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71" r:id="rId10"/>
    <p:sldId id="266" r:id="rId11"/>
    <p:sldId id="274" r:id="rId12"/>
    <p:sldId id="268" r:id="rId13"/>
    <p:sldId id="273" r:id="rId14"/>
    <p:sldId id="269" r:id="rId15"/>
    <p:sldId id="270" r:id="rId16"/>
    <p:sldId id="259" r:id="rId17"/>
    <p:sldId id="263" r:id="rId18"/>
    <p:sldId id="267" r:id="rId19"/>
    <p:sldId id="27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5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00" y="188640"/>
            <a:ext cx="1685048" cy="58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sleek-xp-basic-icons-by-deleket/Lamp-icon.html" TargetMode="External"/><Relationship Id="rId13" Type="http://schemas.openxmlformats.org/officeDocument/2006/relationships/hyperlink" Target="http://www.iconarchive.com/show/sleek-xp-basic-icons-by-deleket/Home-icon.html" TargetMode="External"/><Relationship Id="rId3" Type="http://schemas.openxmlformats.org/officeDocument/2006/relationships/hyperlink" Target="http://www.iconarchive.com/show/satellite-icons-by-apathae/2-Users-icon.html" TargetMode="External"/><Relationship Id="rId7" Type="http://schemas.openxmlformats.org/officeDocument/2006/relationships/hyperlink" Target="http://www.iconarchive.com/show/oxygen-icons-by-oxygen-icons.org/Apps-basket-icon.html" TargetMode="External"/><Relationship Id="rId12" Type="http://schemas.openxmlformats.org/officeDocument/2006/relationships/hyperlink" Target="http://www.iconarchive.com/show/pretty-office-7-icons-by-custom-icon-design/Female-icon.html" TargetMode="External"/><Relationship Id="rId2" Type="http://schemas.openxmlformats.org/officeDocument/2006/relationships/hyperlink" Target="http://www.iconarchive.com/show/sleek-xp-basic-icons-by-deleket/User-Group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nigallery.net/Target_icon.png" TargetMode="External"/><Relationship Id="rId11" Type="http://schemas.openxmlformats.org/officeDocument/2006/relationships/hyperlink" Target="http://www.iconarchive.com/show/vista-love-icons-by-icons-land/Rings-icon.html" TargetMode="External"/><Relationship Id="rId5" Type="http://schemas.openxmlformats.org/officeDocument/2006/relationships/hyperlink" Target="http://www.iconarchive.com/show/scrap-icons-by-deleket/Magnifying-Glass-icon.html" TargetMode="External"/><Relationship Id="rId10" Type="http://schemas.openxmlformats.org/officeDocument/2006/relationships/hyperlink" Target="http://www.iconarchive.com/show/oxygen-icons-by-oxygen-icons.org/Categories-applications-education-university-icon.html" TargetMode="External"/><Relationship Id="rId4" Type="http://schemas.openxmlformats.org/officeDocument/2006/relationships/hyperlink" Target="http://www.iconarchive.com/show/sleek-xp-basic-icons-by-deleket/Administrator-icon.html" TargetMode="External"/><Relationship Id="rId9" Type="http://schemas.openxmlformats.org/officeDocument/2006/relationships/hyperlink" Target="http://www.iconarchive.com/show/all-country-flag-icons-by-custom-icon-design/Turkey-Flag-icon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3d-cartoon-vol2-icons-by-deleket/Help-And-Support-icon.html" TargetMode="External"/><Relationship Id="rId3" Type="http://schemas.openxmlformats.org/officeDocument/2006/relationships/hyperlink" Target="http://www.iconarchive.com/show/transport-icons-by-icons-land/Car-icon.html" TargetMode="External"/><Relationship Id="rId7" Type="http://schemas.openxmlformats.org/officeDocument/2006/relationships/hyperlink" Target="http://www.iconarchive.com/show/pretty-office-3-icons-by-custom-icon-design/remove-ticket-icon.html" TargetMode="External"/><Relationship Id="rId2" Type="http://schemas.openxmlformats.org/officeDocument/2006/relationships/hyperlink" Target="http://onlinestreet.de/strassen/ortsschild/Berlin.Neuk%F6ll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/index.php?title=Datei:Bahncard_100_102009.png&amp;filetimestamp=20101123214027" TargetMode="External"/><Relationship Id="rId11" Type="http://schemas.openxmlformats.org/officeDocument/2006/relationships/hyperlink" Target="http://www.iconarchive.com/show/soft-scraps-icons-by-deleket/User-Group-icon.html" TargetMode="External"/><Relationship Id="rId5" Type="http://schemas.openxmlformats.org/officeDocument/2006/relationships/hyperlink" Target="http://www.iconarchive.com/show/vista-artistic-icons-by-awicons/2-Hot-Train-icon.html" TargetMode="External"/><Relationship Id="rId10" Type="http://schemas.openxmlformats.org/officeDocument/2006/relationships/hyperlink" Target="http://www.iconarchive.com/show/refresh-cl-icons-by-tpdkdesign.net/Hardware-Laptop-2-icon.html" TargetMode="External"/><Relationship Id="rId4" Type="http://schemas.openxmlformats.org/officeDocument/2006/relationships/hyperlink" Target="http://smartphonearea.de/2009/12/appstore-db-navigator-offizielle-bahn-applikation/" TargetMode="External"/><Relationship Id="rId9" Type="http://schemas.openxmlformats.org/officeDocument/2006/relationships/hyperlink" Target="http://www.iconarchive.com/show/keriyo-emoticons-icons-by-deleket/Smiley-upset-3-icon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pretty-office-6-icons-by-custom-icon-design/communication-icon.html" TargetMode="External"/><Relationship Id="rId3" Type="http://schemas.openxmlformats.org/officeDocument/2006/relationships/hyperlink" Target="http://media.photobucket.com/image/vw%20button%20icon/caddy-shack/VW%20Emblems%20%20Logos/VW%20Applied%20Emblems/vw-button_icon-3.jpg?o=3" TargetMode="External"/><Relationship Id="rId7" Type="http://schemas.openxmlformats.org/officeDocument/2006/relationships/hyperlink" Target="http://www.iconarchive.com/show/pretty-office-3-icons-by-custom-icon-design/ticket-1-icon.html" TargetMode="External"/><Relationship Id="rId12" Type="http://schemas.openxmlformats.org/officeDocument/2006/relationships/hyperlink" Target="http://www.iconarchive.com/show/junior-icons-by-treetog/network-icon.html" TargetMode="External"/><Relationship Id="rId2" Type="http://schemas.openxmlformats.org/officeDocument/2006/relationships/hyperlink" Target="http://www.iconarchive.com/show/travel-icons-by-aha-soft/taxi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al-vista-mobile-icons-by-iconshock/blackberry-icon.html" TargetMode="External"/><Relationship Id="rId11" Type="http://schemas.openxmlformats.org/officeDocument/2006/relationships/hyperlink" Target="http://www.iconarchive.com/show/sleek-xp-basic-icons-by-deleket/Chat-icon.html" TargetMode="External"/><Relationship Id="rId5" Type="http://schemas.openxmlformats.org/officeDocument/2006/relationships/hyperlink" Target="http://www.iconarchive.com/show/farm-fresh-icons-by-fatcow/cross-icon.html" TargetMode="External"/><Relationship Id="rId10" Type="http://schemas.openxmlformats.org/officeDocument/2006/relationships/hyperlink" Target="http://www.iconarchive.com/show/soft-scraps-icons-by-deleket/User-Chat-icon.html" TargetMode="External"/><Relationship Id="rId4" Type="http://schemas.openxmlformats.org/officeDocument/2006/relationships/hyperlink" Target="http://www.iconarchive.com/show/recycling-icons-by-skuzigraphic/paper-icon.html" TargetMode="External"/><Relationship Id="rId9" Type="http://schemas.openxmlformats.org/officeDocument/2006/relationships/hyperlink" Target="http://www.iconarchive.com/show/palm-icons-by-thiago-silva/Google-Maps-icon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book-icons-by-deleket/Evernote-Book-icon.html" TargetMode="External"/><Relationship Id="rId3" Type="http://schemas.openxmlformats.org/officeDocument/2006/relationships/hyperlink" Target="http://www.iconarchive.com/show/real-vista-communications-icons-by-iconshock/clock-icon.html" TargetMode="External"/><Relationship Id="rId7" Type="http://schemas.openxmlformats.org/officeDocument/2006/relationships/hyperlink" Target="http://blog.imagebroker.net/wp-content/uploads/2010/11/maperture-icon.png" TargetMode="External"/><Relationship Id="rId12" Type="http://schemas.openxmlformats.org/officeDocument/2006/relationships/hyperlink" Target="http://www.iconarchive.com/show/characters-icons-by-dooffy/0-Exclamation-mark-icon.html" TargetMode="External"/><Relationship Id="rId2" Type="http://schemas.openxmlformats.org/officeDocument/2006/relationships/hyperlink" Target="http://www.iconarchive.com/show/ivista-2-icons-by-gakuseisean/Network-Panel-Settings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cycling-icons-by-skuzigraphic/paper-icon.html" TargetMode="External"/><Relationship Id="rId11" Type="http://schemas.openxmlformats.org/officeDocument/2006/relationships/hyperlink" Target="http://www.iconarchive.com/show/characters-icons-by-dooffy/0-Minus-icon.html" TargetMode="External"/><Relationship Id="rId5" Type="http://schemas.openxmlformats.org/officeDocument/2006/relationships/hyperlink" Target="http://www.iconarchive.com/show/softdimension-icons-by-benjigarner/Outlook-icon.html" TargetMode="External"/><Relationship Id="rId10" Type="http://schemas.openxmlformats.org/officeDocument/2006/relationships/hyperlink" Target="http://www.iconarchive.com/show/characters-icons-by-dooffy/0-Question-mark-icon.html" TargetMode="External"/><Relationship Id="rId4" Type="http://schemas.openxmlformats.org/officeDocument/2006/relationships/hyperlink" Target="http://www.iconarchive.com/show/sleek-xp-basic-icons-by-deleket/Mail-icon.html" TargetMode="External"/><Relationship Id="rId9" Type="http://schemas.openxmlformats.org/officeDocument/2006/relationships/hyperlink" Target="http://www.iconarchive.com/show/softdimension-icons-by-benjigarner/Excel-ic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Lösungsansätze für Applikationen zur Erleichterung des intermodalen Reisens bei der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85000" lnSpcReduction="1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Schulz, Tu Tran 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err="1" smtClean="0"/>
              <a:t>KickOff</a:t>
            </a:r>
            <a:r>
              <a:rPr lang="de-DE" sz="2400" dirty="0" smtClean="0"/>
              <a:t> Präsentation</a:t>
            </a:r>
          </a:p>
          <a:p>
            <a:r>
              <a:rPr lang="de-DE" sz="2400" dirty="0" smtClean="0"/>
              <a:t>Berlin, den 04.05.2012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Zeitraum: 04.05 – 06.07.2012</a:t>
            </a:r>
            <a:endParaRPr lang="de-DE" dirty="0" smtClean="0"/>
          </a:p>
          <a:p>
            <a:pPr lvl="2"/>
            <a:r>
              <a:rPr lang="de-DE" b="1" dirty="0" smtClean="0"/>
              <a:t>MS1</a:t>
            </a:r>
            <a:r>
              <a:rPr lang="de-DE" dirty="0" smtClean="0"/>
              <a:t> (1 Woche, - 11.05): 	Paper </a:t>
            </a:r>
            <a:r>
              <a:rPr lang="de-DE" dirty="0" err="1" smtClean="0"/>
              <a:t>Prototyping</a:t>
            </a:r>
            <a:r>
              <a:rPr lang="de-DE" dirty="0" smtClean="0"/>
              <a:t>	</a:t>
            </a:r>
            <a:endParaRPr lang="de-DE" dirty="0" smtClean="0"/>
          </a:p>
          <a:p>
            <a:pPr lvl="2"/>
            <a:r>
              <a:rPr lang="de-DE" b="1" dirty="0" smtClean="0"/>
              <a:t>MS2 </a:t>
            </a:r>
            <a:r>
              <a:rPr lang="de-DE" dirty="0" smtClean="0"/>
              <a:t>(2 Wochen, - 25.05): 	Webservice </a:t>
            </a:r>
            <a:r>
              <a:rPr lang="de-DE" dirty="0" smtClean="0"/>
              <a:t>(Anmelden, Listen, etc.)</a:t>
            </a:r>
          </a:p>
          <a:p>
            <a:pPr lvl="2"/>
            <a:r>
              <a:rPr lang="de-DE" b="1" dirty="0" smtClean="0"/>
              <a:t>MS3</a:t>
            </a:r>
            <a:r>
              <a:rPr lang="de-DE" dirty="0" smtClean="0"/>
              <a:t> (2 Wochen, - 08.06): 	Taxierweiterung</a:t>
            </a:r>
            <a:endParaRPr lang="de-DE" dirty="0" smtClean="0"/>
          </a:p>
          <a:p>
            <a:pPr lvl="2"/>
            <a:r>
              <a:rPr lang="de-DE" b="1" dirty="0" smtClean="0"/>
              <a:t>MS4</a:t>
            </a:r>
            <a:r>
              <a:rPr lang="de-DE" dirty="0" smtClean="0"/>
              <a:t> (2 Wochen, - 22.06):	Zugriff per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</a:p>
          <a:p>
            <a:pPr lvl="2"/>
            <a:r>
              <a:rPr lang="de-DE" b="1" dirty="0" smtClean="0"/>
              <a:t>MS5</a:t>
            </a:r>
            <a:r>
              <a:rPr lang="de-DE" dirty="0" smtClean="0"/>
              <a:t> (2 Wochen, - 06.07):  	Optimierung </a:t>
            </a:r>
            <a:r>
              <a:rPr lang="de-DE" dirty="0" smtClean="0"/>
              <a:t>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Lösungsansatz </a:t>
            </a:r>
            <a:r>
              <a:rPr lang="de-DE" dirty="0" smtClean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icons.iconarchive.com/icons/iconshock/real-vista-project-managment/128/calenda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584" y="1705743"/>
            <a:ext cx="1219200" cy="121920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Erleichterung der Bürokratie zum Abrechnen der Reise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5602" name="Picture 2" descr="http://icons.iconarchive.com/icons/benjigarner/softdimension/128/Outloo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1008112" cy="1008113"/>
          </a:xfrm>
          <a:prstGeom prst="rect">
            <a:avLst/>
          </a:prstGeom>
          <a:noFill/>
        </p:spPr>
      </p:pic>
      <p:pic>
        <p:nvPicPr>
          <p:cNvPr id="8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348880"/>
            <a:ext cx="1080119" cy="108012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 rot="5400000">
            <a:off x="1187624" y="3717033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936104" cy="9361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678" y="5229200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(kennt Reisetermine)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1700808"/>
            <a:ext cx="576064" cy="576065"/>
          </a:xfrm>
          <a:prstGeom prst="rect">
            <a:avLst/>
          </a:prstGeom>
          <a:noFill/>
        </p:spPr>
      </p:pic>
      <p:sp>
        <p:nvSpPr>
          <p:cNvPr id="16" name="Nach unten gekrümmter Pfeil 15"/>
          <p:cNvSpPr/>
          <p:nvPr/>
        </p:nvSpPr>
        <p:spPr>
          <a:xfrm>
            <a:off x="3707904" y="2420888"/>
            <a:ext cx="1080120" cy="648072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606" name="Picture 6" descr="http://blog.imagebroker.net/wp-content/uploads/2010/11/maperture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2780928"/>
            <a:ext cx="1512168" cy="151216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9575610">
            <a:off x="2561190" y="431086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28184" y="2276872"/>
            <a:ext cx="15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Reisetagebuch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5610" name="Picture 10" descr="http://icons.iconarchive.com/icons/deleket/book/128/Evernote-Boo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636912"/>
            <a:ext cx="1219200" cy="1219201"/>
          </a:xfrm>
          <a:prstGeom prst="rect">
            <a:avLst/>
          </a:prstGeom>
          <a:noFill/>
        </p:spPr>
      </p:pic>
      <p:sp>
        <p:nvSpPr>
          <p:cNvPr id="21" name="Pfeil nach rechts 20"/>
          <p:cNvSpPr/>
          <p:nvPr/>
        </p:nvSpPr>
        <p:spPr>
          <a:xfrm>
            <a:off x="5220072" y="3068960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/>
          <p:cNvSpPr/>
          <p:nvPr/>
        </p:nvSpPr>
        <p:spPr>
          <a:xfrm rot="5400000">
            <a:off x="6732240" y="4149081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612" name="Picture 12" descr="Excel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725144"/>
            <a:ext cx="1008111" cy="1008112"/>
          </a:xfrm>
          <a:prstGeom prst="rect">
            <a:avLst/>
          </a:prstGeom>
          <a:noFill/>
        </p:spPr>
      </p:pic>
      <p:sp>
        <p:nvSpPr>
          <p:cNvPr id="24" name="Textfeld 23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[3], [28], [36], [38],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[39], [40], [41], [42]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Useraktivität</a:t>
            </a:r>
          </a:p>
          <a:p>
            <a:pPr lvl="1"/>
            <a:r>
              <a:rPr lang="de-DE" dirty="0" smtClean="0"/>
              <a:t>User braucht nur den </a:t>
            </a:r>
            <a:r>
              <a:rPr lang="de-DE" dirty="0" err="1" smtClean="0"/>
              <a:t>Excelexport</a:t>
            </a:r>
            <a:r>
              <a:rPr lang="de-DE" dirty="0" smtClean="0"/>
              <a:t> anzustoßen</a:t>
            </a:r>
          </a:p>
          <a:p>
            <a:pPr lvl="1"/>
            <a:r>
              <a:rPr lang="de-DE" dirty="0" smtClean="0"/>
              <a:t>Alle andere Aktivitäten passieren automatisch</a:t>
            </a:r>
          </a:p>
          <a:p>
            <a:endParaRPr lang="de-DE" dirty="0" smtClean="0"/>
          </a:p>
          <a:p>
            <a:r>
              <a:rPr lang="de-DE" dirty="0" smtClean="0"/>
              <a:t>Optional</a:t>
            </a:r>
          </a:p>
          <a:p>
            <a:pPr lvl="1"/>
            <a:r>
              <a:rPr lang="de-DE" dirty="0" smtClean="0"/>
              <a:t>Digitalisieren von Belegen und Anheften an die Reisetagebucheinträge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Zeitraum: 04.05 – </a:t>
            </a:r>
            <a:r>
              <a:rPr lang="de-DE" dirty="0" smtClean="0"/>
              <a:t>06.07.2012</a:t>
            </a:r>
            <a:endParaRPr lang="de-DE" dirty="0" smtClean="0"/>
          </a:p>
          <a:p>
            <a:pPr lvl="2"/>
            <a:r>
              <a:rPr lang="de-DE" b="1" dirty="0" smtClean="0"/>
              <a:t>MS1</a:t>
            </a:r>
            <a:r>
              <a:rPr lang="de-DE" dirty="0" smtClean="0"/>
              <a:t> (1 Woche, - 11.05</a:t>
            </a:r>
            <a:r>
              <a:rPr lang="de-DE" dirty="0" smtClean="0"/>
              <a:t>):		</a:t>
            </a:r>
            <a:r>
              <a:rPr lang="de-DE" dirty="0" smtClean="0"/>
              <a:t>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2"/>
            <a:r>
              <a:rPr lang="de-DE" b="1" dirty="0" smtClean="0"/>
              <a:t>MS2 </a:t>
            </a:r>
            <a:r>
              <a:rPr lang="de-DE" dirty="0" smtClean="0"/>
              <a:t>(2 Wochen, - 25.05): </a:t>
            </a:r>
            <a:r>
              <a:rPr lang="de-DE" dirty="0" smtClean="0"/>
              <a:t>	Outlookexport </a:t>
            </a:r>
            <a:r>
              <a:rPr lang="de-DE" dirty="0" smtClean="0"/>
              <a:t>der Termine</a:t>
            </a:r>
          </a:p>
          <a:p>
            <a:pPr lvl="2"/>
            <a:r>
              <a:rPr lang="de-DE" b="1" dirty="0" smtClean="0"/>
              <a:t>MS3</a:t>
            </a:r>
            <a:r>
              <a:rPr lang="de-DE" dirty="0" smtClean="0"/>
              <a:t> (2 Wochen, - 08.06): </a:t>
            </a:r>
            <a:r>
              <a:rPr lang="de-DE" dirty="0" smtClean="0"/>
              <a:t>	Basisversion </a:t>
            </a:r>
            <a:r>
              <a:rPr lang="de-DE" dirty="0" smtClean="0"/>
              <a:t>der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2"/>
            <a:r>
              <a:rPr lang="de-DE" b="1" dirty="0" smtClean="0"/>
              <a:t>MS4</a:t>
            </a:r>
            <a:r>
              <a:rPr lang="de-DE" dirty="0" smtClean="0"/>
              <a:t> (2 Wochen, - 22.06): </a:t>
            </a:r>
            <a:r>
              <a:rPr lang="de-DE" dirty="0" smtClean="0"/>
              <a:t>	Bugfixing</a:t>
            </a:r>
            <a:r>
              <a:rPr lang="de-DE" dirty="0" smtClean="0"/>
              <a:t>, Export nach Excel</a:t>
            </a:r>
          </a:p>
          <a:p>
            <a:pPr lvl="2"/>
            <a:r>
              <a:rPr lang="de-DE" b="1" dirty="0" smtClean="0"/>
              <a:t>MS5</a:t>
            </a:r>
            <a:r>
              <a:rPr lang="de-DE" dirty="0" smtClean="0"/>
              <a:t> (2 Wochen, - 06.07): </a:t>
            </a:r>
            <a:r>
              <a:rPr lang="de-DE" dirty="0" smtClean="0"/>
              <a:t>	Optimierung </a:t>
            </a:r>
            <a:r>
              <a:rPr lang="de-DE" dirty="0" smtClean="0"/>
              <a:t>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4460" y="2960948"/>
            <a:ext cx="6635080" cy="9361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6000" b="1" dirty="0" smtClean="0"/>
              <a:t>Fragen         </a:t>
            </a:r>
            <a:r>
              <a:rPr lang="de-DE" sz="6000" b="1" dirty="0" err="1" smtClean="0"/>
              <a:t>Fragen</a:t>
            </a:r>
            <a:endParaRPr lang="de-DE" sz="6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0 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864096" cy="864096"/>
          </a:xfrm>
          <a:prstGeom prst="rect">
            <a:avLst/>
          </a:prstGeom>
          <a:noFill/>
        </p:spPr>
      </p:pic>
      <p:pic>
        <p:nvPicPr>
          <p:cNvPr id="5124" name="Picture 4" descr="http://icons.iconarchive.com/icons/dooffy/characters/128/0-Exclamation-mar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924944"/>
            <a:ext cx="864096" cy="864097"/>
          </a:xfrm>
          <a:prstGeom prst="rect">
            <a:avLst/>
          </a:prstGeom>
          <a:noFill/>
        </p:spPr>
      </p:pic>
      <p:pic>
        <p:nvPicPr>
          <p:cNvPr id="5126" name="Picture 6" descr="http://icons.iconarchive.com/icons/dooffy/characters/128/0-Minu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6856" y="2780928"/>
            <a:ext cx="1219200" cy="121920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6732240" y="5877272"/>
            <a:ext cx="191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[43], [44],[45]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97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User Group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http://www.iconarchive.com/show/sleek-xp-basic-icons-by-deleket/User-Group-icon.html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Casette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 Recorder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http://www.iconarchive.com/show/satellite-icons-by-apathae/2-Users-icon.html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http://www.iconarchive.com/show/sleek-xp-basic-icons-by-deleket/Administrator-icon.html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Lupe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http://www.iconarchive.com/show/scrap-icons-by-deleket/Magnifying-Glass-icon.html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Zielscheibe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http://www.omnigallery.net/Target_icon.png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Notiz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http://www.iconarchive.com/show/oxygen-icons-by-oxygen-icons.org/Apps-basket-icon.html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Glühbirne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http://www.iconarchive.com/show/sleek-xp-basic-icons-by-deleket/Lamp-icon.html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Türkei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http://www.iconarchive.com/show/all-country-flag-icons-by-custom-icon-design/Turkey-Flag-icon.html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Hut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http://www.iconarchive.com/show/oxygen-icons-by-oxygen-icons.org/Categories-applications-education-university-icon.html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Ringe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http://www.iconarchive.com/show/vista-love-icons-by-icons-land/Rings-icon.html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Frau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http://www.iconarchive.com/show/pretty-office-7-icons-by-custom-icon-design/Female-icon.html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Haus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3"/>
                        </a:rPr>
                        <a:t>http://www.iconarchive.com/show/sleek-xp-basic-icons-by-deleket/Home-icon.html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74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[13]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B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http://onlinestreet.de/strassen/ortsschild/Berlin.Neuk%F6lln.html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http://www.iconarchive.com/show/transport-icons-by-icons-land/Car-icon.html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http://smartphonearea.de/2009/12/appstore-db-navigator-offizielle-bahn-applikation/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Zug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http://www.iconarchive.com/show/vista-artistic-icons-by-awicons/2-Hot-Train-icon.html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Bahncard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http://de.wikipedia.org/w/index.php?title=Datei:Bahncard_100_102009.png&amp;filetimestamp=20101123214027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http://www.iconarchive.com/show/pretty-office-3-icons-by-custom-icon-design/remove-ticket-icon.html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http://www.iconarchive.com/show/3d-cartoon-vol2-icons-by-deleket/Help-And-Support-icon.html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Frownie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http://www.iconarchive.com/show/keriyo-emoticons-icons-by-deleket/Smiley-upset-3-icon.html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Laptop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http://www.iconarchive.com/show/refresh-cl-icons-by-tpdkdesign.net/Hardware-Laptop-2-icon.html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W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http://onlinestreet.de/strassen/ortsschild/Wolfsburg.html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Gruppe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http://www.iconarchive.com/show/soft-scraps-icons-by-deleket/User-Group-icon.html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[24]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Taxi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http://www.iconarchive.com/show/travel-icons-by-aha-soft/taxi-icon.html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VW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http://media.photobucket.com/image/vw%20button%20icon/caddy-shack/VW%20Emblems%20%20Logos/VW%20Applied%20Emblems/vw-button_icon-3.jpg?o=3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Stapel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http://www.iconarchive.com/show/farm-fresh-icons-by-fatcow/cross-icon.html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Handy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http://www.iconarchive.com/show/real-vista-mobile-icons-by-iconshock/blackberry-icon.html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Grün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http://www.iconarchive.com/show/pretty-office-3-icons-by-custom-icon-design/ticket-1-icon.html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Blasen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http://www.iconarchive.com/show/pretty-office-6-icons-by-custom-icon-design/communication-icon.html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Karte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http://www.iconarchive.com/show/palm-icons-by-thiago-silva/Google-Maps-icon.html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 1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http://www.iconarchive.com/show/soft-scraps-icons-by-deleket/User-Chat-icon.html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</a:t>
                      </a:r>
                      <a:r>
                        <a:rPr lang="de-DE" sz="14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http://www.iconarchive.com/show/sleek-xp-basic-icons-by-deleket/Chat-icon.html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Router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http://www.iconarchive.com/show/junior-icons-by-treetog/network-icon.html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52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[35]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Homepage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http://www.iconarchive.com/show/ivista-2-icons-by-gakuseisean/Network-Panel-Settings-icon.html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Wecker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http://www.iconarchive.com/show/real-vista-communications-icons-by-iconshock/clock-icon.html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Mail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http://www.iconarchive.com/show/sleek-xp-basic-icons-by-deleket/Mail-icon.html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Outlook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http://www.iconarchive.com/show/softdimension-icons-by-benjigarner/Outlook-icon.html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[39]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Kalender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Ortung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http://blog.imagebroker.net/wp-content/uploads/2010/11/maperture-icon.png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Tagebuch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http://www.iconarchive.com/show/book-icons-by-deleket/Evernote-Book-icon.html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smtClean="0">
                          <a:solidFill>
                            <a:schemeClr val="bg1"/>
                          </a:solidFill>
                        </a:rPr>
                        <a:t>Excel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http://www.iconarchive.com/show/softdimension-icons-by-benjigarner/Excel-icon.html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 2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http://www.iconarchive.com/show/characters-icons-by-dooffy/0-Question-mark-icon.html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Bindestrich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http://www.iconarchive.com/show/characters-icons-by-dooffy/0-Minus-icon.html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Ausrufezeich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http://www.iconarchive.com/show/characters-icons-by-dooffy/0-Exclamation-mark-icon.html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</a:t>
            </a:r>
            <a:r>
              <a:rPr lang="de-DE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 beim Herausfiltern von Bedürfnissen: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[1], [2], [3], [4],</a:t>
            </a:r>
          </a:p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[5], [6], [7] 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259632" y="3347700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Interviews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cons.iconarchive.com/icons/deleket/sleek-xp-basic/128/User-Group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1584176" cy="1584177"/>
          </a:xfrm>
          <a:prstGeom prst="rect">
            <a:avLst/>
          </a:prstGeom>
          <a:noFill/>
        </p:spPr>
      </p:pic>
      <p:pic>
        <p:nvPicPr>
          <p:cNvPr id="1028" name="Picture 4" descr="http://icons.iconarchive.com/icons/apathae/satellite/128/2-User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1003176" cy="1003177"/>
          </a:xfrm>
          <a:prstGeom prst="rect">
            <a:avLst/>
          </a:prstGeom>
          <a:noFill/>
        </p:spPr>
      </p:pic>
      <p:sp>
        <p:nvSpPr>
          <p:cNvPr id="13" name="Eingekerbter Pfeil nach rechts 12"/>
          <p:cNvSpPr/>
          <p:nvPr/>
        </p:nvSpPr>
        <p:spPr>
          <a:xfrm rot="1353011">
            <a:off x="3436431" y="278018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444208" y="4643844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Persona &amp; POV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Eingekerbter Pfeil nach rechts 15"/>
          <p:cNvSpPr/>
          <p:nvPr/>
        </p:nvSpPr>
        <p:spPr>
          <a:xfrm rot="9543492">
            <a:off x="3362709" y="449090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71600" y="5877272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Lösungsansätze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915652"/>
            <a:ext cx="1368152" cy="1368153"/>
          </a:xfrm>
          <a:prstGeom prst="rect">
            <a:avLst/>
          </a:prstGeom>
          <a:noFill/>
        </p:spPr>
      </p:pic>
      <p:pic>
        <p:nvPicPr>
          <p:cNvPr id="1034" name="Picture 10" descr="http://www.omnigallery.net/Target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059668"/>
            <a:ext cx="1224136" cy="1224136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3635732"/>
            <a:ext cx="864095" cy="864096"/>
          </a:xfrm>
          <a:prstGeom prst="rect">
            <a:avLst/>
          </a:prstGeom>
          <a:noFill/>
        </p:spPr>
      </p:pic>
      <p:pic>
        <p:nvPicPr>
          <p:cNvPr id="1036" name="Picture 12" descr="http://icons.iconarchive.com/icons/oxygen-icons.org/oxygen/128/Apps-basket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2600" y="4730079"/>
            <a:ext cx="1219200" cy="1219201"/>
          </a:xfrm>
          <a:prstGeom prst="rect">
            <a:avLst/>
          </a:prstGeom>
          <a:noFill/>
        </p:spPr>
      </p:pic>
      <p:pic>
        <p:nvPicPr>
          <p:cNvPr id="1038" name="Picture 14" descr="http://icons.iconarchive.com/icons/deleket/sleek-xp-basic/128/Lamp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4221088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 – privat</a:t>
            </a:r>
          </a:p>
          <a:p>
            <a:pPr lvl="3">
              <a:buNone/>
            </a:pPr>
            <a:r>
              <a:rPr lang="de-DE" dirty="0" smtClean="0"/>
              <a:t>	</a:t>
            </a:r>
            <a:r>
              <a:rPr lang="de-DE" dirty="0" smtClean="0"/>
              <a:t>geboren </a:t>
            </a:r>
            <a:r>
              <a:rPr lang="de-DE" dirty="0" smtClean="0"/>
              <a:t>in </a:t>
            </a:r>
            <a:r>
              <a:rPr lang="de-DE" dirty="0" smtClean="0"/>
              <a:t>Dortmund,</a:t>
            </a:r>
            <a:br>
              <a:rPr lang="de-DE" dirty="0" smtClean="0"/>
            </a:br>
            <a:r>
              <a:rPr lang="de-DE" dirty="0" smtClean="0"/>
              <a:t>Eltern </a:t>
            </a:r>
            <a:r>
              <a:rPr lang="de-DE" dirty="0" smtClean="0"/>
              <a:t>aus der </a:t>
            </a:r>
            <a:r>
              <a:rPr lang="de-DE" dirty="0" smtClean="0"/>
              <a:t>Türkei</a:t>
            </a:r>
            <a:endParaRPr lang="de-DE" dirty="0" smtClean="0"/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TU Berlin Wirtschaftingenieurwesen,</a:t>
            </a:r>
          </a:p>
          <a:p>
            <a:pPr lvl="3">
              <a:buNone/>
            </a:pPr>
            <a:r>
              <a:rPr lang="de-DE" dirty="0" smtClean="0"/>
              <a:t>	3 Jahre Siemens, seit 2008 </a:t>
            </a:r>
            <a:r>
              <a:rPr lang="de-DE" dirty="0" err="1" smtClean="0"/>
              <a:t>Carmeq</a:t>
            </a:r>
            <a:endParaRPr lang="de-DE" dirty="0" smtClean="0"/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seit 2007 mit Anna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2 Jahre alt, Mona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in Berlin, Rudow</a:t>
            </a:r>
          </a:p>
          <a:p>
            <a:pPr lvl="3">
              <a:buNone/>
            </a:pPr>
            <a:r>
              <a:rPr lang="de-DE" dirty="0" smtClean="0"/>
              <a:t>	220 m²</a:t>
            </a:r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8442" name="Picture 10" descr="http://icons.iconarchive.com/icons/icons-land/vista-love/128/Ring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3429000"/>
            <a:ext cx="864096" cy="864097"/>
          </a:xfrm>
          <a:prstGeom prst="rect">
            <a:avLst/>
          </a:prstGeom>
          <a:noFill/>
        </p:spPr>
      </p:pic>
      <p:pic>
        <p:nvPicPr>
          <p:cNvPr id="26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pic>
        <p:nvPicPr>
          <p:cNvPr id="18454" name="Picture 22" descr="Femal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437112"/>
            <a:ext cx="576064" cy="576064"/>
          </a:xfrm>
          <a:prstGeom prst="rect">
            <a:avLst/>
          </a:prstGeom>
          <a:noFill/>
        </p:spPr>
      </p:pic>
      <p:pic>
        <p:nvPicPr>
          <p:cNvPr id="18456" name="Picture 24" descr="http://icons.iconarchive.com/icons/deleket/sleek-xp-basic/128/Hom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620" y="5301208"/>
            <a:ext cx="792087" cy="792088"/>
          </a:xfrm>
          <a:prstGeom prst="rect">
            <a:avLst/>
          </a:prstGeom>
          <a:noFill/>
        </p:spPr>
      </p:pic>
      <p:pic>
        <p:nvPicPr>
          <p:cNvPr id="18458" name="Picture 26" descr="http://icons.iconarchive.com/icons/oxygen-icons.org/oxygen/128/Categories-applications-education-universit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0071" y="2492896"/>
            <a:ext cx="1075184" cy="1075185"/>
          </a:xfrm>
          <a:prstGeom prst="rect">
            <a:avLst/>
          </a:prstGeom>
          <a:noFill/>
        </p:spPr>
      </p:pic>
      <p:pic>
        <p:nvPicPr>
          <p:cNvPr id="18460" name="Picture 28" descr="Turkey Flag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619" y="1556792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[8], [9], [10]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[11], [12]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- Reiseverhalten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Picture 20" descr="Das Icon von DB Navig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44824"/>
            <a:ext cx="576064" cy="576064"/>
          </a:xfrm>
          <a:prstGeom prst="rect">
            <a:avLst/>
          </a:prstGeom>
          <a:noFill/>
        </p:spPr>
      </p:pic>
      <p:pic>
        <p:nvPicPr>
          <p:cNvPr id="8" name="Picture 12" descr="Ortsschild Ber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540" y="1844824"/>
            <a:ext cx="886252" cy="576064"/>
          </a:xfrm>
          <a:prstGeom prst="rect">
            <a:avLst/>
          </a:prstGeom>
          <a:noFill/>
        </p:spPr>
      </p:pic>
      <p:pic>
        <p:nvPicPr>
          <p:cNvPr id="9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pic>
        <p:nvPicPr>
          <p:cNvPr id="10" name="Picture 6" descr="2 Hot Trai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140968"/>
            <a:ext cx="1584176" cy="1584176"/>
          </a:xfrm>
          <a:prstGeom prst="rect">
            <a:avLst/>
          </a:prstGeom>
          <a:noFill/>
        </p:spPr>
      </p:pic>
      <p:pic>
        <p:nvPicPr>
          <p:cNvPr id="11" name="Picture 4" descr="Datei:Bahncard 100 1020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212976"/>
            <a:ext cx="1728192" cy="1093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8" descr="Ca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1628800"/>
            <a:ext cx="936104" cy="936104"/>
          </a:xfrm>
          <a:prstGeom prst="rect">
            <a:avLst/>
          </a:prstGeom>
          <a:noFill/>
        </p:spPr>
      </p:pic>
      <p:sp>
        <p:nvSpPr>
          <p:cNvPr id="13" name="Pfeil nach rechts 12"/>
          <p:cNvSpPr/>
          <p:nvPr/>
        </p:nvSpPr>
        <p:spPr>
          <a:xfrm>
            <a:off x="277180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21196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 descr="http://icons.iconarchive.com/icons/tpdkdesign.net/refresh-cl/128/Hardware-Laptop-2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3933056"/>
            <a:ext cx="792087" cy="792088"/>
          </a:xfrm>
          <a:prstGeom prst="rect">
            <a:avLst/>
          </a:prstGeom>
          <a:noFill/>
        </p:spPr>
      </p:pic>
      <p:pic>
        <p:nvPicPr>
          <p:cNvPr id="20484" name="Picture 4" descr="http://icons.iconarchive.com/icons/custom-icon-design/pretty-office-3/128/remove-ticke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3356992"/>
            <a:ext cx="792088" cy="792090"/>
          </a:xfrm>
          <a:prstGeom prst="rect">
            <a:avLst/>
          </a:prstGeom>
          <a:noFill/>
        </p:spPr>
      </p:pic>
      <p:sp>
        <p:nvSpPr>
          <p:cNvPr id="19" name="Pfeil nach rechts 18"/>
          <p:cNvSpPr/>
          <p:nvPr/>
        </p:nvSpPr>
        <p:spPr>
          <a:xfrm>
            <a:off x="3419872" y="371703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871086">
            <a:off x="5020524" y="3853207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19535595">
            <a:off x="5019541" y="342577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6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501008"/>
            <a:ext cx="432048" cy="432048"/>
          </a:xfrm>
          <a:prstGeom prst="rect">
            <a:avLst/>
          </a:prstGeom>
          <a:noFill/>
        </p:spPr>
      </p:pic>
      <p:pic>
        <p:nvPicPr>
          <p:cNvPr id="20488" name="Picture 8" descr="http://icons.iconarchive.com/icons/deleket/keriyo-emoticons/128/Smiley-upset-3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996952"/>
            <a:ext cx="720079" cy="720080"/>
          </a:xfrm>
          <a:prstGeom prst="rect">
            <a:avLst/>
          </a:prstGeom>
          <a:noFill/>
        </p:spPr>
      </p:pic>
      <p:pic>
        <p:nvPicPr>
          <p:cNvPr id="20490" name="Picture 10" descr="Ortsschild Wolfsbur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5157192"/>
            <a:ext cx="886252" cy="576064"/>
          </a:xfrm>
          <a:prstGeom prst="rect">
            <a:avLst/>
          </a:prstGeom>
          <a:noFill/>
        </p:spPr>
      </p:pic>
      <p:sp>
        <p:nvSpPr>
          <p:cNvPr id="26" name="Pfeil nach rechts 25"/>
          <p:cNvSpPr/>
          <p:nvPr/>
        </p:nvSpPr>
        <p:spPr>
          <a:xfrm>
            <a:off x="2771800" y="5373216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4499992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92" name="Picture 12" descr="User Group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5085184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4941168"/>
            <a:ext cx="432048" cy="432048"/>
          </a:xfrm>
          <a:prstGeom prst="rect">
            <a:avLst/>
          </a:prstGeom>
          <a:noFill/>
        </p:spPr>
      </p:pic>
      <p:pic>
        <p:nvPicPr>
          <p:cNvPr id="20494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056" y="5085184"/>
            <a:ext cx="864095" cy="864096"/>
          </a:xfrm>
          <a:prstGeom prst="rect">
            <a:avLst/>
          </a:prstGeom>
          <a:noFill/>
        </p:spPr>
      </p:pic>
      <p:sp>
        <p:nvSpPr>
          <p:cNvPr id="30" name="Pfeil nach rechts 29"/>
          <p:cNvSpPr/>
          <p:nvPr/>
        </p:nvSpPr>
        <p:spPr>
          <a:xfrm>
            <a:off x="6156176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60232" y="5085184"/>
            <a:ext cx="79882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868144" y="5877272"/>
            <a:ext cx="277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[13], [14], [15], [16], [17], [18], [19],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 [20], [21], [22], [23], [24], [25]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Point </a:t>
            </a:r>
            <a:r>
              <a:rPr lang="de-DE" dirty="0" err="1" smtClean="0"/>
              <a:t>of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Reiseabrechnung erleichtern</a:t>
            </a:r>
          </a:p>
          <a:p>
            <a:pPr lvl="1"/>
            <a:r>
              <a:rPr lang="de-DE" dirty="0" smtClean="0"/>
              <a:t>Reservierungen ohne Ticket vereinfachen</a:t>
            </a:r>
          </a:p>
          <a:p>
            <a:pPr lvl="1"/>
            <a:r>
              <a:rPr lang="de-DE" dirty="0" smtClean="0"/>
              <a:t>Kommunikation mit Kollegen in Bezug auf </a:t>
            </a:r>
            <a:br>
              <a:rPr lang="de-DE" dirty="0" smtClean="0"/>
            </a:br>
            <a:r>
              <a:rPr lang="de-DE" dirty="0" smtClean="0"/>
              <a:t>Weiterfahrt</a:t>
            </a:r>
          </a:p>
          <a:p>
            <a:pPr lvl="1"/>
            <a:r>
              <a:rPr lang="de-DE" dirty="0" smtClean="0"/>
              <a:t>Planung von unbekannteren Reisen vereinfachen</a:t>
            </a:r>
          </a:p>
          <a:p>
            <a:pPr lvl="1"/>
            <a:r>
              <a:rPr lang="de-DE" dirty="0" smtClean="0"/>
              <a:t>Soziale Kontakte unter Kollegen während der Fahrt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KickOff</a:t>
            </a:r>
            <a:r>
              <a:rPr lang="de-DE" dirty="0" smtClean="0"/>
              <a:t>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9458" name="Picture 2" descr="http://icons.iconarchive.com/icons/skuzigraphic/recycling/128/pap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80" y="4581128"/>
            <a:ext cx="1219200" cy="1219201"/>
          </a:xfrm>
          <a:prstGeom prst="rect">
            <a:avLst/>
          </a:prstGeom>
          <a:noFill/>
        </p:spPr>
      </p:pic>
      <p:pic>
        <p:nvPicPr>
          <p:cNvPr id="19460" name="Picture 4" descr="http://icons.iconarchive.com/icons/custom-icon-design/pretty-office-6/128/communication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1219200" cy="1219201"/>
          </a:xfrm>
          <a:prstGeom prst="rect">
            <a:avLst/>
          </a:prstGeom>
          <a:noFill/>
        </p:spPr>
      </p:pic>
      <p:pic>
        <p:nvPicPr>
          <p:cNvPr id="19462" name="Picture 6" descr="http://icons.iconarchive.com/icons/fatcow/farm-fresh/32/cro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229200"/>
            <a:ext cx="576062" cy="576064"/>
          </a:xfrm>
          <a:prstGeom prst="rect">
            <a:avLst/>
          </a:prstGeom>
          <a:noFill/>
        </p:spPr>
      </p:pic>
      <p:pic>
        <p:nvPicPr>
          <p:cNvPr id="19464" name="Picture 8" descr="http://icons.iconarchive.com/icons/thiago-silva/palm/128/Google-Map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66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293096"/>
            <a:ext cx="1219200" cy="1219201"/>
          </a:xfrm>
          <a:prstGeom prst="rect">
            <a:avLst/>
          </a:prstGeom>
          <a:noFill/>
        </p:spPr>
      </p:pic>
      <p:pic>
        <p:nvPicPr>
          <p:cNvPr id="19468" name="Picture 12" descr="http://icons.iconarchive.com/icons/custom-icon-design/pretty-office-3/128/ticket-1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70" name="Picture 14" descr="http://icons.iconarchive.com/icons/deleket/soft-scraps/128/User-Chat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280" y="4941169"/>
            <a:ext cx="864095" cy="864096"/>
          </a:xfrm>
          <a:prstGeom prst="rect">
            <a:avLst/>
          </a:prstGeom>
          <a:noFill/>
        </p:spPr>
      </p:pic>
      <p:pic>
        <p:nvPicPr>
          <p:cNvPr id="19472" name="Picture 16" descr="http://icons.iconarchive.com/icons/deleket/sleek-xp-basic/128/Cha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5288" y="4869160"/>
            <a:ext cx="1008111" cy="1008112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[26], [27], [28], [29],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[30], [31], [32], [33]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</a:t>
            </a:r>
            <a:r>
              <a:rPr lang="de-DE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Diskussion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[3], [16], [24,] [28],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[34], [35], [36], [37]  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„Eintragen“:</a:t>
            </a:r>
          </a:p>
          <a:p>
            <a:pPr lvl="1"/>
            <a:r>
              <a:rPr lang="de-DE" dirty="0" smtClean="0"/>
              <a:t>User wählt Fahrziel und ggf. Zug</a:t>
            </a:r>
          </a:p>
          <a:p>
            <a:pPr lvl="1"/>
            <a:r>
              <a:rPr lang="de-DE" dirty="0" smtClean="0"/>
              <a:t>User sieht welche Mitarbeiter sich bereits in welche Liste eingetragen habe</a:t>
            </a:r>
          </a:p>
          <a:p>
            <a:pPr lvl="1"/>
            <a:r>
              <a:rPr lang="de-DE" dirty="0" smtClean="0"/>
              <a:t>Zwei Möglichkeiten:</a:t>
            </a:r>
          </a:p>
          <a:p>
            <a:pPr lvl="2"/>
            <a:r>
              <a:rPr lang="de-DE" dirty="0" smtClean="0"/>
              <a:t>Hinzufügen zu bestehender Liste</a:t>
            </a:r>
          </a:p>
          <a:p>
            <a:pPr lvl="2"/>
            <a:r>
              <a:rPr lang="de-DE" dirty="0" smtClean="0"/>
              <a:t>Neue Liste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Variante:</a:t>
            </a:r>
          </a:p>
          <a:p>
            <a:pPr lvl="1"/>
            <a:r>
              <a:rPr lang="de-DE" dirty="0" smtClean="0"/>
              <a:t>Falls Onlinebuchung nicht möglich, bekommt ein User die Nachricht inkl. Telefonnummer zum Bestellen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Bildschirmpräsentation (4:3)</PresentationFormat>
  <Paragraphs>296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Lösungsansätze für Applikationen zur Erleichterung des intermodalen Reisens bei der Carmeq</vt:lpstr>
      <vt:lpstr>Agenda</vt:lpstr>
      <vt:lpstr>Anforderungsanalyse</vt:lpstr>
      <vt:lpstr>Anforderungsanalyse</vt:lpstr>
      <vt:lpstr>Anforderungsanalyse</vt:lpstr>
      <vt:lpstr>Anforderungsanalyse</vt:lpstr>
      <vt:lpstr>Agenda</vt:lpstr>
      <vt:lpstr>Lösungsansatz 1</vt:lpstr>
      <vt:lpstr>Lösungsansatz 1</vt:lpstr>
      <vt:lpstr>Lösungsansatz 1</vt:lpstr>
      <vt:lpstr>Agenda</vt:lpstr>
      <vt:lpstr>Lösungsansatz 2</vt:lpstr>
      <vt:lpstr>Lösungsansatz 2</vt:lpstr>
      <vt:lpstr>Lösungsansatz 2</vt:lpstr>
      <vt:lpstr>Diskussion</vt:lpstr>
      <vt:lpstr>Quellen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82</cp:revision>
  <dcterms:created xsi:type="dcterms:W3CDTF">2012-05-01T09:23:29Z</dcterms:created>
  <dcterms:modified xsi:type="dcterms:W3CDTF">2012-05-03T11:27:33Z</dcterms:modified>
</cp:coreProperties>
</file>