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  <p:sldId id="406" r:id="rId3"/>
    <p:sldId id="408" r:id="rId4"/>
    <p:sldId id="409" r:id="rId5"/>
    <p:sldId id="411" r:id="rId6"/>
    <p:sldId id="410" r:id="rId7"/>
    <p:sldId id="412" r:id="rId8"/>
    <p:sldId id="413" r:id="rId9"/>
    <p:sldId id="414" r:id="rId10"/>
    <p:sldId id="415" r:id="rId11"/>
    <p:sldId id="418" r:id="rId12"/>
    <p:sldId id="417" r:id="rId13"/>
    <p:sldId id="256" r:id="rId14"/>
    <p:sldId id="419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82" r:id="rId23"/>
    <p:sldId id="264" r:id="rId24"/>
    <p:sldId id="314" r:id="rId25"/>
    <p:sldId id="265" r:id="rId26"/>
    <p:sldId id="268" r:id="rId27"/>
    <p:sldId id="274" r:id="rId28"/>
    <p:sldId id="270" r:id="rId29"/>
    <p:sldId id="267" r:id="rId30"/>
    <p:sldId id="281" r:id="rId31"/>
    <p:sldId id="275" r:id="rId32"/>
    <p:sldId id="271" r:id="rId33"/>
    <p:sldId id="272" r:id="rId34"/>
    <p:sldId id="273" r:id="rId35"/>
    <p:sldId id="276" r:id="rId36"/>
    <p:sldId id="277" r:id="rId37"/>
    <p:sldId id="278" r:id="rId38"/>
    <p:sldId id="279" r:id="rId39"/>
    <p:sldId id="280" r:id="rId40"/>
    <p:sldId id="283" r:id="rId41"/>
    <p:sldId id="284" r:id="rId42"/>
    <p:sldId id="285" r:id="rId43"/>
    <p:sldId id="286" r:id="rId44"/>
    <p:sldId id="287" r:id="rId45"/>
    <p:sldId id="288" r:id="rId46"/>
    <p:sldId id="315" r:id="rId47"/>
    <p:sldId id="313" r:id="rId48"/>
    <p:sldId id="316" r:id="rId49"/>
    <p:sldId id="317" r:id="rId50"/>
    <p:sldId id="318" r:id="rId51"/>
    <p:sldId id="319" r:id="rId52"/>
    <p:sldId id="322" r:id="rId53"/>
    <p:sldId id="320" r:id="rId54"/>
    <p:sldId id="321" r:id="rId55"/>
    <p:sldId id="323" r:id="rId56"/>
    <p:sldId id="324" r:id="rId57"/>
    <p:sldId id="325" r:id="rId58"/>
    <p:sldId id="326" r:id="rId59"/>
    <p:sldId id="328" r:id="rId60"/>
    <p:sldId id="332" r:id="rId61"/>
    <p:sldId id="330" r:id="rId62"/>
    <p:sldId id="331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6" r:id="rId76"/>
    <p:sldId id="345" r:id="rId77"/>
    <p:sldId id="347" r:id="rId78"/>
    <p:sldId id="349" r:id="rId79"/>
    <p:sldId id="348" r:id="rId80"/>
    <p:sldId id="351" r:id="rId81"/>
    <p:sldId id="352" r:id="rId82"/>
    <p:sldId id="353" r:id="rId83"/>
    <p:sldId id="354" r:id="rId84"/>
    <p:sldId id="355" r:id="rId85"/>
    <p:sldId id="350" r:id="rId86"/>
    <p:sldId id="356" r:id="rId87"/>
    <p:sldId id="358" r:id="rId88"/>
    <p:sldId id="357" r:id="rId89"/>
    <p:sldId id="359" r:id="rId90"/>
    <p:sldId id="360" r:id="rId91"/>
    <p:sldId id="405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1" r:id="rId102"/>
    <p:sldId id="370" r:id="rId103"/>
    <p:sldId id="372" r:id="rId104"/>
    <p:sldId id="373" r:id="rId105"/>
    <p:sldId id="374" r:id="rId106"/>
    <p:sldId id="375" r:id="rId107"/>
    <p:sldId id="376" r:id="rId108"/>
    <p:sldId id="377" r:id="rId109"/>
    <p:sldId id="379" r:id="rId110"/>
    <p:sldId id="380" r:id="rId111"/>
    <p:sldId id="378" r:id="rId112"/>
    <p:sldId id="381" r:id="rId113"/>
    <p:sldId id="382" r:id="rId114"/>
    <p:sldId id="383" r:id="rId115"/>
    <p:sldId id="384" r:id="rId116"/>
    <p:sldId id="386" r:id="rId117"/>
    <p:sldId id="387" r:id="rId118"/>
    <p:sldId id="388" r:id="rId119"/>
    <p:sldId id="389" r:id="rId120"/>
    <p:sldId id="390" r:id="rId121"/>
    <p:sldId id="391" r:id="rId122"/>
    <p:sldId id="392" r:id="rId123"/>
    <p:sldId id="393" r:id="rId124"/>
    <p:sldId id="394" r:id="rId125"/>
    <p:sldId id="395" r:id="rId126"/>
    <p:sldId id="396" r:id="rId127"/>
    <p:sldId id="397" r:id="rId128"/>
    <p:sldId id="398" r:id="rId129"/>
    <p:sldId id="399" r:id="rId130"/>
    <p:sldId id="416" r:id="rId131"/>
    <p:sldId id="404" r:id="rId132"/>
    <p:sldId id="420" r:id="rId133"/>
    <p:sldId id="422" r:id="rId134"/>
    <p:sldId id="421" r:id="rId135"/>
    <p:sldId id="400" r:id="rId136"/>
    <p:sldId id="401" r:id="rId1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04/02/2013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04/02/2013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04/02/2013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04/02/2013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04/02/2013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04/02/2013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04/02/2013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04/02/2013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04/02/2013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04/02/2013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04/02/2013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8CB4-C564-4BFA-91A2-E1D28B4F07FE}" type="datetimeFigureOut">
              <a:rPr lang="en-GB" smtClean="0"/>
              <a:pPr/>
              <a:t>04/02/2013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your+mission+should+you+choose+to+accept+it&amp;source=images&amp;cd=&amp;cad=rja&amp;docid=3XtvczFon4Qd5M&amp;tbnid=reE2RYq0hGyUfM:&amp;ved=0CAUQjRw&amp;url=http%3A%2F%2Fneilojwilliams.net%2Fmissioncreep%2F2009%2Fyour-mission-should-you-choose-to-accept-it%2F&amp;ei=rvgPUYqdFOeY0QWMz4DgCw&amp;bvm=bv.41867550,d.d2k&amp;psig=AFQjCNEXS9q9Iz_IiT4hv9rVoHocnFy5yA&amp;ust=136008755835402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234888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Priority Queue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947124" y="3501008"/>
            <a:ext cx="5036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What is that?</a:t>
            </a:r>
          </a:p>
          <a:p>
            <a:pPr algn="ctr"/>
            <a:r>
              <a:rPr lang="en-GB" dirty="0" smtClean="0"/>
              <a:t>Implementation with linked list with O(n) behaviour</a:t>
            </a:r>
          </a:p>
          <a:p>
            <a:pPr algn="ctr"/>
            <a:r>
              <a:rPr lang="en-GB" dirty="0" smtClean="0"/>
              <a:t>The Heap (O(log(n))</a:t>
            </a:r>
          </a:p>
          <a:p>
            <a:pPr algn="ctr"/>
            <a:r>
              <a:rPr lang="en-GB" dirty="0" smtClean="0"/>
              <a:t>An implementation using an </a:t>
            </a:r>
            <a:r>
              <a:rPr lang="en-GB" dirty="0" smtClean="0"/>
              <a:t>array</a:t>
            </a:r>
          </a:p>
          <a:p>
            <a:pPr algn="ctr"/>
            <a:r>
              <a:rPr lang="en-GB" dirty="0" smtClean="0"/>
              <a:t>Your mission …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071825" y="755412"/>
            <a:ext cx="265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Using the  </a:t>
            </a:r>
            <a:r>
              <a:rPr lang="en-GB" b="1" dirty="0" err="1" smtClean="0"/>
              <a:t>CarComparator</a:t>
            </a:r>
            <a:endParaRPr lang="en-GB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4" t="12851" r="36773" b="43575"/>
          <a:stretch/>
        </p:blipFill>
        <p:spPr bwMode="auto">
          <a:xfrm>
            <a:off x="269588" y="1309410"/>
            <a:ext cx="7224250" cy="413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6" t="39491" r="52894" b="47580"/>
          <a:stretch/>
        </p:blipFill>
        <p:spPr bwMode="auto">
          <a:xfrm>
            <a:off x="1728859" y="5013176"/>
            <a:ext cx="7104535" cy="138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1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S[3] &gt; S[6] ?</a:t>
            </a:r>
            <a:endParaRPr lang="en-GB" sz="2000" b="1" dirty="0"/>
          </a:p>
        </p:txBody>
      </p:sp>
      <p:sp>
        <p:nvSpPr>
          <p:cNvPr id="64" name="Up Arrow 63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69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 S[3] S[6]</a:t>
            </a:r>
            <a:endParaRPr lang="en-GB" sz="2000" b="1" dirty="0"/>
          </a:p>
        </p:txBody>
      </p:sp>
      <p:sp>
        <p:nvSpPr>
          <p:cNvPr id="64" name="Up Arrow 63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S[1] &gt; S[3] ?</a:t>
            </a:r>
            <a:endParaRPr lang="en-GB" sz="2000" b="1" dirty="0"/>
          </a:p>
        </p:txBody>
      </p:sp>
      <p:sp>
        <p:nvSpPr>
          <p:cNvPr id="64" name="Up Arrow 63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51520" y="69269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/>
              <a:t>Done!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2852936"/>
            <a:ext cx="3907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Removal from the heap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24328" y="147990"/>
            <a:ext cx="13671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u</a:t>
            </a:r>
            <a:r>
              <a:rPr lang="en-GB" b="1" dirty="0" smtClean="0"/>
              <a:t>nsorted</a:t>
            </a:r>
            <a:r>
              <a:rPr lang="en-GB" dirty="0" smtClean="0"/>
              <a:t> list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798719"/>
            <a:ext cx="6732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might use a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insert we add to the front of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find the minimum we must iterate over entire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remove the minimum we must find the minimum and remove 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Maintain a counter of number of elements in the list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2283"/>
              </p:ext>
            </p:extLst>
          </p:nvPr>
        </p:nvGraphicFramePr>
        <p:xfrm>
          <a:off x="3656715" y="3789040"/>
          <a:ext cx="4191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Method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Time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size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O(1)</a:t>
                      </a:r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isEmpty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insert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  <a:endParaRPr lang="en-GB" sz="1800" dirty="0" smtClean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removeMin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O(n)</a:t>
                      </a:r>
                      <a:endParaRPr lang="en-GB" sz="1800" dirty="0" smtClean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O(n)</a:t>
                      </a:r>
                      <a:endParaRPr lang="en-GB" sz="1800" dirty="0" smtClean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147990"/>
            <a:ext cx="505702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Implementing a priority queue with an </a:t>
            </a:r>
            <a:r>
              <a:rPr lang="en-GB" b="1" dirty="0" smtClean="0"/>
              <a:t>unsorted</a:t>
            </a:r>
            <a:r>
              <a:rPr lang="en-GB" dirty="0" smtClean="0"/>
              <a:t>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2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185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H.remove</a:t>
            </a:r>
            <a:r>
              <a:rPr lang="en-GB" sz="2800" b="1" i="1" dirty="0" smtClean="0"/>
              <a:t>()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4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3528" y="1196752"/>
            <a:ext cx="1154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Save S[1]</a:t>
            </a:r>
            <a:endParaRPr lang="en-GB" sz="2000" b="1" dirty="0"/>
          </a:p>
        </p:txBody>
      </p:sp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4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50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3528" y="1196752"/>
            <a:ext cx="151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S[1] = S[last]</a:t>
            </a:r>
            <a:endParaRPr lang="en-GB" sz="2000" b="1" dirty="0"/>
          </a:p>
        </p:txBody>
      </p:sp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50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3528" y="1196752"/>
            <a:ext cx="151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S[1] = S[last]</a:t>
            </a:r>
            <a:endParaRPr lang="en-GB" sz="2000" b="1" dirty="0"/>
          </a:p>
        </p:txBody>
      </p:sp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3528" y="1196752"/>
            <a:ext cx="71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</a:t>
            </a:r>
            <a:r>
              <a:rPr lang="en-GB" sz="2000" b="1" dirty="0" smtClean="0"/>
              <a:t>ast--</a:t>
            </a:r>
            <a:endParaRPr lang="en-GB" sz="2000" b="1" dirty="0"/>
          </a:p>
        </p:txBody>
      </p:sp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9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  <p:sp>
        <p:nvSpPr>
          <p:cNvPr id="63" name="Up Arrow 62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205172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23528" y="119675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/>
              <a:t>f</a:t>
            </a:r>
            <a:r>
              <a:rPr lang="en-GB" sz="2000" b="1" dirty="0" err="1" smtClean="0"/>
              <a:t>indMin</a:t>
            </a:r>
            <a:r>
              <a:rPr lang="en-GB" sz="2000" b="1" dirty="0" smtClean="0"/>
              <a:t>(S[2],S[3])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9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  <p:sp>
        <p:nvSpPr>
          <p:cNvPr id="63" name="Up Arrow 62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205172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23528" y="119675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/>
              <a:t>f</a:t>
            </a:r>
            <a:r>
              <a:rPr lang="en-GB" sz="2000" b="1" dirty="0" err="1" smtClean="0"/>
              <a:t>indMin</a:t>
            </a:r>
            <a:r>
              <a:rPr lang="en-GB" sz="2000" b="1" dirty="0" smtClean="0"/>
              <a:t>(S[2],S[3])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  <p:sp>
        <p:nvSpPr>
          <p:cNvPr id="63" name="Up Arrow 62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23528" y="1196752"/>
            <a:ext cx="1801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swap(S[1],S[3])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  <p:sp>
        <p:nvSpPr>
          <p:cNvPr id="63" name="Up Arrow 62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23528" y="1196752"/>
            <a:ext cx="1801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swap(S[1],S[3])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24328" y="147990"/>
            <a:ext cx="11109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sorted</a:t>
            </a:r>
            <a:r>
              <a:rPr lang="en-GB" dirty="0" smtClean="0"/>
              <a:t> list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20"/>
            <a:ext cx="6545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might use a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The list is </a:t>
            </a:r>
            <a:r>
              <a:rPr lang="en-GB" b="1" dirty="0" smtClean="0"/>
              <a:t>maintained in non-decreasing order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insert we scan to find position and splice in (see below)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find the minimum we deliver the first element in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remove the minimum we return and remove the first element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47990"/>
            <a:ext cx="478772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Implementing a priority queue with an </a:t>
            </a:r>
            <a:r>
              <a:rPr lang="en-GB" b="1" dirty="0" smtClean="0"/>
              <a:t>sorted</a:t>
            </a:r>
            <a:r>
              <a:rPr lang="en-GB" dirty="0" smtClean="0"/>
              <a:t> list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47015" r="33632" b="26492"/>
          <a:stretch/>
        </p:blipFill>
        <p:spPr bwMode="auto">
          <a:xfrm>
            <a:off x="153128" y="2564904"/>
            <a:ext cx="6986708" cy="229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34188"/>
              </p:ext>
            </p:extLst>
          </p:nvPr>
        </p:nvGraphicFramePr>
        <p:xfrm>
          <a:off x="4474551" y="4444133"/>
          <a:ext cx="4191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Method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Time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size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O(1)</a:t>
                      </a:r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isEmpty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insert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O(n)</a:t>
                      </a:r>
                      <a:endParaRPr lang="en-GB" sz="1800" dirty="0" smtClean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removeMin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  <a:endParaRPr lang="en-GB" sz="1800" dirty="0" smtClean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  <a:endParaRPr lang="en-GB" sz="1800" dirty="0" smtClean="0"/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3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8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16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findMin</a:t>
            </a:r>
            <a:r>
              <a:rPr lang="en-GB" sz="2000" b="1" dirty="0" smtClean="0"/>
              <a:t>(S[6],S[7])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Up Arrow 77"/>
          <p:cNvSpPr/>
          <p:nvPr/>
        </p:nvSpPr>
        <p:spPr>
          <a:xfrm>
            <a:off x="421196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8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16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findMin</a:t>
            </a:r>
            <a:r>
              <a:rPr lang="en-GB" sz="2000" b="1" dirty="0" smtClean="0"/>
              <a:t>(S[6],S[7])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Up Arrow 77"/>
          <p:cNvSpPr/>
          <p:nvPr/>
        </p:nvSpPr>
        <p:spPr>
          <a:xfrm>
            <a:off x="421196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8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801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swap(S[3],S[6])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801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swap(S[3],S[6])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  <a:solidFill>
            <a:schemeClr val="accent1"/>
          </a:solidFill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55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findMin</a:t>
            </a:r>
            <a:r>
              <a:rPr lang="en-GB" sz="2000" b="1" dirty="0" smtClean="0"/>
              <a:t>(S[12])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637220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55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102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No swap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637220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  <a:solidFill>
            <a:schemeClr val="accent1"/>
          </a:solidFill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50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55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102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No swap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  <a:solidFill>
            <a:schemeClr val="accent1"/>
          </a:solidFill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50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55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11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/>
              <a:t>Return result</a:t>
            </a:r>
            <a:endParaRPr lang="en-GB" sz="2800" b="1" i="1" dirty="0"/>
          </a:p>
        </p:txBody>
      </p:sp>
      <p:sp>
        <p:nvSpPr>
          <p:cNvPr id="65" name="7-Point Star 64"/>
          <p:cNvSpPr/>
          <p:nvPr/>
        </p:nvSpPr>
        <p:spPr>
          <a:xfrm>
            <a:off x="611560" y="0"/>
            <a:ext cx="576064" cy="692696"/>
          </a:xfrm>
          <a:prstGeom prst="star7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2529770"/>
            <a:ext cx="178927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Comic Sans MS" pitchFamily="66" charset="0"/>
              </a:rPr>
              <a:t>An alternative </a:t>
            </a:r>
          </a:p>
          <a:p>
            <a:pPr algn="ctr"/>
            <a:r>
              <a:rPr lang="en-GB" dirty="0" smtClean="0">
                <a:latin typeface="Comic Sans MS" pitchFamily="66" charset="0"/>
              </a:rPr>
              <a:t>the heap</a:t>
            </a:r>
            <a:endParaRPr lang="en-GB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97416"/>
              </p:ext>
            </p:extLst>
          </p:nvPr>
        </p:nvGraphicFramePr>
        <p:xfrm>
          <a:off x="2483768" y="2348880"/>
          <a:ext cx="4191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Method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Time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size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O(1)</a:t>
                      </a:r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isEmpty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insert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O(log(n))</a:t>
                      </a:r>
                      <a:endParaRPr lang="en-GB" sz="1800" dirty="0" smtClean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removeMin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O(log(n))</a:t>
                      </a:r>
                      <a:endParaRPr lang="en-GB" sz="1800" dirty="0" smtClean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284984"/>
            <a:ext cx="552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Have a look at priority queue as given in Java distribution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99190" cy="494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8884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99190" cy="494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512" y="4869160"/>
            <a:ext cx="22322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5" idx="2"/>
          </p:cNvCxnSpPr>
          <p:nvPr/>
        </p:nvCxnSpPr>
        <p:spPr>
          <a:xfrm flipH="1">
            <a:off x="2411760" y="885948"/>
            <a:ext cx="2675389" cy="398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46076" y="516616"/>
            <a:ext cx="2682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… based on a priority heap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40605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5"/>
            <a:ext cx="883729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6093296"/>
            <a:ext cx="481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Different method names … add rather than insert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17783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use-mission-impossible"/>
          <p:cNvPicPr>
            <a:picLocks noChangeAspect="1" noChangeArrowheads="1"/>
          </p:cNvPicPr>
          <p:nvPr/>
        </p:nvPicPr>
        <p:blipFill>
          <a:blip r:embed="rId2" cstate="print"/>
          <a:srcRect l="14999" t="12038" r="26814" b="50000"/>
          <a:stretch>
            <a:fillRect/>
          </a:stretch>
        </p:blipFill>
        <p:spPr bwMode="auto">
          <a:xfrm>
            <a:off x="0" y="0"/>
            <a:ext cx="24939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38311" y="2708920"/>
            <a:ext cx="3401765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/>
              <a:t>Exercise 4 (</a:t>
            </a:r>
            <a:r>
              <a:rPr lang="en-GB" sz="2800" b="1" i="1" dirty="0" smtClean="0"/>
              <a:t>assessed</a:t>
            </a:r>
            <a:r>
              <a:rPr lang="en-GB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Implement the Heap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Use it for sorting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44952" y="585787"/>
            <a:ext cx="456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Your mission, should you choose to accept it …</a:t>
            </a:r>
            <a:endParaRPr lang="en-GB" dirty="0"/>
          </a:p>
        </p:txBody>
      </p:sp>
      <p:pic>
        <p:nvPicPr>
          <p:cNvPr id="10242" name="Picture 2" descr="http://neilojwilliams.net/missioncreep/wp-content/uploads/2009/02/dtp_mission_1024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680822"/>
            <a:ext cx="3923928" cy="117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636912"/>
            <a:ext cx="1680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 smtClean="0">
                <a:latin typeface="Algerian" pitchFamily="82" charset="0"/>
              </a:rPr>
              <a:t>fin</a:t>
            </a:r>
            <a:endParaRPr lang="en-GB" sz="8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5616" y="1340768"/>
            <a:ext cx="26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5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  <p:grpSp>
        <p:nvGrpSpPr>
          <p:cNvPr id="21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572000" y="4581128"/>
            <a:ext cx="397179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Fill up level d before moving to level d+1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each level but the last must be full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 last level fill from left to right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7"/>
          <p:cNvGrpSpPr/>
          <p:nvPr/>
        </p:nvGrpSpPr>
        <p:grpSpPr>
          <a:xfrm>
            <a:off x="2339752" y="2636912"/>
            <a:ext cx="1015229" cy="722816"/>
            <a:chOff x="2483768" y="2060848"/>
            <a:chExt cx="1692099" cy="1298880"/>
          </a:xfrm>
        </p:grpSpPr>
        <p:sp>
          <p:nvSpPr>
            <p:cNvPr id="23" name="Oval 22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5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46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5"/>
            <p:cNvGrpSpPr/>
            <p:nvPr/>
          </p:nvGrpSpPr>
          <p:grpSpPr>
            <a:xfrm>
              <a:off x="3527795" y="2567640"/>
              <a:ext cx="648072" cy="792088"/>
              <a:chOff x="2483768" y="2564904"/>
              <a:chExt cx="648072" cy="7920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Connector 34"/>
              <p:cNvCxnSpPr>
                <a:stCxn id="30" idx="3"/>
                <a:endCxn id="3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23" idx="5"/>
              <a:endCxn id="30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572000" y="4581128"/>
            <a:ext cx="397179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Fill up level d before moving to level d+1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each level but the last must be full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 last level fill from left to right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2339752" y="2636912"/>
            <a:ext cx="1015229" cy="722816"/>
            <a:chOff x="2483768" y="2060848"/>
            <a:chExt cx="1692099" cy="1298880"/>
          </a:xfrm>
        </p:grpSpPr>
        <p:sp>
          <p:nvSpPr>
            <p:cNvPr id="23" name="Oval 22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5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46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5"/>
            <p:cNvGrpSpPr/>
            <p:nvPr/>
          </p:nvGrpSpPr>
          <p:grpSpPr>
            <a:xfrm>
              <a:off x="3527795" y="2567640"/>
              <a:ext cx="648072" cy="792088"/>
              <a:chOff x="2483768" y="2564904"/>
              <a:chExt cx="648072" cy="7920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Connector 34"/>
              <p:cNvCxnSpPr>
                <a:stCxn id="30" idx="3"/>
                <a:endCxn id="3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23" idx="5"/>
              <a:endCxn id="30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7"/>
          <p:cNvGrpSpPr/>
          <p:nvPr/>
        </p:nvGrpSpPr>
        <p:grpSpPr>
          <a:xfrm>
            <a:off x="3851920" y="2708920"/>
            <a:ext cx="1015229" cy="721293"/>
            <a:chOff x="2483768" y="2060848"/>
            <a:chExt cx="1692099" cy="1296144"/>
          </a:xfrm>
        </p:grpSpPr>
        <p:sp>
          <p:nvSpPr>
            <p:cNvPr id="50" name="Oval 49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1" name="Group 18"/>
            <p:cNvGrpSpPr/>
            <p:nvPr/>
          </p:nvGrpSpPr>
          <p:grpSpPr>
            <a:xfrm>
              <a:off x="2483768" y="2564904"/>
              <a:ext cx="648072" cy="792088"/>
              <a:chOff x="2483768" y="2564904"/>
              <a:chExt cx="648072" cy="792088"/>
            </a:xfrm>
          </p:grpSpPr>
          <p:sp>
            <p:nvSpPr>
              <p:cNvPr id="58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" name="Straight Connector 60"/>
              <p:cNvCxnSpPr>
                <a:endCxn id="60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/>
            <p:cNvSpPr/>
            <p:nvPr/>
          </p:nvSpPr>
          <p:spPr>
            <a:xfrm>
              <a:off x="3887835" y="2567643"/>
              <a:ext cx="288032" cy="288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/>
            <p:cNvCxnSpPr>
              <a:stCxn id="50" idx="5"/>
              <a:endCxn id="55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572000" y="4581128"/>
            <a:ext cx="397179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Fill up level d before moving to level d+1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each level but the last must be full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 last level fill from left to right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2339752" y="2636912"/>
            <a:ext cx="1015229" cy="722816"/>
            <a:chOff x="2483768" y="2060848"/>
            <a:chExt cx="1692099" cy="1298880"/>
          </a:xfrm>
        </p:grpSpPr>
        <p:sp>
          <p:nvSpPr>
            <p:cNvPr id="23" name="Oval 22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5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46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5"/>
            <p:cNvGrpSpPr/>
            <p:nvPr/>
          </p:nvGrpSpPr>
          <p:grpSpPr>
            <a:xfrm>
              <a:off x="3527795" y="2567640"/>
              <a:ext cx="648072" cy="792088"/>
              <a:chOff x="2483768" y="2564904"/>
              <a:chExt cx="648072" cy="7920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Connector 34"/>
              <p:cNvCxnSpPr>
                <a:stCxn id="30" idx="3"/>
                <a:endCxn id="3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23" idx="5"/>
              <a:endCxn id="30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7"/>
          <p:cNvGrpSpPr/>
          <p:nvPr/>
        </p:nvGrpSpPr>
        <p:grpSpPr>
          <a:xfrm>
            <a:off x="3851920" y="2708920"/>
            <a:ext cx="1015229" cy="721293"/>
            <a:chOff x="2483768" y="2060848"/>
            <a:chExt cx="1692099" cy="1296144"/>
          </a:xfrm>
        </p:grpSpPr>
        <p:sp>
          <p:nvSpPr>
            <p:cNvPr id="50" name="Oval 49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18"/>
            <p:cNvGrpSpPr/>
            <p:nvPr/>
          </p:nvGrpSpPr>
          <p:grpSpPr>
            <a:xfrm>
              <a:off x="2483768" y="2564904"/>
              <a:ext cx="648072" cy="792088"/>
              <a:chOff x="2483768" y="2564904"/>
              <a:chExt cx="648072" cy="792088"/>
            </a:xfrm>
          </p:grpSpPr>
          <p:sp>
            <p:nvSpPr>
              <p:cNvPr id="58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" name="Straight Connector 60"/>
              <p:cNvCxnSpPr>
                <a:endCxn id="60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/>
            <p:cNvSpPr/>
            <p:nvPr/>
          </p:nvSpPr>
          <p:spPr>
            <a:xfrm>
              <a:off x="3887835" y="2567643"/>
              <a:ext cx="288032" cy="288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/>
            <p:cNvCxnSpPr>
              <a:stCxn id="50" idx="5"/>
              <a:endCxn id="55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37"/>
          <p:cNvGrpSpPr/>
          <p:nvPr/>
        </p:nvGrpSpPr>
        <p:grpSpPr>
          <a:xfrm>
            <a:off x="899592" y="4005063"/>
            <a:ext cx="734460" cy="721293"/>
            <a:chOff x="2483768" y="2060848"/>
            <a:chExt cx="1224136" cy="1296144"/>
          </a:xfrm>
          <a:solidFill>
            <a:srgbClr val="FF0000"/>
          </a:solidFill>
        </p:grpSpPr>
        <p:sp>
          <p:nvSpPr>
            <p:cNvPr id="52" name="Oval 5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6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  <a:grpFill/>
          </p:grpSpPr>
          <p:sp>
            <p:nvSpPr>
              <p:cNvPr id="68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" name="Straight Connector 70"/>
              <p:cNvCxnSpPr>
                <a:endCxn id="70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endCxn id="69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5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4572000" y="4581128"/>
            <a:ext cx="397179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Fill up level d before moving to level d+1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each level but the last must be full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 last level fill from left to right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683568" y="4941168"/>
            <a:ext cx="129394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Not a heap!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169" y="3717032"/>
            <a:ext cx="19625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Q.insert</a:t>
            </a:r>
            <a:r>
              <a:rPr lang="en-GB" dirty="0" smtClean="0"/>
              <a:t>(e)</a:t>
            </a:r>
          </a:p>
          <a:p>
            <a:r>
              <a:rPr lang="en-GB" dirty="0"/>
              <a:t>e</a:t>
            </a:r>
            <a:r>
              <a:rPr lang="en-GB" dirty="0" smtClean="0"/>
              <a:t> = </a:t>
            </a:r>
            <a:r>
              <a:rPr lang="en-GB" dirty="0" err="1" smtClean="0"/>
              <a:t>Q.removeMin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Q.size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Q.isEmpty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Q.min</a:t>
            </a:r>
            <a:r>
              <a:rPr lang="en-GB" dirty="0" smtClean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84325" y="46483"/>
            <a:ext cx="15215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Priority queue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340768"/>
            <a:ext cx="520232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Store a collection of prioritized elements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Elements are comparable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Allow insertion of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Can only remove the element with highest priority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Comes first in 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6142356"/>
            <a:ext cx="308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We present 3 implementations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4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354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</a:p>
          <a:p>
            <a:pPr>
              <a:buFont typeface="Arial" pitchFamily="34" charset="0"/>
              <a:buChar char="•"/>
            </a:pPr>
            <a:r>
              <a:rPr lang="en-GB" b="1" i="1" dirty="0"/>
              <a:t> </a:t>
            </a:r>
            <a:r>
              <a:rPr lang="en-GB" b="1" i="1" dirty="0" smtClean="0"/>
              <a:t>heap order property </a:t>
            </a:r>
            <a:r>
              <a:rPr lang="en-GB" dirty="0" smtClean="0"/>
              <a:t>is maintained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354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</a:p>
          <a:p>
            <a:pPr>
              <a:buFont typeface="Arial" pitchFamily="34" charset="0"/>
              <a:buChar char="•"/>
            </a:pPr>
            <a:r>
              <a:rPr lang="en-GB" b="1" i="1" dirty="0"/>
              <a:t> </a:t>
            </a:r>
            <a:r>
              <a:rPr lang="en-GB" b="1" i="1" dirty="0" smtClean="0"/>
              <a:t>heap order property </a:t>
            </a:r>
            <a:r>
              <a:rPr lang="en-GB" dirty="0" smtClean="0"/>
              <a:t>is maintained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2924944"/>
            <a:ext cx="402610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Given a node v  (not the root)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the parent of v is </a:t>
            </a:r>
            <a:r>
              <a:rPr lang="en-GB" dirty="0" smtClean="0"/>
              <a:t>less</a:t>
            </a:r>
            <a:r>
              <a:rPr lang="en-GB" dirty="0" smtClean="0"/>
              <a:t> </a:t>
            </a:r>
            <a:r>
              <a:rPr lang="en-GB" dirty="0" smtClean="0"/>
              <a:t>than or equal to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354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</a:p>
          <a:p>
            <a:pPr>
              <a:buFont typeface="Arial" pitchFamily="34" charset="0"/>
              <a:buChar char="•"/>
            </a:pPr>
            <a:r>
              <a:rPr lang="en-GB" b="1" i="1" dirty="0"/>
              <a:t> </a:t>
            </a:r>
            <a:r>
              <a:rPr lang="en-GB" b="1" i="1" dirty="0" smtClean="0"/>
              <a:t>heap order property </a:t>
            </a:r>
            <a:r>
              <a:rPr lang="en-GB" dirty="0" smtClean="0"/>
              <a:t>is maintained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4032448" cy="3600400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5</a:t>
                </a:r>
                <a:endParaRPr lang="en-GB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9</a:t>
                </a:r>
                <a:endParaRPr lang="en-GB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15</a:t>
                </a:r>
                <a:endParaRPr lang="en-GB" dirty="0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6</a:t>
                </a:r>
                <a:endParaRPr lang="en-GB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20</a:t>
                </a:r>
                <a:endParaRPr lang="en-GB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7</a:t>
                </a:r>
                <a:endParaRPr lang="en-GB" dirty="0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427984" y="2924944"/>
            <a:ext cx="402610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Given a node v  (not the root)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the parent of v is less than or equal to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354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</a:p>
          <a:p>
            <a:pPr>
              <a:buFont typeface="Arial" pitchFamily="34" charset="0"/>
              <a:buChar char="•"/>
            </a:pPr>
            <a:r>
              <a:rPr lang="en-GB" b="1" i="1" dirty="0"/>
              <a:t> </a:t>
            </a:r>
            <a:r>
              <a:rPr lang="en-GB" b="1" i="1" dirty="0" smtClean="0"/>
              <a:t>heap order property </a:t>
            </a:r>
            <a:r>
              <a:rPr lang="en-GB" dirty="0" smtClean="0"/>
              <a:t>is maintained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4032448" cy="3600400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5</a:t>
                </a:r>
                <a:endParaRPr lang="en-GB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9</a:t>
                </a:r>
                <a:endParaRPr lang="en-GB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15</a:t>
                </a:r>
                <a:endParaRPr lang="en-GB" dirty="0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6</a:t>
                </a:r>
                <a:endParaRPr lang="en-GB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20</a:t>
                </a:r>
                <a:endParaRPr lang="en-GB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7</a:t>
                </a:r>
                <a:endParaRPr lang="en-GB" dirty="0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427984" y="2924944"/>
            <a:ext cx="402610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Given a node v  (not the root)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the parent of v is less than or equal to 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4149080"/>
            <a:ext cx="422211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 heap H with n nodes has height O(log(n))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2564904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8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8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8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92080" y="6309320"/>
            <a:ext cx="345966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8 is greater than parent (7) ...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4325" y="46483"/>
            <a:ext cx="15215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Priority queue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2492896"/>
            <a:ext cx="3959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 applications of a priority queue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Dispatching processes in a computer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Hospital waiting lists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Standby passengers for a flight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Queuing at call centres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234359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318144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20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  <p:cxnSp>
        <p:nvCxnSpPr>
          <p:cNvPr id="41" name="Curved Connector 40"/>
          <p:cNvCxnSpPr>
            <a:stCxn id="79" idx="6"/>
            <a:endCxn id="80" idx="6"/>
          </p:cNvCxnSpPr>
          <p:nvPr/>
        </p:nvCxnSpPr>
        <p:spPr>
          <a:xfrm flipH="1">
            <a:off x="6382700" y="3684186"/>
            <a:ext cx="453049" cy="1224136"/>
          </a:xfrm>
          <a:prstGeom prst="curvedConnector3">
            <a:avLst>
              <a:gd name="adj1" fmla="val -111619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2080" y="6309320"/>
            <a:ext cx="222657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cxnSp>
        <p:nvCxnSpPr>
          <p:cNvPr id="36" name="Curved Connector 35"/>
          <p:cNvCxnSpPr>
            <a:stCxn id="32" idx="6"/>
            <a:endCxn id="79" idx="6"/>
          </p:cNvCxnSpPr>
          <p:nvPr/>
        </p:nvCxnSpPr>
        <p:spPr>
          <a:xfrm>
            <a:off x="5950652" y="2316034"/>
            <a:ext cx="885097" cy="1368152"/>
          </a:xfrm>
          <a:prstGeom prst="curvedConnector3">
            <a:avLst>
              <a:gd name="adj1" fmla="val 157134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92080" y="6309320"/>
            <a:ext cx="30644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6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2080" y="6309320"/>
            <a:ext cx="30644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6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  <p:cxnSp>
        <p:nvCxnSpPr>
          <p:cNvPr id="38" name="Curved Connector 37"/>
          <p:cNvCxnSpPr/>
          <p:nvPr/>
        </p:nvCxnSpPr>
        <p:spPr>
          <a:xfrm>
            <a:off x="5950652" y="2316034"/>
            <a:ext cx="885097" cy="1368152"/>
          </a:xfrm>
          <a:prstGeom prst="curvedConnector3">
            <a:avLst>
              <a:gd name="adj1" fmla="val 157134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520232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Store a collection of prioritized elements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b="1" i="1" dirty="0" smtClean="0"/>
              <a:t>Elements are comparable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Allow insertion of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Can only remove the element with highest priority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Comes first in order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84325" y="46483"/>
            <a:ext cx="15215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Priority queue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3632448"/>
            <a:ext cx="39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 examples on </a:t>
            </a:r>
            <a:r>
              <a:rPr lang="en-GB" b="1" i="1" dirty="0" smtClean="0"/>
              <a:t>comparing things </a:t>
            </a:r>
            <a:r>
              <a:rPr lang="en-GB" dirty="0" smtClean="0"/>
              <a:t>…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3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222657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30644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4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  <p:cxnSp>
        <p:nvCxnSpPr>
          <p:cNvPr id="37" name="Curved Connector 36"/>
          <p:cNvCxnSpPr>
            <a:stCxn id="32" idx="0"/>
            <a:endCxn id="22" idx="6"/>
          </p:cNvCxnSpPr>
          <p:nvPr/>
        </p:nvCxnSpPr>
        <p:spPr>
          <a:xfrm rot="16200000" flipV="1">
            <a:off x="4455440" y="714902"/>
            <a:ext cx="968950" cy="1434910"/>
          </a:xfrm>
          <a:prstGeom prst="curved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30644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4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  <p:cxnSp>
        <p:nvCxnSpPr>
          <p:cNvPr id="38" name="Curved Connector 36"/>
          <p:cNvCxnSpPr/>
          <p:nvPr/>
        </p:nvCxnSpPr>
        <p:spPr>
          <a:xfrm rot="16200000" flipV="1">
            <a:off x="4450190" y="714902"/>
            <a:ext cx="968950" cy="1434910"/>
          </a:xfrm>
          <a:prstGeom prst="curved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76174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564904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6093296"/>
            <a:ext cx="36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it is a heap in a different state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20672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Save off top of heap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20672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Save off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6" name="Straight Arrow Connector 35"/>
          <p:cNvCxnSpPr>
            <a:stCxn id="22" idx="2"/>
            <a:endCxn id="34" idx="6"/>
          </p:cNvCxnSpPr>
          <p:nvPr/>
        </p:nvCxnSpPr>
        <p:spPr>
          <a:xfrm flipH="1">
            <a:off x="2062220" y="947882"/>
            <a:ext cx="15736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9" t="14651" r="48922" b="63836"/>
          <a:stretch/>
        </p:blipFill>
        <p:spPr bwMode="auto">
          <a:xfrm>
            <a:off x="684438" y="1772816"/>
            <a:ext cx="749253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16528" y="415815"/>
            <a:ext cx="160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This is a Vertex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762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6540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Copy last item in heap to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6540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Copy last item in heap to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6540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Copy last item in heap to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5" name="Curved Connector 34"/>
          <p:cNvCxnSpPr/>
          <p:nvPr/>
        </p:nvCxnSpPr>
        <p:spPr>
          <a:xfrm flipH="1" flipV="1">
            <a:off x="4222460" y="947882"/>
            <a:ext cx="1296144" cy="3960440"/>
          </a:xfrm>
          <a:prstGeom prst="curvedConnector3">
            <a:avLst>
              <a:gd name="adj1" fmla="val -16621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6540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Copy last item in heap to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6" name="Curved Connector 35"/>
          <p:cNvCxnSpPr>
            <a:stCxn id="77" idx="6"/>
            <a:endCxn id="22" idx="6"/>
          </p:cNvCxnSpPr>
          <p:nvPr/>
        </p:nvCxnSpPr>
        <p:spPr>
          <a:xfrm flipH="1" flipV="1">
            <a:off x="4222460" y="947882"/>
            <a:ext cx="1296144" cy="3960440"/>
          </a:xfrm>
          <a:prstGeom prst="curvedConnector3">
            <a:avLst>
              <a:gd name="adj1" fmla="val -16621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241046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Delete last item in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924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Compare current node with its  children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924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Compare current node with its  children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6" name="Curved Connector 35"/>
          <p:cNvCxnSpPr>
            <a:stCxn id="22" idx="4"/>
            <a:endCxn id="40" idx="6"/>
          </p:cNvCxnSpPr>
          <p:nvPr/>
        </p:nvCxnSpPr>
        <p:spPr>
          <a:xfrm rot="5400000">
            <a:off x="2691244" y="1150108"/>
            <a:ext cx="1040958" cy="1434910"/>
          </a:xfrm>
          <a:prstGeom prst="curvedConnector2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621532" y="805177"/>
            <a:ext cx="325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This is a Comparator for vertices</a:t>
            </a:r>
            <a:endParaRPr lang="en-GB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0" t="11333" r="24091" b="58069"/>
          <a:stretch/>
        </p:blipFill>
        <p:spPr bwMode="auto">
          <a:xfrm>
            <a:off x="251521" y="2132856"/>
            <a:ext cx="8721670" cy="270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6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6" name="Curved Connector 35"/>
          <p:cNvCxnSpPr>
            <a:stCxn id="22" idx="4"/>
            <a:endCxn id="40" idx="6"/>
          </p:cNvCxnSpPr>
          <p:nvPr/>
        </p:nvCxnSpPr>
        <p:spPr>
          <a:xfrm rot="5400000">
            <a:off x="2691244" y="1150108"/>
            <a:ext cx="1040958" cy="1434910"/>
          </a:xfrm>
          <a:prstGeom prst="curvedConnector2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520" y="6165304"/>
            <a:ext cx="3924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Compare current node with its  children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5" name="Curved Connector 35"/>
          <p:cNvCxnSpPr>
            <a:stCxn id="67" idx="7"/>
            <a:endCxn id="40" idx="6"/>
          </p:cNvCxnSpPr>
          <p:nvPr/>
        </p:nvCxnSpPr>
        <p:spPr>
          <a:xfrm rot="16200000" flipV="1">
            <a:off x="2278923" y="2603388"/>
            <a:ext cx="1085873" cy="65518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5" name="Curved Connector 35"/>
          <p:cNvCxnSpPr>
            <a:stCxn id="67" idx="7"/>
            <a:endCxn id="40" idx="6"/>
          </p:cNvCxnSpPr>
          <p:nvPr/>
        </p:nvCxnSpPr>
        <p:spPr>
          <a:xfrm rot="16200000" flipV="1">
            <a:off x="2278923" y="2603388"/>
            <a:ext cx="1085873" cy="65518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1520" y="6165304"/>
            <a:ext cx="3924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Compare current node with its  children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606822"/>
            <a:ext cx="469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Using the comparator to sort an array of Vertex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6" t="24231" r="29722" b="17500"/>
          <a:stretch/>
        </p:blipFill>
        <p:spPr bwMode="auto">
          <a:xfrm>
            <a:off x="827583" y="1484784"/>
            <a:ext cx="687070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3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cxnSp>
        <p:nvCxnSpPr>
          <p:cNvPr id="35" name="Curved Connector 35"/>
          <p:cNvCxnSpPr>
            <a:stCxn id="71" idx="7"/>
            <a:endCxn id="67" idx="6"/>
          </p:cNvCxnSpPr>
          <p:nvPr/>
        </p:nvCxnSpPr>
        <p:spPr>
          <a:xfrm rot="16200000" flipV="1">
            <a:off x="2926995" y="4064549"/>
            <a:ext cx="941857" cy="325147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cxnSp>
        <p:nvCxnSpPr>
          <p:cNvPr id="35" name="Curved Connector 35"/>
          <p:cNvCxnSpPr>
            <a:stCxn id="71" idx="7"/>
            <a:endCxn id="67" idx="6"/>
          </p:cNvCxnSpPr>
          <p:nvPr/>
        </p:nvCxnSpPr>
        <p:spPr>
          <a:xfrm rot="16200000" flipV="1">
            <a:off x="2926995" y="4064549"/>
            <a:ext cx="941857" cy="325147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7-Point Star 34"/>
          <p:cNvSpPr/>
          <p:nvPr/>
        </p:nvSpPr>
        <p:spPr>
          <a:xfrm>
            <a:off x="1331640" y="476672"/>
            <a:ext cx="864096" cy="864096"/>
          </a:xfrm>
          <a:prstGeom prst="star7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140750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Return result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03848" y="5733256"/>
            <a:ext cx="1843774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/>
              <a:t>Done </a:t>
            </a:r>
            <a:r>
              <a:rPr lang="en-GB" sz="4000" dirty="0" smtClean="0">
                <a:sym typeface="Wingdings" pitchFamily="2" charset="2"/>
              </a:rPr>
              <a:t>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132856"/>
            <a:ext cx="68902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 err="1"/>
              <a:t>u</a:t>
            </a:r>
            <a:r>
              <a:rPr lang="en-GB" sz="2400" b="1" i="1" dirty="0" err="1" smtClean="0"/>
              <a:t>pheap</a:t>
            </a:r>
            <a:r>
              <a:rPr lang="en-GB" sz="2400" b="1" i="1" dirty="0" smtClean="0"/>
              <a:t> bubbling: </a:t>
            </a:r>
            <a:r>
              <a:rPr lang="en-GB" sz="2400" dirty="0" smtClean="0"/>
              <a:t>when we add to the heap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b="1" i="1" dirty="0" err="1"/>
              <a:t>d</a:t>
            </a:r>
            <a:r>
              <a:rPr lang="en-GB" sz="2400" b="1" i="1" dirty="0" err="1" smtClean="0"/>
              <a:t>ownheap</a:t>
            </a:r>
            <a:r>
              <a:rPr lang="en-GB" sz="2400" b="1" i="1" dirty="0" smtClean="0"/>
              <a:t> bubbling</a:t>
            </a:r>
            <a:r>
              <a:rPr lang="en-GB" sz="2400" dirty="0" smtClean="0"/>
              <a:t>: when we remove from the heap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188640"/>
            <a:ext cx="189718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What we just saw</a:t>
            </a:r>
            <a:endParaRPr lang="en-GB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309320"/>
            <a:ext cx="401468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Add and remove are O(log(n)) processes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3068960"/>
            <a:ext cx="432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pic>
        <p:nvPicPr>
          <p:cNvPr id="3" name="Picture 2" descr="mouse-mission-impossible"/>
          <p:cNvPicPr>
            <a:picLocks noChangeAspect="1" noChangeArrowheads="1"/>
          </p:cNvPicPr>
          <p:nvPr/>
        </p:nvPicPr>
        <p:blipFill>
          <a:blip r:embed="rId2" cstate="print"/>
          <a:srcRect l="14999" t="12038" r="26814" b="50000"/>
          <a:stretch>
            <a:fillRect/>
          </a:stretch>
        </p:blipFill>
        <p:spPr bwMode="auto">
          <a:xfrm>
            <a:off x="0" y="0"/>
            <a:ext cx="24939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61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0" t="13462" r="45724" b="59615"/>
          <a:stretch/>
        </p:blipFill>
        <p:spPr bwMode="auto">
          <a:xfrm>
            <a:off x="2195736" y="2204864"/>
            <a:ext cx="4375053" cy="196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1760" y="940078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Another example: a Car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949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311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parent </a:t>
            </a:r>
            <a:r>
              <a:rPr lang="en-GB" dirty="0" smtClean="0"/>
              <a:t>of node </a:t>
            </a:r>
            <a:r>
              <a:rPr lang="en-GB" dirty="0" err="1" smtClean="0"/>
              <a:t>i</a:t>
            </a:r>
            <a:r>
              <a:rPr lang="en-GB" dirty="0" smtClean="0"/>
              <a:t> is </a:t>
            </a:r>
            <a:r>
              <a:rPr lang="en-GB" dirty="0" err="1" smtClean="0"/>
              <a:t>i</a:t>
            </a:r>
            <a:r>
              <a:rPr lang="en-GB" dirty="0" smtClean="0"/>
              <a:t>/2 ....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311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parent</a:t>
            </a:r>
            <a:r>
              <a:rPr lang="en-GB" dirty="0" smtClean="0"/>
              <a:t> of node </a:t>
            </a:r>
            <a:r>
              <a:rPr lang="en-GB" dirty="0" err="1" smtClean="0"/>
              <a:t>i</a:t>
            </a:r>
            <a:r>
              <a:rPr lang="en-GB" dirty="0" smtClean="0"/>
              <a:t> is </a:t>
            </a:r>
            <a:r>
              <a:rPr lang="en-GB" dirty="0" err="1" smtClean="0"/>
              <a:t>i</a:t>
            </a:r>
            <a:r>
              <a:rPr lang="en-GB" dirty="0" smtClean="0"/>
              <a:t>/2 ....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311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parent </a:t>
            </a:r>
            <a:r>
              <a:rPr lang="en-GB" dirty="0" smtClean="0"/>
              <a:t>of node </a:t>
            </a:r>
            <a:r>
              <a:rPr lang="en-GB" dirty="0" err="1" smtClean="0"/>
              <a:t>i</a:t>
            </a:r>
            <a:r>
              <a:rPr lang="en-GB" dirty="0" smtClean="0"/>
              <a:t> is </a:t>
            </a:r>
            <a:r>
              <a:rPr lang="en-GB" dirty="0" err="1" smtClean="0"/>
              <a:t>i</a:t>
            </a:r>
            <a:r>
              <a:rPr lang="en-GB" dirty="0" smtClean="0"/>
              <a:t>/2 ....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252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left child </a:t>
            </a:r>
            <a:r>
              <a:rPr lang="en-GB" dirty="0" smtClean="0"/>
              <a:t>of </a:t>
            </a:r>
            <a:r>
              <a:rPr lang="en-GB" dirty="0" err="1" smtClean="0"/>
              <a:t>i</a:t>
            </a:r>
            <a:r>
              <a:rPr lang="en-GB" dirty="0" smtClean="0"/>
              <a:t> is i×2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319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right child </a:t>
            </a:r>
            <a:r>
              <a:rPr lang="en-GB" dirty="0" smtClean="0"/>
              <a:t>of </a:t>
            </a:r>
            <a:r>
              <a:rPr lang="en-GB" dirty="0" err="1" smtClean="0"/>
              <a:t>i</a:t>
            </a:r>
            <a:r>
              <a:rPr lang="en-GB" dirty="0" smtClean="0"/>
              <a:t> is (i×2) +1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411760" y="4293096"/>
            <a:ext cx="369466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84214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 </a:t>
            </a:r>
            <a:r>
              <a:rPr lang="en-GB" b="1" i="1" dirty="0" smtClean="0"/>
              <a:t>S</a:t>
            </a:r>
            <a:endParaRPr lang="en-GB" b="1" i="1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84214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 </a:t>
            </a:r>
            <a:r>
              <a:rPr lang="en-GB" b="1" i="1" dirty="0" smtClean="0"/>
              <a:t>S</a:t>
            </a:r>
            <a:endParaRPr lang="en-GB" b="1" i="1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1763688" y="5589240"/>
            <a:ext cx="453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 simplify implementation we </a:t>
            </a:r>
            <a:r>
              <a:rPr lang="en-GB" b="1" i="1" dirty="0" smtClean="0"/>
              <a:t>do not </a:t>
            </a:r>
            <a:r>
              <a:rPr lang="en-GB" dirty="0" smtClean="0"/>
              <a:t>use S[0]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43608" y="5733256"/>
            <a:ext cx="687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Require two integer variables,  </a:t>
            </a:r>
            <a:r>
              <a:rPr lang="en-GB" b="1" i="1" dirty="0" smtClean="0"/>
              <a:t>last</a:t>
            </a:r>
            <a:r>
              <a:rPr lang="en-GB" dirty="0" smtClean="0"/>
              <a:t> and </a:t>
            </a:r>
            <a:r>
              <a:rPr lang="en-GB" b="1" i="1" dirty="0" smtClean="0"/>
              <a:t>capacity</a:t>
            </a:r>
            <a:r>
              <a:rPr lang="en-GB" dirty="0" smtClean="0"/>
              <a:t> where last is initially  0</a:t>
            </a:r>
          </a:p>
          <a:p>
            <a:r>
              <a:rPr lang="en-GB" dirty="0" smtClean="0"/>
              <a:t>In our example </a:t>
            </a:r>
            <a:r>
              <a:rPr lang="en-GB" b="1" i="1" dirty="0" smtClean="0"/>
              <a:t>capacity</a:t>
            </a:r>
            <a:r>
              <a:rPr lang="en-GB" dirty="0" smtClean="0"/>
              <a:t> is 15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0" y="0"/>
            <a:ext cx="384214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 </a:t>
            </a:r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0" y="0"/>
            <a:ext cx="384214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 </a:t>
            </a:r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7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0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940078"/>
            <a:ext cx="24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This is a </a:t>
            </a:r>
            <a:r>
              <a:rPr lang="en-GB" b="1" dirty="0" err="1" smtClean="0"/>
              <a:t>CarComparator</a:t>
            </a:r>
            <a:endParaRPr lang="en-GB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4" t="12851" r="45737" b="62098"/>
          <a:stretch/>
        </p:blipFill>
        <p:spPr bwMode="auto">
          <a:xfrm>
            <a:off x="971600" y="1772816"/>
            <a:ext cx="6395821" cy="266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6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131840" y="2996952"/>
            <a:ext cx="306417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Consider the following heap H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0" y="0"/>
            <a:ext cx="306417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Consider the following heap H</a:t>
            </a:r>
            <a:endParaRPr lang="en-GB" b="1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12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12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H.add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12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01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/>
              <a:t>S[last+1] = 6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l</a:t>
            </a:r>
            <a:r>
              <a:rPr lang="en-GB" sz="2800" b="1" i="1" dirty="0" smtClean="0"/>
              <a:t>ast++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(13)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(13)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(13)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S[6] &gt; S[13] ?</a:t>
            </a:r>
            <a:endParaRPr lang="en-GB" sz="2000" b="1" dirty="0"/>
          </a:p>
        </p:txBody>
      </p:sp>
      <p:sp>
        <p:nvSpPr>
          <p:cNvPr id="87" name="Up Arrow 86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Up Arrow 87"/>
          <p:cNvSpPr/>
          <p:nvPr/>
        </p:nvSpPr>
        <p:spPr>
          <a:xfrm>
            <a:off x="680424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(13)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87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</a:t>
            </a:r>
            <a:r>
              <a:rPr lang="en-GB" sz="2000" b="1" dirty="0" smtClean="0"/>
              <a:t>wap S[6] S[13] </a:t>
            </a:r>
            <a:endParaRPr lang="en-GB" sz="2000" b="1" dirty="0"/>
          </a:p>
        </p:txBody>
      </p:sp>
      <p:sp>
        <p:nvSpPr>
          <p:cNvPr id="87" name="Up Arrow 86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Up Arrow 87"/>
          <p:cNvSpPr/>
          <p:nvPr/>
        </p:nvSpPr>
        <p:spPr>
          <a:xfrm>
            <a:off x="680424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4904</Words>
  <Application>Microsoft Office PowerPoint</Application>
  <PresentationFormat>On-screen Show (4:3)</PresentationFormat>
  <Paragraphs>3059</Paragraphs>
  <Slides>136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</dc:creator>
  <cp:lastModifiedBy>patrick</cp:lastModifiedBy>
  <cp:revision>60</cp:revision>
  <dcterms:created xsi:type="dcterms:W3CDTF">2013-02-02T16:15:11Z</dcterms:created>
  <dcterms:modified xsi:type="dcterms:W3CDTF">2013-02-04T18:12:36Z</dcterms:modified>
</cp:coreProperties>
</file>