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9753600" cx="13004800"/>
  <p:notesSz cx="6858000" cy="9144000"/>
  <p:embeddedFontLst>
    <p:embeddedFont>
      <p:font typeface="Libre Baskerville"/>
      <p:regular r:id="rId14"/>
      <p:bold r:id="rId15"/>
      <p:italic r:id="rId16"/>
    </p:embeddedFont>
    <p:embeddedFont>
      <p:font typeface="Radley"/>
      <p:regular r:id="rId17"/>
      <p:italic r:id="rId18"/>
    </p:embeddedFont>
    <p:embeddedFont>
      <p:font typeface="Ovo"/>
      <p:regular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7" Type="http://schemas.openxmlformats.org/officeDocument/2006/relationships/font" Target="fonts/Radley-regular.fntdata"/><Relationship Id="rId16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19" Type="http://schemas.openxmlformats.org/officeDocument/2006/relationships/font" Target="fonts/Ovo-regular.fntdata"/><Relationship Id="rId6" Type="http://schemas.openxmlformats.org/officeDocument/2006/relationships/slide" Target="slides/slide2.xml"/><Relationship Id="rId18" Type="http://schemas.openxmlformats.org/officeDocument/2006/relationships/font" Target="fonts/Radle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EBEBEB"/>
                </a:solidFill>
                <a:latin typeface="Ovo"/>
                <a:ea typeface="Ovo"/>
                <a:cs typeface="Ovo"/>
                <a:sym typeface="Ovo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1pPr>
            <a:lvl2pPr indent="228600" lvl="1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2pPr>
            <a:lvl3pPr indent="457200" lvl="2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3pPr>
            <a:lvl4pPr indent="685800" lvl="3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4pPr>
            <a:lvl5pPr indent="914400" lvl="4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2 Up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079500" y="6515100"/>
            <a:ext cx="11176000" cy="1625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EBEBEB"/>
                </a:solidFill>
                <a:latin typeface="Ovo"/>
                <a:ea typeface="Ovo"/>
                <a:cs typeface="Ovo"/>
                <a:sym typeface="Ovo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1pPr>
            <a:lvl2pPr indent="228600" lvl="1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2pPr>
            <a:lvl3pPr indent="457200" lvl="2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3pPr>
            <a:lvl4pPr indent="685800" lvl="3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4pPr>
            <a:lvl5pPr indent="914400" lvl="4" marL="0" marR="0" rtl="0" algn="ctr">
              <a:spcBef>
                <a:spcPts val="0"/>
              </a:spcBef>
              <a:buClr>
                <a:srgbClr val="FFFFFF"/>
              </a:buClr>
              <a:buFont typeface="Ovo"/>
              <a:buNone/>
              <a:defRPr b="0" i="0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EBEBEB"/>
                </a:solidFill>
                <a:latin typeface="Ovo"/>
                <a:ea typeface="Ovo"/>
                <a:cs typeface="Ovo"/>
                <a:sym typeface="Ovo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14400" y="1193800"/>
            <a:ext cx="5270499" cy="391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14400" y="5219700"/>
            <a:ext cx="5270499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2675A"/>
              </a:buClr>
              <a:buFont typeface="Libre Baskerville"/>
              <a:buNone/>
              <a:defRPr b="0" i="0" sz="36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28600" lvl="1" marL="0" marR="0" rtl="0" algn="ctr">
              <a:spcBef>
                <a:spcPts val="0"/>
              </a:spcBef>
              <a:buClr>
                <a:srgbClr val="72675A"/>
              </a:buClr>
              <a:buFont typeface="Libre Baskerville"/>
              <a:buNone/>
              <a:defRPr b="0" i="0" sz="36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Clr>
                <a:srgbClr val="72675A"/>
              </a:buClr>
              <a:buFont typeface="Libre Baskerville"/>
              <a:buNone/>
              <a:defRPr b="0" i="0" sz="36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Clr>
                <a:srgbClr val="72675A"/>
              </a:buClr>
              <a:buFont typeface="Libre Baskerville"/>
              <a:buNone/>
              <a:defRPr b="0" i="0" sz="36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Clr>
                <a:srgbClr val="72675A"/>
              </a:buClr>
              <a:buFont typeface="Libre Baskerville"/>
              <a:buNone/>
              <a:defRPr b="0" i="0" sz="36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914400" y="2717800"/>
            <a:ext cx="11176000" cy="634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4191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65100" lvl="1" marL="8382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5100" lvl="2" marL="12573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65100" lvl="3" marL="16764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65100" lvl="4" marL="20955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14400" y="2705100"/>
            <a:ext cx="51181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27000" lvl="0" marL="342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34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27000" lvl="1" marL="685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34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27000" lvl="2" marL="1028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34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27000" lvl="3" marL="1371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34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7000" lvl="4" marL="17145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34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914400" y="685800"/>
            <a:ext cx="11176000" cy="838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4191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65100" lvl="1" marL="8382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5100" lvl="2" marL="12573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65100" lvl="3" marL="16764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65100" lvl="4" marL="20955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016000" y="7200900"/>
            <a:ext cx="52069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515151"/>
              </a:buClr>
              <a:buFont typeface="Radley"/>
              <a:buNone/>
              <a:defRPr b="1" i="0" sz="2400" u="none" cap="none" strike="noStrike">
                <a:solidFill>
                  <a:srgbClr val="515151"/>
                </a:solidFill>
                <a:latin typeface="Radley"/>
                <a:ea typeface="Radley"/>
                <a:cs typeface="Radley"/>
                <a:sym typeface="Radley"/>
              </a:defRPr>
            </a:lvl1pPr>
            <a:lvl2pPr indent="228600" lvl="1" marL="0" marR="0" rtl="0" algn="l">
              <a:spcBef>
                <a:spcPts val="0"/>
              </a:spcBef>
              <a:buClr>
                <a:srgbClr val="515151"/>
              </a:buClr>
              <a:buFont typeface="Radley"/>
              <a:buNone/>
              <a:defRPr b="1" i="0" sz="2400" u="none" cap="none" strike="noStrike">
                <a:solidFill>
                  <a:srgbClr val="515151"/>
                </a:solidFill>
                <a:latin typeface="Radley"/>
                <a:ea typeface="Radley"/>
                <a:cs typeface="Radley"/>
                <a:sym typeface="Radley"/>
              </a:defRPr>
            </a:lvl2pPr>
            <a:lvl3pPr indent="457200" lvl="2" marL="0" marR="0" rtl="0" algn="l">
              <a:spcBef>
                <a:spcPts val="0"/>
              </a:spcBef>
              <a:buClr>
                <a:srgbClr val="515151"/>
              </a:buClr>
              <a:buFont typeface="Radley"/>
              <a:buNone/>
              <a:defRPr b="1" i="0" sz="2400" u="none" cap="none" strike="noStrike">
                <a:solidFill>
                  <a:srgbClr val="515151"/>
                </a:solidFill>
                <a:latin typeface="Radley"/>
                <a:ea typeface="Radley"/>
                <a:cs typeface="Radley"/>
                <a:sym typeface="Radley"/>
              </a:defRPr>
            </a:lvl3pPr>
            <a:lvl4pPr indent="685800" lvl="3" marL="0" marR="0" rtl="0" algn="l">
              <a:spcBef>
                <a:spcPts val="0"/>
              </a:spcBef>
              <a:buClr>
                <a:srgbClr val="515151"/>
              </a:buClr>
              <a:buFont typeface="Radley"/>
              <a:buNone/>
              <a:defRPr b="1" i="0" sz="2400" u="none" cap="none" strike="noStrike">
                <a:solidFill>
                  <a:srgbClr val="515151"/>
                </a:solidFill>
                <a:latin typeface="Radley"/>
                <a:ea typeface="Radley"/>
                <a:cs typeface="Radley"/>
                <a:sym typeface="Radley"/>
              </a:defRPr>
            </a:lvl4pPr>
            <a:lvl5pPr indent="914400" lvl="4" marL="0" marR="0" rtl="0" algn="l">
              <a:spcBef>
                <a:spcPts val="0"/>
              </a:spcBef>
              <a:buClr>
                <a:srgbClr val="515151"/>
              </a:buClr>
              <a:buFont typeface="Radley"/>
              <a:buNone/>
              <a:defRPr b="1" i="0" sz="2400" u="none" cap="none" strike="noStrike">
                <a:solidFill>
                  <a:srgbClr val="515151"/>
                </a:solidFill>
                <a:latin typeface="Radley"/>
                <a:ea typeface="Radley"/>
                <a:cs typeface="Radley"/>
                <a:sym typeface="Radley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228600" lvl="1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457200" lvl="2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685800" lvl="3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914400" lvl="4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1143000" lvl="5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1371600" lvl="6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1600200" lvl="7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1828800" lvl="8" marL="0" marR="0" rtl="0" algn="ctr">
              <a:spcBef>
                <a:spcPts val="0"/>
              </a:spcBef>
              <a:buNone/>
              <a:defRPr b="0" i="0" sz="5800" u="none" cap="none" strike="noStrike">
                <a:solidFill>
                  <a:srgbClr val="81746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2717800"/>
            <a:ext cx="11176000" cy="634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65100" lvl="0" marL="4191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65100" lvl="1" marL="8382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65100" lvl="2" marL="12573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65100" lvl="3" marL="16764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65100" lvl="4" marL="20955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65100" lvl="5" marL="25146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65100" lvl="6" marL="29337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65100" lvl="7" marL="33528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65100" lvl="8" marL="3771900" marR="0" rtl="0" algn="l">
              <a:spcBef>
                <a:spcPts val="3800"/>
              </a:spcBef>
              <a:buClr>
                <a:srgbClr val="72675A"/>
              </a:buClr>
              <a:buSzPct val="100000"/>
              <a:buFont typeface="Libre Baskerville"/>
              <a:buChar char="•"/>
              <a:defRPr b="0" i="0" sz="4000" u="none" cap="none" strike="noStrike">
                <a:solidFill>
                  <a:srgbClr val="72675A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5.png"/><Relationship Id="rId7" Type="http://schemas.openxmlformats.org/officeDocument/2006/relationships/image" Target="../media/image07.png"/><Relationship Id="rId8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14400" y="2739274"/>
            <a:ext cx="11175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7500" u="none" cap="none" strike="noStrike">
                <a:solidFill>
                  <a:srgbClr val="EBEBEB"/>
                </a:solidFill>
                <a:latin typeface="Ovo"/>
                <a:ea typeface="Ovo"/>
                <a:cs typeface="Ovo"/>
                <a:sym typeface="Ovo"/>
              </a:rPr>
              <a:t>CY </a:t>
            </a:r>
            <a:r>
              <a:rPr b="1" lang="en-US" sz="7500"/>
              <a:t>GA</a:t>
            </a:r>
            <a:r>
              <a:rPr b="1" i="0" lang="en-US" sz="7500" u="none" cap="none" strike="noStrike">
                <a:solidFill>
                  <a:srgbClr val="EBEBEB"/>
                </a:solidFill>
                <a:latin typeface="Ovo"/>
                <a:ea typeface="Ovo"/>
                <a:cs typeface="Ovo"/>
                <a:sym typeface="Ovo"/>
              </a:rPr>
              <a:t>ZET</a:t>
            </a:r>
            <a:r>
              <a:rPr b="1" lang="en-US" sz="7500"/>
              <a:t>TE </a:t>
            </a:r>
            <a:r>
              <a:rPr b="1" i="0" lang="en-US" sz="7500" u="none" cap="none" strike="noStrike">
                <a:solidFill>
                  <a:srgbClr val="EBEBEB"/>
                </a:solidFill>
                <a:latin typeface="Ovo"/>
                <a:ea typeface="Ovo"/>
                <a:cs typeface="Ovo"/>
                <a:sym typeface="Ovo"/>
              </a:rPr>
              <a:t>APP</a:t>
            </a:r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53" y="4672512"/>
            <a:ext cx="1573200" cy="27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517" y="4672512"/>
            <a:ext cx="1573200" cy="27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6542" y="4672512"/>
            <a:ext cx="1573200" cy="27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835" y="4672512"/>
            <a:ext cx="1573200" cy="27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8034" y="4640266"/>
            <a:ext cx="1502100" cy="267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icon256x256.png" id="46" name="Shape 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5675" y="634900"/>
            <a:ext cx="1875774" cy="18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14400" y="309967"/>
            <a:ext cx="11176000" cy="8489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What is the main problem? 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53" y="2848300"/>
            <a:ext cx="5614367" cy="462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553" y="2848300"/>
            <a:ext cx="6112049" cy="462413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2764799" y="7743100"/>
            <a:ext cx="9664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700" u="none" cap="none" strike="noStrike">
                <a:solidFill>
                  <a:srgbClr val="FDF9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http://www.mof.gov.cy/mof/gpo/gpo.nsf/dmlindex_gr/dmlindex_gr?OpenDocument</a:t>
            </a:r>
          </a:p>
        </p:txBody>
      </p:sp>
      <p:sp>
        <p:nvSpPr>
          <p:cNvPr id="55" name="Shape 55"/>
          <p:cNvSpPr/>
          <p:nvPr/>
        </p:nvSpPr>
        <p:spPr>
          <a:xfrm>
            <a:off x="1390203" y="1580259"/>
            <a:ext cx="10224394" cy="6284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Usability Issues </a:t>
            </a:r>
            <a:r>
              <a:rPr b="1" lang="en-US" sz="33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|</a:t>
            </a:r>
            <a:r>
              <a:rPr b="1" i="0" lang="en-US" sz="33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Lack of User-Friendliness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14400" y="309967"/>
            <a:ext cx="11176000" cy="8489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The Solution: CY Gazette App 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6808705" y="4751425"/>
            <a:ext cx="1225200" cy="0"/>
          </a:xfrm>
          <a:prstGeom prst="straightConnector1">
            <a:avLst/>
          </a:prstGeom>
          <a:noFill/>
          <a:ln cap="flat" cmpd="sng" w="50800">
            <a:solidFill>
              <a:srgbClr val="FF99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75" y="3746938"/>
            <a:ext cx="6164724" cy="22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700" y="1830374"/>
            <a:ext cx="3691699" cy="65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914400" y="309967"/>
            <a:ext cx="111759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The Solution: CY Gazette App 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3012">
            <a:off x="427412" y="2559253"/>
            <a:ext cx="5871131" cy="4835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>
            <a:off x="6647930" y="4776500"/>
            <a:ext cx="1225200" cy="0"/>
          </a:xfrm>
          <a:prstGeom prst="straightConnector1">
            <a:avLst/>
          </a:prstGeom>
          <a:noFill/>
          <a:ln cap="flat" cmpd="sng" w="50800">
            <a:solidFill>
              <a:srgbClr val="FF99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7300" y="1834825"/>
            <a:ext cx="3643099" cy="6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900" y="2548099"/>
            <a:ext cx="3600300" cy="6400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7" name="Shape 77"/>
          <p:cNvSpPr/>
          <p:nvPr/>
        </p:nvSpPr>
        <p:spPr>
          <a:xfrm>
            <a:off x="914400" y="600674"/>
            <a:ext cx="11175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Feature: U</a:t>
            </a:r>
            <a:r>
              <a:rPr b="1"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ser Generated Content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(Evaluation</a:t>
            </a: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/ Comments)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200" y="2638175"/>
            <a:ext cx="3770431" cy="631042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914400" y="600664"/>
            <a:ext cx="111759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Feature: </a:t>
            </a:r>
            <a:r>
              <a:rPr b="1"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Keyword Search (Parsing)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400" y="2142400"/>
            <a:ext cx="4067398" cy="6971827"/>
          </a:xfrm>
          <a:prstGeom prst="rect">
            <a:avLst/>
          </a:prstGeom>
          <a:noFill/>
          <a:ln cap="flat" cmpd="sng" w="28575">
            <a:solidFill>
              <a:srgbClr val="FDF9FF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85" name="Shape 85"/>
          <p:cNvCxnSpPr/>
          <p:nvPr/>
        </p:nvCxnSpPr>
        <p:spPr>
          <a:xfrm>
            <a:off x="5932800" y="2649600"/>
            <a:ext cx="1843200" cy="18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500" y="2142400"/>
            <a:ext cx="3921650" cy="6971827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34350" y="697900"/>
            <a:ext cx="7628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b="1" lang="en-US" sz="4300">
                <a:solidFill>
                  <a:srgbClr val="FFFFFF"/>
                </a:solidFill>
              </a:rPr>
              <a:t>Freemium Business Model</a:t>
            </a:r>
          </a:p>
        </p:txBody>
      </p:sp>
      <p:sp>
        <p:nvSpPr>
          <p:cNvPr id="92" name="Shape 92"/>
          <p:cNvSpPr/>
          <p:nvPr/>
        </p:nvSpPr>
        <p:spPr>
          <a:xfrm>
            <a:off x="1443174" y="3477050"/>
            <a:ext cx="3901800" cy="6351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0" lang="en-US" sz="3600" u="none" cap="none" strike="noStrike">
                <a:solidFill>
                  <a:srgbClr val="F1C232"/>
                </a:solidFill>
                <a:latin typeface="Ovo"/>
                <a:ea typeface="Ovo"/>
                <a:cs typeface="Ovo"/>
                <a:sym typeface="Ovo"/>
              </a:rPr>
              <a:t>B</a:t>
            </a:r>
            <a:r>
              <a:rPr lang="en-US" sz="3600">
                <a:solidFill>
                  <a:srgbClr val="F1C232"/>
                </a:solidFill>
                <a:latin typeface="Ovo"/>
                <a:ea typeface="Ovo"/>
                <a:cs typeface="Ovo"/>
                <a:sym typeface="Ovo"/>
              </a:rPr>
              <a:t>ASIC FEATURES</a:t>
            </a:r>
          </a:p>
        </p:txBody>
      </p:sp>
      <p:sp>
        <p:nvSpPr>
          <p:cNvPr id="93" name="Shape 93"/>
          <p:cNvSpPr/>
          <p:nvPr/>
        </p:nvSpPr>
        <p:spPr>
          <a:xfrm>
            <a:off x="7437281" y="3931510"/>
            <a:ext cx="3804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01910" y="1332991"/>
            <a:ext cx="108930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CY Gazet</a:t>
            </a: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te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App is going to operate on: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a </a:t>
            </a: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freemium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</a:t>
            </a: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b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usiness model.</a:t>
            </a:r>
          </a:p>
        </p:txBody>
      </p:sp>
      <p:sp>
        <p:nvSpPr>
          <p:cNvPr id="95" name="Shape 95"/>
          <p:cNvSpPr/>
          <p:nvPr/>
        </p:nvSpPr>
        <p:spPr>
          <a:xfrm>
            <a:off x="7675775" y="3820800"/>
            <a:ext cx="41607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vo"/>
              <a:buChar char="●"/>
            </a:pP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Keyword Search (parsing)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indent="-457200" lvl="0" marL="457200" marR="0" rtl="0">
              <a:spcBef>
                <a:spcPts val="0"/>
              </a:spcBef>
              <a:buClr>
                <a:srgbClr val="FFFFFF"/>
              </a:buClr>
              <a:buSzPct val="100000"/>
              <a:buFont typeface="Ovo"/>
              <a:buChar char="●"/>
            </a:pP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Data Collection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06400" y="4588800"/>
            <a:ext cx="55104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vo"/>
              <a:buChar char="●"/>
            </a:pP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User-Friendly Access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vo"/>
              <a:buChar char="●"/>
            </a:pP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User Generated Content (Comments/Ratings)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Ovo"/>
              <a:buChar char="●"/>
            </a:pP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Application Feed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7437275" y="3477050"/>
            <a:ext cx="4556700" cy="6351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1C232"/>
                </a:solidFill>
                <a:latin typeface="Ovo"/>
                <a:ea typeface="Ovo"/>
                <a:cs typeface="Ovo"/>
                <a:sym typeface="Ovo"/>
              </a:rPr>
              <a:t>PREMIUM</a:t>
            </a:r>
            <a:r>
              <a:rPr lang="en-US" sz="3600">
                <a:solidFill>
                  <a:srgbClr val="F1C232"/>
                </a:solidFill>
                <a:latin typeface="Ovo"/>
                <a:ea typeface="Ovo"/>
                <a:cs typeface="Ovo"/>
                <a:sym typeface="Ovo"/>
              </a:rPr>
              <a:t>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12800" y="660400"/>
            <a:ext cx="11176000" cy="8489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Target Groups?</a:t>
            </a:r>
          </a:p>
        </p:txBody>
      </p:sp>
      <p:sp>
        <p:nvSpPr>
          <p:cNvPr id="103" name="Shape 103"/>
          <p:cNvSpPr/>
          <p:nvPr/>
        </p:nvSpPr>
        <p:spPr>
          <a:xfrm>
            <a:off x="1516159" y="2016793"/>
            <a:ext cx="9527700" cy="43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-316839" lvl="0" marL="316839" marR="0" rtl="0" algn="l">
              <a:spcBef>
                <a:spcPts val="0"/>
              </a:spcBef>
              <a:buClr>
                <a:srgbClr val="FFFFFF"/>
              </a:buClr>
              <a:buSzPct val="100800"/>
              <a:buFont typeface="Ovo"/>
              <a:buChar char="•"/>
            </a:pPr>
            <a:r>
              <a:rPr b="0" i="0" lang="en-US" sz="3024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Active Citizens for information purposes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24" u="none" cap="none" strike="noStrike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indent="-316839" lvl="0" marL="316839" marR="0" rtl="0" algn="l">
              <a:spcBef>
                <a:spcPts val="0"/>
              </a:spcBef>
              <a:buClr>
                <a:srgbClr val="FFFFFF"/>
              </a:buClr>
              <a:buSzPct val="100800"/>
              <a:buFont typeface="Ovo"/>
              <a:buChar char="•"/>
            </a:pPr>
            <a:r>
              <a:rPr b="0" i="0" lang="en-US" sz="3024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Consultation Firms / Companies for trademark searches / information on mergers and acquisitions etc.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24" u="none" cap="none" strike="noStrike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indent="-316839" lvl="0" marL="316839" marR="0" rtl="0" algn="l">
              <a:spcBef>
                <a:spcPts val="0"/>
              </a:spcBef>
              <a:buClr>
                <a:srgbClr val="FFFFFF"/>
              </a:buClr>
              <a:buSzPct val="100800"/>
              <a:buFont typeface="Ovo"/>
              <a:buChar char="•"/>
            </a:pPr>
            <a:r>
              <a:rPr b="0" i="0" lang="en-US" sz="3024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Other Firms/Institutions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24" u="none" cap="none" strike="noStrike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indent="-316839" lvl="0" marL="316839" marR="0" rtl="0" algn="l">
              <a:spcBef>
                <a:spcPts val="0"/>
              </a:spcBef>
              <a:buClr>
                <a:srgbClr val="FFFFFF"/>
              </a:buClr>
              <a:buSzPct val="100800"/>
              <a:buFont typeface="Ovo"/>
              <a:buChar char="•"/>
            </a:pPr>
            <a:r>
              <a:rPr b="0" i="0" lang="en-US" sz="3024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People interested in work positions, scholarships 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7535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12800" y="660400"/>
            <a:ext cx="11176000" cy="8489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Scalability</a:t>
            </a:r>
          </a:p>
        </p:txBody>
      </p:sp>
      <p:sp>
        <p:nvSpPr>
          <p:cNvPr id="109" name="Shape 109"/>
          <p:cNvSpPr/>
          <p:nvPr/>
        </p:nvSpPr>
        <p:spPr>
          <a:xfrm>
            <a:off x="754952" y="2262375"/>
            <a:ext cx="10510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Data collection  </a:t>
            </a:r>
            <a:r>
              <a:rPr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    A</a:t>
            </a:r>
            <a:r>
              <a:rPr b="0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nalytics in the long term</a:t>
            </a:r>
          </a:p>
        </p:txBody>
      </p:sp>
      <p:sp>
        <p:nvSpPr>
          <p:cNvPr id="110" name="Shape 110"/>
          <p:cNvSpPr/>
          <p:nvPr/>
        </p:nvSpPr>
        <p:spPr>
          <a:xfrm>
            <a:off x="659872" y="3556016"/>
            <a:ext cx="30705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Stakeholders </a:t>
            </a:r>
          </a:p>
        </p:txBody>
      </p:sp>
      <p:sp>
        <p:nvSpPr>
          <p:cNvPr id="111" name="Shape 111"/>
          <p:cNvSpPr/>
          <p:nvPr/>
        </p:nvSpPr>
        <p:spPr>
          <a:xfrm>
            <a:off x="5255483" y="3157016"/>
            <a:ext cx="6240599" cy="170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Government - Publication of the CY Gazette directly to the Application</a:t>
            </a:r>
          </a:p>
        </p:txBody>
      </p:sp>
      <p:sp>
        <p:nvSpPr>
          <p:cNvPr id="112" name="Shape 112"/>
          <p:cNvSpPr/>
          <p:nvPr/>
        </p:nvSpPr>
        <p:spPr>
          <a:xfrm>
            <a:off x="1865736" y="5647378"/>
            <a:ext cx="658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AI</a:t>
            </a:r>
          </a:p>
        </p:txBody>
      </p:sp>
      <p:sp>
        <p:nvSpPr>
          <p:cNvPr id="113" name="Shape 113"/>
          <p:cNvSpPr/>
          <p:nvPr/>
        </p:nvSpPr>
        <p:spPr>
          <a:xfrm>
            <a:off x="5100525" y="5335025"/>
            <a:ext cx="72444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Improve  e-governance 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3991430" y="3869125"/>
            <a:ext cx="744300" cy="43200"/>
          </a:xfrm>
          <a:prstGeom prst="straightConnector1">
            <a:avLst/>
          </a:prstGeom>
          <a:noFill/>
          <a:ln cap="flat" cmpd="sng" w="50800">
            <a:solidFill>
              <a:srgbClr val="FF99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 flipH="1" rot="10800000">
            <a:off x="4030280" y="2572875"/>
            <a:ext cx="666600" cy="600"/>
          </a:xfrm>
          <a:prstGeom prst="straightConnector1">
            <a:avLst/>
          </a:prstGeom>
          <a:noFill/>
          <a:ln cap="flat" cmpd="sng" w="50800">
            <a:solidFill>
              <a:srgbClr val="FF99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3991430" y="5964875"/>
            <a:ext cx="744300" cy="43200"/>
          </a:xfrm>
          <a:prstGeom prst="straightConnector1">
            <a:avLst/>
          </a:prstGeom>
          <a:noFill/>
          <a:ln cap="flat" cmpd="sng" w="50800">
            <a:solidFill>
              <a:srgbClr val="FF99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>
            <a:off x="6889430" y="4996975"/>
            <a:ext cx="15300" cy="762000"/>
          </a:xfrm>
          <a:prstGeom prst="straightConnector1">
            <a:avLst/>
          </a:prstGeom>
          <a:noFill/>
          <a:ln cap="flat" cmpd="sng" w="50800">
            <a:solidFill>
              <a:srgbClr val="FF99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