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8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35389-2104-4928-8158-77D10D2A69BC}" v="3" dt="2024-10-31T08:39:16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Wallnöfer" userId="5c8cde3c11bb89ef" providerId="LiveId" clId="{72935389-2104-4928-8158-77D10D2A69BC}"/>
    <pc:docChg chg="custSel modSld">
      <pc:chgData name="Andreas Wallnöfer" userId="5c8cde3c11bb89ef" providerId="LiveId" clId="{72935389-2104-4928-8158-77D10D2A69BC}" dt="2024-10-31T13:47:56.741" v="16" actId="20577"/>
      <pc:docMkLst>
        <pc:docMk/>
      </pc:docMkLst>
      <pc:sldChg chg="modSp mod">
        <pc:chgData name="Andreas Wallnöfer" userId="5c8cde3c11bb89ef" providerId="LiveId" clId="{72935389-2104-4928-8158-77D10D2A69BC}" dt="2024-10-31T08:39:53.975" v="13" actId="20577"/>
        <pc:sldMkLst>
          <pc:docMk/>
          <pc:sldMk cId="1482599156" sldId="258"/>
        </pc:sldMkLst>
        <pc:spChg chg="mod">
          <ac:chgData name="Andreas Wallnöfer" userId="5c8cde3c11bb89ef" providerId="LiveId" clId="{72935389-2104-4928-8158-77D10D2A69BC}" dt="2024-10-31T08:39:53.975" v="13" actId="20577"/>
          <ac:spMkLst>
            <pc:docMk/>
            <pc:sldMk cId="1482599156" sldId="258"/>
            <ac:spMk id="3" creationId="{13A834FC-53C4-DF2F-5A35-628D5AB700B5}"/>
          </ac:spMkLst>
        </pc:spChg>
      </pc:sldChg>
      <pc:sldChg chg="modSp mod">
        <pc:chgData name="Andreas Wallnöfer" userId="5c8cde3c11bb89ef" providerId="LiveId" clId="{72935389-2104-4928-8158-77D10D2A69BC}" dt="2024-10-31T13:47:56.741" v="16" actId="20577"/>
        <pc:sldMkLst>
          <pc:docMk/>
          <pc:sldMk cId="2967917781" sldId="260"/>
        </pc:sldMkLst>
        <pc:spChg chg="mod">
          <ac:chgData name="Andreas Wallnöfer" userId="5c8cde3c11bb89ef" providerId="LiveId" clId="{72935389-2104-4928-8158-77D10D2A69BC}" dt="2024-10-31T13:47:56.741" v="16" actId="20577"/>
          <ac:spMkLst>
            <pc:docMk/>
            <pc:sldMk cId="2967917781" sldId="260"/>
            <ac:spMk id="3" creationId="{EFA965FD-2846-816A-D8EF-CE59CA2F51AE}"/>
          </ac:spMkLst>
        </pc:spChg>
      </pc:sldChg>
      <pc:sldChg chg="addSp delSp modSp mod">
        <pc:chgData name="Andreas Wallnöfer" userId="5c8cde3c11bb89ef" providerId="LiveId" clId="{72935389-2104-4928-8158-77D10D2A69BC}" dt="2024-10-31T07:09:11.446" v="11" actId="1076"/>
        <pc:sldMkLst>
          <pc:docMk/>
          <pc:sldMk cId="177650741" sldId="264"/>
        </pc:sldMkLst>
        <pc:spChg chg="add del mod">
          <ac:chgData name="Andreas Wallnöfer" userId="5c8cde3c11bb89ef" providerId="LiveId" clId="{72935389-2104-4928-8158-77D10D2A69BC}" dt="2024-10-31T07:08:52.626" v="5"/>
          <ac:spMkLst>
            <pc:docMk/>
            <pc:sldMk cId="177650741" sldId="264"/>
            <ac:spMk id="3" creationId="{7739970E-C49D-A5BA-8C03-724FA49D3CBF}"/>
          </ac:spMkLst>
        </pc:spChg>
        <pc:picChg chg="del">
          <ac:chgData name="Andreas Wallnöfer" userId="5c8cde3c11bb89ef" providerId="LiveId" clId="{72935389-2104-4928-8158-77D10D2A69BC}" dt="2024-10-31T07:08:51.431" v="4" actId="478"/>
          <ac:picMkLst>
            <pc:docMk/>
            <pc:sldMk cId="177650741" sldId="264"/>
            <ac:picMk id="5" creationId="{70FB2F04-7FED-C4D9-6281-EF1E2663878C}"/>
          </ac:picMkLst>
        </pc:picChg>
        <pc:picChg chg="add mod modCrop">
          <ac:chgData name="Andreas Wallnöfer" userId="5c8cde3c11bb89ef" providerId="LiveId" clId="{72935389-2104-4928-8158-77D10D2A69BC}" dt="2024-10-31T07:09:11.446" v="11" actId="1076"/>
          <ac:picMkLst>
            <pc:docMk/>
            <pc:sldMk cId="177650741" sldId="264"/>
            <ac:picMk id="7" creationId="{CD39A506-0B0D-F1A8-7FFC-BB49935685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5BD070-F281-9A1E-B60A-E64B3A725A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3B655B-3FBA-1CFD-7D62-1B38BD1533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B269B-641E-4EE6-BE40-077674941A9F}" type="datetimeFigureOut">
              <a:rPr lang="de-IT" smtClean="0"/>
              <a:t>31.10.2024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4D0549-207A-9531-6485-DCB28208A0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DB7723-32E8-EC7B-A501-0E4AC06447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D080-99D2-4B76-95D7-548BDA2FE5C6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769643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D96F0-AF70-4B85-BC1F-989062EBAAB2}" type="datetimeFigureOut">
              <a:rPr lang="de-IT" smtClean="0"/>
              <a:t>31.10.2024</a:t>
            </a:fld>
            <a:endParaRPr lang="de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I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50625-8800-4D1B-BA4D-F5EC75988BCD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525059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I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0625-8800-4D1B-BA4D-F5EC75988BCD}" type="slidenum">
              <a:rPr lang="de-IT" smtClean="0"/>
              <a:t>9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7D8C4-61DB-5792-E439-8FD2CECD2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6008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3C8F1CE-7A35-4035-A054-8769035F8FC3}" type="datetime1">
              <a:rPr lang="de-IT" smtClean="0"/>
              <a:t>31.10.2024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76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7F1E-9FD2-489B-9C4B-E883B3CF5DC9}" type="datetime1">
              <a:rPr lang="de-IT" smtClean="0"/>
              <a:t>31.10.2024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6513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BA5C-00C0-41B8-AAE7-B6D6B9D744D7}" type="datetime1">
              <a:rPr lang="de-IT" smtClean="0"/>
              <a:t>31.10.2024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1291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D9B-AE23-4F58-A27C-BA56D8D706E4}" type="datetime1">
              <a:rPr lang="de-IT" smtClean="0"/>
              <a:t>31.10.2024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9614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AAB5-447B-4680-8BEC-D0F4607CE466}" type="datetime1">
              <a:rPr lang="de-IT" smtClean="0"/>
              <a:t>31.10.2024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37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FF31-0C8B-46F6-BB85-1DBD0A31EE17}" type="datetime1">
              <a:rPr lang="de-IT" smtClean="0"/>
              <a:t>31.10.2024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29397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227-FB9C-42E3-AD2F-A5F5C1D5CB22}" type="datetime1">
              <a:rPr lang="de-IT" smtClean="0"/>
              <a:t>31.10.2024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405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42AE-8A0A-46AE-8FDE-ECA6AC482C84}" type="datetime1">
              <a:rPr lang="de-IT" smtClean="0"/>
              <a:t>31.10.2024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87679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EB9-49A3-4878-8A8D-91C5C22E5CC6}" type="datetime1">
              <a:rPr lang="de-IT" smtClean="0"/>
              <a:t>31.10.2024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3670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FE47-D05F-4A58-A3BB-892085F532B2}" type="datetime1">
              <a:rPr lang="de-IT" smtClean="0"/>
              <a:t>31.10.2024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9792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0C79-894A-4880-B9C4-62002A03F962}" type="datetime1">
              <a:rPr lang="de-IT" smtClean="0"/>
              <a:t>31.10.2024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2656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A3E05-D299-440B-8026-BBA3C3C79297}" type="datetime1">
              <a:rPr lang="de-IT" smtClean="0"/>
              <a:t>31.10.2024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5973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B0707-29E2-1058-05F6-C803595A0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tides turning for microservices? </a:t>
            </a: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D690BB-457B-3DA2-9424-4055871A9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Meilenstein 1</a:t>
            </a:r>
          </a:p>
          <a:p>
            <a:r>
              <a:rPr lang="de-DE" dirty="0"/>
              <a:t>Andreas Wallnöfer</a:t>
            </a:r>
          </a:p>
          <a:p>
            <a:r>
              <a:rPr lang="de-DE" dirty="0"/>
              <a:t>WS 2024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F82AC-7E80-0E9B-8619-ED124D77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61148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1A1D9C-3250-F97C-DB76-509A75A4FF6B}"/>
              </a:ext>
            </a:extLst>
          </p:cNvPr>
          <p:cNvSpPr txBox="1"/>
          <p:nvPr/>
        </p:nvSpPr>
        <p:spPr>
          <a:xfrm>
            <a:off x="705322" y="1067728"/>
            <a:ext cx="36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spc="-50" dirty="0">
                <a:latin typeface="+mj-lt"/>
                <a:ea typeface="+mj-ea"/>
                <a:cs typeface="+mj-cs"/>
              </a:rPr>
              <a:t>Filter Posts</a:t>
            </a:r>
            <a:endParaRPr lang="de-IT" sz="4400" spc="-5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Inhaltsplatzhalter 6" descr="Ein Bild, das Text, Diagramm, Plan, Karte enthält.&#10;&#10;Automatisch generierte Beschreibung">
            <a:extLst>
              <a:ext uri="{FF2B5EF4-FFF2-40B4-BE49-F238E27FC236}">
                <a16:creationId xmlns:a16="http://schemas.microsoft.com/office/drawing/2014/main" id="{CD39A506-0B0D-F1A8-7FFC-BB4993568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66" b="20905"/>
          <a:stretch/>
        </p:blipFill>
        <p:spPr>
          <a:xfrm>
            <a:off x="4365395" y="76200"/>
            <a:ext cx="6801720" cy="6858000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CAB91C-F391-FCD1-E57D-DFF1C5A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7765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2DB6-AED3-C75D-6B7C-A6909CE6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 Comments</a:t>
            </a:r>
            <a:endParaRPr lang="de-IT" dirty="0"/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B9CB67B-4EF1-B230-7492-C8C8F2369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3" y="2504495"/>
            <a:ext cx="10563429" cy="3136018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86DADB-EC51-B72B-EA04-59209C50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5154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2DB6-AED3-C75D-6B7C-A6909CE6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de-I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7D49E73-E71D-FF04-43D7-22E32442C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37"/>
          <a:stretch/>
        </p:blipFill>
        <p:spPr>
          <a:xfrm>
            <a:off x="482245" y="1858220"/>
            <a:ext cx="10796447" cy="2174387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86956B-63B3-D1C2-4F31-693130BB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38" y="4134150"/>
            <a:ext cx="10598708" cy="273692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1A0206-EB23-6732-4CCC-8DB830D9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69628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B0707-29E2-1058-05F6-C803595A0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Theoretischer</a:t>
            </a:r>
            <a:r>
              <a:rPr lang="en-US" dirty="0"/>
              <a:t> Teil </a:t>
            </a:r>
            <a:endParaRPr lang="de-I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8BA206B-83E0-4A21-CDD4-33FE238AD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A834FC-53C4-DF2F-5A35-628D5AB7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148259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5E18A-CDDB-2517-18FC-665198AF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9454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Sentiment Analyse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965FD-2846-816A-D8EF-CE59CA2F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895582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klassifizieren, ob ein Text positive, negative oder neutrale Meinungen enthält</a:t>
            </a:r>
          </a:p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tools</a:t>
            </a:r>
            <a:r>
              <a:rPr lang="de-DE" dirty="0"/>
              <a:t> unzureichend für SE </a:t>
            </a:r>
            <a:r>
              <a:rPr lang="de-DE" dirty="0" err="1"/>
              <a:t>domain</a:t>
            </a:r>
            <a:endParaRPr lang="de-DE" dirty="0"/>
          </a:p>
          <a:p>
            <a:r>
              <a:rPr lang="de-DE" dirty="0"/>
              <a:t>Breite an SE spezifischen Tools verfügbar, Akkuratheit unterschiedlich</a:t>
            </a:r>
          </a:p>
          <a:p>
            <a:r>
              <a:rPr lang="de-DE" dirty="0"/>
              <a:t>Data </a:t>
            </a:r>
            <a:r>
              <a:rPr lang="de-DE" dirty="0" err="1"/>
              <a:t>Preprocessing</a:t>
            </a:r>
            <a:endParaRPr lang="de-DE" dirty="0"/>
          </a:p>
          <a:p>
            <a:pPr lvl="1"/>
            <a:r>
              <a:rPr lang="de-DE" dirty="0"/>
              <a:t>Entfernen von Elementen wie </a:t>
            </a:r>
            <a:r>
              <a:rPr lang="de-DE" dirty="0" err="1"/>
              <a:t>Urls</a:t>
            </a:r>
            <a:r>
              <a:rPr lang="de-DE" dirty="0"/>
              <a:t>, Sonderzeichen und HTML-Tags</a:t>
            </a:r>
          </a:p>
          <a:p>
            <a:pPr lvl="1"/>
            <a:r>
              <a:rPr lang="de-DE" dirty="0" err="1"/>
              <a:t>Lowercasing</a:t>
            </a:r>
            <a:endParaRPr lang="de-DE" dirty="0"/>
          </a:p>
          <a:p>
            <a:pPr lvl="1"/>
            <a:r>
              <a:rPr lang="en-US" dirty="0"/>
              <a:t> Tokenization, stop-word removal und lemmatization (</a:t>
            </a:r>
            <a:r>
              <a:rPr lang="en-US" dirty="0" err="1"/>
              <a:t>machen</a:t>
            </a:r>
            <a:r>
              <a:rPr lang="en-US" dirty="0"/>
              <a:t> manche Tools </a:t>
            </a:r>
            <a:r>
              <a:rPr lang="en-US" dirty="0" err="1"/>
              <a:t>selbst</a:t>
            </a:r>
            <a:r>
              <a:rPr lang="en-US" dirty="0"/>
              <a:t>)</a:t>
            </a:r>
          </a:p>
          <a:p>
            <a:r>
              <a:rPr lang="en-US" dirty="0"/>
              <a:t>Sentiment Skala</a:t>
            </a:r>
          </a:p>
          <a:p>
            <a:pPr lvl="1"/>
            <a:r>
              <a:rPr lang="en-US" dirty="0"/>
              <a:t>Tool </a:t>
            </a:r>
            <a:r>
              <a:rPr lang="en-US" dirty="0" err="1"/>
              <a:t>abhängig</a:t>
            </a:r>
            <a:endParaRPr lang="en-US" dirty="0"/>
          </a:p>
          <a:p>
            <a:pPr lvl="1"/>
            <a:r>
              <a:rPr lang="en-US" dirty="0" err="1"/>
              <a:t>Weit</a:t>
            </a:r>
            <a:r>
              <a:rPr lang="en-US" dirty="0"/>
              <a:t> </a:t>
            </a:r>
            <a:r>
              <a:rPr lang="en-US" dirty="0" err="1"/>
              <a:t>verbeitet</a:t>
            </a:r>
            <a:r>
              <a:rPr lang="en-US" dirty="0"/>
              <a:t>:  negative (-1), neutral (0), positive (1) </a:t>
            </a:r>
            <a:endParaRPr lang="de-DE" dirty="0"/>
          </a:p>
          <a:p>
            <a:pPr lvl="1"/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9F758D-2D20-709D-ACB9-7975B7CF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64584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5E18A-CDDB-2517-18FC-665198AF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97" y="143838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965FD-2846-816A-D8EF-CE59CA2F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99" y="1664413"/>
            <a:ext cx="9264002" cy="4885362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de-DE" sz="2300" dirty="0"/>
              <a:t>Microservices als Trend [1]</a:t>
            </a:r>
          </a:p>
          <a:p>
            <a:pPr lvl="2"/>
            <a:r>
              <a:rPr lang="de-DE" sz="2000" dirty="0"/>
              <a:t>Steiler Aufstieg</a:t>
            </a:r>
          </a:p>
          <a:p>
            <a:pPr lvl="2"/>
            <a:r>
              <a:rPr lang="de-DE" sz="2000" dirty="0"/>
              <a:t>Erste große Unternehmen wechseln wieder weg von MSA</a:t>
            </a:r>
          </a:p>
          <a:p>
            <a:pPr lvl="2"/>
            <a:endParaRPr lang="de-DE" sz="2000" dirty="0"/>
          </a:p>
          <a:p>
            <a:pPr lvl="1"/>
            <a:r>
              <a:rPr lang="de-DE" sz="2300" dirty="0"/>
              <a:t>Microservice Diskussionen auf </a:t>
            </a:r>
            <a:r>
              <a:rPr lang="de-DE" sz="2300" dirty="0" err="1"/>
              <a:t>StackOverflow</a:t>
            </a:r>
            <a:r>
              <a:rPr lang="de-DE" sz="2300" dirty="0"/>
              <a:t> [2]</a:t>
            </a:r>
          </a:p>
          <a:p>
            <a:pPr lvl="2"/>
            <a:r>
              <a:rPr lang="de-DE" sz="2000" dirty="0"/>
              <a:t>Worüber wird auf SO diskutiert</a:t>
            </a:r>
          </a:p>
          <a:p>
            <a:pPr lvl="2"/>
            <a:endParaRPr lang="de-DE" sz="2000" dirty="0"/>
          </a:p>
          <a:p>
            <a:pPr lvl="1"/>
            <a:r>
              <a:rPr lang="en-US" sz="2300" dirty="0"/>
              <a:t>Sentiment Analysis in Software Engineering [3],  [4]</a:t>
            </a:r>
          </a:p>
          <a:p>
            <a:pPr lvl="2"/>
            <a:r>
              <a:rPr lang="de-DE" sz="2300" dirty="0"/>
              <a:t>Out </a:t>
            </a:r>
            <a:r>
              <a:rPr lang="de-DE" sz="2300" dirty="0" err="1"/>
              <a:t>of</a:t>
            </a:r>
            <a:r>
              <a:rPr lang="de-DE" sz="2300" dirty="0"/>
              <a:t> </a:t>
            </a:r>
            <a:r>
              <a:rPr lang="de-DE" sz="2300" dirty="0" err="1"/>
              <a:t>the</a:t>
            </a:r>
            <a:r>
              <a:rPr lang="de-DE" sz="2300" dirty="0"/>
              <a:t> Box Tools nicht akkurat für SE</a:t>
            </a:r>
          </a:p>
          <a:p>
            <a:pPr lvl="2"/>
            <a:r>
              <a:rPr lang="de-DE" sz="2300" dirty="0"/>
              <a:t>Manche Begriffe haben in SE andere Bedeutung als sonst. Z.B. „</a:t>
            </a:r>
            <a:r>
              <a:rPr lang="de-DE" sz="2300" dirty="0" err="1"/>
              <a:t>bug</a:t>
            </a:r>
            <a:r>
              <a:rPr lang="de-DE" sz="2300" dirty="0"/>
              <a:t>“</a:t>
            </a:r>
          </a:p>
          <a:p>
            <a:pPr lvl="2"/>
            <a:r>
              <a:rPr lang="de-DE" sz="2300" dirty="0"/>
              <a:t>Lösungen wie „</a:t>
            </a:r>
            <a:r>
              <a:rPr lang="de-DE" sz="2300" dirty="0" err="1"/>
              <a:t>Sentistrength</a:t>
            </a:r>
            <a:r>
              <a:rPr lang="de-DE" sz="2300" dirty="0"/>
              <a:t>-SE oder „EASTER“</a:t>
            </a:r>
          </a:p>
          <a:p>
            <a:pPr lvl="2"/>
            <a:endParaRPr lang="de-DE" dirty="0"/>
          </a:p>
          <a:p>
            <a:pPr marL="548640" lvl="2" indent="0">
              <a:buNone/>
            </a:pPr>
            <a:endParaRPr lang="de-DE" dirty="0"/>
          </a:p>
          <a:p>
            <a:pPr lvl="2"/>
            <a:r>
              <a:rPr lang="de-DE" sz="1200" dirty="0"/>
              <a:t>[1] </a:t>
            </a:r>
            <a:r>
              <a:rPr lang="de-DE" sz="1200" dirty="0" err="1"/>
              <a:t>Zhongshan</a:t>
            </a:r>
            <a:r>
              <a:rPr lang="de-DE" sz="1200" dirty="0"/>
              <a:t> Ren, Wei Wang, </a:t>
            </a:r>
            <a:r>
              <a:rPr lang="de-DE" sz="1200" dirty="0" err="1"/>
              <a:t>Guoquan</a:t>
            </a:r>
            <a:r>
              <a:rPr lang="de-DE" sz="1200" dirty="0"/>
              <a:t> Wu, </a:t>
            </a:r>
            <a:r>
              <a:rPr lang="de-DE" sz="1200" dirty="0" err="1"/>
              <a:t>Chushu</a:t>
            </a:r>
            <a:r>
              <a:rPr lang="de-DE" sz="1200" dirty="0"/>
              <a:t> Gao, Wei Chen, Jun </a:t>
            </a:r>
            <a:r>
              <a:rPr lang="de-DE" sz="1200" dirty="0" err="1"/>
              <a:t>Wei,and</a:t>
            </a:r>
            <a:r>
              <a:rPr lang="de-DE" sz="1200" dirty="0"/>
              <a:t> Tao Huang. </a:t>
            </a:r>
            <a:r>
              <a:rPr lang="de-DE" sz="1200" dirty="0" err="1"/>
              <a:t>Migrating</a:t>
            </a:r>
            <a:r>
              <a:rPr lang="de-DE" sz="1200" dirty="0"/>
              <a:t> web </a:t>
            </a:r>
            <a:r>
              <a:rPr lang="de-DE" sz="1200" dirty="0" err="1"/>
              <a:t>applications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monolithic</a:t>
            </a:r>
            <a:r>
              <a:rPr lang="de-DE" sz="1200" dirty="0"/>
              <a:t> </a:t>
            </a:r>
            <a:r>
              <a:rPr lang="de-DE" sz="1200" dirty="0" err="1"/>
              <a:t>structure</a:t>
            </a:r>
            <a:r>
              <a:rPr lang="de-DE" sz="1200" dirty="0"/>
              <a:t> </a:t>
            </a:r>
            <a:r>
              <a:rPr lang="de-DE" sz="1200" dirty="0" err="1"/>
              <a:t>tomicroservices</a:t>
            </a:r>
            <a:r>
              <a:rPr lang="de-DE" sz="1200" dirty="0"/>
              <a:t> </a:t>
            </a:r>
            <a:r>
              <a:rPr lang="de-DE" sz="1200" dirty="0" err="1"/>
              <a:t>architecture</a:t>
            </a:r>
            <a:r>
              <a:rPr lang="de-DE" sz="1200" dirty="0"/>
              <a:t>. In Proceedings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10th Asia-Pacific </a:t>
            </a:r>
            <a:r>
              <a:rPr lang="de-DE" sz="1200" dirty="0" err="1"/>
              <a:t>Symposiumon</a:t>
            </a:r>
            <a:r>
              <a:rPr lang="de-DE" sz="1200" dirty="0"/>
              <a:t> Internetware, Internetware ’18, New York, NY, USA, 2018. </a:t>
            </a:r>
            <a:r>
              <a:rPr lang="de-DE" sz="1200" dirty="0" err="1"/>
              <a:t>Associationfor</a:t>
            </a:r>
            <a:r>
              <a:rPr lang="de-DE" sz="1200" dirty="0"/>
              <a:t> Computing Machinery.</a:t>
            </a:r>
          </a:p>
          <a:p>
            <a:pPr lvl="2"/>
            <a:endParaRPr lang="de-DE" sz="1200" dirty="0"/>
          </a:p>
          <a:p>
            <a:pPr lvl="2"/>
            <a:r>
              <a:rPr lang="de-DE" sz="1200" dirty="0"/>
              <a:t>[2] Alan Bandeira, Carlos Alberto </a:t>
            </a:r>
            <a:r>
              <a:rPr lang="de-DE" sz="1200" dirty="0" err="1"/>
              <a:t>Medeiros</a:t>
            </a:r>
            <a:r>
              <a:rPr lang="de-DE" sz="1200" dirty="0"/>
              <a:t>, Matheus </a:t>
            </a:r>
            <a:r>
              <a:rPr lang="de-DE" sz="1200" dirty="0" err="1"/>
              <a:t>Paixao</a:t>
            </a:r>
            <a:r>
              <a:rPr lang="de-DE" sz="1200" dirty="0"/>
              <a:t>, and Paulo </a:t>
            </a:r>
            <a:r>
              <a:rPr lang="de-DE" sz="1200" dirty="0" err="1"/>
              <a:t>Hen-rique</a:t>
            </a:r>
            <a:r>
              <a:rPr lang="de-DE" sz="1200" dirty="0"/>
              <a:t> Maia.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need</a:t>
            </a:r>
            <a:r>
              <a:rPr lang="de-DE" sz="1200" dirty="0"/>
              <a:t> to </a:t>
            </a:r>
            <a:r>
              <a:rPr lang="de-DE" sz="1200" dirty="0" err="1"/>
              <a:t>talk</a:t>
            </a:r>
            <a:r>
              <a:rPr lang="de-DE" sz="1200" dirty="0"/>
              <a:t> </a:t>
            </a:r>
            <a:r>
              <a:rPr lang="de-DE" sz="1200" dirty="0" err="1"/>
              <a:t>about</a:t>
            </a:r>
            <a:r>
              <a:rPr lang="de-DE" sz="1200" dirty="0"/>
              <a:t> </a:t>
            </a:r>
            <a:r>
              <a:rPr lang="de-DE" sz="1200" dirty="0" err="1"/>
              <a:t>microservices</a:t>
            </a:r>
            <a:r>
              <a:rPr lang="de-DE" sz="1200" dirty="0"/>
              <a:t>: an </a:t>
            </a:r>
            <a:r>
              <a:rPr lang="de-DE" sz="1200" dirty="0" err="1"/>
              <a:t>analysis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thediscussions</a:t>
            </a:r>
            <a:r>
              <a:rPr lang="de-DE" sz="1200" dirty="0"/>
              <a:t> on </a:t>
            </a:r>
            <a:r>
              <a:rPr lang="de-DE" sz="1200" dirty="0" err="1"/>
              <a:t>stackoverflow</a:t>
            </a:r>
            <a:r>
              <a:rPr lang="de-DE" sz="1200" dirty="0"/>
              <a:t>. In 2019 IEEE/ACM 16th International Confer-</a:t>
            </a:r>
            <a:r>
              <a:rPr lang="de-DE" sz="1200" dirty="0" err="1"/>
              <a:t>ence</a:t>
            </a:r>
            <a:r>
              <a:rPr lang="de-DE" sz="1200" dirty="0"/>
              <a:t> on Mining Software </a:t>
            </a:r>
            <a:r>
              <a:rPr lang="de-DE" sz="1200" dirty="0" err="1"/>
              <a:t>Repositories</a:t>
            </a:r>
            <a:r>
              <a:rPr lang="de-DE" sz="1200" dirty="0"/>
              <a:t> (MSR), </a:t>
            </a:r>
            <a:r>
              <a:rPr lang="de-DE" sz="1200" dirty="0" err="1"/>
              <a:t>pages</a:t>
            </a:r>
            <a:r>
              <a:rPr lang="de-DE" sz="1200" dirty="0"/>
              <a:t> 255–259, 2019</a:t>
            </a:r>
          </a:p>
          <a:p>
            <a:pPr lvl="2"/>
            <a:endParaRPr lang="de-DE" sz="1200" dirty="0"/>
          </a:p>
          <a:p>
            <a:pPr lvl="2"/>
            <a:r>
              <a:rPr lang="de-DE" sz="1200" dirty="0"/>
              <a:t>[3] Bin Lin, Fiorella </a:t>
            </a:r>
            <a:r>
              <a:rPr lang="de-DE" sz="1200" dirty="0" err="1"/>
              <a:t>Zampetti</a:t>
            </a:r>
            <a:r>
              <a:rPr lang="de-DE" sz="1200" dirty="0"/>
              <a:t>, Gabriele </a:t>
            </a:r>
            <a:r>
              <a:rPr lang="de-DE" sz="1200" dirty="0" err="1"/>
              <a:t>Bavota</a:t>
            </a:r>
            <a:r>
              <a:rPr lang="de-DE" sz="1200" dirty="0"/>
              <a:t>, Massimiliano Di Penta, </a:t>
            </a:r>
            <a:r>
              <a:rPr lang="de-DE" sz="1200" dirty="0" err="1"/>
              <a:t>MicheleLanza</a:t>
            </a:r>
            <a:r>
              <a:rPr lang="de-DE" sz="1200" dirty="0"/>
              <a:t>, and Rocco </a:t>
            </a:r>
            <a:r>
              <a:rPr lang="de-DE" sz="1200" dirty="0" err="1"/>
              <a:t>Oliveto</a:t>
            </a:r>
            <a:r>
              <a:rPr lang="de-DE" sz="1200" dirty="0"/>
              <a:t>. Sentiment </a:t>
            </a:r>
            <a:r>
              <a:rPr lang="de-DE" sz="1200" dirty="0" err="1"/>
              <a:t>analysis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software</a:t>
            </a:r>
            <a:r>
              <a:rPr lang="de-DE" sz="1200" dirty="0"/>
              <a:t> </a:t>
            </a:r>
            <a:r>
              <a:rPr lang="de-DE" sz="1200" dirty="0" err="1"/>
              <a:t>engineering</a:t>
            </a:r>
            <a:r>
              <a:rPr lang="de-DE" sz="1200" dirty="0"/>
              <a:t>: </a:t>
            </a:r>
            <a:r>
              <a:rPr lang="de-DE" sz="1200" dirty="0" err="1"/>
              <a:t>howfar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go</a:t>
            </a:r>
            <a:r>
              <a:rPr lang="de-DE" sz="1200" dirty="0"/>
              <a:t>? In Proceedings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40th International Conference </a:t>
            </a:r>
            <a:r>
              <a:rPr lang="de-DE" sz="1200" dirty="0" err="1"/>
              <a:t>onSoftware</a:t>
            </a:r>
            <a:r>
              <a:rPr lang="de-DE" sz="1200" dirty="0"/>
              <a:t> Engineering, ICSE ’18, </a:t>
            </a:r>
            <a:r>
              <a:rPr lang="de-DE" sz="1200" dirty="0" err="1"/>
              <a:t>page</a:t>
            </a:r>
            <a:r>
              <a:rPr lang="de-DE" sz="1200" dirty="0"/>
              <a:t> 94–104, New York, NY, USA, 2018.Association </a:t>
            </a:r>
            <a:r>
              <a:rPr lang="de-DE" sz="1200" dirty="0" err="1"/>
              <a:t>for</a:t>
            </a:r>
            <a:r>
              <a:rPr lang="de-DE" sz="1200" dirty="0"/>
              <a:t> Computing Machinery.</a:t>
            </a:r>
          </a:p>
          <a:p>
            <a:pPr lvl="2"/>
            <a:endParaRPr lang="de-DE" sz="1200" dirty="0"/>
          </a:p>
          <a:p>
            <a:pPr lvl="2"/>
            <a:r>
              <a:rPr lang="de-DE" sz="1200" dirty="0"/>
              <a:t>[4] </a:t>
            </a:r>
            <a:r>
              <a:rPr lang="de-DE" sz="1200" dirty="0" err="1"/>
              <a:t>Kexin</a:t>
            </a:r>
            <a:r>
              <a:rPr lang="de-DE" sz="1200" dirty="0"/>
              <a:t> Sun, Xiaobo Shi, Hui Gao, </a:t>
            </a:r>
            <a:r>
              <a:rPr lang="de-DE" sz="1200" dirty="0" err="1"/>
              <a:t>Hongyu</a:t>
            </a:r>
            <a:r>
              <a:rPr lang="de-DE" sz="1200" dirty="0"/>
              <a:t> </a:t>
            </a:r>
            <a:r>
              <a:rPr lang="de-DE" sz="1200" dirty="0" err="1"/>
              <a:t>Kuang</a:t>
            </a:r>
            <a:r>
              <a:rPr lang="de-DE" sz="1200" dirty="0"/>
              <a:t>, </a:t>
            </a:r>
            <a:r>
              <a:rPr lang="de-DE" sz="1200" dirty="0" err="1"/>
              <a:t>Xiaoxing</a:t>
            </a:r>
            <a:r>
              <a:rPr lang="de-DE" sz="1200" dirty="0"/>
              <a:t> Ma, </a:t>
            </a:r>
            <a:r>
              <a:rPr lang="de-DE" sz="1200" dirty="0" err="1"/>
              <a:t>GuopingRong</a:t>
            </a:r>
            <a:r>
              <a:rPr lang="de-DE" sz="1200" dirty="0"/>
              <a:t>, Dong Shao, Zheng Zhao, and He Zhang. </a:t>
            </a:r>
            <a:r>
              <a:rPr lang="de-DE" sz="1200" dirty="0" err="1"/>
              <a:t>Incorporating</a:t>
            </a:r>
            <a:r>
              <a:rPr lang="de-DE" sz="1200" dirty="0"/>
              <a:t> </a:t>
            </a:r>
            <a:r>
              <a:rPr lang="de-DE" sz="1200" dirty="0" err="1"/>
              <a:t>pre-trainedtransformer</a:t>
            </a:r>
            <a:r>
              <a:rPr lang="de-DE" sz="1200" dirty="0"/>
              <a:t> </a:t>
            </a:r>
            <a:r>
              <a:rPr lang="de-DE" sz="1200" dirty="0" err="1"/>
              <a:t>models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</a:t>
            </a:r>
            <a:r>
              <a:rPr lang="de-DE" sz="1200" dirty="0" err="1"/>
              <a:t>textcnn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sentiment</a:t>
            </a:r>
            <a:r>
              <a:rPr lang="de-DE" sz="1200" dirty="0"/>
              <a:t> </a:t>
            </a:r>
            <a:r>
              <a:rPr lang="de-DE" sz="1200" dirty="0" err="1"/>
              <a:t>analysis</a:t>
            </a:r>
            <a:r>
              <a:rPr lang="de-DE" sz="1200" dirty="0"/>
              <a:t> on </a:t>
            </a:r>
            <a:r>
              <a:rPr lang="de-DE" sz="1200" dirty="0" err="1"/>
              <a:t>software</a:t>
            </a:r>
            <a:r>
              <a:rPr lang="de-DE" sz="1200" dirty="0"/>
              <a:t> </a:t>
            </a:r>
            <a:r>
              <a:rPr lang="de-DE" sz="1200" dirty="0" err="1"/>
              <a:t>engineeringtexts</a:t>
            </a:r>
            <a:r>
              <a:rPr lang="de-DE" sz="1200" dirty="0"/>
              <a:t>. In Proceedings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13th Asia-Pacific Symposium on </a:t>
            </a:r>
            <a:r>
              <a:rPr lang="de-DE" sz="1200" dirty="0" err="1"/>
              <a:t>Internetware,Internetware</a:t>
            </a:r>
            <a:r>
              <a:rPr lang="de-DE" sz="1200" dirty="0"/>
              <a:t> ’22, </a:t>
            </a:r>
            <a:r>
              <a:rPr lang="de-DE" sz="1200" dirty="0" err="1"/>
              <a:t>page</a:t>
            </a:r>
            <a:r>
              <a:rPr lang="de-DE" sz="1200" dirty="0"/>
              <a:t> 127–136, New York, NY, USA, 2022. </a:t>
            </a:r>
            <a:r>
              <a:rPr lang="de-DE" sz="1200" dirty="0" err="1"/>
              <a:t>Association</a:t>
            </a:r>
            <a:r>
              <a:rPr lang="de-DE" sz="1200" dirty="0"/>
              <a:t> </a:t>
            </a:r>
            <a:r>
              <a:rPr lang="de-DE" sz="1200" dirty="0" err="1"/>
              <a:t>forComputing</a:t>
            </a:r>
            <a:r>
              <a:rPr lang="de-DE" sz="1200" dirty="0"/>
              <a:t> Machinery.</a:t>
            </a:r>
          </a:p>
          <a:p>
            <a:pPr lvl="2"/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FA7B3-A24C-9DC3-57B9-F9F9534D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2967917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5E18A-CDDB-2517-18FC-665198AF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Research Questions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965FD-2846-816A-D8EF-CE59CA2F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42" y="2057082"/>
            <a:ext cx="8595360" cy="3508625"/>
          </a:xfrm>
        </p:spPr>
        <p:txBody>
          <a:bodyPr>
            <a:normAutofit/>
          </a:bodyPr>
          <a:lstStyle/>
          <a:p>
            <a:pPr lvl="2"/>
            <a:r>
              <a:rPr lang="en-US" sz="2000" dirty="0"/>
              <a:t>RQ1: Which data sources are the most relevant for analyzing developer sentiment towards microservice architecture?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RQ2: Are there suitable tools for performing sentiment analysis on developer community content?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RQ3: Is it possible to detect any developer sentiment from community discussions on microservice architecture?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6B6357-AE87-D367-80A6-593696C8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58767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B0707-29E2-1058-05F6-C803595A0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Praktischer</a:t>
            </a:r>
            <a:r>
              <a:rPr lang="en-US" dirty="0"/>
              <a:t> Teil </a:t>
            </a:r>
            <a:endParaRPr lang="de-I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8BA206B-83E0-4A21-CDD4-33FE238AD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5E90D4-52B2-7D10-3789-D0248CFA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6691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pic>
        <p:nvPicPr>
          <p:cNvPr id="5" name="Inhaltsplatzhalter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2626EDE0-F27A-F64D-5011-06DCEDF43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2"/>
          <a:stretch/>
        </p:blipFill>
        <p:spPr>
          <a:xfrm>
            <a:off x="960634" y="1714737"/>
            <a:ext cx="10207376" cy="3428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7ECEF8-AC9A-4B22-7922-D47355FC0421}"/>
              </a:ext>
            </a:extLst>
          </p:cNvPr>
          <p:cNvSpPr txBox="1"/>
          <p:nvPr/>
        </p:nvSpPr>
        <p:spPr>
          <a:xfrm>
            <a:off x="2201334" y="564294"/>
            <a:ext cx="9548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spc="-50" dirty="0">
                <a:latin typeface="+mj-lt"/>
                <a:ea typeface="+mj-ea"/>
                <a:cs typeface="+mj-cs"/>
              </a:rPr>
              <a:t>Hauptablauf</a:t>
            </a:r>
            <a:endParaRPr lang="de-IT" sz="44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C59465-2619-926B-6E92-A26425C8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80959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85F24F-13DC-42B9-50E7-A2B659E9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Post </a:t>
            </a:r>
            <a:r>
              <a:rPr lang="de-DE" dirty="0" err="1"/>
              <a:t>Fetching</a:t>
            </a:r>
            <a:endParaRPr lang="de-I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30AF79-24ED-D85F-0789-5E5E12C88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948"/>
          <a:stretch/>
        </p:blipFill>
        <p:spPr>
          <a:xfrm>
            <a:off x="71920" y="2316979"/>
            <a:ext cx="4972691" cy="287147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0D8968-8DA9-5D8B-037D-E8DE4FB9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571" y="2307197"/>
            <a:ext cx="6161069" cy="2775709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D8B65B-350D-B607-E79E-23D9CCD6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679486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57ECEF8-AC9A-4B22-7922-D47355FC0421}"/>
              </a:ext>
            </a:extLst>
          </p:cNvPr>
          <p:cNvSpPr txBox="1"/>
          <p:nvPr/>
        </p:nvSpPr>
        <p:spPr>
          <a:xfrm>
            <a:off x="459864" y="327988"/>
            <a:ext cx="9548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spc="-50" dirty="0">
                <a:latin typeface="+mj-lt"/>
                <a:ea typeface="+mj-ea"/>
                <a:cs typeface="+mj-cs"/>
              </a:rPr>
              <a:t>Datentyp</a:t>
            </a:r>
            <a:endParaRPr lang="de-IT" sz="4400" spc="-5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Inhaltsplatzhalter 6" descr="Ein Bild, das Diagramm, Reihe, Kreis, Clipart enthält.&#10;&#10;Automatisch generierte Beschreibung">
            <a:extLst>
              <a:ext uri="{FF2B5EF4-FFF2-40B4-BE49-F238E27FC236}">
                <a16:creationId xmlns:a16="http://schemas.microsoft.com/office/drawing/2014/main" id="{510BC7FA-BA92-0D2C-864C-3A0B3F826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9" y="2955634"/>
            <a:ext cx="10884510" cy="336553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F6FBE3E-A976-67C7-D81D-13381CBA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188" y="327988"/>
            <a:ext cx="5372139" cy="16002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A84D7B-4EE2-EDD6-110D-0C00750E5A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020"/>
          <a:stretch/>
        </p:blipFill>
        <p:spPr>
          <a:xfrm>
            <a:off x="9233578" y="63469"/>
            <a:ext cx="2038365" cy="3365531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0CAAD16-3210-59EE-4910-C4720010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22947167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473</Words>
  <Application>Microsoft Office PowerPoint</Application>
  <PresentationFormat>Breitbild</PresentationFormat>
  <Paragraphs>53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Schoolbook</vt:lpstr>
      <vt:lpstr>Wingdings 2</vt:lpstr>
      <vt:lpstr>Aussicht</vt:lpstr>
      <vt:lpstr>Are the tides turning for microservices? </vt:lpstr>
      <vt:lpstr>Theoretischer Teil </vt:lpstr>
      <vt:lpstr>Sentiment Analyse</vt:lpstr>
      <vt:lpstr>Related Work</vt:lpstr>
      <vt:lpstr>Research Questions</vt:lpstr>
      <vt:lpstr>Praktischer Teil </vt:lpstr>
      <vt:lpstr>PowerPoint-Präsentation</vt:lpstr>
      <vt:lpstr>Post Fetching</vt:lpstr>
      <vt:lpstr>PowerPoint-Präsentation</vt:lpstr>
      <vt:lpstr>PowerPoint-Präsentation</vt:lpstr>
      <vt:lpstr>Filter Comments</vt:lpstr>
      <vt:lpstr>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a8n1u35t58@univie.onmicrosoft.com</dc:creator>
  <cp:lastModifiedBy>a8n1u35t58@univie.onmicrosoft.com</cp:lastModifiedBy>
  <cp:revision>1</cp:revision>
  <dcterms:created xsi:type="dcterms:W3CDTF">2024-10-25T11:35:35Z</dcterms:created>
  <dcterms:modified xsi:type="dcterms:W3CDTF">2024-10-31T13:48:03Z</dcterms:modified>
</cp:coreProperties>
</file>