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9" r:id="rId3"/>
    <p:sldId id="279" r:id="rId4"/>
    <p:sldId id="271" r:id="rId5"/>
    <p:sldId id="264" r:id="rId6"/>
    <p:sldId id="257" r:id="rId7"/>
    <p:sldId id="274" r:id="rId8"/>
    <p:sldId id="27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5BD070-F281-9A1E-B60A-E64B3A725A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3B655B-3FBA-1CFD-7D62-1B38BD1533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B269B-641E-4EE6-BE40-077674941A9F}" type="datetimeFigureOut">
              <a:rPr lang="de-IT" smtClean="0"/>
              <a:t>29.01.2025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4D0549-207A-9531-6485-DCB28208A0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DB7723-32E8-EC7B-A501-0E4AC06447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D080-99D2-4B76-95D7-548BDA2FE5C6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7696430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D96F0-AF70-4B85-BC1F-989062EBAAB2}" type="datetimeFigureOut">
              <a:rPr lang="de-IT" smtClean="0"/>
              <a:t>29.01.2025</a:t>
            </a:fld>
            <a:endParaRPr lang="de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I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50625-8800-4D1B-BA4D-F5EC75988BCD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5250593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IT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0625-8800-4D1B-BA4D-F5EC75988BCD}" type="slidenum">
              <a:rPr lang="de-IT" smtClean="0"/>
              <a:t>5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6611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FAABAC-989F-46DC-BEA5-6E800E69F88E}" type="datetime1">
              <a:rPr lang="de-IT" smtClean="0"/>
              <a:t>29.01.2025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699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6FE0-2AFA-4A1B-8261-007468DA6158}" type="datetime1">
              <a:rPr lang="de-IT" smtClean="0"/>
              <a:t>29.01.2025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6183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98B2-EFE1-4007-99B5-CC6B85135E41}" type="datetime1">
              <a:rPr lang="de-IT" smtClean="0"/>
              <a:t>29.01.2025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3122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A5D-20C6-4042-A69D-C13A211465A1}" type="datetime1">
              <a:rPr lang="de-IT" smtClean="0"/>
              <a:t>29.01.2025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30636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149F-8078-4A3F-92E8-37B52DCBE794}" type="datetime1">
              <a:rPr lang="de-IT" smtClean="0"/>
              <a:t>29.01.2025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43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A73B-5BE3-442F-ADCE-00214E3762D1}" type="datetime1">
              <a:rPr lang="de-IT" smtClean="0"/>
              <a:t>29.01.2025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1879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8888-0EDF-4695-99F8-4C25A5501CDE}" type="datetime1">
              <a:rPr lang="de-IT" smtClean="0"/>
              <a:t>29.01.2025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14385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4F2E-EAFD-4A3E-BDFA-9929798DADCE}" type="datetime1">
              <a:rPr lang="de-IT" smtClean="0"/>
              <a:t>29.01.2025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77049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BCF-AE31-4278-A81B-AE2F75033C15}" type="datetime1">
              <a:rPr lang="de-IT" smtClean="0"/>
              <a:t>29.01.2025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08105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DD8-F5FF-4AC9-9085-A8595A728D93}" type="datetime1">
              <a:rPr lang="de-IT" smtClean="0"/>
              <a:t>29.01.2025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49982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8503-7BFD-44E0-8031-2C296FB5F4B6}" type="datetime1">
              <a:rPr lang="de-IT" smtClean="0"/>
              <a:t>29.01.2025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0267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8DF31C-022E-411B-8F81-465E9A5F5E66}" type="datetime1">
              <a:rPr lang="de-IT" smtClean="0"/>
              <a:t>29.01.2025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81644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B0707-29E2-1058-05F6-C803595A0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 tides turning for microservices? </a:t>
            </a:r>
            <a:br>
              <a:rPr lang="en-US" dirty="0"/>
            </a:br>
            <a:br>
              <a:rPr lang="en-US" sz="3100" dirty="0"/>
            </a:br>
            <a:r>
              <a:rPr lang="en-US" sz="3100" dirty="0"/>
              <a:t>Tracking the adoption of </a:t>
            </a:r>
            <a:r>
              <a:rPr lang="en-US" sz="3600" dirty="0"/>
              <a:t>microservices</a:t>
            </a:r>
            <a:r>
              <a:rPr lang="en-US" sz="3100" dirty="0"/>
              <a:t> in developer communities through </a:t>
            </a:r>
            <a:r>
              <a:rPr lang="en-US" sz="3600" dirty="0"/>
              <a:t>sentiment analysis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D690BB-457B-3DA2-9424-4055871A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010912"/>
            <a:ext cx="9418320" cy="1691640"/>
          </a:xfrm>
        </p:spPr>
        <p:txBody>
          <a:bodyPr/>
          <a:lstStyle/>
          <a:p>
            <a:r>
              <a:rPr lang="de-DE" dirty="0"/>
              <a:t>Bachelorarbeit Wirtschaftsinformatik Uni Wien</a:t>
            </a:r>
          </a:p>
          <a:p>
            <a:r>
              <a:rPr lang="de-DE" dirty="0"/>
              <a:t>Andreas Wallnöfer</a:t>
            </a:r>
          </a:p>
          <a:p>
            <a:r>
              <a:rPr lang="de-DE" dirty="0"/>
              <a:t>WS 24/25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F82AC-7E80-0E9B-8619-ED124D77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2616EC5-6788-4C56-BFE2-10B4319CF8BA}"/>
              </a:ext>
            </a:extLst>
          </p:cNvPr>
          <p:cNvSpPr txBox="1">
            <a:spLocks/>
          </p:cNvSpPr>
          <p:nvPr/>
        </p:nvSpPr>
        <p:spPr>
          <a:xfrm>
            <a:off x="10540448" y="6475343"/>
            <a:ext cx="1734380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tx1"/>
                </a:solidFill>
              </a:rPr>
              <a:t>Folie 1 von 8</a:t>
            </a:r>
            <a:endParaRPr lang="de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8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382F5-8514-B9E8-0840-D1934307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9B0C4-A945-EC1F-6A00-3E39D73A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33" y="298420"/>
            <a:ext cx="9692640" cy="883164"/>
          </a:xfrm>
        </p:spPr>
        <p:txBody>
          <a:bodyPr>
            <a:normAutofit/>
          </a:bodyPr>
          <a:lstStyle/>
          <a:p>
            <a:r>
              <a:rPr lang="de-DE" dirty="0"/>
              <a:t>Microservice Architektur (MSA)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AB5E2-AE67-6017-69C5-09D3DD82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85" y="1658663"/>
            <a:ext cx="8595360" cy="4351337"/>
          </a:xfrm>
        </p:spPr>
        <p:txBody>
          <a:bodyPr>
            <a:noAutofit/>
          </a:bodyPr>
          <a:lstStyle/>
          <a:p>
            <a:pPr lvl="1"/>
            <a:r>
              <a:rPr lang="de-DE" sz="1800" dirty="0"/>
              <a:t>Kleine, unabhängige,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 err="1"/>
              <a:t>responsible</a:t>
            </a:r>
            <a:r>
              <a:rPr lang="de-DE" sz="1800" dirty="0"/>
              <a:t> Services</a:t>
            </a:r>
          </a:p>
          <a:p>
            <a:pPr lvl="1"/>
            <a:r>
              <a:rPr lang="de-DE" sz="1800" dirty="0"/>
              <a:t>Alternative: Monolithen (Einzelne Software-Einheit)</a:t>
            </a:r>
          </a:p>
          <a:p>
            <a:pPr marL="274320" lvl="1" indent="0">
              <a:buNone/>
            </a:pPr>
            <a:endParaRPr lang="de-DE" sz="1800" dirty="0"/>
          </a:p>
          <a:p>
            <a:pPr lvl="1"/>
            <a:r>
              <a:rPr lang="de-DE" sz="1800" dirty="0"/>
              <a:t>Stärken:</a:t>
            </a:r>
          </a:p>
          <a:p>
            <a:pPr lvl="2"/>
            <a:r>
              <a:rPr lang="de-DE" sz="1800" dirty="0"/>
              <a:t>Skalierbarkeit</a:t>
            </a:r>
          </a:p>
          <a:p>
            <a:pPr lvl="2"/>
            <a:r>
              <a:rPr lang="de-DE" sz="1800" dirty="0"/>
              <a:t>Wartbarkeit</a:t>
            </a:r>
          </a:p>
          <a:p>
            <a:pPr lvl="2"/>
            <a:r>
              <a:rPr lang="de-DE" sz="1800" dirty="0"/>
              <a:t>Wiederverwendbarkeit</a:t>
            </a: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 große Beliebtheit</a:t>
            </a:r>
            <a:endParaRPr lang="de-DE" sz="1800" dirty="0"/>
          </a:p>
          <a:p>
            <a:pPr lvl="1"/>
            <a:r>
              <a:rPr lang="de-DE" sz="1800" dirty="0"/>
              <a:t>Schwächen:</a:t>
            </a:r>
          </a:p>
          <a:p>
            <a:pPr lvl="2"/>
            <a:r>
              <a:rPr lang="de-DE" sz="1800" dirty="0"/>
              <a:t>Netzwerkkommunikation</a:t>
            </a:r>
          </a:p>
          <a:p>
            <a:pPr lvl="2"/>
            <a:r>
              <a:rPr lang="de-DE" sz="1800" dirty="0"/>
              <a:t>Anzahl der Microservices kann zu groß werden</a:t>
            </a:r>
          </a:p>
          <a:p>
            <a:pPr lvl="2"/>
            <a:r>
              <a:rPr lang="de-DE" sz="1800" dirty="0"/>
              <a:t>Nicht für alle Anwendungsfälle geeignet</a:t>
            </a: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</a:t>
            </a:r>
            <a:r>
              <a:rPr lang="de-DE" sz="1800" dirty="0"/>
              <a:t>2023: Amazon Prime Video weg von Microservices</a:t>
            </a:r>
          </a:p>
          <a:p>
            <a:pPr lvl="2"/>
            <a:endParaRPr lang="de-DE" sz="1800" dirty="0"/>
          </a:p>
          <a:p>
            <a:pPr lvl="2"/>
            <a:endParaRPr lang="de-DE" sz="1800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F87C38D6-A904-0A09-33F2-EF01C8C1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38722" y="6475343"/>
            <a:ext cx="636105" cy="382657"/>
          </a:xfrm>
        </p:spPr>
        <p:txBody>
          <a:bodyPr/>
          <a:lstStyle/>
          <a:p>
            <a:r>
              <a:rPr lang="de-DE" sz="1200" b="1" dirty="0">
                <a:solidFill>
                  <a:schemeClr val="bg1"/>
                </a:solidFill>
              </a:rPr>
              <a:t>2/8</a:t>
            </a:r>
            <a:endParaRPr lang="de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4BB7A-44E4-EEFE-CD21-B4EDAFD1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9551-CF8E-88AB-7CE1-DA88153F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-27432"/>
            <a:ext cx="9144000" cy="987552"/>
          </a:xfrm>
        </p:spPr>
        <p:txBody>
          <a:bodyPr>
            <a:normAutofit/>
          </a:bodyPr>
          <a:lstStyle/>
          <a:p>
            <a:r>
              <a:rPr lang="de-DE" dirty="0"/>
              <a:t>Developer Community Analyse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6819B2-D9DA-7A47-965A-17DF835B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1C27F7-3BA9-085C-FDEE-1512A27BC404}"/>
              </a:ext>
            </a:extLst>
          </p:cNvPr>
          <p:cNvSpPr txBox="1"/>
          <p:nvPr/>
        </p:nvSpPr>
        <p:spPr>
          <a:xfrm>
            <a:off x="245500" y="1078992"/>
            <a:ext cx="1121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RQ1: Which data sources are the most relevant for analyzing developer sentiment towards MSA?</a:t>
            </a:r>
          </a:p>
          <a:p>
            <a:endParaRPr lang="en-US" sz="1800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0C03AF65-436D-9CFB-F987-4CD67E1D6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17" y="1725323"/>
            <a:ext cx="8735252" cy="4948803"/>
          </a:xfrm>
        </p:spPr>
      </p:pic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53D3A5F3-615A-651F-3FCC-A31FE181D042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3/8</a:t>
            </a:r>
            <a:endParaRPr lang="de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8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233C95-6984-4187-8839-6F5FA5C75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B23DD-5C98-CB97-3732-39B635C7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54" y="254825"/>
            <a:ext cx="4700016" cy="896112"/>
          </a:xfrm>
        </p:spPr>
        <p:txBody>
          <a:bodyPr>
            <a:normAutofit/>
          </a:bodyPr>
          <a:lstStyle/>
          <a:p>
            <a:r>
              <a:rPr lang="de-DE" dirty="0"/>
              <a:t>Extraktions-Tool</a:t>
            </a:r>
            <a:endParaRPr lang="de-I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95847E-EF37-6C57-4BF6-12EC1172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2" y="1253331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Python Tool erstellt</a:t>
            </a:r>
          </a:p>
          <a:p>
            <a:r>
              <a:rPr lang="de-DE" dirty="0"/>
              <a:t>Microservice bezogene Diskussionen extrahieren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C7AE5-59C0-7BE5-4043-56CD8821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3" name="Inhaltsplatzhalter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E9B722E2-322B-ED74-D0A3-90133DB12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2"/>
          <a:stretch/>
        </p:blipFill>
        <p:spPr>
          <a:xfrm>
            <a:off x="133110" y="2438399"/>
            <a:ext cx="10995745" cy="3693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91BBE37-C8C8-68F2-5321-5681AA0C7FE6}"/>
              </a:ext>
            </a:extLst>
          </p:cNvPr>
          <p:cNvSpPr txBox="1"/>
          <p:nvPr/>
        </p:nvSpPr>
        <p:spPr>
          <a:xfrm>
            <a:off x="9790413" y="468868"/>
            <a:ext cx="20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DEMO</a:t>
            </a:r>
            <a:endParaRPr lang="de-IT" b="1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37A0E43-DC84-10DA-5F26-680219322698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4/8</a:t>
            </a:r>
            <a:endParaRPr lang="de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9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859ED-4214-9F22-4CE6-FDB853ED7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0EFF-7551-2562-2415-38D747E7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10" y="10181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Manuelle Klassifizierung</a:t>
            </a:r>
            <a:endParaRPr lang="de-I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BABE79-8BF2-3CA1-BECA-64F7956F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23" y="1559132"/>
            <a:ext cx="8595360" cy="4351337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de-DE" dirty="0"/>
              <a:t>Skala: -1 (negativ), 0 (neutral), 1 (positiv)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de-DE" dirty="0"/>
              <a:t>Sentiment bezogen auf Microservice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de-DE" dirty="0"/>
              <a:t>Ca 100 Kommentare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lang="de-DE" sz="1800" dirty="0"/>
              <a:t>50% Reddit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lang="de-DE" sz="1800" dirty="0"/>
              <a:t>50% Hackernews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69204F-1876-BC6D-8E46-2D07109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de-IT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C5CA97-BE00-AC23-FF53-3A959214A4CF}"/>
              </a:ext>
            </a:extLst>
          </p:cNvPr>
          <p:cNvSpPr txBox="1"/>
          <p:nvPr/>
        </p:nvSpPr>
        <p:spPr>
          <a:xfrm>
            <a:off x="259396" y="4057579"/>
            <a:ext cx="1062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“The only issue I have with microservices is when you're dealing with atomic things. […] </a:t>
            </a:r>
          </a:p>
          <a:p>
            <a:r>
              <a:rPr lang="en-US" i="1" dirty="0"/>
              <a:t>But I can't find any good reads. […] </a:t>
            </a:r>
          </a:p>
          <a:p>
            <a:r>
              <a:rPr lang="en-US" i="1" dirty="0"/>
              <a:t>Anyone else dealt with this headache?"</a:t>
            </a:r>
            <a:endParaRPr lang="de-IT" i="1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28E65C85-46BB-3480-0B47-72DBAA7C1F84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5/8</a:t>
            </a:r>
            <a:endParaRPr lang="de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0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5E18A-CDDB-2517-18FC-665198AF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1" y="-163996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Sentiment Analyse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965FD-2846-816A-D8EF-CE59CA2F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7" y="3175551"/>
            <a:ext cx="4084004" cy="2744857"/>
          </a:xfrm>
        </p:spPr>
        <p:txBody>
          <a:bodyPr>
            <a:norm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tools</a:t>
            </a:r>
            <a:r>
              <a:rPr lang="de-DE" dirty="0"/>
              <a:t> unzureichend für SE </a:t>
            </a:r>
            <a:r>
              <a:rPr lang="de-DE" dirty="0" err="1"/>
              <a:t>domain</a:t>
            </a:r>
            <a:endParaRPr lang="de-DE" dirty="0"/>
          </a:p>
          <a:p>
            <a:r>
              <a:rPr lang="de-DE" dirty="0"/>
              <a:t>Breite an SE spezifischen Tools verfügbar</a:t>
            </a:r>
          </a:p>
          <a:p>
            <a:pPr marL="274320" lvl="1" indent="0">
              <a:buNone/>
            </a:pPr>
            <a:endParaRPr lang="de-DE" sz="1800" dirty="0"/>
          </a:p>
          <a:p>
            <a:pPr lvl="1"/>
            <a:endParaRPr lang="de-I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9F758D-2D20-709D-ACB9-7975B7CF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38722" y="6475343"/>
            <a:ext cx="636105" cy="382657"/>
          </a:xfrm>
        </p:spPr>
        <p:txBody>
          <a:bodyPr/>
          <a:lstStyle/>
          <a:p>
            <a:r>
              <a:rPr lang="de-DE" sz="1200" b="1" dirty="0">
                <a:solidFill>
                  <a:schemeClr val="bg1"/>
                </a:solidFill>
              </a:rPr>
              <a:t>6/8</a:t>
            </a:r>
            <a:endParaRPr lang="de-IT" sz="1200" b="1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B5F883-1730-71E4-F912-E077C8F1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8" t="1" r="4747" b="-1265"/>
          <a:stretch/>
        </p:blipFill>
        <p:spPr>
          <a:xfrm>
            <a:off x="5206002" y="177923"/>
            <a:ext cx="5960612" cy="65757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5E13DF9-D52A-2E97-C809-8387D64930F1}"/>
              </a:ext>
            </a:extLst>
          </p:cNvPr>
          <p:cNvSpPr txBox="1"/>
          <p:nvPr/>
        </p:nvSpPr>
        <p:spPr>
          <a:xfrm>
            <a:off x="332961" y="1504466"/>
            <a:ext cx="430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RQ2: Are there suitable tools for performing sentiment analysis on developer community content?</a:t>
            </a:r>
          </a:p>
          <a:p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164584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621D9-81BD-36A7-DE57-7E83CE08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D0909-5443-636B-1EEB-56E81D97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34" y="452487"/>
            <a:ext cx="9692640" cy="784352"/>
          </a:xfrm>
        </p:spPr>
        <p:txBody>
          <a:bodyPr>
            <a:normAutofit/>
          </a:bodyPr>
          <a:lstStyle/>
          <a:p>
            <a:r>
              <a:rPr lang="de-DE" dirty="0"/>
              <a:t>Sentiment Tool Genauigkeit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3877AA-BDF4-997D-47C4-1FC1C8E0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de-IT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6E5ADAC-8500-F393-A58F-1CCABC29EB81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7/8</a:t>
            </a:r>
            <a:endParaRPr lang="de-IT" sz="1200" b="1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1518C9-335B-296E-292C-2707A595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6" y="1863111"/>
            <a:ext cx="10900079" cy="32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9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35A716-E0AE-9B87-4D37-4BE81E0C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39960CE-F30E-7C42-CE39-E2130B31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3" y="1706186"/>
            <a:ext cx="8555375" cy="49604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1C41B5-B2C0-B96F-2271-2D904B9E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53332"/>
            <a:ext cx="9692640" cy="835611"/>
          </a:xfrm>
        </p:spPr>
        <p:txBody>
          <a:bodyPr>
            <a:normAutofit/>
          </a:bodyPr>
          <a:lstStyle/>
          <a:p>
            <a:r>
              <a:rPr lang="de-DE" dirty="0"/>
              <a:t>Sentiment Trend </a:t>
            </a:r>
            <a:r>
              <a:rPr lang="de-DE" sz="3600" dirty="0"/>
              <a:t>–</a:t>
            </a:r>
            <a:r>
              <a:rPr lang="de-DE" dirty="0"/>
              <a:t> </a:t>
            </a:r>
            <a:r>
              <a:rPr lang="de-DE" sz="3200" dirty="0"/>
              <a:t>EASTER Shorter 50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982636-24BB-2CAD-B024-A51EED3E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de-IT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FF56CE-1AE5-DFFF-392B-4368AF68D1DF}"/>
              </a:ext>
            </a:extLst>
          </p:cNvPr>
          <p:cNvSpPr txBox="1"/>
          <p:nvPr/>
        </p:nvSpPr>
        <p:spPr>
          <a:xfrm>
            <a:off x="9013186" y="1758484"/>
            <a:ext cx="2347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2015- 2017 </a:t>
            </a:r>
          </a:p>
          <a:p>
            <a:r>
              <a:rPr lang="fr-FR" sz="2000" dirty="0"/>
              <a:t>150 </a:t>
            </a:r>
            <a:r>
              <a:rPr lang="fr-FR" sz="2000" dirty="0" err="1"/>
              <a:t>Kommentare</a:t>
            </a:r>
            <a:endParaRPr lang="fr-FR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28D00D0-F06A-67DD-E7B7-53781C1F6742}"/>
              </a:ext>
            </a:extLst>
          </p:cNvPr>
          <p:cNvSpPr txBox="1"/>
          <p:nvPr/>
        </p:nvSpPr>
        <p:spPr>
          <a:xfrm>
            <a:off x="9094172" y="2847181"/>
            <a:ext cx="2473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2024 </a:t>
            </a:r>
          </a:p>
          <a:p>
            <a:r>
              <a:rPr lang="fr-FR" sz="2000" dirty="0"/>
              <a:t>161 </a:t>
            </a:r>
            <a:r>
              <a:rPr lang="fr-FR" sz="2000" dirty="0" err="1"/>
              <a:t>Kommentare</a:t>
            </a:r>
            <a:endParaRPr lang="fr-FR" sz="2000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B128BAB4-8478-3644-6FE9-6CE548015E46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>
                <a:solidFill>
                  <a:schemeClr val="bg1"/>
                </a:solidFill>
              </a:rPr>
              <a:t>8/8</a:t>
            </a:r>
            <a:endParaRPr lang="de-IT" sz="1200" b="1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3BB88C-F1B0-7441-EF10-F4A27543B9DD}"/>
              </a:ext>
            </a:extLst>
          </p:cNvPr>
          <p:cNvSpPr txBox="1"/>
          <p:nvPr/>
        </p:nvSpPr>
        <p:spPr>
          <a:xfrm>
            <a:off x="356616" y="988943"/>
            <a:ext cx="10584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RQ3: Is there any indication in online communities suggesting a change in developers’ emotions or sentiments over the years?</a:t>
            </a:r>
          </a:p>
          <a:p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62265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253</Words>
  <Application>Microsoft Office PowerPoint</Application>
  <PresentationFormat>Breitbild</PresentationFormat>
  <Paragraphs>53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-apple-system</vt:lpstr>
      <vt:lpstr>Aptos</vt:lpstr>
      <vt:lpstr>Arial</vt:lpstr>
      <vt:lpstr>Century Schoolbook</vt:lpstr>
      <vt:lpstr>Wingdings</vt:lpstr>
      <vt:lpstr>Wingdings 2</vt:lpstr>
      <vt:lpstr>Aussicht</vt:lpstr>
      <vt:lpstr>Are the tides turning for microservices?   Tracking the adoption of microservices in developer communities through sentiment analysis </vt:lpstr>
      <vt:lpstr>Microservice Architektur (MSA)</vt:lpstr>
      <vt:lpstr>Developer Community Analyse</vt:lpstr>
      <vt:lpstr>Extraktions-Tool</vt:lpstr>
      <vt:lpstr>Manuelle Klassifizierung</vt:lpstr>
      <vt:lpstr>Sentiment Analyse</vt:lpstr>
      <vt:lpstr>Sentiment Tool Genauigkeit</vt:lpstr>
      <vt:lpstr>Sentiment Trend – EASTER Shorter 50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a8n1u35t58@univie.onmicrosoft.com</dc:creator>
  <cp:lastModifiedBy>a8n1u35t58@univie.onmicrosoft.com</cp:lastModifiedBy>
  <cp:revision>24</cp:revision>
  <dcterms:created xsi:type="dcterms:W3CDTF">2024-10-25T11:35:35Z</dcterms:created>
  <dcterms:modified xsi:type="dcterms:W3CDTF">2025-01-29T08:28:21Z</dcterms:modified>
</cp:coreProperties>
</file>