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48" r:id="rId2"/>
  </p:sldMasterIdLst>
  <p:notesMasterIdLst>
    <p:notesMasterId r:id="rId26"/>
  </p:notesMasterIdLst>
  <p:sldIdLst>
    <p:sldId id="256" r:id="rId3"/>
    <p:sldId id="259" r:id="rId4"/>
    <p:sldId id="257" r:id="rId5"/>
    <p:sldId id="2147481333" r:id="rId6"/>
    <p:sldId id="2147481376" r:id="rId7"/>
    <p:sldId id="2147481337" r:id="rId8"/>
    <p:sldId id="2147481375" r:id="rId9"/>
    <p:sldId id="2147481373" r:id="rId10"/>
    <p:sldId id="2147481374" r:id="rId11"/>
    <p:sldId id="2147481357" r:id="rId12"/>
    <p:sldId id="2147481355" r:id="rId13"/>
    <p:sldId id="2147470913" r:id="rId14"/>
    <p:sldId id="2147481360" r:id="rId15"/>
    <p:sldId id="2147481346" r:id="rId16"/>
    <p:sldId id="2147481359" r:id="rId17"/>
    <p:sldId id="2147481368" r:id="rId18"/>
    <p:sldId id="2147481361" r:id="rId19"/>
    <p:sldId id="2147470917" r:id="rId20"/>
    <p:sldId id="2147481362" r:id="rId21"/>
    <p:sldId id="2147481370" r:id="rId22"/>
    <p:sldId id="2147481320" r:id="rId23"/>
    <p:sldId id="261" r:id="rId24"/>
    <p:sldId id="264"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1C4"/>
    <a:srgbClr val="2980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74" autoAdjust="0"/>
    <p:restoredTop sz="86441" autoAdjust="0"/>
  </p:normalViewPr>
  <p:slideViewPr>
    <p:cSldViewPr snapToGrid="0">
      <p:cViewPr varScale="1">
        <p:scale>
          <a:sx n="95" d="100"/>
          <a:sy n="95" d="100"/>
        </p:scale>
        <p:origin x="150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Parenzan" userId="a83bbb23f3e251dc" providerId="LiveId" clId="{52BF90E9-EA63-413C-A54C-4F9B1E3C799E}"/>
    <pc:docChg chg="undo custSel addSld modSld modMainMaster">
      <pc:chgData name="Marco Parenzan" userId="a83bbb23f3e251dc" providerId="LiveId" clId="{52BF90E9-EA63-413C-A54C-4F9B1E3C799E}" dt="2024-03-28T21:03:37.522" v="88" actId="1076"/>
      <pc:docMkLst>
        <pc:docMk/>
      </pc:docMkLst>
      <pc:sldChg chg="addSp delSp modSp mod modClrScheme chgLayout">
        <pc:chgData name="Marco Parenzan" userId="a83bbb23f3e251dc" providerId="LiveId" clId="{52BF90E9-EA63-413C-A54C-4F9B1E3C799E}" dt="2024-03-28T18:52:14.441" v="84" actId="700"/>
        <pc:sldMkLst>
          <pc:docMk/>
          <pc:sldMk cId="333586773" sldId="259"/>
        </pc:sldMkLst>
        <pc:spChg chg="add mod ord">
          <ac:chgData name="Marco Parenzan" userId="a83bbb23f3e251dc" providerId="LiveId" clId="{52BF90E9-EA63-413C-A54C-4F9B1E3C799E}" dt="2024-03-28T18:52:14.441" v="84" actId="700"/>
          <ac:spMkLst>
            <pc:docMk/>
            <pc:sldMk cId="333586773" sldId="259"/>
            <ac:spMk id="2" creationId="{519AF173-5B62-3E0A-DC11-42DEA9D40AD5}"/>
          </ac:spMkLst>
        </pc:spChg>
        <pc:spChg chg="del mod ord">
          <ac:chgData name="Marco Parenzan" userId="a83bbb23f3e251dc" providerId="LiveId" clId="{52BF90E9-EA63-413C-A54C-4F9B1E3C799E}" dt="2024-03-28T18:52:14.441" v="84" actId="700"/>
          <ac:spMkLst>
            <pc:docMk/>
            <pc:sldMk cId="333586773" sldId="259"/>
            <ac:spMk id="4" creationId="{DD639E05-E1DE-012E-FA86-8B84B3C110AF}"/>
          </ac:spMkLst>
        </pc:spChg>
      </pc:sldChg>
      <pc:sldChg chg="addSp modSp mod">
        <pc:chgData name="Marco Parenzan" userId="a83bbb23f3e251dc" providerId="LiveId" clId="{52BF90E9-EA63-413C-A54C-4F9B1E3C799E}" dt="2024-03-28T21:03:37.522" v="88" actId="1076"/>
        <pc:sldMkLst>
          <pc:docMk/>
          <pc:sldMk cId="3707375203" sldId="260"/>
        </pc:sldMkLst>
        <pc:picChg chg="add mod">
          <ac:chgData name="Marco Parenzan" userId="a83bbb23f3e251dc" providerId="LiveId" clId="{52BF90E9-EA63-413C-A54C-4F9B1E3C799E}" dt="2024-03-28T21:03:37.522" v="88" actId="1076"/>
          <ac:picMkLst>
            <pc:docMk/>
            <pc:sldMk cId="3707375203" sldId="260"/>
            <ac:picMk id="3" creationId="{481E6102-0617-8D22-2A11-02835882A9A1}"/>
          </ac:picMkLst>
        </pc:picChg>
      </pc:sldChg>
      <pc:sldChg chg="addSp delSp modSp new mod modClrScheme chgLayout">
        <pc:chgData name="Marco Parenzan" userId="a83bbb23f3e251dc" providerId="LiveId" clId="{52BF90E9-EA63-413C-A54C-4F9B1E3C799E}" dt="2024-03-28T18:52:05.855" v="83" actId="700"/>
        <pc:sldMkLst>
          <pc:docMk/>
          <pc:sldMk cId="1949494707" sldId="261"/>
        </pc:sldMkLst>
        <pc:spChg chg="del mod ord">
          <ac:chgData name="Marco Parenzan" userId="a83bbb23f3e251dc" providerId="LiveId" clId="{52BF90E9-EA63-413C-A54C-4F9B1E3C799E}" dt="2024-03-28T18:52:05.855" v="83" actId="700"/>
          <ac:spMkLst>
            <pc:docMk/>
            <pc:sldMk cId="1949494707" sldId="261"/>
            <ac:spMk id="2" creationId="{1F29FD51-66F8-C3B4-9B13-ED6499304B2D}"/>
          </ac:spMkLst>
        </pc:spChg>
        <pc:spChg chg="del">
          <ac:chgData name="Marco Parenzan" userId="a83bbb23f3e251dc" providerId="LiveId" clId="{52BF90E9-EA63-413C-A54C-4F9B1E3C799E}" dt="2024-03-28T18:52:05.855" v="83" actId="700"/>
          <ac:spMkLst>
            <pc:docMk/>
            <pc:sldMk cId="1949494707" sldId="261"/>
            <ac:spMk id="3" creationId="{D8317EEC-939E-90AA-C7F2-A5C773AC480B}"/>
          </ac:spMkLst>
        </pc:spChg>
        <pc:spChg chg="del">
          <ac:chgData name="Marco Parenzan" userId="a83bbb23f3e251dc" providerId="LiveId" clId="{52BF90E9-EA63-413C-A54C-4F9B1E3C799E}" dt="2024-03-28T18:52:05.855" v="83" actId="700"/>
          <ac:spMkLst>
            <pc:docMk/>
            <pc:sldMk cId="1949494707" sldId="261"/>
            <ac:spMk id="4" creationId="{902C0033-F610-C63D-D2DE-2B81B14B0656}"/>
          </ac:spMkLst>
        </pc:spChg>
        <pc:spChg chg="add mod ord">
          <ac:chgData name="Marco Parenzan" userId="a83bbb23f3e251dc" providerId="LiveId" clId="{52BF90E9-EA63-413C-A54C-4F9B1E3C799E}" dt="2024-03-28T18:52:05.855" v="83" actId="700"/>
          <ac:spMkLst>
            <pc:docMk/>
            <pc:sldMk cId="1949494707" sldId="261"/>
            <ac:spMk id="5" creationId="{2EF02067-985C-966C-AB19-B0D64382071F}"/>
          </ac:spMkLst>
        </pc:spChg>
      </pc:sldChg>
      <pc:sldMasterChg chg="modSldLayout">
        <pc:chgData name="Marco Parenzan" userId="a83bbb23f3e251dc" providerId="LiveId" clId="{52BF90E9-EA63-413C-A54C-4F9B1E3C799E}" dt="2024-03-28T18:41:49.142" v="0" actId="478"/>
        <pc:sldMasterMkLst>
          <pc:docMk/>
          <pc:sldMasterMk cId="3901749198" sldId="2147483648"/>
        </pc:sldMasterMkLst>
        <pc:sldLayoutChg chg="delSp mod">
          <pc:chgData name="Marco Parenzan" userId="a83bbb23f3e251dc" providerId="LiveId" clId="{52BF90E9-EA63-413C-A54C-4F9B1E3C799E}" dt="2024-03-28T18:41:49.142" v="0" actId="478"/>
          <pc:sldLayoutMkLst>
            <pc:docMk/>
            <pc:sldMasterMk cId="3901749198" sldId="2147483648"/>
            <pc:sldLayoutMk cId="2518360226" sldId="2147483655"/>
          </pc:sldLayoutMkLst>
          <pc:picChg chg="del">
            <ac:chgData name="Marco Parenzan" userId="a83bbb23f3e251dc" providerId="LiveId" clId="{52BF90E9-EA63-413C-A54C-4F9B1E3C799E}" dt="2024-03-28T18:41:49.142" v="0" actId="478"/>
            <ac:picMkLst>
              <pc:docMk/>
              <pc:sldMasterMk cId="3901749198" sldId="2147483648"/>
              <pc:sldLayoutMk cId="2518360226" sldId="2147483655"/>
              <ac:picMk id="5" creationId="{282EAF83-B428-6DFA-CABF-2E9BE5B02E55}"/>
            </ac:picMkLst>
          </pc:picChg>
        </pc:sldLayoutChg>
      </pc:sldMasterChg>
      <pc:sldMasterChg chg="setBg modSldLayout">
        <pc:chgData name="Marco Parenzan" userId="a83bbb23f3e251dc" providerId="LiveId" clId="{52BF90E9-EA63-413C-A54C-4F9B1E3C799E}" dt="2024-03-28T18:51:45.947" v="81" actId="122"/>
        <pc:sldMasterMkLst>
          <pc:docMk/>
          <pc:sldMasterMk cId="1642139397" sldId="2147483656"/>
        </pc:sldMasterMkLst>
        <pc:sldLayoutChg chg="modSp mod">
          <pc:chgData name="Marco Parenzan" userId="a83bbb23f3e251dc" providerId="LiveId" clId="{52BF90E9-EA63-413C-A54C-4F9B1E3C799E}" dt="2024-03-28T18:49:07.952" v="55" actId="14100"/>
          <pc:sldLayoutMkLst>
            <pc:docMk/>
            <pc:sldMasterMk cId="1642139397" sldId="2147483656"/>
            <pc:sldLayoutMk cId="1443826280" sldId="2147483657"/>
          </pc:sldLayoutMkLst>
          <pc:spChg chg="mod">
            <ac:chgData name="Marco Parenzan" userId="a83bbb23f3e251dc" providerId="LiveId" clId="{52BF90E9-EA63-413C-A54C-4F9B1E3C799E}" dt="2024-03-28T18:49:07.952" v="55" actId="14100"/>
            <ac:spMkLst>
              <pc:docMk/>
              <pc:sldMasterMk cId="1642139397" sldId="2147483656"/>
              <pc:sldLayoutMk cId="1443826280" sldId="2147483657"/>
              <ac:spMk id="2" creationId="{9FD9DD61-3B4B-791E-A288-1D4E098CF426}"/>
            </ac:spMkLst>
          </pc:spChg>
          <pc:spChg chg="mod">
            <ac:chgData name="Marco Parenzan" userId="a83bbb23f3e251dc" providerId="LiveId" clId="{52BF90E9-EA63-413C-A54C-4F9B1E3C799E}" dt="2024-03-28T18:49:07.952" v="55" actId="14100"/>
            <ac:spMkLst>
              <pc:docMk/>
              <pc:sldMasterMk cId="1642139397" sldId="2147483656"/>
              <pc:sldLayoutMk cId="1443826280" sldId="2147483657"/>
              <ac:spMk id="3" creationId="{C74F4FCB-C4EB-FA0D-F4B2-D33F1CFB1655}"/>
            </ac:spMkLst>
          </pc:spChg>
          <pc:picChg chg="mod">
            <ac:chgData name="Marco Parenzan" userId="a83bbb23f3e251dc" providerId="LiveId" clId="{52BF90E9-EA63-413C-A54C-4F9B1E3C799E}" dt="2024-03-28T18:48:41.448" v="23" actId="14100"/>
            <ac:picMkLst>
              <pc:docMk/>
              <pc:sldMasterMk cId="1642139397" sldId="2147483656"/>
              <pc:sldLayoutMk cId="1443826280" sldId="2147483657"/>
              <ac:picMk id="8" creationId="{05F24E3A-0D26-2CDC-8CEC-287A3B71DA2D}"/>
            </ac:picMkLst>
          </pc:picChg>
          <pc:picChg chg="mod">
            <ac:chgData name="Marco Parenzan" userId="a83bbb23f3e251dc" providerId="LiveId" clId="{52BF90E9-EA63-413C-A54C-4F9B1E3C799E}" dt="2024-03-28T18:48:47.085" v="24" actId="14100"/>
            <ac:picMkLst>
              <pc:docMk/>
              <pc:sldMasterMk cId="1642139397" sldId="2147483656"/>
              <pc:sldLayoutMk cId="1443826280" sldId="2147483657"/>
              <ac:picMk id="12" creationId="{A17050D7-0D93-5190-2B8D-96D323B3C960}"/>
            </ac:picMkLst>
          </pc:picChg>
          <pc:picChg chg="mod">
            <ac:chgData name="Marco Parenzan" userId="a83bbb23f3e251dc" providerId="LiveId" clId="{52BF90E9-EA63-413C-A54C-4F9B1E3C799E}" dt="2024-03-28T18:46:49.527" v="19" actId="1076"/>
            <ac:picMkLst>
              <pc:docMk/>
              <pc:sldMasterMk cId="1642139397" sldId="2147483656"/>
              <pc:sldLayoutMk cId="1443826280" sldId="2147483657"/>
              <ac:picMk id="14" creationId="{3019A575-DE07-F797-C367-79CAC83C7097}"/>
            </ac:picMkLst>
          </pc:picChg>
        </pc:sldLayoutChg>
        <pc:sldLayoutChg chg="modSp mod">
          <pc:chgData name="Marco Parenzan" userId="a83bbb23f3e251dc" providerId="LiveId" clId="{52BF90E9-EA63-413C-A54C-4F9B1E3C799E}" dt="2024-03-28T18:51:08.981" v="75" actId="14100"/>
          <pc:sldLayoutMkLst>
            <pc:docMk/>
            <pc:sldMasterMk cId="1642139397" sldId="2147483656"/>
            <pc:sldLayoutMk cId="2478058371" sldId="2147483659"/>
          </pc:sldLayoutMkLst>
          <pc:spChg chg="mod">
            <ac:chgData name="Marco Parenzan" userId="a83bbb23f3e251dc" providerId="LiveId" clId="{52BF90E9-EA63-413C-A54C-4F9B1E3C799E}" dt="2024-03-28T18:46:29.761" v="17" actId="14100"/>
            <ac:spMkLst>
              <pc:docMk/>
              <pc:sldMasterMk cId="1642139397" sldId="2147483656"/>
              <pc:sldLayoutMk cId="2478058371" sldId="2147483659"/>
              <ac:spMk id="2" creationId="{6CED8A27-81CB-1DE6-67EB-65531BEAFD1D}"/>
            </ac:spMkLst>
          </pc:spChg>
          <pc:spChg chg="mod">
            <ac:chgData name="Marco Parenzan" userId="a83bbb23f3e251dc" providerId="LiveId" clId="{52BF90E9-EA63-413C-A54C-4F9B1E3C799E}" dt="2024-03-28T18:46:24.472" v="16" actId="14100"/>
            <ac:spMkLst>
              <pc:docMk/>
              <pc:sldMasterMk cId="1642139397" sldId="2147483656"/>
              <pc:sldLayoutMk cId="2478058371" sldId="2147483659"/>
              <ac:spMk id="3" creationId="{F4277E01-9328-162F-0D77-62F4E6BFA9CA}"/>
            </ac:spMkLst>
          </pc:spChg>
          <pc:picChg chg="mod">
            <ac:chgData name="Marco Parenzan" userId="a83bbb23f3e251dc" providerId="LiveId" clId="{52BF90E9-EA63-413C-A54C-4F9B1E3C799E}" dt="2024-03-28T18:51:08.981" v="75" actId="14100"/>
            <ac:picMkLst>
              <pc:docMk/>
              <pc:sldMasterMk cId="1642139397" sldId="2147483656"/>
              <pc:sldLayoutMk cId="2478058371" sldId="2147483659"/>
              <ac:picMk id="7" creationId="{F9B32833-7F8C-47AD-1C64-E544342F7956}"/>
            </ac:picMkLst>
          </pc:picChg>
          <pc:picChg chg="mod">
            <ac:chgData name="Marco Parenzan" userId="a83bbb23f3e251dc" providerId="LiveId" clId="{52BF90E9-EA63-413C-A54C-4F9B1E3C799E}" dt="2024-03-28T18:49:34.251" v="63" actId="14100"/>
            <ac:picMkLst>
              <pc:docMk/>
              <pc:sldMasterMk cId="1642139397" sldId="2147483656"/>
              <pc:sldLayoutMk cId="2478058371" sldId="2147483659"/>
              <ac:picMk id="8" creationId="{B9F22632-7165-DD2C-231A-B89BE2429ACE}"/>
            </ac:picMkLst>
          </pc:picChg>
          <pc:picChg chg="mod">
            <ac:chgData name="Marco Parenzan" userId="a83bbb23f3e251dc" providerId="LiveId" clId="{52BF90E9-EA63-413C-A54C-4F9B1E3C799E}" dt="2024-03-28T18:49:24.683" v="60" actId="1076"/>
            <ac:picMkLst>
              <pc:docMk/>
              <pc:sldMasterMk cId="1642139397" sldId="2147483656"/>
              <pc:sldLayoutMk cId="2478058371" sldId="2147483659"/>
              <ac:picMk id="9" creationId="{8DFBC7B2-3A14-4029-AC87-CF97E6E06E20}"/>
            </ac:picMkLst>
          </pc:picChg>
        </pc:sldLayoutChg>
        <pc:sldLayoutChg chg="addSp delSp modSp mod">
          <pc:chgData name="Marco Parenzan" userId="a83bbb23f3e251dc" providerId="LiveId" clId="{52BF90E9-EA63-413C-A54C-4F9B1E3C799E}" dt="2024-03-28T18:51:45.947" v="81" actId="122"/>
          <pc:sldLayoutMkLst>
            <pc:docMk/>
            <pc:sldMasterMk cId="1642139397" sldId="2147483656"/>
            <pc:sldLayoutMk cId="3044537947" sldId="2147483660"/>
          </pc:sldLayoutMkLst>
          <pc:spChg chg="mod">
            <ac:chgData name="Marco Parenzan" userId="a83bbb23f3e251dc" providerId="LiveId" clId="{52BF90E9-EA63-413C-A54C-4F9B1E3C799E}" dt="2024-03-28T18:51:45.947" v="81" actId="122"/>
            <ac:spMkLst>
              <pc:docMk/>
              <pc:sldMasterMk cId="1642139397" sldId="2147483656"/>
              <pc:sldLayoutMk cId="3044537947" sldId="2147483660"/>
              <ac:spMk id="2" creationId="{DEC8A769-0733-E91B-A402-21DD319B4E9C}"/>
            </ac:spMkLst>
          </pc:spChg>
          <pc:picChg chg="add mod">
            <ac:chgData name="Marco Parenzan" userId="a83bbb23f3e251dc" providerId="LiveId" clId="{52BF90E9-EA63-413C-A54C-4F9B1E3C799E}" dt="2024-03-28T18:51:38.852" v="79"/>
            <ac:picMkLst>
              <pc:docMk/>
              <pc:sldMasterMk cId="1642139397" sldId="2147483656"/>
              <pc:sldLayoutMk cId="3044537947" sldId="2147483660"/>
              <ac:picMk id="3" creationId="{ABD81816-A2F1-6C83-0B03-4036C9116AA1}"/>
            </ac:picMkLst>
          </pc:picChg>
          <pc:picChg chg="del">
            <ac:chgData name="Marco Parenzan" userId="a83bbb23f3e251dc" providerId="LiveId" clId="{52BF90E9-EA63-413C-A54C-4F9B1E3C799E}" dt="2024-03-28T18:50:58.047" v="72" actId="478"/>
            <ac:picMkLst>
              <pc:docMk/>
              <pc:sldMasterMk cId="1642139397" sldId="2147483656"/>
              <pc:sldLayoutMk cId="3044537947" sldId="2147483660"/>
              <ac:picMk id="4" creationId="{6AFB430F-FB35-9B0B-205E-6BC273B1F939}"/>
            </ac:picMkLst>
          </pc:picChg>
          <pc:picChg chg="add mod">
            <ac:chgData name="Marco Parenzan" userId="a83bbb23f3e251dc" providerId="LiveId" clId="{52BF90E9-EA63-413C-A54C-4F9B1E3C799E}" dt="2024-03-28T18:51:38.852" v="79"/>
            <ac:picMkLst>
              <pc:docMk/>
              <pc:sldMasterMk cId="1642139397" sldId="2147483656"/>
              <pc:sldLayoutMk cId="3044537947" sldId="2147483660"/>
              <ac:picMk id="5" creationId="{75135677-4031-546A-09BC-60683852B2E5}"/>
            </ac:picMkLst>
          </pc:picChg>
          <pc:picChg chg="add mod">
            <ac:chgData name="Marco Parenzan" userId="a83bbb23f3e251dc" providerId="LiveId" clId="{52BF90E9-EA63-413C-A54C-4F9B1E3C799E}" dt="2024-03-28T18:51:38.852" v="79"/>
            <ac:picMkLst>
              <pc:docMk/>
              <pc:sldMasterMk cId="1642139397" sldId="2147483656"/>
              <pc:sldLayoutMk cId="3044537947" sldId="2147483660"/>
              <ac:picMk id="6" creationId="{F6547F72-BAB0-4B3C-1957-5CAF564D770A}"/>
            </ac:picMkLst>
          </pc:picChg>
          <pc:picChg chg="del">
            <ac:chgData name="Marco Parenzan" userId="a83bbb23f3e251dc" providerId="LiveId" clId="{52BF90E9-EA63-413C-A54C-4F9B1E3C799E}" dt="2024-03-28T18:50:59.802" v="73" actId="478"/>
            <ac:picMkLst>
              <pc:docMk/>
              <pc:sldMasterMk cId="1642139397" sldId="2147483656"/>
              <pc:sldLayoutMk cId="3044537947" sldId="2147483660"/>
              <ac:picMk id="10" creationId="{7C264CE9-687B-3462-5518-EF8AC9F9B738}"/>
            </ac:picMkLst>
          </pc:picChg>
        </pc:sldLayoutChg>
        <pc:sldLayoutChg chg="mod">
          <pc:chgData name="Marco Parenzan" userId="a83bbb23f3e251dc" providerId="LiveId" clId="{52BF90E9-EA63-413C-A54C-4F9B1E3C799E}" dt="2024-03-28T18:51:29.409" v="77" actId="6014"/>
          <pc:sldLayoutMkLst>
            <pc:docMk/>
            <pc:sldMasterMk cId="1642139397" sldId="2147483656"/>
            <pc:sldLayoutMk cId="3267497640" sldId="2147483661"/>
          </pc:sldLayoutMkLst>
        </pc:sldLayoutChg>
      </pc:sldMasterChg>
    </pc:docChg>
  </pc:docChgLst>
  <pc:docChgLst>
    <pc:chgData name="Marco Parenzan" userId="a83bbb23f3e251dc" providerId="LiveId" clId="{48ECE51C-E190-431E-B542-6C27CFE8DDE1}"/>
    <pc:docChg chg="undo custSel addSld delSld modSld sldOrd modMainMaster">
      <pc:chgData name="Marco Parenzan" userId="a83bbb23f3e251dc" providerId="LiveId" clId="{48ECE51C-E190-431E-B542-6C27CFE8DDE1}" dt="2024-09-06T05:42:19.680" v="452" actId="20577"/>
      <pc:docMkLst>
        <pc:docMk/>
      </pc:docMkLst>
      <pc:sldChg chg="modSp">
        <pc:chgData name="Marco Parenzan" userId="a83bbb23f3e251dc" providerId="LiveId" clId="{48ECE51C-E190-431E-B542-6C27CFE8DDE1}" dt="2024-09-02T21:18:01.955" v="412" actId="20577"/>
        <pc:sldMkLst>
          <pc:docMk/>
          <pc:sldMk cId="375658392" sldId="256"/>
        </pc:sldMkLst>
        <pc:spChg chg="mod">
          <ac:chgData name="Marco Parenzan" userId="a83bbb23f3e251dc" providerId="LiveId" clId="{48ECE51C-E190-431E-B542-6C27CFE8DDE1}" dt="2024-09-02T21:17:57.930" v="403" actId="20577"/>
          <ac:spMkLst>
            <pc:docMk/>
            <pc:sldMk cId="375658392" sldId="256"/>
            <ac:spMk id="6" creationId="{0A4F96D6-AD6D-A3DB-1F81-619A10E1E56E}"/>
          </ac:spMkLst>
        </pc:spChg>
        <pc:spChg chg="mod">
          <ac:chgData name="Marco Parenzan" userId="a83bbb23f3e251dc" providerId="LiveId" clId="{48ECE51C-E190-431E-B542-6C27CFE8DDE1}" dt="2024-09-02T21:18:01.955" v="412" actId="20577"/>
          <ac:spMkLst>
            <pc:docMk/>
            <pc:sldMk cId="375658392" sldId="256"/>
            <ac:spMk id="7" creationId="{51EA473C-CEEB-DF22-F8BD-DF490C8806F4}"/>
          </ac:spMkLst>
        </pc:spChg>
      </pc:sldChg>
      <pc:sldChg chg="addSp delSp modSp del mod chgLayout">
        <pc:chgData name="Marco Parenzan" userId="a83bbb23f3e251dc" providerId="LiveId" clId="{48ECE51C-E190-431E-B542-6C27CFE8DDE1}" dt="2024-09-02T21:01:00.678" v="114" actId="47"/>
        <pc:sldMkLst>
          <pc:docMk/>
          <pc:sldMk cId="3319098885" sldId="258"/>
        </pc:sldMkLst>
        <pc:spChg chg="del">
          <ac:chgData name="Marco Parenzan" userId="a83bbb23f3e251dc" providerId="LiveId" clId="{48ECE51C-E190-431E-B542-6C27CFE8DDE1}" dt="2024-09-02T21:00:54.534" v="113" actId="6264"/>
          <ac:spMkLst>
            <pc:docMk/>
            <pc:sldMk cId="3319098885" sldId="258"/>
            <ac:spMk id="2" creationId="{F442009A-99D0-47B8-499D-5793C5A67DA0}"/>
          </ac:spMkLst>
        </pc:spChg>
        <pc:spChg chg="del">
          <ac:chgData name="Marco Parenzan" userId="a83bbb23f3e251dc" providerId="LiveId" clId="{48ECE51C-E190-431E-B542-6C27CFE8DDE1}" dt="2024-09-02T21:00:54.534" v="113" actId="6264"/>
          <ac:spMkLst>
            <pc:docMk/>
            <pc:sldMk cId="3319098885" sldId="258"/>
            <ac:spMk id="3" creationId="{DE245A16-607D-994A-61D0-05EE455C0F37}"/>
          </ac:spMkLst>
        </pc:spChg>
        <pc:spChg chg="add mod ord">
          <ac:chgData name="Marco Parenzan" userId="a83bbb23f3e251dc" providerId="LiveId" clId="{48ECE51C-E190-431E-B542-6C27CFE8DDE1}" dt="2024-09-02T21:00:54.534" v="113" actId="6264"/>
          <ac:spMkLst>
            <pc:docMk/>
            <pc:sldMk cId="3319098885" sldId="258"/>
            <ac:spMk id="4" creationId="{AA336DE4-3F9D-B288-E473-8E692C61E48F}"/>
          </ac:spMkLst>
        </pc:spChg>
        <pc:spChg chg="add mod ord">
          <ac:chgData name="Marco Parenzan" userId="a83bbb23f3e251dc" providerId="LiveId" clId="{48ECE51C-E190-431E-B542-6C27CFE8DDE1}" dt="2024-09-02T21:00:54.534" v="113" actId="6264"/>
          <ac:spMkLst>
            <pc:docMk/>
            <pc:sldMk cId="3319098885" sldId="258"/>
            <ac:spMk id="5" creationId="{AB637CF7-30B2-A5F7-0AF5-B8C4E672CBDF}"/>
          </ac:spMkLst>
        </pc:spChg>
      </pc:sldChg>
      <pc:sldChg chg="modSp">
        <pc:chgData name="Marco Parenzan" userId="a83bbb23f3e251dc" providerId="LiveId" clId="{48ECE51C-E190-431E-B542-6C27CFE8DDE1}" dt="2024-09-02T21:18:39.838" v="422" actId="20577"/>
        <pc:sldMkLst>
          <pc:docMk/>
          <pc:sldMk cId="333586773" sldId="259"/>
        </pc:sldMkLst>
        <pc:spChg chg="mod">
          <ac:chgData name="Marco Parenzan" userId="a83bbb23f3e251dc" providerId="LiveId" clId="{48ECE51C-E190-431E-B542-6C27CFE8DDE1}" dt="2024-09-02T21:18:39.838" v="422" actId="20577"/>
          <ac:spMkLst>
            <pc:docMk/>
            <pc:sldMk cId="333586773" sldId="259"/>
            <ac:spMk id="2" creationId="{519AF173-5B62-3E0A-DC11-42DEA9D40AD5}"/>
          </ac:spMkLst>
        </pc:spChg>
      </pc:sldChg>
      <pc:sldChg chg="del">
        <pc:chgData name="Marco Parenzan" userId="a83bbb23f3e251dc" providerId="LiveId" clId="{48ECE51C-E190-431E-B542-6C27CFE8DDE1}" dt="2024-09-02T21:01:06.227" v="115" actId="47"/>
        <pc:sldMkLst>
          <pc:docMk/>
          <pc:sldMk cId="3707375203" sldId="260"/>
        </pc:sldMkLst>
      </pc:sldChg>
      <pc:sldChg chg="modSp">
        <pc:chgData name="Marco Parenzan" userId="a83bbb23f3e251dc" providerId="LiveId" clId="{48ECE51C-E190-431E-B542-6C27CFE8DDE1}" dt="2024-09-02T21:19:02.500" v="426" actId="20577"/>
        <pc:sldMkLst>
          <pc:docMk/>
          <pc:sldMk cId="1949494707" sldId="261"/>
        </pc:sldMkLst>
        <pc:spChg chg="mod">
          <ac:chgData name="Marco Parenzan" userId="a83bbb23f3e251dc" providerId="LiveId" clId="{48ECE51C-E190-431E-B542-6C27CFE8DDE1}" dt="2024-09-02T21:19:02.500" v="426" actId="20577"/>
          <ac:spMkLst>
            <pc:docMk/>
            <pc:sldMk cId="1949494707" sldId="261"/>
            <ac:spMk id="5" creationId="{2EF02067-985C-966C-AB19-B0D64382071F}"/>
          </ac:spMkLst>
        </pc:spChg>
      </pc:sldChg>
      <pc:sldChg chg="delSp new mod modClrScheme chgLayout">
        <pc:chgData name="Marco Parenzan" userId="a83bbb23f3e251dc" providerId="LiveId" clId="{48ECE51C-E190-431E-B542-6C27CFE8DDE1}" dt="2024-09-02T21:01:14.531" v="117" actId="700"/>
        <pc:sldMkLst>
          <pc:docMk/>
          <pc:sldMk cId="390607681" sldId="262"/>
        </pc:sldMkLst>
        <pc:spChg chg="del">
          <ac:chgData name="Marco Parenzan" userId="a83bbb23f3e251dc" providerId="LiveId" clId="{48ECE51C-E190-431E-B542-6C27CFE8DDE1}" dt="2024-09-02T21:01:14.531" v="117" actId="700"/>
          <ac:spMkLst>
            <pc:docMk/>
            <pc:sldMk cId="390607681" sldId="262"/>
            <ac:spMk id="2" creationId="{1171C0BD-35FE-8191-DC26-44B9C654555C}"/>
          </ac:spMkLst>
        </pc:spChg>
      </pc:sldChg>
      <pc:sldChg chg="new del">
        <pc:chgData name="Marco Parenzan" userId="a83bbb23f3e251dc" providerId="LiveId" clId="{48ECE51C-E190-431E-B542-6C27CFE8DDE1}" dt="2024-09-02T21:18:21.182" v="413" actId="2696"/>
        <pc:sldMkLst>
          <pc:docMk/>
          <pc:sldMk cId="700601773" sldId="263"/>
        </pc:sldMkLst>
      </pc:sldChg>
      <pc:sldChg chg="addSp delSp modSp new mod ord modClrScheme chgLayout">
        <pc:chgData name="Marco Parenzan" userId="a83bbb23f3e251dc" providerId="LiveId" clId="{48ECE51C-E190-431E-B542-6C27CFE8DDE1}" dt="2024-09-06T05:42:19.680" v="452" actId="20577"/>
        <pc:sldMkLst>
          <pc:docMk/>
          <pc:sldMk cId="1541445406" sldId="264"/>
        </pc:sldMkLst>
        <pc:spChg chg="del mod ord">
          <ac:chgData name="Marco Parenzan" userId="a83bbb23f3e251dc" providerId="LiveId" clId="{48ECE51C-E190-431E-B542-6C27CFE8DDE1}" dt="2024-09-02T21:12:17.577" v="162" actId="700"/>
          <ac:spMkLst>
            <pc:docMk/>
            <pc:sldMk cId="1541445406" sldId="264"/>
            <ac:spMk id="2" creationId="{07A40795-B604-D4D0-93D4-22B03A007656}"/>
          </ac:spMkLst>
        </pc:spChg>
        <pc:spChg chg="del">
          <ac:chgData name="Marco Parenzan" userId="a83bbb23f3e251dc" providerId="LiveId" clId="{48ECE51C-E190-431E-B542-6C27CFE8DDE1}" dt="2024-09-02T21:12:17.577" v="162" actId="700"/>
          <ac:spMkLst>
            <pc:docMk/>
            <pc:sldMk cId="1541445406" sldId="264"/>
            <ac:spMk id="3" creationId="{9524D6B4-9D87-9B4B-1744-2F6FCEFB5141}"/>
          </ac:spMkLst>
        </pc:spChg>
        <pc:spChg chg="add mod ord">
          <ac:chgData name="Marco Parenzan" userId="a83bbb23f3e251dc" providerId="LiveId" clId="{48ECE51C-E190-431E-B542-6C27CFE8DDE1}" dt="2024-09-06T05:42:19.680" v="452" actId="20577"/>
          <ac:spMkLst>
            <pc:docMk/>
            <pc:sldMk cId="1541445406" sldId="264"/>
            <ac:spMk id="4" creationId="{406BA7D3-44B3-EE56-AA89-44BD6A756864}"/>
          </ac:spMkLst>
        </pc:spChg>
        <pc:spChg chg="add mod ord">
          <ac:chgData name="Marco Parenzan" userId="a83bbb23f3e251dc" providerId="LiveId" clId="{48ECE51C-E190-431E-B542-6C27CFE8DDE1}" dt="2024-09-02T21:20:05.457" v="428" actId="207"/>
          <ac:spMkLst>
            <pc:docMk/>
            <pc:sldMk cId="1541445406" sldId="264"/>
            <ac:spMk id="10" creationId="{231B058B-7094-691C-7DEA-39CF03F01F94}"/>
          </ac:spMkLst>
        </pc:spChg>
        <pc:spChg chg="add mod ord">
          <ac:chgData name="Marco Parenzan" userId="a83bbb23f3e251dc" providerId="LiveId" clId="{48ECE51C-E190-431E-B542-6C27CFE8DDE1}" dt="2024-09-02T21:20:05.457" v="428" actId="207"/>
          <ac:spMkLst>
            <pc:docMk/>
            <pc:sldMk cId="1541445406" sldId="264"/>
            <ac:spMk id="11" creationId="{C7D582B7-547A-D0E3-A445-0B7A5448F187}"/>
          </ac:spMkLst>
        </pc:spChg>
        <pc:spChg chg="add mod ord">
          <ac:chgData name="Marco Parenzan" userId="a83bbb23f3e251dc" providerId="LiveId" clId="{48ECE51C-E190-431E-B542-6C27CFE8DDE1}" dt="2024-09-02T21:20:05.457" v="428" actId="207"/>
          <ac:spMkLst>
            <pc:docMk/>
            <pc:sldMk cId="1541445406" sldId="264"/>
            <ac:spMk id="12" creationId="{204F62C6-5672-67D4-CE6C-3446CF31D322}"/>
          </ac:spMkLst>
        </pc:spChg>
        <pc:spChg chg="add mod ord">
          <ac:chgData name="Marco Parenzan" userId="a83bbb23f3e251dc" providerId="LiveId" clId="{48ECE51C-E190-431E-B542-6C27CFE8DDE1}" dt="2024-09-02T21:20:40.198" v="435" actId="1076"/>
          <ac:spMkLst>
            <pc:docMk/>
            <pc:sldMk cId="1541445406" sldId="264"/>
            <ac:spMk id="13" creationId="{339009B4-73F3-2AFF-3002-BEC253B0B935}"/>
          </ac:spMkLst>
        </pc:spChg>
        <pc:spChg chg="mod">
          <ac:chgData name="Marco Parenzan" userId="a83bbb23f3e251dc" providerId="LiveId" clId="{48ECE51C-E190-431E-B542-6C27CFE8DDE1}" dt="2024-09-02T21:12:18.880" v="163"/>
          <ac:spMkLst>
            <pc:docMk/>
            <pc:sldMk cId="1541445406" sldId="264"/>
            <ac:spMk id="17" creationId="{754F74BD-E756-C9D1-F30D-82141D479A6E}"/>
          </ac:spMkLst>
        </pc:spChg>
        <pc:spChg chg="mod">
          <ac:chgData name="Marco Parenzan" userId="a83bbb23f3e251dc" providerId="LiveId" clId="{48ECE51C-E190-431E-B542-6C27CFE8DDE1}" dt="2024-09-02T21:12:18.880" v="163"/>
          <ac:spMkLst>
            <pc:docMk/>
            <pc:sldMk cId="1541445406" sldId="264"/>
            <ac:spMk id="18" creationId="{E23FE9A0-3F07-BD99-85A1-40407A50ED64}"/>
          </ac:spMkLst>
        </pc:spChg>
        <pc:spChg chg="mod">
          <ac:chgData name="Marco Parenzan" userId="a83bbb23f3e251dc" providerId="LiveId" clId="{48ECE51C-E190-431E-B542-6C27CFE8DDE1}" dt="2024-09-02T21:12:18.880" v="163"/>
          <ac:spMkLst>
            <pc:docMk/>
            <pc:sldMk cId="1541445406" sldId="264"/>
            <ac:spMk id="20" creationId="{40C1D9A0-5404-D1F6-4C38-528A15FFEC62}"/>
          </ac:spMkLst>
        </pc:spChg>
        <pc:spChg chg="mod">
          <ac:chgData name="Marco Parenzan" userId="a83bbb23f3e251dc" providerId="LiveId" clId="{48ECE51C-E190-431E-B542-6C27CFE8DDE1}" dt="2024-09-02T21:12:18.880" v="163"/>
          <ac:spMkLst>
            <pc:docMk/>
            <pc:sldMk cId="1541445406" sldId="264"/>
            <ac:spMk id="21" creationId="{69315B27-0403-57BD-3129-4C7AD109A04C}"/>
          </ac:spMkLst>
        </pc:spChg>
        <pc:spChg chg="mod">
          <ac:chgData name="Marco Parenzan" userId="a83bbb23f3e251dc" providerId="LiveId" clId="{48ECE51C-E190-431E-B542-6C27CFE8DDE1}" dt="2024-09-02T21:12:18.880" v="163"/>
          <ac:spMkLst>
            <pc:docMk/>
            <pc:sldMk cId="1541445406" sldId="264"/>
            <ac:spMk id="23" creationId="{A9E76AEC-A914-363B-63E0-BC3CE6A6313A}"/>
          </ac:spMkLst>
        </pc:spChg>
        <pc:spChg chg="mod">
          <ac:chgData name="Marco Parenzan" userId="a83bbb23f3e251dc" providerId="LiveId" clId="{48ECE51C-E190-431E-B542-6C27CFE8DDE1}" dt="2024-09-02T21:12:18.880" v="163"/>
          <ac:spMkLst>
            <pc:docMk/>
            <pc:sldMk cId="1541445406" sldId="264"/>
            <ac:spMk id="25" creationId="{0B7693F2-EDDA-8324-B0F5-F41117D9DA91}"/>
          </ac:spMkLst>
        </pc:spChg>
        <pc:spChg chg="mod">
          <ac:chgData name="Marco Parenzan" userId="a83bbb23f3e251dc" providerId="LiveId" clId="{48ECE51C-E190-431E-B542-6C27CFE8DDE1}" dt="2024-09-02T21:12:18.880" v="163"/>
          <ac:spMkLst>
            <pc:docMk/>
            <pc:sldMk cId="1541445406" sldId="264"/>
            <ac:spMk id="26" creationId="{B2AB2EB5-97A5-294C-9BB1-65A99693E77D}"/>
          </ac:spMkLst>
        </pc:spChg>
        <pc:spChg chg="add del mod ord">
          <ac:chgData name="Marco Parenzan" userId="a83bbb23f3e251dc" providerId="LiveId" clId="{48ECE51C-E190-431E-B542-6C27CFE8DDE1}" dt="2024-09-02T21:20:40.198" v="435" actId="1076"/>
          <ac:spMkLst>
            <pc:docMk/>
            <pc:sldMk cId="1541445406" sldId="264"/>
            <ac:spMk id="28" creationId="{8052F927-F259-5A38-4E2A-0BF6DBE17C57}"/>
          </ac:spMkLst>
        </pc:spChg>
        <pc:spChg chg="add mod">
          <ac:chgData name="Marco Parenzan" userId="a83bbb23f3e251dc" providerId="LiveId" clId="{48ECE51C-E190-431E-B542-6C27CFE8DDE1}" dt="2024-09-02T21:20:05.457" v="428" actId="207"/>
          <ac:spMkLst>
            <pc:docMk/>
            <pc:sldMk cId="1541445406" sldId="264"/>
            <ac:spMk id="30" creationId="{3D8CB746-E41F-0DDD-AD9F-70571293DEEC}"/>
          </ac:spMkLst>
        </pc:spChg>
        <pc:grpChg chg="add del mod">
          <ac:chgData name="Marco Parenzan" userId="a83bbb23f3e251dc" providerId="LiveId" clId="{48ECE51C-E190-431E-B542-6C27CFE8DDE1}" dt="2024-09-02T21:13:57.537" v="190" actId="478"/>
          <ac:grpSpMkLst>
            <pc:docMk/>
            <pc:sldMk cId="1541445406" sldId="264"/>
            <ac:grpSpMk id="16" creationId="{70022385-9CAE-CC4C-682B-7392312B00EF}"/>
          </ac:grpSpMkLst>
        </pc:grpChg>
        <pc:grpChg chg="add mod">
          <ac:chgData name="Marco Parenzan" userId="a83bbb23f3e251dc" providerId="LiveId" clId="{48ECE51C-E190-431E-B542-6C27CFE8DDE1}" dt="2024-09-02T21:17:27.659" v="384" actId="13244"/>
          <ac:grpSpMkLst>
            <pc:docMk/>
            <pc:sldMk cId="1541445406" sldId="264"/>
            <ac:grpSpMk id="19" creationId="{20F99D6E-EB8C-6C9C-A09E-0E6A80CC41D1}"/>
          </ac:grpSpMkLst>
        </pc:grpChg>
        <pc:grpChg chg="add mod ord">
          <ac:chgData name="Marco Parenzan" userId="a83bbb23f3e251dc" providerId="LiveId" clId="{48ECE51C-E190-431E-B542-6C27CFE8DDE1}" dt="2024-09-02T21:17:18.029" v="382" actId="13244"/>
          <ac:grpSpMkLst>
            <pc:docMk/>
            <pc:sldMk cId="1541445406" sldId="264"/>
            <ac:grpSpMk id="22" creationId="{463FDEA3-8630-A1A8-6865-B4DC6AB75235}"/>
          </ac:grpSpMkLst>
        </pc:grpChg>
        <pc:grpChg chg="mod">
          <ac:chgData name="Marco Parenzan" userId="a83bbb23f3e251dc" providerId="LiveId" clId="{48ECE51C-E190-431E-B542-6C27CFE8DDE1}" dt="2024-09-02T21:12:18.880" v="163"/>
          <ac:grpSpMkLst>
            <pc:docMk/>
            <pc:sldMk cId="1541445406" sldId="264"/>
            <ac:grpSpMk id="24" creationId="{8D7358BE-1444-D4A8-8AAD-00ACA05F7976}"/>
          </ac:grpSpMkLst>
        </pc:grpChg>
        <pc:picChg chg="add del mod">
          <ac:chgData name="Marco Parenzan" userId="a83bbb23f3e251dc" providerId="LiveId" clId="{48ECE51C-E190-431E-B542-6C27CFE8DDE1}" dt="2024-09-02T21:17:00.739" v="378" actId="478"/>
          <ac:picMkLst>
            <pc:docMk/>
            <pc:sldMk cId="1541445406" sldId="264"/>
            <ac:picMk id="5" creationId="{A0D99AB6-D837-D61C-5AC3-4251B5BD4B48}"/>
          </ac:picMkLst>
        </pc:picChg>
        <pc:picChg chg="add del mod">
          <ac:chgData name="Marco Parenzan" userId="a83bbb23f3e251dc" providerId="LiveId" clId="{48ECE51C-E190-431E-B542-6C27CFE8DDE1}" dt="2024-09-02T21:12:31.284" v="173" actId="478"/>
          <ac:picMkLst>
            <pc:docMk/>
            <pc:sldMk cId="1541445406" sldId="264"/>
            <ac:picMk id="6" creationId="{FE2C47FE-3676-2E56-74DB-E8CE18E334B2}"/>
          </ac:picMkLst>
        </pc:picChg>
        <pc:picChg chg="add del mod">
          <ac:chgData name="Marco Parenzan" userId="a83bbb23f3e251dc" providerId="LiveId" clId="{48ECE51C-E190-431E-B542-6C27CFE8DDE1}" dt="2024-09-02T21:12:31.284" v="173" actId="478"/>
          <ac:picMkLst>
            <pc:docMk/>
            <pc:sldMk cId="1541445406" sldId="264"/>
            <ac:picMk id="7" creationId="{5587A560-6AA5-AEA3-81F1-C453F363F323}"/>
          </ac:picMkLst>
        </pc:picChg>
        <pc:picChg chg="add mod">
          <ac:chgData name="Marco Parenzan" userId="a83bbb23f3e251dc" providerId="LiveId" clId="{48ECE51C-E190-431E-B542-6C27CFE8DDE1}" dt="2024-09-02T21:15:54.799" v="317" actId="962"/>
          <ac:picMkLst>
            <pc:docMk/>
            <pc:sldMk cId="1541445406" sldId="264"/>
            <ac:picMk id="8" creationId="{97DC1F75-9D07-9779-9E4D-591B1475234E}"/>
          </ac:picMkLst>
        </pc:picChg>
        <pc:picChg chg="add del mod">
          <ac:chgData name="Marco Parenzan" userId="a83bbb23f3e251dc" providerId="LiveId" clId="{48ECE51C-E190-431E-B542-6C27CFE8DDE1}" dt="2024-09-02T21:12:31.284" v="173" actId="478"/>
          <ac:picMkLst>
            <pc:docMk/>
            <pc:sldMk cId="1541445406" sldId="264"/>
            <ac:picMk id="9" creationId="{846A2929-12D1-BC7D-A800-58DEFF5830F6}"/>
          </ac:picMkLst>
        </pc:picChg>
        <pc:picChg chg="add mod">
          <ac:chgData name="Marco Parenzan" userId="a83bbb23f3e251dc" providerId="LiveId" clId="{48ECE51C-E190-431E-B542-6C27CFE8DDE1}" dt="2024-09-02T21:16:41.004" v="374" actId="962"/>
          <ac:picMkLst>
            <pc:docMk/>
            <pc:sldMk cId="1541445406" sldId="264"/>
            <ac:picMk id="14" creationId="{90661AF7-F94F-6E3A-0484-C1905F147181}"/>
          </ac:picMkLst>
        </pc:picChg>
        <pc:picChg chg="add del mod">
          <ac:chgData name="Marco Parenzan" userId="a83bbb23f3e251dc" providerId="LiveId" clId="{48ECE51C-E190-431E-B542-6C27CFE8DDE1}" dt="2024-09-02T21:12:31.284" v="173" actId="478"/>
          <ac:picMkLst>
            <pc:docMk/>
            <pc:sldMk cId="1541445406" sldId="264"/>
            <ac:picMk id="15" creationId="{140ABF0F-B8C3-C399-6C47-03119F996FA1}"/>
          </ac:picMkLst>
        </pc:picChg>
        <pc:picChg chg="add mod">
          <ac:chgData name="Marco Parenzan" userId="a83bbb23f3e251dc" providerId="LiveId" clId="{48ECE51C-E190-431E-B542-6C27CFE8DDE1}" dt="2024-09-02T21:12:18.880" v="163"/>
          <ac:picMkLst>
            <pc:docMk/>
            <pc:sldMk cId="1541445406" sldId="264"/>
            <ac:picMk id="27" creationId="{B3ED2746-E817-3543-D080-6F8529D92E94}"/>
          </ac:picMkLst>
        </pc:picChg>
        <pc:picChg chg="add del mod">
          <ac:chgData name="Marco Parenzan" userId="a83bbb23f3e251dc" providerId="LiveId" clId="{48ECE51C-E190-431E-B542-6C27CFE8DDE1}" dt="2024-09-02T21:14:08.064" v="191" actId="478"/>
          <ac:picMkLst>
            <pc:docMk/>
            <pc:sldMk cId="1541445406" sldId="264"/>
            <ac:picMk id="29" creationId="{F366D6BE-0EA0-2FAD-216C-11B71231DED0}"/>
          </ac:picMkLst>
        </pc:picChg>
        <pc:picChg chg="add mod">
          <ac:chgData name="Marco Parenzan" userId="a83bbb23f3e251dc" providerId="LiveId" clId="{48ECE51C-E190-431E-B542-6C27CFE8DDE1}" dt="2024-09-02T21:17:09.126" v="380" actId="13244"/>
          <ac:picMkLst>
            <pc:docMk/>
            <pc:sldMk cId="1541445406" sldId="264"/>
            <ac:picMk id="1026" creationId="{34956195-C659-6B3E-639E-452D655829B4}"/>
          </ac:picMkLst>
        </pc:picChg>
      </pc:sldChg>
      <pc:sldMasterChg chg="addSp delSp modSp mod">
        <pc:chgData name="Marco Parenzan" userId="a83bbb23f3e251dc" providerId="LiveId" clId="{48ECE51C-E190-431E-B542-6C27CFE8DDE1}" dt="2024-09-02T21:20:28.181" v="434" actId="403"/>
        <pc:sldMasterMkLst>
          <pc:docMk/>
          <pc:sldMasterMk cId="3901749198" sldId="2147483648"/>
        </pc:sldMasterMkLst>
        <pc:spChg chg="mod">
          <ac:chgData name="Marco Parenzan" userId="a83bbb23f3e251dc" providerId="LiveId" clId="{48ECE51C-E190-431E-B542-6C27CFE8DDE1}" dt="2024-09-02T21:20:28.181" v="434" actId="403"/>
          <ac:spMkLst>
            <pc:docMk/>
            <pc:sldMasterMk cId="3901749198" sldId="2147483648"/>
            <ac:spMk id="2" creationId="{C5CC5E4B-6244-1273-742A-D6BF4C55A475}"/>
          </ac:spMkLst>
        </pc:spChg>
        <pc:spChg chg="mod">
          <ac:chgData name="Marco Parenzan" userId="a83bbb23f3e251dc" providerId="LiveId" clId="{48ECE51C-E190-431E-B542-6C27CFE8DDE1}" dt="2024-09-02T21:20:23.795" v="431" actId="207"/>
          <ac:spMkLst>
            <pc:docMk/>
            <pc:sldMasterMk cId="3901749198" sldId="2147483648"/>
            <ac:spMk id="3" creationId="{39212585-CDD8-AE1F-8096-77C3F4A9C88D}"/>
          </ac:spMkLst>
        </pc:spChg>
        <pc:spChg chg="mod">
          <ac:chgData name="Marco Parenzan" userId="a83bbb23f3e251dc" providerId="LiveId" clId="{48ECE51C-E190-431E-B542-6C27CFE8DDE1}" dt="2024-09-02T20:55:00.780" v="10" actId="207"/>
          <ac:spMkLst>
            <pc:docMk/>
            <pc:sldMasterMk cId="3901749198" sldId="2147483648"/>
            <ac:spMk id="10" creationId="{03867EF7-E09D-14F8-A33B-4C7B42853253}"/>
          </ac:spMkLst>
        </pc:spChg>
        <pc:picChg chg="add mod">
          <ac:chgData name="Marco Parenzan" userId="a83bbb23f3e251dc" providerId="LiveId" clId="{48ECE51C-E190-431E-B542-6C27CFE8DDE1}" dt="2024-09-02T21:10:05.008" v="159" actId="1076"/>
          <ac:picMkLst>
            <pc:docMk/>
            <pc:sldMasterMk cId="3901749198" sldId="2147483648"/>
            <ac:picMk id="5" creationId="{9EDA825F-94DC-4566-A260-CA0C25B297E4}"/>
          </ac:picMkLst>
        </pc:picChg>
        <pc:picChg chg="del">
          <ac:chgData name="Marco Parenzan" userId="a83bbb23f3e251dc" providerId="LiveId" clId="{48ECE51C-E190-431E-B542-6C27CFE8DDE1}" dt="2024-09-02T20:54:52.496" v="9" actId="478"/>
          <ac:picMkLst>
            <pc:docMk/>
            <pc:sldMasterMk cId="3901749198" sldId="2147483648"/>
            <ac:picMk id="7" creationId="{417CA253-9343-FB47-54C4-92C772D4D60A}"/>
          </ac:picMkLst>
        </pc:picChg>
        <pc:picChg chg="del">
          <ac:chgData name="Marco Parenzan" userId="a83bbb23f3e251dc" providerId="LiveId" clId="{48ECE51C-E190-431E-B542-6C27CFE8DDE1}" dt="2024-09-02T21:08:32.909" v="143" actId="478"/>
          <ac:picMkLst>
            <pc:docMk/>
            <pc:sldMasterMk cId="3901749198" sldId="2147483648"/>
            <ac:picMk id="8" creationId="{675AB89B-1FDC-4665-57AE-E4D1ADD84C21}"/>
          </ac:picMkLst>
        </pc:picChg>
        <pc:picChg chg="del">
          <ac:chgData name="Marco Parenzan" userId="a83bbb23f3e251dc" providerId="LiveId" clId="{48ECE51C-E190-431E-B542-6C27CFE8DDE1}" dt="2024-09-02T20:57:37.874" v="27" actId="478"/>
          <ac:picMkLst>
            <pc:docMk/>
            <pc:sldMasterMk cId="3901749198" sldId="2147483648"/>
            <ac:picMk id="9" creationId="{AB2A23B1-1152-B431-B8E6-25944953C4DD}"/>
          </ac:picMkLst>
        </pc:picChg>
        <pc:picChg chg="mod">
          <ac:chgData name="Marco Parenzan" userId="a83bbb23f3e251dc" providerId="LiveId" clId="{48ECE51C-E190-431E-B542-6C27CFE8DDE1}" dt="2024-09-02T21:09:17.632" v="155" actId="1076"/>
          <ac:picMkLst>
            <pc:docMk/>
            <pc:sldMasterMk cId="3901749198" sldId="2147483648"/>
            <ac:picMk id="12" creationId="{27A8A3F6-3D3D-AB73-1F2A-CF2979CCC88B}"/>
          </ac:picMkLst>
        </pc:picChg>
        <pc:picChg chg="mod">
          <ac:chgData name="Marco Parenzan" userId="a83bbb23f3e251dc" providerId="LiveId" clId="{48ECE51C-E190-431E-B542-6C27CFE8DDE1}" dt="2024-09-02T21:09:12.806" v="153" actId="1076"/>
          <ac:picMkLst>
            <pc:docMk/>
            <pc:sldMasterMk cId="3901749198" sldId="2147483648"/>
            <ac:picMk id="14" creationId="{623597B5-E30B-1DE9-100D-4D94026AE3A9}"/>
          </ac:picMkLst>
        </pc:picChg>
      </pc:sldMasterChg>
      <pc:sldMasterChg chg="addSp modSp setBg modSldLayout">
        <pc:chgData name="Marco Parenzan" userId="a83bbb23f3e251dc" providerId="LiveId" clId="{48ECE51C-E190-431E-B542-6C27CFE8DDE1}" dt="2024-09-02T21:00:08.019" v="112" actId="465"/>
        <pc:sldMasterMkLst>
          <pc:docMk/>
          <pc:sldMasterMk cId="1642139397" sldId="2147483656"/>
        </pc:sldMasterMkLst>
        <pc:spChg chg="add mod">
          <ac:chgData name="Marco Parenzan" userId="a83bbb23f3e251dc" providerId="LiveId" clId="{48ECE51C-E190-431E-B542-6C27CFE8DDE1}" dt="2024-09-02T20:55:51.709" v="12"/>
          <ac:spMkLst>
            <pc:docMk/>
            <pc:sldMasterMk cId="1642139397" sldId="2147483656"/>
            <ac:spMk id="2" creationId="{991973F3-AF07-90E9-9165-21984A4F46C5}"/>
          </ac:spMkLst>
        </pc:spChg>
        <pc:spChg chg="add mod">
          <ac:chgData name="Marco Parenzan" userId="a83bbb23f3e251dc" providerId="LiveId" clId="{48ECE51C-E190-431E-B542-6C27CFE8DDE1}" dt="2024-09-02T20:55:51.709" v="12"/>
          <ac:spMkLst>
            <pc:docMk/>
            <pc:sldMasterMk cId="1642139397" sldId="2147483656"/>
            <ac:spMk id="4" creationId="{C80605D0-B4F8-7E27-06A1-FB11B0055B72}"/>
          </ac:spMkLst>
        </pc:spChg>
        <pc:picChg chg="add mod">
          <ac:chgData name="Marco Parenzan" userId="a83bbb23f3e251dc" providerId="LiveId" clId="{48ECE51C-E190-431E-B542-6C27CFE8DDE1}" dt="2024-09-02T20:55:51.709" v="12"/>
          <ac:picMkLst>
            <pc:docMk/>
            <pc:sldMasterMk cId="1642139397" sldId="2147483656"/>
            <ac:picMk id="3" creationId="{EF07CBAF-FBD3-B3AE-E25C-BECC125F4E5D}"/>
          </ac:picMkLst>
        </pc:picChg>
        <pc:sldLayoutChg chg="delSp modSp mod">
          <pc:chgData name="Marco Parenzan" userId="a83bbb23f3e251dc" providerId="LiveId" clId="{48ECE51C-E190-431E-B542-6C27CFE8DDE1}" dt="2024-09-02T20:56:17.931" v="15" actId="478"/>
          <pc:sldLayoutMkLst>
            <pc:docMk/>
            <pc:sldMasterMk cId="1642139397" sldId="2147483656"/>
            <pc:sldLayoutMk cId="1443826280" sldId="2147483657"/>
          </pc:sldLayoutMkLst>
          <pc:spChg chg="mod">
            <ac:chgData name="Marco Parenzan" userId="a83bbb23f3e251dc" providerId="LiveId" clId="{48ECE51C-E190-431E-B542-6C27CFE8DDE1}" dt="2024-09-02T20:56:12.489" v="14" actId="207"/>
            <ac:spMkLst>
              <pc:docMk/>
              <pc:sldMasterMk cId="1642139397" sldId="2147483656"/>
              <pc:sldLayoutMk cId="1443826280" sldId="2147483657"/>
              <ac:spMk id="2" creationId="{9FD9DD61-3B4B-791E-A288-1D4E098CF426}"/>
            </ac:spMkLst>
          </pc:spChg>
          <pc:spChg chg="mod">
            <ac:chgData name="Marco Parenzan" userId="a83bbb23f3e251dc" providerId="LiveId" clId="{48ECE51C-E190-431E-B542-6C27CFE8DDE1}" dt="2024-09-02T20:56:12.489" v="14" actId="207"/>
            <ac:spMkLst>
              <pc:docMk/>
              <pc:sldMasterMk cId="1642139397" sldId="2147483656"/>
              <pc:sldLayoutMk cId="1443826280" sldId="2147483657"/>
              <ac:spMk id="3" creationId="{C74F4FCB-C4EB-FA0D-F4B2-D33F1CFB1655}"/>
            </ac:spMkLst>
          </pc:spChg>
          <pc:picChg chg="del">
            <ac:chgData name="Marco Parenzan" userId="a83bbb23f3e251dc" providerId="LiveId" clId="{48ECE51C-E190-431E-B542-6C27CFE8DDE1}" dt="2024-09-02T20:54:28.020" v="1" actId="478"/>
            <ac:picMkLst>
              <pc:docMk/>
              <pc:sldMasterMk cId="1642139397" sldId="2147483656"/>
              <pc:sldLayoutMk cId="1443826280" sldId="2147483657"/>
              <ac:picMk id="8" creationId="{05F24E3A-0D26-2CDC-8CEC-287A3B71DA2D}"/>
            </ac:picMkLst>
          </pc:picChg>
          <pc:picChg chg="del">
            <ac:chgData name="Marco Parenzan" userId="a83bbb23f3e251dc" providerId="LiveId" clId="{48ECE51C-E190-431E-B542-6C27CFE8DDE1}" dt="2024-09-02T20:56:17.931" v="15" actId="478"/>
            <ac:picMkLst>
              <pc:docMk/>
              <pc:sldMasterMk cId="1642139397" sldId="2147483656"/>
              <pc:sldLayoutMk cId="1443826280" sldId="2147483657"/>
              <ac:picMk id="12" creationId="{A17050D7-0D93-5190-2B8D-96D323B3C960}"/>
            </ac:picMkLst>
          </pc:picChg>
          <pc:picChg chg="del">
            <ac:chgData name="Marco Parenzan" userId="a83bbb23f3e251dc" providerId="LiveId" clId="{48ECE51C-E190-431E-B542-6C27CFE8DDE1}" dt="2024-09-02T20:54:23.976" v="0" actId="478"/>
            <ac:picMkLst>
              <pc:docMk/>
              <pc:sldMasterMk cId="1642139397" sldId="2147483656"/>
              <pc:sldLayoutMk cId="1443826280" sldId="2147483657"/>
              <ac:picMk id="14" creationId="{3019A575-DE07-F797-C367-79CAC83C7097}"/>
            </ac:picMkLst>
          </pc:picChg>
        </pc:sldLayoutChg>
        <pc:sldLayoutChg chg="delSp modSp mod">
          <pc:chgData name="Marco Parenzan" userId="a83bbb23f3e251dc" providerId="LiveId" clId="{48ECE51C-E190-431E-B542-6C27CFE8DDE1}" dt="2024-09-02T20:56:20.657" v="16" actId="478"/>
          <pc:sldLayoutMkLst>
            <pc:docMk/>
            <pc:sldMasterMk cId="1642139397" sldId="2147483656"/>
            <pc:sldLayoutMk cId="2478058371" sldId="2147483659"/>
          </pc:sldLayoutMkLst>
          <pc:picChg chg="del mod">
            <ac:chgData name="Marco Parenzan" userId="a83bbb23f3e251dc" providerId="LiveId" clId="{48ECE51C-E190-431E-B542-6C27CFE8DDE1}" dt="2024-09-02T20:54:47.597" v="8" actId="478"/>
            <ac:picMkLst>
              <pc:docMk/>
              <pc:sldMasterMk cId="1642139397" sldId="2147483656"/>
              <pc:sldLayoutMk cId="2478058371" sldId="2147483659"/>
              <ac:picMk id="7" creationId="{F9B32833-7F8C-47AD-1C64-E544342F7956}"/>
            </ac:picMkLst>
          </pc:picChg>
          <pc:picChg chg="del">
            <ac:chgData name="Marco Parenzan" userId="a83bbb23f3e251dc" providerId="LiveId" clId="{48ECE51C-E190-431E-B542-6C27CFE8DDE1}" dt="2024-09-02T20:56:20.657" v="16" actId="478"/>
            <ac:picMkLst>
              <pc:docMk/>
              <pc:sldMasterMk cId="1642139397" sldId="2147483656"/>
              <pc:sldLayoutMk cId="2478058371" sldId="2147483659"/>
              <ac:picMk id="8" creationId="{B9F22632-7165-DD2C-231A-B89BE2429ACE}"/>
            </ac:picMkLst>
          </pc:picChg>
          <pc:picChg chg="del">
            <ac:chgData name="Marco Parenzan" userId="a83bbb23f3e251dc" providerId="LiveId" clId="{48ECE51C-E190-431E-B542-6C27CFE8DDE1}" dt="2024-09-02T20:54:45.264" v="6" actId="478"/>
            <ac:picMkLst>
              <pc:docMk/>
              <pc:sldMasterMk cId="1642139397" sldId="2147483656"/>
              <pc:sldLayoutMk cId="2478058371" sldId="2147483659"/>
              <ac:picMk id="9" creationId="{8DFBC7B2-3A14-4029-AC87-CF97E6E06E20}"/>
            </ac:picMkLst>
          </pc:picChg>
        </pc:sldLayoutChg>
        <pc:sldLayoutChg chg="delSp modSp mod">
          <pc:chgData name="Marco Parenzan" userId="a83bbb23f3e251dc" providerId="LiveId" clId="{48ECE51C-E190-431E-B542-6C27CFE8DDE1}" dt="2024-09-02T20:57:27.477" v="26" actId="478"/>
          <pc:sldLayoutMkLst>
            <pc:docMk/>
            <pc:sldMasterMk cId="1642139397" sldId="2147483656"/>
            <pc:sldLayoutMk cId="3044537947" sldId="2147483660"/>
          </pc:sldLayoutMkLst>
          <pc:spChg chg="mod">
            <ac:chgData name="Marco Parenzan" userId="a83bbb23f3e251dc" providerId="LiveId" clId="{48ECE51C-E190-431E-B542-6C27CFE8DDE1}" dt="2024-09-02T20:57:24.018" v="24" actId="14100"/>
            <ac:spMkLst>
              <pc:docMk/>
              <pc:sldMasterMk cId="1642139397" sldId="2147483656"/>
              <pc:sldLayoutMk cId="3044537947" sldId="2147483660"/>
              <ac:spMk id="2" creationId="{DEC8A769-0733-E91B-A402-21DD319B4E9C}"/>
            </ac:spMkLst>
          </pc:spChg>
          <pc:picChg chg="del">
            <ac:chgData name="Marco Parenzan" userId="a83bbb23f3e251dc" providerId="LiveId" clId="{48ECE51C-E190-431E-B542-6C27CFE8DDE1}" dt="2024-09-02T20:57:26.018" v="25" actId="478"/>
            <ac:picMkLst>
              <pc:docMk/>
              <pc:sldMasterMk cId="1642139397" sldId="2147483656"/>
              <pc:sldLayoutMk cId="3044537947" sldId="2147483660"/>
              <ac:picMk id="3" creationId="{ABD81816-A2F1-6C83-0B03-4036C9116AA1}"/>
            </ac:picMkLst>
          </pc:picChg>
          <pc:picChg chg="del">
            <ac:chgData name="Marco Parenzan" userId="a83bbb23f3e251dc" providerId="LiveId" clId="{48ECE51C-E190-431E-B542-6C27CFE8DDE1}" dt="2024-09-02T20:57:27.477" v="26" actId="478"/>
            <ac:picMkLst>
              <pc:docMk/>
              <pc:sldMasterMk cId="1642139397" sldId="2147483656"/>
              <pc:sldLayoutMk cId="3044537947" sldId="2147483660"/>
              <ac:picMk id="5" creationId="{75135677-4031-546A-09BC-60683852B2E5}"/>
            </ac:picMkLst>
          </pc:picChg>
          <pc:picChg chg="del">
            <ac:chgData name="Marco Parenzan" userId="a83bbb23f3e251dc" providerId="LiveId" clId="{48ECE51C-E190-431E-B542-6C27CFE8DDE1}" dt="2024-09-02T20:54:42.412" v="5" actId="478"/>
            <ac:picMkLst>
              <pc:docMk/>
              <pc:sldMasterMk cId="1642139397" sldId="2147483656"/>
              <pc:sldLayoutMk cId="3044537947" sldId="2147483660"/>
              <ac:picMk id="6" creationId="{F6547F72-BAB0-4B3C-1957-5CAF564D770A}"/>
            </ac:picMkLst>
          </pc:picChg>
        </pc:sldLayoutChg>
        <pc:sldLayoutChg chg="addSp delSp modSp mod">
          <pc:chgData name="Marco Parenzan" userId="a83bbb23f3e251dc" providerId="LiveId" clId="{48ECE51C-E190-431E-B542-6C27CFE8DDE1}" dt="2024-09-02T21:00:08.019" v="112" actId="465"/>
          <pc:sldLayoutMkLst>
            <pc:docMk/>
            <pc:sldMasterMk cId="1642139397" sldId="2147483656"/>
            <pc:sldLayoutMk cId="3267497640" sldId="2147483661"/>
          </pc:sldLayoutMkLst>
          <pc:picChg chg="add del mod modCrop">
            <ac:chgData name="Marco Parenzan" userId="a83bbb23f3e251dc" providerId="LiveId" clId="{48ECE51C-E190-431E-B542-6C27CFE8DDE1}" dt="2024-09-02T20:58:23.625" v="38" actId="478"/>
            <ac:picMkLst>
              <pc:docMk/>
              <pc:sldMasterMk cId="1642139397" sldId="2147483656"/>
              <pc:sldLayoutMk cId="3267497640" sldId="2147483661"/>
              <ac:picMk id="3" creationId="{B4F5291A-2B94-5CF8-57DA-7E31B698DE3E}"/>
            </ac:picMkLst>
          </pc:picChg>
          <pc:picChg chg="del mod modCrop">
            <ac:chgData name="Marco Parenzan" userId="a83bbb23f3e251dc" providerId="LiveId" clId="{48ECE51C-E190-431E-B542-6C27CFE8DDE1}" dt="2024-09-02T20:58:22.486" v="37" actId="478"/>
            <ac:picMkLst>
              <pc:docMk/>
              <pc:sldMasterMk cId="1642139397" sldId="2147483656"/>
              <pc:sldLayoutMk cId="3267497640" sldId="2147483661"/>
              <ac:picMk id="4" creationId="{6AFB430F-FB35-9B0B-205E-6BC273B1F939}"/>
            </ac:picMkLst>
          </pc:picChg>
          <pc:picChg chg="add del mod">
            <ac:chgData name="Marco Parenzan" userId="a83bbb23f3e251dc" providerId="LiveId" clId="{48ECE51C-E190-431E-B542-6C27CFE8DDE1}" dt="2024-09-02T20:57:58.277" v="29" actId="478"/>
            <ac:picMkLst>
              <pc:docMk/>
              <pc:sldMasterMk cId="1642139397" sldId="2147483656"/>
              <pc:sldLayoutMk cId="3267497640" sldId="2147483661"/>
              <ac:picMk id="5" creationId="{CBD99D36-72CA-E707-13E8-4A393319D329}"/>
            </ac:picMkLst>
          </pc:picChg>
          <pc:picChg chg="add del mod">
            <ac:chgData name="Marco Parenzan" userId="a83bbb23f3e251dc" providerId="LiveId" clId="{48ECE51C-E190-431E-B542-6C27CFE8DDE1}" dt="2024-09-02T20:57:58.277" v="29" actId="478"/>
            <ac:picMkLst>
              <pc:docMk/>
              <pc:sldMasterMk cId="1642139397" sldId="2147483656"/>
              <pc:sldLayoutMk cId="3267497640" sldId="2147483661"/>
              <ac:picMk id="6" creationId="{C0B5FA07-BA8C-7579-4126-BEE994715AB3}"/>
            </ac:picMkLst>
          </pc:picChg>
          <pc:picChg chg="add mod modCrop">
            <ac:chgData name="Marco Parenzan" userId="a83bbb23f3e251dc" providerId="LiveId" clId="{48ECE51C-E190-431E-B542-6C27CFE8DDE1}" dt="2024-09-02T20:59:53.426" v="110" actId="12788"/>
            <ac:picMkLst>
              <pc:docMk/>
              <pc:sldMasterMk cId="1642139397" sldId="2147483656"/>
              <pc:sldLayoutMk cId="3267497640" sldId="2147483661"/>
              <ac:picMk id="7" creationId="{7177EE25-02CF-FA18-9137-8423F208C503}"/>
            </ac:picMkLst>
          </pc:picChg>
          <pc:picChg chg="add del mod">
            <ac:chgData name="Marco Parenzan" userId="a83bbb23f3e251dc" providerId="LiveId" clId="{48ECE51C-E190-431E-B542-6C27CFE8DDE1}" dt="2024-09-02T20:58:24.850" v="39" actId="478"/>
            <ac:picMkLst>
              <pc:docMk/>
              <pc:sldMasterMk cId="1642139397" sldId="2147483656"/>
              <pc:sldLayoutMk cId="3267497640" sldId="2147483661"/>
              <ac:picMk id="8" creationId="{BC5ACF00-079B-EF62-67CD-DFC67F70852D}"/>
            </ac:picMkLst>
          </pc:picChg>
          <pc:picChg chg="add mod modCrop">
            <ac:chgData name="Marco Parenzan" userId="a83bbb23f3e251dc" providerId="LiveId" clId="{48ECE51C-E190-431E-B542-6C27CFE8DDE1}" dt="2024-09-02T21:00:08.019" v="112" actId="465"/>
            <ac:picMkLst>
              <pc:docMk/>
              <pc:sldMasterMk cId="1642139397" sldId="2147483656"/>
              <pc:sldLayoutMk cId="3267497640" sldId="2147483661"/>
              <ac:picMk id="9" creationId="{D21EB1C8-5CF7-3259-144B-180479C16473}"/>
            </ac:picMkLst>
          </pc:picChg>
          <pc:picChg chg="del">
            <ac:chgData name="Marco Parenzan" userId="a83bbb23f3e251dc" providerId="LiveId" clId="{48ECE51C-E190-431E-B542-6C27CFE8DDE1}" dt="2024-09-02T20:54:38.431" v="4" actId="478"/>
            <ac:picMkLst>
              <pc:docMk/>
              <pc:sldMasterMk cId="1642139397" sldId="2147483656"/>
              <pc:sldLayoutMk cId="3267497640" sldId="2147483661"/>
              <ac:picMk id="10" creationId="{7C264CE9-687B-3462-5518-EF8AC9F9B738}"/>
            </ac:picMkLst>
          </pc:picChg>
          <pc:picChg chg="add mod modCrop">
            <ac:chgData name="Marco Parenzan" userId="a83bbb23f3e251dc" providerId="LiveId" clId="{48ECE51C-E190-431E-B542-6C27CFE8DDE1}" dt="2024-09-02T21:00:08.019" v="112" actId="465"/>
            <ac:picMkLst>
              <pc:docMk/>
              <pc:sldMasterMk cId="1642139397" sldId="2147483656"/>
              <pc:sldLayoutMk cId="3267497640" sldId="2147483661"/>
              <ac:picMk id="11" creationId="{CD9A3AF5-2D5D-4EDC-AC00-2BDA9023DB18}"/>
            </ac:picMkLst>
          </pc:picChg>
          <pc:picChg chg="add mod modCrop">
            <ac:chgData name="Marco Parenzan" userId="a83bbb23f3e251dc" providerId="LiveId" clId="{48ECE51C-E190-431E-B542-6C27CFE8DDE1}" dt="2024-09-02T20:59:53.426" v="110" actId="12788"/>
            <ac:picMkLst>
              <pc:docMk/>
              <pc:sldMasterMk cId="1642139397" sldId="2147483656"/>
              <pc:sldLayoutMk cId="3267497640" sldId="2147483661"/>
              <ac:picMk id="12" creationId="{45058377-F4C8-333A-D258-E696BA062751}"/>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D9EFA-D902-4EC9-9837-5053F58228AB}" type="datetimeFigureOut">
              <a:rPr lang="it-IT" smtClean="0"/>
              <a:t>28/09/2024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184A2-60BA-4CDA-B217-93ECBF025F75}" type="slidenum">
              <a:rPr lang="it-IT" smtClean="0"/>
              <a:t>‹N›</a:t>
            </a:fld>
            <a:endParaRPr lang="it-IT"/>
          </a:p>
        </p:txBody>
      </p:sp>
    </p:spTree>
    <p:extLst>
      <p:ext uri="{BB962C8B-B14F-4D97-AF65-F5344CB8AC3E}">
        <p14:creationId xmlns:p14="http://schemas.microsoft.com/office/powerpoint/2010/main" val="3573360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inside of .NET you have the ability to not only build these applications but integrate into all of these different parts and in .NET eight the team added even more goodness across all of these different key areas for developers. This means at your fingertips you can easily integrate different NuGet packages and services from the frameworks into your applications to make them more observable resilient scalable and manageable in the long run.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9/28/2024 9:49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32676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currently today and as you just saw if we wanted to run multiple services all at the same time and debug them we're going to have to run multiple commands or configure VS Code or Visual Studio to set up multiple startup projects. Additionally, if we have other dependencies such as this case maybe a database or another container, we're going to also have to spin them up automatically.</a:t>
            </a:r>
          </a:p>
        </p:txBody>
      </p:sp>
      <p:sp>
        <p:nvSpPr>
          <p:cNvPr id="4" name="Slide Number Placeholder 3"/>
          <p:cNvSpPr>
            <a:spLocks noGrp="1"/>
          </p:cNvSpPr>
          <p:nvPr>
            <p:ph type="sldNum" sz="quarter" idx="5"/>
          </p:nvPr>
        </p:nvSpPr>
        <p:spPr/>
        <p:txBody>
          <a:bodyPr/>
          <a:lstStyle/>
          <a:p>
            <a:fld id="{5C3CA6BE-A2D7-4C06-A9E2-2586375C169C}" type="slidenum">
              <a:rPr lang="en-US" smtClean="0"/>
              <a:t>14</a:t>
            </a:fld>
            <a:endParaRPr lang="en-US"/>
          </a:p>
        </p:txBody>
      </p:sp>
    </p:spTree>
    <p:extLst>
      <p:ext uri="{BB962C8B-B14F-4D97-AF65-F5344CB8AC3E}">
        <p14:creationId xmlns:p14="http://schemas.microsoft.com/office/powerpoint/2010/main" val="3906256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t>With orchestration, the .NET Aspire app host knows what to start up but we can also configure it so it knows about project dependencies, and it can enable applications to automatically discover each other so we don't have to use hard coded strings.</a:t>
            </a:r>
          </a:p>
        </p:txBody>
      </p:sp>
      <p:sp>
        <p:nvSpPr>
          <p:cNvPr id="4" name="Slide Number Placeholder 3"/>
          <p:cNvSpPr>
            <a:spLocks noGrp="1"/>
          </p:cNvSpPr>
          <p:nvPr>
            <p:ph type="sldNum" sz="quarter" idx="5"/>
          </p:nvPr>
        </p:nvSpPr>
        <p:spPr/>
        <p:txBody>
          <a:bodyPr/>
          <a:lstStyle/>
          <a:p>
            <a:pPr marL="0" marR="0" lvl="0" indent="0" algn="r" defTabSz="949147" rtl="0" eaLnBrk="1" fontAlgn="auto" latinLnBrk="0" hangingPunct="1">
              <a:lnSpc>
                <a:spcPct val="100000"/>
              </a:lnSpc>
              <a:spcBef>
                <a:spcPts val="0"/>
              </a:spcBef>
              <a:spcAft>
                <a:spcPts val="0"/>
              </a:spcAft>
              <a:buClrTx/>
              <a:buSzTx/>
              <a:buFontTx/>
              <a:buNone/>
              <a:tabLst/>
              <a:defRPr/>
            </a:pPr>
            <a:fld id="{D96FA0A3-07FB-4AAC-A99C-E63CB0E4F33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914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0866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what I mean by that is that traditionally we would use connection strings this is a pretty standard practice inside of our development to define an endpoint in this case with a specific address. And then when we deploy our application we would update this endpoint in our back end wherever we're have it deployed with the actual production endpoint. And then in our application we would use our configuration to grab the specific endpoint out. As a developer though we have to configure our application with to configure our back end and of course we need to make sure that we are always adding and updating these connection strings as we develop. It sure would be nice if we could automatically have our applications discover each other if they depend on each other</a:t>
            </a:r>
          </a:p>
        </p:txBody>
      </p:sp>
      <p:sp>
        <p:nvSpPr>
          <p:cNvPr id="4" name="Slide Number Placeholder 3"/>
          <p:cNvSpPr>
            <a:spLocks noGrp="1"/>
          </p:cNvSpPr>
          <p:nvPr>
            <p:ph type="sldNum" sz="quarter" idx="5"/>
          </p:nvPr>
        </p:nvSpPr>
        <p:spPr/>
        <p:txBody>
          <a:bodyPr/>
          <a:lstStyle/>
          <a:p>
            <a:fld id="{5C3CA6BE-A2D7-4C06-A9E2-2586375C169C}" type="slidenum">
              <a:rPr lang="en-US" smtClean="0"/>
              <a:t>16</a:t>
            </a:fld>
            <a:endParaRPr lang="en-US"/>
          </a:p>
        </p:txBody>
      </p:sp>
    </p:spTree>
    <p:extLst>
      <p:ext uri="{BB962C8B-B14F-4D97-AF65-F5344CB8AC3E}">
        <p14:creationId xmlns:p14="http://schemas.microsoft.com/office/powerpoint/2010/main" val="218871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t>Now as we mentioned earlier our application is small today but it is using things such as a database but as our application grows we're going to start to integrate in more services and additional dependencies that we may want to use and that's where .NET Aspire integrations come in.</a:t>
            </a:r>
          </a:p>
        </p:txBody>
      </p:sp>
      <p:sp>
        <p:nvSpPr>
          <p:cNvPr id="4" name="Slide Number Placeholder 3"/>
          <p:cNvSpPr>
            <a:spLocks noGrp="1"/>
          </p:cNvSpPr>
          <p:nvPr>
            <p:ph type="sldNum" sz="quarter" idx="5"/>
          </p:nvPr>
        </p:nvSpPr>
        <p:spPr/>
        <p:txBody>
          <a:bodyPr/>
          <a:lstStyle/>
          <a:p>
            <a:pPr marL="0" marR="0" lvl="0" indent="0" algn="r" defTabSz="949147" rtl="0" eaLnBrk="1" fontAlgn="auto" latinLnBrk="0" hangingPunct="1">
              <a:lnSpc>
                <a:spcPct val="100000"/>
              </a:lnSpc>
              <a:spcBef>
                <a:spcPts val="0"/>
              </a:spcBef>
              <a:spcAft>
                <a:spcPts val="0"/>
              </a:spcAft>
              <a:buClrTx/>
              <a:buSzTx/>
              <a:buFontTx/>
              <a:buNone/>
              <a:tabLst/>
              <a:defRPr/>
            </a:pPr>
            <a:fld id="{D96FA0A3-07FB-4AAC-A99C-E63CB0E4F33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914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119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Aspire integrations are a curated list of optimized libraries that are preconfigured to easily integrate into .NET Aspire app host projects and additionally into .NET projects directly that are being orchestrated with Aspire. So, this thing means things like SQL databases, Cosmos DB Azure integrations, Redis Cache, messaging, and a lot more and all of these are available open source and directly on NuGet. In addition to libraries from Microsoft and for Azure there's great integrations into other ecosystems as well such as AWS.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 9:49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465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t>All right finally is the deployment phase of the application because .NET Aspire as I've shown so far gives us a world class development experience and really helps us locally on our machine get deep insights into our application comma but at some time we need to be able to deploy it..</a:t>
            </a:r>
          </a:p>
        </p:txBody>
      </p:sp>
      <p:sp>
        <p:nvSpPr>
          <p:cNvPr id="4" name="Slide Number Placeholder 3"/>
          <p:cNvSpPr>
            <a:spLocks noGrp="1"/>
          </p:cNvSpPr>
          <p:nvPr>
            <p:ph type="sldNum" sz="quarter" idx="5"/>
          </p:nvPr>
        </p:nvSpPr>
        <p:spPr/>
        <p:txBody>
          <a:bodyPr/>
          <a:lstStyle/>
          <a:p>
            <a:pPr marL="0" marR="0" lvl="0" indent="0" algn="r" defTabSz="949147" rtl="0" eaLnBrk="1" fontAlgn="auto" latinLnBrk="0" hangingPunct="1">
              <a:lnSpc>
                <a:spcPct val="100000"/>
              </a:lnSpc>
              <a:spcBef>
                <a:spcPts val="0"/>
              </a:spcBef>
              <a:spcAft>
                <a:spcPts val="0"/>
              </a:spcAft>
              <a:buClrTx/>
              <a:buSzTx/>
              <a:buFontTx/>
              <a:buNone/>
              <a:tabLst/>
              <a:defRPr/>
            </a:pPr>
            <a:fld id="{D96FA0A3-07FB-4AAC-A99C-E63CB0E4F33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914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6135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t>So what are our options well the first thing is that you can continue to just deploy your application directly like you have been doing today. now it may mean that you need to add a few more connection strings or you may need to add in those dependencies into your deployment pipeline. But no matter where you're deploying your .NET applications today and whatever services you're using you can continue to deploy. In this case I may decide to integrate Azure Redis Cache and continue to deploy my application into App Service. Or I might decide that I want to take it further and I want to use things such as container apps to bundle up application article even further such as using Kubernetes services. But of course, you can deploy your application everywhere.</a:t>
            </a:r>
          </a:p>
          <a:p>
            <a:pPr marL="0" marR="0">
              <a:spcBef>
                <a:spcPts val="0"/>
              </a:spcBef>
              <a:spcAft>
                <a:spcPts val="0"/>
              </a:spcAft>
            </a:pPr>
            <a:endParaRPr lang="en-US" dirty="0"/>
          </a:p>
          <a:p>
            <a:pPr marL="0" marR="0">
              <a:spcBef>
                <a:spcPts val="0"/>
              </a:spcBef>
              <a:spcAft>
                <a:spcPts val="0"/>
              </a:spcAft>
            </a:pPr>
            <a:r>
              <a:rPr lang="en-US" dirty="0"/>
              <a:t>
In addition to how you deploy today there's deep integrations for AWS and for Azure like we've seen with integrations but in additionally into the command line to help you get your services up and running. And of course it wouldn't be Visual Studio with a little right click publish. Visual Studio directly integrates into the Azure developer CLI to give you sort of an easy button to start to deploy your application. Visual Studio on Azure developer CLI can take your application and bundle it up automatically into containers and publish them to Azure Container Apps. Let's take a look and see what that looks like.</a:t>
            </a:r>
          </a:p>
        </p:txBody>
      </p:sp>
      <p:sp>
        <p:nvSpPr>
          <p:cNvPr id="4" name="Slide Number Placeholder 3"/>
          <p:cNvSpPr>
            <a:spLocks noGrp="1"/>
          </p:cNvSpPr>
          <p:nvPr>
            <p:ph type="sldNum" sz="quarter" idx="5"/>
          </p:nvPr>
        </p:nvSpPr>
        <p:spPr/>
        <p:txBody>
          <a:bodyPr/>
          <a:lstStyle/>
          <a:p>
            <a:pPr marL="0" marR="0" lvl="0" indent="0" algn="r" defTabSz="949147" rtl="0" eaLnBrk="1" fontAlgn="auto" latinLnBrk="0" hangingPunct="1">
              <a:lnSpc>
                <a:spcPct val="100000"/>
              </a:lnSpc>
              <a:spcBef>
                <a:spcPts val="0"/>
              </a:spcBef>
              <a:spcAft>
                <a:spcPts val="0"/>
              </a:spcAft>
              <a:buClrTx/>
              <a:buSzTx/>
              <a:buFontTx/>
              <a:buNone/>
              <a:tabLst/>
              <a:defRPr/>
            </a:pPr>
            <a:fld id="{D96FA0A3-07FB-4AAC-A99C-E63CB0E4F33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914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027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another thing I want to talk about really quick before we wrap this up is that I mentioned you can integrate other types of applications in to .NET Aspire systems. There's two specific ways of doing this one of just using open telemetry in your existing let's say JavaScript application and using the standalone Aspire dashboard. But additionally, you can integrate in node applications in to the app host to automatically run your node front end with your .NET backends.</a:t>
            </a:r>
          </a:p>
        </p:txBody>
      </p:sp>
      <p:sp>
        <p:nvSpPr>
          <p:cNvPr id="4" name="Slide Number Placeholder 3"/>
          <p:cNvSpPr>
            <a:spLocks noGrp="1"/>
          </p:cNvSpPr>
          <p:nvPr>
            <p:ph type="sldNum" sz="quarter" idx="5"/>
          </p:nvPr>
        </p:nvSpPr>
        <p:spPr/>
        <p:txBody>
          <a:bodyPr/>
          <a:lstStyle/>
          <a:p>
            <a:fld id="{0496B17A-C6DF-E541-AEBD-D16B2194AACE}" type="slidenum">
              <a:rPr lang="en-US" smtClean="0"/>
              <a:t>21</a:t>
            </a:fld>
            <a:endParaRPr lang="en-US"/>
          </a:p>
        </p:txBody>
      </p:sp>
    </p:spTree>
    <p:extLst>
      <p:ext uri="{BB962C8B-B14F-4D97-AF65-F5344CB8AC3E}">
        <p14:creationId xmlns:p14="http://schemas.microsoft.com/office/powerpoint/2010/main" val="107967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30"/>
              </a:spcAft>
            </a:pPr>
            <a:r>
              <a:rPr lang="en-US" dirty="0"/>
              <a:t>Let's say you're building a website, here for example is a sports website that many of us maybe have built or at least browsed online now we think to ourselves what goes into building this application and you might have a small team or you might have a big team that's building this type of app.</a:t>
            </a:r>
          </a:p>
        </p:txBody>
      </p:sp>
      <p:sp>
        <p:nvSpPr>
          <p:cNvPr id="4" name="Slide Number Placeholder 3"/>
          <p:cNvSpPr>
            <a:spLocks noGrp="1"/>
          </p:cNvSpPr>
          <p:nvPr>
            <p:ph type="sldNum" sz="quarter" idx="5"/>
          </p:nvPr>
        </p:nvSpPr>
        <p:spPr/>
        <p:txBody>
          <a:bodyPr/>
          <a:lstStyle/>
          <a:p>
            <a:pPr defTabSz="949147">
              <a:defRPr/>
            </a:pPr>
            <a:fld id="{7F8305DC-CC3D-479A-8171-D767E3089694}" type="slidenum">
              <a:rPr lang="en-US">
                <a:solidFill>
                  <a:prstClr val="black"/>
                </a:solidFill>
                <a:latin typeface="Calibri" panose="020F0502020204030204"/>
              </a:rPr>
              <a:pPr defTabSz="949147">
                <a:defRPr/>
              </a:pPr>
              <a:t>6</a:t>
            </a:fld>
            <a:endParaRPr lang="en-US">
              <a:solidFill>
                <a:prstClr val="black"/>
              </a:solidFill>
              <a:latin typeface="Calibri" panose="020F0502020204030204"/>
            </a:endParaRPr>
          </a:p>
        </p:txBody>
      </p:sp>
    </p:spTree>
    <p:extLst>
      <p:ext uri="{BB962C8B-B14F-4D97-AF65-F5344CB8AC3E}">
        <p14:creationId xmlns:p14="http://schemas.microsoft.com/office/powerpoint/2010/main" val="2057377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at the very beginner of how I would build this app. I would spin up a Blazor web app with some data. Maybe it is hardcoded or in a </a:t>
            </a:r>
            <a:r>
              <a:rPr lang="en-US" dirty="0" err="1"/>
              <a:t>json</a:t>
            </a:r>
            <a:r>
              <a:rPr lang="en-US" dirty="0"/>
              <a:t> file, or even maybe a small SQLite database. With just a single web app there is plenty that .NET Aspire can help me with we will get into.</a:t>
            </a:r>
          </a:p>
        </p:txBody>
      </p:sp>
      <p:sp>
        <p:nvSpPr>
          <p:cNvPr id="4" name="Slide Number Placeholder 3"/>
          <p:cNvSpPr>
            <a:spLocks noGrp="1"/>
          </p:cNvSpPr>
          <p:nvPr>
            <p:ph type="sldNum" sz="quarter" idx="5"/>
          </p:nvPr>
        </p:nvSpPr>
        <p:spPr/>
        <p:txBody>
          <a:bodyPr/>
          <a:lstStyle/>
          <a:p>
            <a:fld id="{5C3CA6BE-A2D7-4C06-A9E2-2586375C169C}" type="slidenum">
              <a:rPr lang="en-US" smtClean="0"/>
              <a:t>7</a:t>
            </a:fld>
            <a:endParaRPr lang="en-US"/>
          </a:p>
        </p:txBody>
      </p:sp>
    </p:spTree>
    <p:extLst>
      <p:ext uri="{BB962C8B-B14F-4D97-AF65-F5344CB8AC3E}">
        <p14:creationId xmlns:p14="http://schemas.microsoft.com/office/powerpoint/2010/main" val="3260548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Aspire starts to shine as your application grows. A common scenario for developers are building a backend for their frontend side by side. The backend usually talks to a database and has multiple APIs that the web app can talk to. There are several features of .NET Aspire that this type of application can take advantage of.</a:t>
            </a:r>
          </a:p>
        </p:txBody>
      </p:sp>
      <p:sp>
        <p:nvSpPr>
          <p:cNvPr id="4" name="Slide Number Placeholder 3"/>
          <p:cNvSpPr>
            <a:spLocks noGrp="1"/>
          </p:cNvSpPr>
          <p:nvPr>
            <p:ph type="sldNum" sz="quarter" idx="5"/>
          </p:nvPr>
        </p:nvSpPr>
        <p:spPr/>
        <p:txBody>
          <a:bodyPr/>
          <a:lstStyle/>
          <a:p>
            <a:fld id="{5C3CA6BE-A2D7-4C06-A9E2-2586375C169C}" type="slidenum">
              <a:rPr lang="en-US" smtClean="0"/>
              <a:t>8</a:t>
            </a:fld>
            <a:endParaRPr lang="en-US"/>
          </a:p>
        </p:txBody>
      </p:sp>
    </p:spTree>
    <p:extLst>
      <p:ext uri="{BB962C8B-B14F-4D97-AF65-F5344CB8AC3E}">
        <p14:creationId xmlns:p14="http://schemas.microsoft.com/office/powerpoint/2010/main" val="1106403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some point you may start to build out a fully distributed cloud-native architected project with lots of different dependences. </a:t>
            </a:r>
          </a:p>
          <a:p>
            <a:endParaRPr lang="en-US" dirty="0"/>
          </a:p>
          <a:p>
            <a:r>
              <a:rPr lang="en-US" dirty="0"/>
              <a:t>In each these scenarios whether your application is small as a single API with the front end and a back-end or a full cloud native distributed application .NET Aspire is a great use case for you.</a:t>
            </a:r>
          </a:p>
          <a:p>
            <a:endParaRPr lang="en-US" dirty="0"/>
          </a:p>
        </p:txBody>
      </p:sp>
      <p:sp>
        <p:nvSpPr>
          <p:cNvPr id="4" name="Slide Number Placeholder 3"/>
          <p:cNvSpPr>
            <a:spLocks noGrp="1"/>
          </p:cNvSpPr>
          <p:nvPr>
            <p:ph type="sldNum" sz="quarter" idx="5"/>
          </p:nvPr>
        </p:nvSpPr>
        <p:spPr/>
        <p:txBody>
          <a:bodyPr/>
          <a:lstStyle/>
          <a:p>
            <a:fld id="{5C3CA6BE-A2D7-4C06-A9E2-2586375C169C}" type="slidenum">
              <a:rPr lang="en-US" smtClean="0"/>
              <a:t>9</a:t>
            </a:fld>
            <a:endParaRPr lang="en-US"/>
          </a:p>
        </p:txBody>
      </p:sp>
    </p:spTree>
    <p:extLst>
      <p:ext uri="{BB962C8B-B14F-4D97-AF65-F5344CB8AC3E}">
        <p14:creationId xmlns:p14="http://schemas.microsoft.com/office/powerpoint/2010/main" val="380816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t>So what's in .NET Aspire? There's a series of different features that help developers be more productive, build better observable production ready distributed applications, and ease the deployment in many scenarios for us. We're going to take a look at every single one of these different features from start to finish and integrate them into our application. Now a lot of people start with the developer dashboard because it's the fancy shiny thing that ships directly with .NET Aspire but we're going to start in a different area first which I think is one of the areas and features that every single application should integrate into our application today</a:t>
            </a:r>
          </a:p>
        </p:txBody>
      </p:sp>
      <p:sp>
        <p:nvSpPr>
          <p:cNvPr id="4" name="Slide Number Placeholder 3"/>
          <p:cNvSpPr>
            <a:spLocks noGrp="1"/>
          </p:cNvSpPr>
          <p:nvPr>
            <p:ph type="sldNum" sz="quarter" idx="5"/>
          </p:nvPr>
        </p:nvSpPr>
        <p:spPr/>
        <p:txBody>
          <a:bodyPr/>
          <a:lstStyle/>
          <a:p>
            <a:pPr marL="0" marR="0" lvl="0" indent="0" algn="r" defTabSz="949147" rtl="0" eaLnBrk="1" fontAlgn="auto" latinLnBrk="0" hangingPunct="1">
              <a:lnSpc>
                <a:spcPct val="100000"/>
              </a:lnSpc>
              <a:spcBef>
                <a:spcPts val="0"/>
              </a:spcBef>
              <a:spcAft>
                <a:spcPts val="0"/>
              </a:spcAft>
              <a:buClrTx/>
              <a:buSzTx/>
              <a:buFontTx/>
              <a:buNone/>
              <a:tabLst/>
              <a:defRPr/>
            </a:pPr>
            <a:fld id="{D96FA0A3-07FB-4AAC-A99C-E63CB0E4F33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914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726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t>Well, there are several things that every single type of application needs, and they're integrated directly into the .NET SDK or packages. If you want to go ahead and configure all of these yourselves you totally can and many applications today might add one or two of these different areas but with smart defaults with one single project added into your solution, you will be able to integrate in a set of defaults are recommended by the asp.NET core team into your applications let's see what that means.</a:t>
            </a:r>
          </a:p>
        </p:txBody>
      </p:sp>
      <p:sp>
        <p:nvSpPr>
          <p:cNvPr id="4" name="Slide Number Placeholder 3"/>
          <p:cNvSpPr>
            <a:spLocks noGrp="1"/>
          </p:cNvSpPr>
          <p:nvPr>
            <p:ph type="sldNum" sz="quarter" idx="5"/>
          </p:nvPr>
        </p:nvSpPr>
        <p:spPr/>
        <p:txBody>
          <a:bodyPr/>
          <a:lstStyle/>
          <a:p>
            <a:pPr marL="0" marR="0" lvl="0" indent="0" algn="r" defTabSz="949147" rtl="0" eaLnBrk="1" fontAlgn="auto" latinLnBrk="0" hangingPunct="1">
              <a:lnSpc>
                <a:spcPct val="100000"/>
              </a:lnSpc>
              <a:spcBef>
                <a:spcPts val="0"/>
              </a:spcBef>
              <a:spcAft>
                <a:spcPts val="0"/>
              </a:spcAft>
              <a:buClrTx/>
              <a:buSzTx/>
              <a:buFontTx/>
              <a:buNone/>
              <a:tabLst/>
              <a:defRPr/>
            </a:pPr>
            <a:fld id="{D96FA0A3-07FB-4AAC-A99C-E63CB0E4F33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914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9963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 is where the developer dashboard comes in the developer dashboard for .NET Aspire gives you a one stop shop for an entire overview of your application including see all of your projects and dependencies running and giving you deep visualization of all of that </a:t>
            </a:r>
            <a:r>
              <a:rPr lang="en-US" dirty="0" err="1"/>
              <a:t>OpenTelemetry</a:t>
            </a:r>
            <a:r>
              <a:rPr lang="en-US" dirty="0"/>
              <a:t> data all coming in via the </a:t>
            </a:r>
            <a:r>
              <a:rPr lang="en-US" dirty="0" err="1"/>
              <a:t>gRPC</a:t>
            </a:r>
            <a:r>
              <a:rPr lang="en-US" dirty="0"/>
              <a:t> exporter. The dashboard is amazing because it's built 100% open source with .NET, Blazor, and </a:t>
            </a:r>
            <a:r>
              <a:rPr lang="en-US" dirty="0" err="1"/>
              <a:t>FluentUI</a:t>
            </a:r>
            <a:r>
              <a:rPr lang="en-US" dirty="0"/>
              <a:t>. </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 9:49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201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t>As I mentioned, orchestration is one of the main feature of .NET Aspire. But what does that look like in practice?</a:t>
            </a:r>
          </a:p>
        </p:txBody>
      </p:sp>
      <p:sp>
        <p:nvSpPr>
          <p:cNvPr id="4" name="Slide Number Placeholder 3"/>
          <p:cNvSpPr>
            <a:spLocks noGrp="1"/>
          </p:cNvSpPr>
          <p:nvPr>
            <p:ph type="sldNum" sz="quarter" idx="5"/>
          </p:nvPr>
        </p:nvSpPr>
        <p:spPr/>
        <p:txBody>
          <a:bodyPr/>
          <a:lstStyle/>
          <a:p>
            <a:pPr marL="0" marR="0" lvl="0" indent="0" algn="r" defTabSz="949147" rtl="0" eaLnBrk="1" fontAlgn="auto" latinLnBrk="0" hangingPunct="1">
              <a:lnSpc>
                <a:spcPct val="100000"/>
              </a:lnSpc>
              <a:spcBef>
                <a:spcPts val="0"/>
              </a:spcBef>
              <a:spcAft>
                <a:spcPts val="0"/>
              </a:spcAft>
              <a:buClrTx/>
              <a:buSzTx/>
              <a:buFontTx/>
              <a:buNone/>
              <a:tabLst/>
              <a:defRPr/>
            </a:pPr>
            <a:fld id="{D96FA0A3-07FB-4AAC-A99C-E63CB0E4F33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914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3778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DD61-3B4B-791E-A288-1D4E098CF426}"/>
              </a:ext>
            </a:extLst>
          </p:cNvPr>
          <p:cNvSpPr>
            <a:spLocks noGrp="1"/>
          </p:cNvSpPr>
          <p:nvPr>
            <p:ph type="ctrTitle"/>
          </p:nvPr>
        </p:nvSpPr>
        <p:spPr>
          <a:xfrm>
            <a:off x="5410986" y="2569514"/>
            <a:ext cx="6589336" cy="1522768"/>
          </a:xfrm>
          <a:prstGeom prst="rect">
            <a:avLst/>
          </a:prstGeom>
        </p:spPr>
        <p:txBody>
          <a:bodyPr anchor="b"/>
          <a:lstStyle>
            <a:lvl1pPr algn="ctr">
              <a:defRPr sz="6000">
                <a:solidFill>
                  <a:srgbClr val="0261C4"/>
                </a:solidFill>
              </a:defRPr>
            </a:lvl1pPr>
          </a:lstStyle>
          <a:p>
            <a:r>
              <a:rPr lang="en-US"/>
              <a:t>Click to edit Master title style</a:t>
            </a:r>
            <a:endParaRPr lang="it-IT"/>
          </a:p>
        </p:txBody>
      </p:sp>
      <p:sp>
        <p:nvSpPr>
          <p:cNvPr id="3" name="Subtitle 2">
            <a:extLst>
              <a:ext uri="{FF2B5EF4-FFF2-40B4-BE49-F238E27FC236}">
                <a16:creationId xmlns:a16="http://schemas.microsoft.com/office/drawing/2014/main" id="{C74F4FCB-C4EB-FA0D-F4B2-D33F1CFB1655}"/>
              </a:ext>
            </a:extLst>
          </p:cNvPr>
          <p:cNvSpPr>
            <a:spLocks noGrp="1"/>
          </p:cNvSpPr>
          <p:nvPr>
            <p:ph type="subTitle" idx="1"/>
          </p:nvPr>
        </p:nvSpPr>
        <p:spPr>
          <a:xfrm>
            <a:off x="5410986" y="4211426"/>
            <a:ext cx="6589336" cy="733610"/>
          </a:xfrm>
          <a:prstGeom prst="rect">
            <a:avLst/>
          </a:prstGeom>
        </p:spPr>
        <p:txBody>
          <a:bodyPr/>
          <a:lstStyle>
            <a:lvl1pPr marL="0" indent="0" algn="ctr">
              <a:buNone/>
              <a:defRPr sz="2400">
                <a:solidFill>
                  <a:srgbClr val="0261C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Tree>
    <p:extLst>
      <p:ext uri="{BB962C8B-B14F-4D97-AF65-F5344CB8AC3E}">
        <p14:creationId xmlns:p14="http://schemas.microsoft.com/office/powerpoint/2010/main" val="144382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8A27-81CB-1DE6-67EB-65531BEAFD1D}"/>
              </a:ext>
            </a:extLst>
          </p:cNvPr>
          <p:cNvSpPr>
            <a:spLocks noGrp="1"/>
          </p:cNvSpPr>
          <p:nvPr>
            <p:ph type="title"/>
          </p:nvPr>
        </p:nvSpPr>
        <p:spPr>
          <a:xfrm>
            <a:off x="245924" y="2336365"/>
            <a:ext cx="11707264" cy="1583086"/>
          </a:xfrm>
          <a:prstGeom prst="rect">
            <a:avLst/>
          </a:prstGeom>
        </p:spPr>
        <p:txBody>
          <a:bodyPr anchor="b"/>
          <a:lstStyle>
            <a:lvl1pPr>
              <a:defRPr sz="6000">
                <a:solidFill>
                  <a:schemeClr val="bg1"/>
                </a:solidFill>
              </a:defRPr>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F4277E01-9328-162F-0D77-62F4E6BFA9CA}"/>
              </a:ext>
            </a:extLst>
          </p:cNvPr>
          <p:cNvSpPr>
            <a:spLocks noGrp="1"/>
          </p:cNvSpPr>
          <p:nvPr>
            <p:ph type="body" idx="1"/>
          </p:nvPr>
        </p:nvSpPr>
        <p:spPr>
          <a:xfrm>
            <a:off x="245924" y="4072380"/>
            <a:ext cx="11707264" cy="765163"/>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7805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A769-0733-E91B-A402-21DD319B4E9C}"/>
              </a:ext>
            </a:extLst>
          </p:cNvPr>
          <p:cNvSpPr>
            <a:spLocks noGrp="1"/>
          </p:cNvSpPr>
          <p:nvPr>
            <p:ph type="title" hasCustomPrompt="1"/>
          </p:nvPr>
        </p:nvSpPr>
        <p:spPr>
          <a:xfrm>
            <a:off x="6004874" y="2891508"/>
            <a:ext cx="5392132" cy="1325563"/>
          </a:xfrm>
          <a:prstGeom prst="rect">
            <a:avLst/>
          </a:prstGeom>
        </p:spPr>
        <p:txBody>
          <a:bodyPr anchor="ctr"/>
          <a:lstStyle>
            <a:lvl1pPr algn="ctr">
              <a:defRPr sz="8000">
                <a:solidFill>
                  <a:srgbClr val="0261C4"/>
                </a:solidFill>
              </a:defRPr>
            </a:lvl1pPr>
          </a:lstStyle>
          <a:p>
            <a:r>
              <a:rPr lang="en-US" dirty="0"/>
              <a:t>DEMO</a:t>
            </a:r>
            <a:endParaRPr lang="it-IT" dirty="0"/>
          </a:p>
        </p:txBody>
      </p:sp>
    </p:spTree>
    <p:extLst>
      <p:ext uri="{BB962C8B-B14F-4D97-AF65-F5344CB8AC3E}">
        <p14:creationId xmlns:p14="http://schemas.microsoft.com/office/powerpoint/2010/main" val="304453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A769-0733-E91B-A402-21DD319B4E9C}"/>
              </a:ext>
            </a:extLst>
          </p:cNvPr>
          <p:cNvSpPr>
            <a:spLocks noGrp="1"/>
          </p:cNvSpPr>
          <p:nvPr>
            <p:ph type="title" hasCustomPrompt="1"/>
          </p:nvPr>
        </p:nvSpPr>
        <p:spPr>
          <a:xfrm>
            <a:off x="838200" y="365125"/>
            <a:ext cx="10515600" cy="1325563"/>
          </a:xfrm>
          <a:prstGeom prst="rect">
            <a:avLst/>
          </a:prstGeom>
        </p:spPr>
        <p:txBody>
          <a:bodyPr anchor="ctr"/>
          <a:lstStyle>
            <a:lvl1pPr>
              <a:defRPr sz="8000">
                <a:solidFill>
                  <a:schemeClr val="bg1"/>
                </a:solidFill>
              </a:defRPr>
            </a:lvl1pPr>
          </a:lstStyle>
          <a:p>
            <a:r>
              <a:rPr lang="en-US" dirty="0"/>
              <a:t>Sponsors</a:t>
            </a:r>
            <a:endParaRPr lang="it-IT" dirty="0"/>
          </a:p>
        </p:txBody>
      </p:sp>
      <p:pic>
        <p:nvPicPr>
          <p:cNvPr id="7" name="Picture 6">
            <a:extLst>
              <a:ext uri="{FF2B5EF4-FFF2-40B4-BE49-F238E27FC236}">
                <a16:creationId xmlns:a16="http://schemas.microsoft.com/office/drawing/2014/main" id="{7177EE25-02CF-FA18-9137-8423F208C503}"/>
              </a:ext>
            </a:extLst>
          </p:cNvPr>
          <p:cNvPicPr>
            <a:picLocks noChangeAspect="1"/>
          </p:cNvPicPr>
          <p:nvPr userDrawn="1"/>
        </p:nvPicPr>
        <p:blipFill>
          <a:blip r:embed="rId2"/>
          <a:srcRect r="71524"/>
          <a:stretch/>
        </p:blipFill>
        <p:spPr>
          <a:xfrm>
            <a:off x="7052865" y="2142946"/>
            <a:ext cx="3423457" cy="1286054"/>
          </a:xfrm>
          <a:prstGeom prst="rect">
            <a:avLst/>
          </a:prstGeom>
        </p:spPr>
      </p:pic>
      <p:pic>
        <p:nvPicPr>
          <p:cNvPr id="9" name="Picture 8">
            <a:extLst>
              <a:ext uri="{FF2B5EF4-FFF2-40B4-BE49-F238E27FC236}">
                <a16:creationId xmlns:a16="http://schemas.microsoft.com/office/drawing/2014/main" id="{D21EB1C8-5CF7-3259-144B-180479C16473}"/>
              </a:ext>
            </a:extLst>
          </p:cNvPr>
          <p:cNvPicPr>
            <a:picLocks noChangeAspect="1"/>
          </p:cNvPicPr>
          <p:nvPr userDrawn="1"/>
        </p:nvPicPr>
        <p:blipFill>
          <a:blip r:embed="rId2"/>
          <a:srcRect l="30071" r="44576"/>
          <a:stretch/>
        </p:blipFill>
        <p:spPr>
          <a:xfrm>
            <a:off x="7240593" y="3209746"/>
            <a:ext cx="3048000" cy="1286054"/>
          </a:xfrm>
          <a:prstGeom prst="rect">
            <a:avLst/>
          </a:prstGeom>
        </p:spPr>
      </p:pic>
      <p:pic>
        <p:nvPicPr>
          <p:cNvPr id="11" name="Picture 10">
            <a:extLst>
              <a:ext uri="{FF2B5EF4-FFF2-40B4-BE49-F238E27FC236}">
                <a16:creationId xmlns:a16="http://schemas.microsoft.com/office/drawing/2014/main" id="{CD9A3AF5-2D5D-4EDC-AC00-2BDA9023DB18}"/>
              </a:ext>
            </a:extLst>
          </p:cNvPr>
          <p:cNvPicPr>
            <a:picLocks noChangeAspect="1"/>
          </p:cNvPicPr>
          <p:nvPr userDrawn="1"/>
        </p:nvPicPr>
        <p:blipFill>
          <a:blip r:embed="rId2"/>
          <a:srcRect l="55813" r="15711"/>
          <a:stretch/>
        </p:blipFill>
        <p:spPr>
          <a:xfrm>
            <a:off x="7052865" y="4276546"/>
            <a:ext cx="3423457" cy="1286054"/>
          </a:xfrm>
          <a:prstGeom prst="rect">
            <a:avLst/>
          </a:prstGeom>
        </p:spPr>
      </p:pic>
      <p:pic>
        <p:nvPicPr>
          <p:cNvPr id="12" name="Picture 11">
            <a:extLst>
              <a:ext uri="{FF2B5EF4-FFF2-40B4-BE49-F238E27FC236}">
                <a16:creationId xmlns:a16="http://schemas.microsoft.com/office/drawing/2014/main" id="{45058377-F4C8-333A-D258-E696BA062751}"/>
              </a:ext>
            </a:extLst>
          </p:cNvPr>
          <p:cNvPicPr>
            <a:picLocks noChangeAspect="1"/>
          </p:cNvPicPr>
          <p:nvPr userDrawn="1"/>
        </p:nvPicPr>
        <p:blipFill>
          <a:blip r:embed="rId2"/>
          <a:srcRect l="83441" t="-11124" r="1110" b="11124"/>
          <a:stretch/>
        </p:blipFill>
        <p:spPr>
          <a:xfrm>
            <a:off x="7835906" y="5343346"/>
            <a:ext cx="1857375" cy="1286054"/>
          </a:xfrm>
          <a:prstGeom prst="rect">
            <a:avLst/>
          </a:prstGeom>
        </p:spPr>
      </p:pic>
    </p:spTree>
    <p:extLst>
      <p:ext uri="{BB962C8B-B14F-4D97-AF65-F5344CB8AC3E}">
        <p14:creationId xmlns:p14="http://schemas.microsoft.com/office/powerpoint/2010/main" val="326749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6D2B-C7E7-AC57-698C-F37209A39C79}"/>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552F5-BBAC-AE05-EB57-8B3ACC70F1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2764430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00F4-EA68-972B-B79B-FD6FB99171D3}"/>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0290933C-C524-4679-7C47-1C066786A0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65175B79-65B8-C494-2BA2-CB76A0EA7D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134634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C960-42E2-5562-D0FE-3984973454BE}"/>
              </a:ext>
            </a:extLst>
          </p:cNvPr>
          <p:cNvSpPr>
            <a:spLocks noGrp="1"/>
          </p:cNvSpPr>
          <p:nvPr>
            <p:ph type="title"/>
          </p:nvPr>
        </p:nvSpPr>
        <p:spPr/>
        <p:txBody>
          <a:bodyPr/>
          <a:lstStyle/>
          <a:p>
            <a:r>
              <a:rPr lang="en-US"/>
              <a:t>Click to edit Master title style</a:t>
            </a:r>
            <a:endParaRPr lang="it-IT"/>
          </a:p>
        </p:txBody>
      </p:sp>
    </p:spTree>
    <p:extLst>
      <p:ext uri="{BB962C8B-B14F-4D97-AF65-F5344CB8AC3E}">
        <p14:creationId xmlns:p14="http://schemas.microsoft.com/office/powerpoint/2010/main" val="1901098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836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864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4560">
          <p15:clr>
            <a:srgbClr val="FBAE40"/>
          </p15:clr>
        </p15:guide>
        <p15:guide id="2" pos="98205">
          <p15:clr>
            <a:srgbClr val="5ACBF0"/>
          </p15:clr>
        </p15:guide>
        <p15:guide id="3" orient="horz" pos="3056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991973F3-AF07-90E9-9165-21984A4F46C5}"/>
              </a:ext>
            </a:extLst>
          </p:cNvPr>
          <p:cNvSpPr/>
          <p:nvPr userDrawn="1"/>
        </p:nvSpPr>
        <p:spPr>
          <a:xfrm flipV="1">
            <a:off x="0" y="0"/>
            <a:ext cx="10421534" cy="5331124"/>
          </a:xfrm>
          <a:prstGeom prst="rtTriangle">
            <a:avLst/>
          </a:prstGeom>
          <a:solidFill>
            <a:srgbClr val="026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 name="Picture 2">
            <a:extLst>
              <a:ext uri="{FF2B5EF4-FFF2-40B4-BE49-F238E27FC236}">
                <a16:creationId xmlns:a16="http://schemas.microsoft.com/office/drawing/2014/main" id="{EF07CBAF-FBD3-B3AE-E25C-BECC125F4E5D}"/>
              </a:ext>
            </a:extLst>
          </p:cNvPr>
          <p:cNvPicPr>
            <a:picLocks noChangeAspect="1"/>
          </p:cNvPicPr>
          <p:nvPr userDrawn="1"/>
        </p:nvPicPr>
        <p:blipFill>
          <a:blip r:embed="rId6"/>
          <a:stretch>
            <a:fillRect/>
          </a:stretch>
        </p:blipFill>
        <p:spPr>
          <a:xfrm>
            <a:off x="285792" y="4130046"/>
            <a:ext cx="4236133" cy="1574378"/>
          </a:xfrm>
          <a:prstGeom prst="rect">
            <a:avLst/>
          </a:prstGeom>
          <a:scene3d>
            <a:camera prst="isometricTopUp"/>
            <a:lightRig rig="threePt" dir="t"/>
          </a:scene3d>
        </p:spPr>
      </p:pic>
      <p:sp>
        <p:nvSpPr>
          <p:cNvPr id="4" name="Rectangle 3">
            <a:extLst>
              <a:ext uri="{FF2B5EF4-FFF2-40B4-BE49-F238E27FC236}">
                <a16:creationId xmlns:a16="http://schemas.microsoft.com/office/drawing/2014/main" id="{C80605D0-B4F8-7E27-06A1-FB11B0055B72}"/>
              </a:ext>
            </a:extLst>
          </p:cNvPr>
          <p:cNvSpPr/>
          <p:nvPr userDrawn="1"/>
        </p:nvSpPr>
        <p:spPr>
          <a:xfrm>
            <a:off x="723456" y="4013715"/>
            <a:ext cx="3560528" cy="830997"/>
          </a:xfrm>
          <a:prstGeom prst="rect">
            <a:avLst/>
          </a:prstGeom>
          <a:noFill/>
          <a:scene3d>
            <a:camera prst="isometricRightUp">
              <a:rot lat="2100000" lon="18900000" rev="0"/>
            </a:camera>
            <a:lightRig rig="threePt" dir="t"/>
          </a:scene3d>
        </p:spPr>
        <p:txBody>
          <a:bodyPr wrap="square" lIns="91440" tIns="45720" rIns="91440" bIns="45720">
            <a:spAutoFit/>
          </a:bodyPr>
          <a:lstStyle/>
          <a:p>
            <a:pPr algn="ctr"/>
            <a:r>
              <a:rPr lang="en-US" sz="4800" b="1" dirty="0">
                <a:ln w="12700" cmpd="sng">
                  <a:noFill/>
                  <a:prstDash val="solid"/>
                </a:ln>
                <a:solidFill>
                  <a:srgbClr val="FFE302"/>
                </a:solidFill>
              </a:rPr>
              <a:t>Saturday</a:t>
            </a:r>
            <a:endParaRPr lang="en-US" sz="4800" b="1" cap="none" spc="0" dirty="0">
              <a:ln w="12700" cmpd="sng">
                <a:noFill/>
                <a:prstDash val="solid"/>
              </a:ln>
              <a:solidFill>
                <a:srgbClr val="FFE302"/>
              </a:solidFill>
              <a:effectLst/>
            </a:endParaRPr>
          </a:p>
        </p:txBody>
      </p:sp>
    </p:spTree>
    <p:extLst>
      <p:ext uri="{BB962C8B-B14F-4D97-AF65-F5344CB8AC3E}">
        <p14:creationId xmlns:p14="http://schemas.microsoft.com/office/powerpoint/2010/main" val="1642139397"/>
      </p:ext>
    </p:extLst>
  </p:cSld>
  <p:clrMap bg1="lt1" tx1="dk1" bg2="lt2" tx2="dk2" accent1="accent1" accent2="accent2" accent3="accent3" accent4="accent4" accent5="accent5" accent6="accent6" hlink="hlink" folHlink="folHlink"/>
  <p:sldLayoutIdLst>
    <p:sldLayoutId id="2147483657" r:id="rId1"/>
    <p:sldLayoutId id="2147483659" r:id="rId2"/>
    <p:sldLayoutId id="2147483660" r:id="rId3"/>
    <p:sldLayoutId id="214748366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3867EF7-E09D-14F8-A33B-4C7B42853253}"/>
              </a:ext>
            </a:extLst>
          </p:cNvPr>
          <p:cNvSpPr/>
          <p:nvPr userDrawn="1"/>
        </p:nvSpPr>
        <p:spPr>
          <a:xfrm>
            <a:off x="0" y="6276513"/>
            <a:ext cx="12192000" cy="588729"/>
          </a:xfrm>
          <a:prstGeom prst="rect">
            <a:avLst/>
          </a:prstGeom>
          <a:solidFill>
            <a:srgbClr val="026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Placeholder 1">
            <a:extLst>
              <a:ext uri="{FF2B5EF4-FFF2-40B4-BE49-F238E27FC236}">
                <a16:creationId xmlns:a16="http://schemas.microsoft.com/office/drawing/2014/main" id="{C5CC5E4B-6244-1273-742A-D6BF4C55A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9212585-CDD8-AE1F-8096-77C3F4A9C8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2" name="Picture 11">
            <a:extLst>
              <a:ext uri="{FF2B5EF4-FFF2-40B4-BE49-F238E27FC236}">
                <a16:creationId xmlns:a16="http://schemas.microsoft.com/office/drawing/2014/main" id="{27A8A3F6-3D3D-AB73-1F2A-CF2979CCC88B}"/>
              </a:ext>
            </a:extLst>
          </p:cNvPr>
          <p:cNvPicPr>
            <a:picLocks noChangeAspect="1"/>
          </p:cNvPicPr>
          <p:nvPr userDrawn="1"/>
        </p:nvPicPr>
        <p:blipFill>
          <a:blip r:embed="rId7"/>
          <a:stretch>
            <a:fillRect/>
          </a:stretch>
        </p:blipFill>
        <p:spPr>
          <a:xfrm>
            <a:off x="2313787" y="6240483"/>
            <a:ext cx="3652657" cy="625277"/>
          </a:xfrm>
          <a:prstGeom prst="rect">
            <a:avLst/>
          </a:prstGeom>
        </p:spPr>
      </p:pic>
      <p:pic>
        <p:nvPicPr>
          <p:cNvPr id="14" name="Picture 13">
            <a:extLst>
              <a:ext uri="{FF2B5EF4-FFF2-40B4-BE49-F238E27FC236}">
                <a16:creationId xmlns:a16="http://schemas.microsoft.com/office/drawing/2014/main" id="{623597B5-E30B-1DE9-100D-4D94026AE3A9}"/>
              </a:ext>
            </a:extLst>
          </p:cNvPr>
          <p:cNvPicPr>
            <a:picLocks noChangeAspect="1"/>
          </p:cNvPicPr>
          <p:nvPr userDrawn="1"/>
        </p:nvPicPr>
        <p:blipFill>
          <a:blip r:embed="rId8"/>
          <a:stretch>
            <a:fillRect/>
          </a:stretch>
        </p:blipFill>
        <p:spPr>
          <a:xfrm>
            <a:off x="6307158" y="6222727"/>
            <a:ext cx="3316237" cy="653198"/>
          </a:xfrm>
          <a:prstGeom prst="rect">
            <a:avLst/>
          </a:prstGeom>
        </p:spPr>
      </p:pic>
      <p:pic>
        <p:nvPicPr>
          <p:cNvPr id="5" name="Picture 4">
            <a:extLst>
              <a:ext uri="{FF2B5EF4-FFF2-40B4-BE49-F238E27FC236}">
                <a16:creationId xmlns:a16="http://schemas.microsoft.com/office/drawing/2014/main" id="{9EDA825F-94DC-4566-A260-CA0C25B297E4}"/>
              </a:ext>
            </a:extLst>
          </p:cNvPr>
          <p:cNvPicPr>
            <a:picLocks noChangeAspect="1"/>
          </p:cNvPicPr>
          <p:nvPr userDrawn="1"/>
        </p:nvPicPr>
        <p:blipFill>
          <a:blip r:embed="rId9"/>
          <a:stretch>
            <a:fillRect/>
          </a:stretch>
        </p:blipFill>
        <p:spPr>
          <a:xfrm>
            <a:off x="99797" y="6381972"/>
            <a:ext cx="1009911" cy="410277"/>
          </a:xfrm>
          <a:prstGeom prst="rect">
            <a:avLst/>
          </a:prstGeom>
        </p:spPr>
      </p:pic>
    </p:spTree>
    <p:extLst>
      <p:ext uri="{BB962C8B-B14F-4D97-AF65-F5344CB8AC3E}">
        <p14:creationId xmlns:p14="http://schemas.microsoft.com/office/powerpoint/2010/main" val="3901749198"/>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4" r:id="rId3"/>
    <p:sldLayoutId id="2147483655" r:id="rId4"/>
    <p:sldLayoutId id="2147483662" r:id="rId5"/>
  </p:sldLayoutIdLst>
  <p:txStyles>
    <p:titleStyle>
      <a:lvl1pPr algn="l" defTabSz="914400" rtl="0" eaLnBrk="1" latinLnBrk="0" hangingPunct="1">
        <a:lnSpc>
          <a:spcPct val="90000"/>
        </a:lnSpc>
        <a:spcBef>
          <a:spcPct val="0"/>
        </a:spcBef>
        <a:buNone/>
        <a:defRPr sz="5400" b="1" kern="1200">
          <a:solidFill>
            <a:srgbClr val="0261C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261C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261C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261C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261C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261C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svg"/><Relationship Id="rId26" Type="http://schemas.openxmlformats.org/officeDocument/2006/relationships/image" Target="../media/image55.png"/><Relationship Id="rId3" Type="http://schemas.openxmlformats.org/officeDocument/2006/relationships/image" Target="../media/image30.png"/><Relationship Id="rId21" Type="http://schemas.openxmlformats.org/officeDocument/2006/relationships/image" Target="../media/image50.png"/><Relationship Id="rId7" Type="http://schemas.openxmlformats.org/officeDocument/2006/relationships/image" Target="../media/image36.sv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svg"/><Relationship Id="rId2" Type="http://schemas.openxmlformats.org/officeDocument/2006/relationships/notesSlide" Target="../notesSlides/notesSlide14.xml"/><Relationship Id="rId16" Type="http://schemas.openxmlformats.org/officeDocument/2006/relationships/image" Target="../media/image45.svg"/><Relationship Id="rId20" Type="http://schemas.openxmlformats.org/officeDocument/2006/relationships/image" Target="../media/image49.svg"/><Relationship Id="rId1" Type="http://schemas.openxmlformats.org/officeDocument/2006/relationships/slideLayout" Target="../slideLayouts/slideLayout9.xml"/><Relationship Id="rId6" Type="http://schemas.openxmlformats.org/officeDocument/2006/relationships/image" Target="../media/image35.png"/><Relationship Id="rId11" Type="http://schemas.openxmlformats.org/officeDocument/2006/relationships/image" Target="../media/image40.svg"/><Relationship Id="rId24" Type="http://schemas.openxmlformats.org/officeDocument/2006/relationships/image" Target="../media/image53.png"/><Relationship Id="rId5" Type="http://schemas.openxmlformats.org/officeDocument/2006/relationships/image" Target="../media/image34.svg"/><Relationship Id="rId15" Type="http://schemas.openxmlformats.org/officeDocument/2006/relationships/image" Target="../media/image44.png"/><Relationship Id="rId23" Type="http://schemas.openxmlformats.org/officeDocument/2006/relationships/image" Target="../media/image52.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svg"/><Relationship Id="rId14" Type="http://schemas.openxmlformats.org/officeDocument/2006/relationships/image" Target="../media/image43.svg"/><Relationship Id="rId22" Type="http://schemas.openxmlformats.org/officeDocument/2006/relationships/image" Target="../media/image51.svg"/><Relationship Id="rId27" Type="http://schemas.openxmlformats.org/officeDocument/2006/relationships/hyperlink" Target="https://learn.microsoft.com/en-us/dotnet/aspire/fundamentals/integrations-overview"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sv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 Type="http://schemas.openxmlformats.org/officeDocument/2006/relationships/notesSlide" Target="../notesSlides/notesSlide16.xml"/><Relationship Id="rId16" Type="http://schemas.openxmlformats.org/officeDocument/2006/relationships/image" Target="../media/image69.svg"/><Relationship Id="rId1" Type="http://schemas.openxmlformats.org/officeDocument/2006/relationships/slideLayout" Target="../slideLayouts/slideLayout7.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svg"/></Relationships>
</file>

<file path=ppt/slides/_rels/slide2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74.png"/><Relationship Id="rId4" Type="http://schemas.openxmlformats.org/officeDocument/2006/relationships/image" Target="../media/image7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5.png"/><Relationship Id="rId2" Type="http://schemas.openxmlformats.org/officeDocument/2006/relationships/notesSlide" Target="../notesSlides/notesSlide5.xml"/><Relationship Id="rId16" Type="http://schemas.openxmlformats.org/officeDocument/2006/relationships/image" Target="../media/image24.svg"/><Relationship Id="rId20" Type="http://schemas.openxmlformats.org/officeDocument/2006/relationships/image" Target="../media/image28.svg"/><Relationship Id="rId1" Type="http://schemas.openxmlformats.org/officeDocument/2006/relationships/slideLayout" Target="../slideLayouts/slideLayout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svg"/><Relationship Id="rId15" Type="http://schemas.openxmlformats.org/officeDocument/2006/relationships/image" Target="../media/image23.png"/><Relationship Id="rId10" Type="http://schemas.openxmlformats.org/officeDocument/2006/relationships/image" Target="../media/image18.sv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4F96D6-AD6D-A3DB-1F81-619A10E1E56E}"/>
              </a:ext>
            </a:extLst>
          </p:cNvPr>
          <p:cNvSpPr>
            <a:spLocks noGrp="1"/>
          </p:cNvSpPr>
          <p:nvPr>
            <p:ph type="ctrTitle"/>
          </p:nvPr>
        </p:nvSpPr>
        <p:spPr/>
        <p:txBody>
          <a:bodyPr/>
          <a:lstStyle/>
          <a:p>
            <a:r>
              <a:rPr lang="it-IT" sz="4400" dirty="0"/>
              <a:t>.NET ASPIRE, come gestire una applicazione distribuita</a:t>
            </a:r>
          </a:p>
        </p:txBody>
      </p:sp>
      <p:sp>
        <p:nvSpPr>
          <p:cNvPr id="7" name="Subtitle 6">
            <a:extLst>
              <a:ext uri="{FF2B5EF4-FFF2-40B4-BE49-F238E27FC236}">
                <a16:creationId xmlns:a16="http://schemas.microsoft.com/office/drawing/2014/main" id="{51EA473C-CEEB-DF22-F8BD-DF490C8806F4}"/>
              </a:ext>
            </a:extLst>
          </p:cNvPr>
          <p:cNvSpPr>
            <a:spLocks noGrp="1"/>
          </p:cNvSpPr>
          <p:nvPr>
            <p:ph type="subTitle" idx="1"/>
          </p:nvPr>
        </p:nvSpPr>
        <p:spPr/>
        <p:txBody>
          <a:bodyPr/>
          <a:lstStyle/>
          <a:p>
            <a:r>
              <a:rPr lang="it-IT" dirty="0"/>
              <a:t>Andrea Tosato</a:t>
            </a:r>
          </a:p>
        </p:txBody>
      </p:sp>
    </p:spTree>
    <p:extLst>
      <p:ext uri="{BB962C8B-B14F-4D97-AF65-F5344CB8AC3E}">
        <p14:creationId xmlns:p14="http://schemas.microsoft.com/office/powerpoint/2010/main" val="37565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723FA5-0F9E-5CC6-BE60-567BB941AB19}"/>
              </a:ext>
              <a:ext uri="{C183D7F6-B498-43B3-948B-1728B52AA6E4}">
                <adec:decorative xmlns:adec="http://schemas.microsoft.com/office/drawing/2017/decorative" val="1"/>
              </a:ext>
            </a:extLst>
          </p:cNvPr>
          <p:cNvSpPr txBox="1"/>
          <p:nvPr/>
        </p:nvSpPr>
        <p:spPr>
          <a:xfrm>
            <a:off x="2882518" y="731801"/>
            <a:ext cx="6182770" cy="228251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endParaRPr lang="en-US" sz="9948" b="1" kern="0" spc="-75">
              <a:latin typeface="Segoe UI Semibold" panose="020B0502040204020203" pitchFamily="34" charset="0"/>
              <a:cs typeface="Segoe UI Semibold" panose="020B0502040204020203" pitchFamily="34" charset="0"/>
            </a:endParaRPr>
          </a:p>
        </p:txBody>
      </p:sp>
      <p:pic>
        <p:nvPicPr>
          <p:cNvPr id="5" name="Picture 4" descr=".NET Aspire logo">
            <a:extLst>
              <a:ext uri="{FF2B5EF4-FFF2-40B4-BE49-F238E27FC236}">
                <a16:creationId xmlns:a16="http://schemas.microsoft.com/office/drawing/2014/main" id="{EDE4B226-BF59-DD80-B46D-B38CFE82BB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74758" y="960264"/>
            <a:ext cx="5425204" cy="1456880"/>
          </a:xfrm>
          <a:prstGeom prst="rect">
            <a:avLst/>
          </a:prstGeom>
        </p:spPr>
      </p:pic>
      <p:sp>
        <p:nvSpPr>
          <p:cNvPr id="57" name="TextBox 56">
            <a:extLst>
              <a:ext uri="{FF2B5EF4-FFF2-40B4-BE49-F238E27FC236}">
                <a16:creationId xmlns:a16="http://schemas.microsoft.com/office/drawing/2014/main" id="{6F0696DA-AD91-A9CC-C02C-2715E0DD8C45}"/>
              </a:ext>
            </a:extLst>
          </p:cNvPr>
          <p:cNvSpPr txBox="1"/>
          <p:nvPr/>
        </p:nvSpPr>
        <p:spPr>
          <a:xfrm>
            <a:off x="2237682" y="3428939"/>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latin typeface="Segoe UI Semibold" panose="020B0502040204020203" pitchFamily="34" charset="0"/>
                <a:cs typeface="Segoe UI Semibold" panose="020B0502040204020203" pitchFamily="34" charset="0"/>
              </a:rPr>
              <a:t>Smart Defaults</a:t>
            </a:r>
          </a:p>
        </p:txBody>
      </p:sp>
      <p:sp>
        <p:nvSpPr>
          <p:cNvPr id="58" name="TextBox 57">
            <a:extLst>
              <a:ext uri="{FF2B5EF4-FFF2-40B4-BE49-F238E27FC236}">
                <a16:creationId xmlns:a16="http://schemas.microsoft.com/office/drawing/2014/main" id="{BDDFFCEE-376A-7227-C67A-E7F8E9C0343A}"/>
              </a:ext>
            </a:extLst>
          </p:cNvPr>
          <p:cNvSpPr txBox="1"/>
          <p:nvPr/>
        </p:nvSpPr>
        <p:spPr>
          <a:xfrm>
            <a:off x="6287359" y="3428939"/>
            <a:ext cx="3736223"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latin typeface="Segoe UI Semibold" panose="020B0502040204020203" pitchFamily="34" charset="0"/>
                <a:cs typeface="Segoe UI Semibold" panose="020B0502040204020203" pitchFamily="34" charset="0"/>
              </a:rPr>
              <a:t>Developer Dashboard</a:t>
            </a:r>
          </a:p>
        </p:txBody>
      </p:sp>
      <p:sp>
        <p:nvSpPr>
          <p:cNvPr id="59" name="TextBox 58">
            <a:extLst>
              <a:ext uri="{FF2B5EF4-FFF2-40B4-BE49-F238E27FC236}">
                <a16:creationId xmlns:a16="http://schemas.microsoft.com/office/drawing/2014/main" id="{8EAECDA8-2113-EF21-90C4-37414A2EB1C2}"/>
              </a:ext>
            </a:extLst>
          </p:cNvPr>
          <p:cNvSpPr txBox="1"/>
          <p:nvPr/>
        </p:nvSpPr>
        <p:spPr>
          <a:xfrm>
            <a:off x="2237682" y="4276415"/>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latin typeface="Segoe UI Semibold" panose="020B0502040204020203" pitchFamily="34" charset="0"/>
                <a:cs typeface="Segoe UI Semibold" panose="020B0502040204020203" pitchFamily="34" charset="0"/>
              </a:rPr>
              <a:t>Orchestration</a:t>
            </a:r>
          </a:p>
        </p:txBody>
      </p:sp>
      <p:sp>
        <p:nvSpPr>
          <p:cNvPr id="60" name="TextBox 59">
            <a:extLst>
              <a:ext uri="{FF2B5EF4-FFF2-40B4-BE49-F238E27FC236}">
                <a16:creationId xmlns:a16="http://schemas.microsoft.com/office/drawing/2014/main" id="{3AE55DF2-574F-2C71-6B87-4E7A8FA65F6E}"/>
              </a:ext>
            </a:extLst>
          </p:cNvPr>
          <p:cNvSpPr txBox="1"/>
          <p:nvPr/>
        </p:nvSpPr>
        <p:spPr>
          <a:xfrm>
            <a:off x="6287360" y="4276415"/>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latin typeface="Segoe UI Semibold" panose="020B0502040204020203" pitchFamily="34" charset="0"/>
                <a:cs typeface="Segoe UI Semibold" panose="020B0502040204020203" pitchFamily="34" charset="0"/>
              </a:rPr>
              <a:t>Service Discovery</a:t>
            </a:r>
          </a:p>
        </p:txBody>
      </p:sp>
      <p:sp>
        <p:nvSpPr>
          <p:cNvPr id="4" name="TextBox 3">
            <a:extLst>
              <a:ext uri="{FF2B5EF4-FFF2-40B4-BE49-F238E27FC236}">
                <a16:creationId xmlns:a16="http://schemas.microsoft.com/office/drawing/2014/main" id="{2A2849DE-C5CF-4C8F-35B8-14ACC7AD892D}"/>
              </a:ext>
            </a:extLst>
          </p:cNvPr>
          <p:cNvSpPr txBox="1"/>
          <p:nvPr/>
        </p:nvSpPr>
        <p:spPr>
          <a:xfrm>
            <a:off x="2121418" y="2233266"/>
            <a:ext cx="7949165" cy="954088"/>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algn="ctr" defTabSz="914184" fontAlgn="base">
              <a:spcBef>
                <a:spcPct val="0"/>
              </a:spcBef>
              <a:spcAft>
                <a:spcPct val="0"/>
              </a:spcAft>
              <a:defRPr/>
            </a:pPr>
            <a: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t>A cloud ready stack for building observable,</a:t>
            </a:r>
            <a:b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br>
            <a: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t> production ready, distributed applications</a:t>
            </a:r>
          </a:p>
        </p:txBody>
      </p:sp>
      <p:sp>
        <p:nvSpPr>
          <p:cNvPr id="61" name="TextBox 60">
            <a:extLst>
              <a:ext uri="{FF2B5EF4-FFF2-40B4-BE49-F238E27FC236}">
                <a16:creationId xmlns:a16="http://schemas.microsoft.com/office/drawing/2014/main" id="{6B1DB59E-D497-2683-30BD-1600A87AC873}"/>
              </a:ext>
            </a:extLst>
          </p:cNvPr>
          <p:cNvSpPr txBox="1"/>
          <p:nvPr/>
        </p:nvSpPr>
        <p:spPr>
          <a:xfrm>
            <a:off x="6287360" y="5123891"/>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latin typeface="Segoe UI Semibold" panose="020B0502040204020203" pitchFamily="34" charset="0"/>
                <a:cs typeface="Segoe UI Semibold" panose="020B0502040204020203" pitchFamily="34" charset="0"/>
              </a:rPr>
              <a:t>Deployment</a:t>
            </a:r>
          </a:p>
        </p:txBody>
      </p:sp>
      <p:sp>
        <p:nvSpPr>
          <p:cNvPr id="2" name="TextBox 1">
            <a:extLst>
              <a:ext uri="{FF2B5EF4-FFF2-40B4-BE49-F238E27FC236}">
                <a16:creationId xmlns:a16="http://schemas.microsoft.com/office/drawing/2014/main" id="{8D8F07D5-626B-DDA9-CD00-771AC86161F3}"/>
              </a:ext>
            </a:extLst>
          </p:cNvPr>
          <p:cNvSpPr txBox="1"/>
          <p:nvPr/>
        </p:nvSpPr>
        <p:spPr>
          <a:xfrm>
            <a:off x="2237682" y="5123891"/>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dirty="0">
                <a:latin typeface="Segoe UI Semibold" panose="020B0502040204020203" pitchFamily="34" charset="0"/>
                <a:cs typeface="Segoe UI Semibold" panose="020B0502040204020203" pitchFamily="34" charset="0"/>
              </a:rPr>
              <a:t>Integrations</a:t>
            </a:r>
          </a:p>
        </p:txBody>
      </p:sp>
      <p:sp>
        <p:nvSpPr>
          <p:cNvPr id="3" name="Title 2">
            <a:extLst>
              <a:ext uri="{FF2B5EF4-FFF2-40B4-BE49-F238E27FC236}">
                <a16:creationId xmlns:a16="http://schemas.microsoft.com/office/drawing/2014/main" id="{5FF271A9-7C93-DF3F-4614-C2662CF1B760}"/>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.NET Aspire Includes…</a:t>
            </a:r>
          </a:p>
        </p:txBody>
      </p:sp>
    </p:spTree>
    <p:extLst>
      <p:ext uri="{BB962C8B-B14F-4D97-AF65-F5344CB8AC3E}">
        <p14:creationId xmlns:p14="http://schemas.microsoft.com/office/powerpoint/2010/main" val="53846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nodeType="withEffect">
                                  <p:stCondLst>
                                    <p:cond delay="0"/>
                                  </p:stCondLst>
                                  <p:childTnLst>
                                    <p:animMotion origin="layout" path="M 5E-6 0.04606 L 5E-6 3.7037E-6 " pathEditMode="relative" rAng="0" ptsTypes="AA">
                                      <p:cBhvr>
                                        <p:cTn id="9" dur="500" fill="hold"/>
                                        <p:tgtEl>
                                          <p:spTgt spid="5"/>
                                        </p:tgtEl>
                                        <p:attrNameLst>
                                          <p:attrName>ppt_x</p:attrName>
                                          <p:attrName>ppt_y</p:attrName>
                                        </p:attrNameLst>
                                      </p:cBhvr>
                                      <p:rCtr x="0" y="-2315"/>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42" presetClass="path" presetSubtype="0" decel="100000" fill="hold" grpId="1" nodeType="withEffect">
                                  <p:stCondLst>
                                    <p:cond delay="0"/>
                                  </p:stCondLst>
                                  <p:childTnLst>
                                    <p:animMotion origin="layout" path="M 0 0.04606 L 0 0 " pathEditMode="relative" rAng="0" ptsTypes="AA">
                                      <p:cBhvr>
                                        <p:cTn id="15" dur="500" fill="hold"/>
                                        <p:tgtEl>
                                          <p:spTgt spid="4"/>
                                        </p:tgtEl>
                                        <p:attrNameLst>
                                          <p:attrName>ppt_x</p:attrName>
                                          <p:attrName>ppt_y</p:attrName>
                                        </p:attrNameLst>
                                      </p:cBhvr>
                                      <p:rCtr x="0" y="-2315"/>
                                    </p:animMotion>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7" grpId="0" animBg="1"/>
      <p:bldP spid="58" grpId="0" animBg="1"/>
      <p:bldP spid="59" grpId="0" animBg="1"/>
      <p:bldP spid="60" grpId="0" animBg="1"/>
      <p:bldP spid="4" grpId="0" animBg="1"/>
      <p:bldP spid="4" grpId="1" animBg="1"/>
      <p:bldP spid="61"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9">
            <a:extLst>
              <a:ext uri="{FF2B5EF4-FFF2-40B4-BE49-F238E27FC236}">
                <a16:creationId xmlns:a16="http://schemas.microsoft.com/office/drawing/2014/main" id="{0B92C295-DB4F-3167-FF5D-E1153E6026F8}"/>
              </a:ext>
              <a:ext uri="{C183D7F6-B498-43B3-948B-1728B52AA6E4}">
                <adec:decorative xmlns:adec="http://schemas.microsoft.com/office/drawing/2017/decorative" val="1"/>
              </a:ext>
            </a:extLst>
          </p:cNvPr>
          <p:cNvSpPr/>
          <p:nvPr/>
        </p:nvSpPr>
        <p:spPr>
          <a:xfrm>
            <a:off x="1058651" y="2379368"/>
            <a:ext cx="10074698" cy="2679649"/>
          </a:xfrm>
          <a:prstGeom prst="roundRect">
            <a:avLst>
              <a:gd name="adj" fmla="val 5765"/>
            </a:avLst>
          </a:prstGeom>
          <a:solidFill>
            <a:srgbClr val="FAFAFA"/>
          </a:solidFill>
          <a:effectLst>
            <a:outerShdw blurRad="63500" dist="127000" dir="2700000" algn="tl" rotWithShape="0">
              <a:srgbClr val="B1B3B3">
                <a:alpha val="50000"/>
              </a:srgbClr>
            </a:outerShdw>
          </a:effectLst>
        </p:spPr>
        <p:txBody>
          <a:bodyPr wrap="square" lIns="0" tIns="0" rIns="0" bIns="0" anchor="t" anchorCtr="0">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w="3175">
                <a:noFill/>
              </a:ln>
              <a:solidFill>
                <a:srgbClr val="3A20A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9" name="TextBox 38">
            <a:extLst>
              <a:ext uri="{FF2B5EF4-FFF2-40B4-BE49-F238E27FC236}">
                <a16:creationId xmlns:a16="http://schemas.microsoft.com/office/drawing/2014/main" id="{13F71C0F-D5E8-504F-70BB-8E077C132D73}"/>
              </a:ext>
            </a:extLst>
          </p:cNvPr>
          <p:cNvSpPr txBox="1"/>
          <p:nvPr/>
        </p:nvSpPr>
        <p:spPr>
          <a:xfrm>
            <a:off x="586740" y="1989683"/>
            <a:ext cx="11018520" cy="721422"/>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.NET Aspire</a:t>
            </a:r>
            <a:r>
              <a:rPr kumimoji="0" lang="en-US" sz="2400" b="1" i="0" u="none" strike="noStrike" kern="0" cap="none" spc="0" normalizeH="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Service Defaults</a:t>
            </a:r>
            <a:endParaRPr kumimoji="0" lang="en-US" sz="24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descr="Observability, Resiliency, and Health Checks">
            <a:extLst>
              <a:ext uri="{FF2B5EF4-FFF2-40B4-BE49-F238E27FC236}">
                <a16:creationId xmlns:a16="http://schemas.microsoft.com/office/drawing/2014/main" id="{A3A1C794-44EF-2AF6-B984-3E14319FCB91}"/>
              </a:ext>
              <a:ext uri="{C183D7F6-B498-43B3-948B-1728B52AA6E4}">
                <adec:decorative xmlns:adec="http://schemas.microsoft.com/office/drawing/2017/decorative" val="0"/>
              </a:ext>
            </a:extLst>
          </p:cNvPr>
          <p:cNvGrpSpPr/>
          <p:nvPr/>
        </p:nvGrpSpPr>
        <p:grpSpPr>
          <a:xfrm>
            <a:off x="2931213" y="3300359"/>
            <a:ext cx="6329573" cy="1222920"/>
            <a:chOff x="1848518" y="3301038"/>
            <a:chExt cx="6329573" cy="1222920"/>
          </a:xfrm>
        </p:grpSpPr>
        <p:grpSp>
          <p:nvGrpSpPr>
            <p:cNvPr id="26" name="Group 25">
              <a:extLst>
                <a:ext uri="{FF2B5EF4-FFF2-40B4-BE49-F238E27FC236}">
                  <a16:creationId xmlns:a16="http://schemas.microsoft.com/office/drawing/2014/main" id="{5D683E86-4206-2324-B2F6-C70DEB5ECD95}"/>
                </a:ext>
              </a:extLst>
            </p:cNvPr>
            <p:cNvGrpSpPr/>
            <p:nvPr/>
          </p:nvGrpSpPr>
          <p:grpSpPr>
            <a:xfrm>
              <a:off x="1848518" y="3301038"/>
              <a:ext cx="6329573" cy="1222920"/>
              <a:chOff x="1848518" y="3301038"/>
              <a:chExt cx="6329573" cy="1222920"/>
            </a:xfrm>
          </p:grpSpPr>
          <p:grpSp>
            <p:nvGrpSpPr>
              <p:cNvPr id="13" name="Group 12">
                <a:extLst>
                  <a:ext uri="{FF2B5EF4-FFF2-40B4-BE49-F238E27FC236}">
                    <a16:creationId xmlns:a16="http://schemas.microsoft.com/office/drawing/2014/main" id="{DC485A93-8953-FEC3-4516-C36F27F03944}"/>
                  </a:ext>
                </a:extLst>
              </p:cNvPr>
              <p:cNvGrpSpPr>
                <a:grpSpLocks noChangeAspect="1"/>
              </p:cNvGrpSpPr>
              <p:nvPr/>
            </p:nvGrpSpPr>
            <p:grpSpPr>
              <a:xfrm>
                <a:off x="2486314" y="3301038"/>
                <a:ext cx="548640" cy="548695"/>
                <a:chOff x="2378210" y="2756054"/>
                <a:chExt cx="575831" cy="575889"/>
              </a:xfrm>
            </p:grpSpPr>
            <p:sp>
              <p:nvSpPr>
                <p:cNvPr id="11" name="Freeform: Shape 10">
                  <a:extLst>
                    <a:ext uri="{FF2B5EF4-FFF2-40B4-BE49-F238E27FC236}">
                      <a16:creationId xmlns:a16="http://schemas.microsoft.com/office/drawing/2014/main" id="{C7055C36-2FB8-805E-A360-C2AE4CA5E3F0}"/>
                    </a:ext>
                  </a:extLst>
                </p:cNvPr>
                <p:cNvSpPr/>
                <p:nvPr/>
              </p:nvSpPr>
              <p:spPr>
                <a:xfrm>
                  <a:off x="2378210" y="2756054"/>
                  <a:ext cx="575831" cy="575889"/>
                </a:xfrm>
                <a:custGeom>
                  <a:avLst/>
                  <a:gdLst>
                    <a:gd name="connsiteX0" fmla="*/ 42986 w 575831"/>
                    <a:gd name="connsiteY0" fmla="*/ 392948 h 575889"/>
                    <a:gd name="connsiteX1" fmla="*/ 18650 w 575831"/>
                    <a:gd name="connsiteY1" fmla="*/ 374498 h 575889"/>
                    <a:gd name="connsiteX2" fmla="*/ 202 w 575831"/>
                    <a:gd name="connsiteY2" fmla="*/ 392948 h 575889"/>
                    <a:gd name="connsiteX3" fmla="*/ 0 w 575831"/>
                    <a:gd name="connsiteY3" fmla="*/ 395884 h 575889"/>
                    <a:gd name="connsiteX4" fmla="*/ 0 w 575831"/>
                    <a:gd name="connsiteY4" fmla="*/ 496712 h 575889"/>
                    <a:gd name="connsiteX5" fmla="*/ 144 w 575831"/>
                    <a:gd name="connsiteY5" fmla="*/ 501751 h 575889"/>
                    <a:gd name="connsiteX6" fmla="*/ 74369 w 575831"/>
                    <a:gd name="connsiteY6" fmla="*/ 575745 h 575889"/>
                    <a:gd name="connsiteX7" fmla="*/ 79177 w 575831"/>
                    <a:gd name="connsiteY7" fmla="*/ 575889 h 575889"/>
                    <a:gd name="connsiteX8" fmla="*/ 179947 w 575831"/>
                    <a:gd name="connsiteY8" fmla="*/ 575889 h 575889"/>
                    <a:gd name="connsiteX9" fmla="*/ 182884 w 575831"/>
                    <a:gd name="connsiteY9" fmla="*/ 575717 h 575889"/>
                    <a:gd name="connsiteX10" fmla="*/ 201454 w 575831"/>
                    <a:gd name="connsiteY10" fmla="*/ 551474 h 575889"/>
                    <a:gd name="connsiteX11" fmla="*/ 182884 w 575831"/>
                    <a:gd name="connsiteY11" fmla="*/ 532903 h 575889"/>
                    <a:gd name="connsiteX12" fmla="*/ 179947 w 575831"/>
                    <a:gd name="connsiteY12" fmla="*/ 532702 h 575889"/>
                    <a:gd name="connsiteX13" fmla="*/ 79177 w 575831"/>
                    <a:gd name="connsiteY13" fmla="*/ 532702 h 575889"/>
                    <a:gd name="connsiteX14" fmla="*/ 75492 w 575831"/>
                    <a:gd name="connsiteY14" fmla="*/ 532529 h 575889"/>
                    <a:gd name="connsiteX15" fmla="*/ 43389 w 575831"/>
                    <a:gd name="connsiteY15" fmla="*/ 500398 h 575889"/>
                    <a:gd name="connsiteX16" fmla="*/ 43187 w 575831"/>
                    <a:gd name="connsiteY16" fmla="*/ 496712 h 575889"/>
                    <a:gd name="connsiteX17" fmla="*/ 43187 w 575831"/>
                    <a:gd name="connsiteY17" fmla="*/ 395884 h 575889"/>
                    <a:gd name="connsiteX18" fmla="*/ 42986 w 575831"/>
                    <a:gd name="connsiteY18" fmla="*/ 392948 h 575889"/>
                    <a:gd name="connsiteX19" fmla="*/ 575630 w 575831"/>
                    <a:gd name="connsiteY19" fmla="*/ 392948 h 575889"/>
                    <a:gd name="connsiteX20" fmla="*/ 551296 w 575831"/>
                    <a:gd name="connsiteY20" fmla="*/ 374498 h 575889"/>
                    <a:gd name="connsiteX21" fmla="*/ 532644 w 575831"/>
                    <a:gd name="connsiteY21" fmla="*/ 395884 h 575889"/>
                    <a:gd name="connsiteX22" fmla="*/ 532644 w 575831"/>
                    <a:gd name="connsiteY22" fmla="*/ 496712 h 575889"/>
                    <a:gd name="connsiteX23" fmla="*/ 532472 w 575831"/>
                    <a:gd name="connsiteY23" fmla="*/ 500398 h 575889"/>
                    <a:gd name="connsiteX24" fmla="*/ 496655 w 575831"/>
                    <a:gd name="connsiteY24" fmla="*/ 532702 h 575889"/>
                    <a:gd name="connsiteX25" fmla="*/ 395884 w 575831"/>
                    <a:gd name="connsiteY25" fmla="*/ 532702 h 575889"/>
                    <a:gd name="connsiteX26" fmla="*/ 392948 w 575831"/>
                    <a:gd name="connsiteY26" fmla="*/ 532903 h 575889"/>
                    <a:gd name="connsiteX27" fmla="*/ 374498 w 575831"/>
                    <a:gd name="connsiteY27" fmla="*/ 557238 h 575889"/>
                    <a:gd name="connsiteX28" fmla="*/ 395884 w 575831"/>
                    <a:gd name="connsiteY28" fmla="*/ 575889 h 575889"/>
                    <a:gd name="connsiteX29" fmla="*/ 496655 w 575831"/>
                    <a:gd name="connsiteY29" fmla="*/ 575889 h 575889"/>
                    <a:gd name="connsiteX30" fmla="*/ 501492 w 575831"/>
                    <a:gd name="connsiteY30" fmla="*/ 575745 h 575889"/>
                    <a:gd name="connsiteX31" fmla="*/ 575832 w 575831"/>
                    <a:gd name="connsiteY31" fmla="*/ 496712 h 575889"/>
                    <a:gd name="connsiteX32" fmla="*/ 575832 w 575831"/>
                    <a:gd name="connsiteY32" fmla="*/ 395884 h 575889"/>
                    <a:gd name="connsiteX33" fmla="*/ 575630 w 575831"/>
                    <a:gd name="connsiteY33" fmla="*/ 392948 h 575889"/>
                    <a:gd name="connsiteX34" fmla="*/ 201541 w 575831"/>
                    <a:gd name="connsiteY34" fmla="*/ 21594 h 575889"/>
                    <a:gd name="connsiteX35" fmla="*/ 179947 w 575831"/>
                    <a:gd name="connsiteY35" fmla="*/ 0 h 575889"/>
                    <a:gd name="connsiteX36" fmla="*/ 79177 w 575831"/>
                    <a:gd name="connsiteY36" fmla="*/ 0 h 575889"/>
                    <a:gd name="connsiteX37" fmla="*/ 74369 w 575831"/>
                    <a:gd name="connsiteY37" fmla="*/ 144 h 575889"/>
                    <a:gd name="connsiteX38" fmla="*/ 0 w 575831"/>
                    <a:gd name="connsiteY38" fmla="*/ 79177 h 575889"/>
                    <a:gd name="connsiteX39" fmla="*/ 0 w 575831"/>
                    <a:gd name="connsiteY39" fmla="*/ 180005 h 575889"/>
                    <a:gd name="connsiteX40" fmla="*/ 202 w 575831"/>
                    <a:gd name="connsiteY40" fmla="*/ 182942 h 575889"/>
                    <a:gd name="connsiteX41" fmla="*/ 24537 w 575831"/>
                    <a:gd name="connsiteY41" fmla="*/ 201391 h 575889"/>
                    <a:gd name="connsiteX42" fmla="*/ 43187 w 575831"/>
                    <a:gd name="connsiteY42" fmla="*/ 180005 h 575889"/>
                    <a:gd name="connsiteX43" fmla="*/ 43187 w 575831"/>
                    <a:gd name="connsiteY43" fmla="*/ 79177 h 575889"/>
                    <a:gd name="connsiteX44" fmla="*/ 43389 w 575831"/>
                    <a:gd name="connsiteY44" fmla="*/ 75492 h 575889"/>
                    <a:gd name="connsiteX45" fmla="*/ 79177 w 575831"/>
                    <a:gd name="connsiteY45" fmla="*/ 43187 h 575889"/>
                    <a:gd name="connsiteX46" fmla="*/ 179947 w 575831"/>
                    <a:gd name="connsiteY46" fmla="*/ 43187 h 575889"/>
                    <a:gd name="connsiteX47" fmla="*/ 182884 w 575831"/>
                    <a:gd name="connsiteY47" fmla="*/ 42986 h 575889"/>
                    <a:gd name="connsiteX48" fmla="*/ 201541 w 575831"/>
                    <a:gd name="connsiteY48" fmla="*/ 21594 h 575889"/>
                    <a:gd name="connsiteX49" fmla="*/ 501492 w 575831"/>
                    <a:gd name="connsiteY49" fmla="*/ 144 h 575889"/>
                    <a:gd name="connsiteX50" fmla="*/ 496655 w 575831"/>
                    <a:gd name="connsiteY50" fmla="*/ 0 h 575889"/>
                    <a:gd name="connsiteX51" fmla="*/ 395884 w 575831"/>
                    <a:gd name="connsiteY51" fmla="*/ 0 h 575889"/>
                    <a:gd name="connsiteX52" fmla="*/ 392948 w 575831"/>
                    <a:gd name="connsiteY52" fmla="*/ 202 h 575889"/>
                    <a:gd name="connsiteX53" fmla="*/ 374498 w 575831"/>
                    <a:gd name="connsiteY53" fmla="*/ 24537 h 575889"/>
                    <a:gd name="connsiteX54" fmla="*/ 392948 w 575831"/>
                    <a:gd name="connsiteY54" fmla="*/ 42986 h 575889"/>
                    <a:gd name="connsiteX55" fmla="*/ 395884 w 575831"/>
                    <a:gd name="connsiteY55" fmla="*/ 43187 h 575889"/>
                    <a:gd name="connsiteX56" fmla="*/ 496655 w 575831"/>
                    <a:gd name="connsiteY56" fmla="*/ 43187 h 575889"/>
                    <a:gd name="connsiteX57" fmla="*/ 500340 w 575831"/>
                    <a:gd name="connsiteY57" fmla="*/ 43360 h 575889"/>
                    <a:gd name="connsiteX58" fmla="*/ 532472 w 575831"/>
                    <a:gd name="connsiteY58" fmla="*/ 75492 h 575889"/>
                    <a:gd name="connsiteX59" fmla="*/ 532644 w 575831"/>
                    <a:gd name="connsiteY59" fmla="*/ 79177 h 575889"/>
                    <a:gd name="connsiteX60" fmla="*/ 532644 w 575831"/>
                    <a:gd name="connsiteY60" fmla="*/ 180005 h 575889"/>
                    <a:gd name="connsiteX61" fmla="*/ 532846 w 575831"/>
                    <a:gd name="connsiteY61" fmla="*/ 182942 h 575889"/>
                    <a:gd name="connsiteX62" fmla="*/ 557180 w 575831"/>
                    <a:gd name="connsiteY62" fmla="*/ 201391 h 575889"/>
                    <a:gd name="connsiteX63" fmla="*/ 575630 w 575831"/>
                    <a:gd name="connsiteY63" fmla="*/ 182942 h 575889"/>
                    <a:gd name="connsiteX64" fmla="*/ 575832 w 575831"/>
                    <a:gd name="connsiteY64" fmla="*/ 180005 h 575889"/>
                    <a:gd name="connsiteX65" fmla="*/ 575832 w 575831"/>
                    <a:gd name="connsiteY65" fmla="*/ 79177 h 575889"/>
                    <a:gd name="connsiteX66" fmla="*/ 575688 w 575831"/>
                    <a:gd name="connsiteY66" fmla="*/ 74167 h 575889"/>
                    <a:gd name="connsiteX67" fmla="*/ 501492 w 575831"/>
                    <a:gd name="connsiteY67" fmla="*/ 144 h 575889"/>
                    <a:gd name="connsiteX68" fmla="*/ 187232 w 575831"/>
                    <a:gd name="connsiteY68" fmla="*/ 331103 h 575889"/>
                    <a:gd name="connsiteX69" fmla="*/ 288002 w 575831"/>
                    <a:gd name="connsiteY69" fmla="*/ 230333 h 575889"/>
                    <a:gd name="connsiteX70" fmla="*/ 388773 w 575831"/>
                    <a:gd name="connsiteY70" fmla="*/ 331103 h 575889"/>
                    <a:gd name="connsiteX71" fmla="*/ 288002 w 575831"/>
                    <a:gd name="connsiteY71" fmla="*/ 431874 h 575889"/>
                    <a:gd name="connsiteX72" fmla="*/ 187232 w 575831"/>
                    <a:gd name="connsiteY72" fmla="*/ 331103 h 57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75831" h="575889">
                      <a:moveTo>
                        <a:pt x="42986" y="392948"/>
                      </a:moveTo>
                      <a:cubicBezTo>
                        <a:pt x="41360" y="381134"/>
                        <a:pt x="30465" y="372874"/>
                        <a:pt x="18650" y="374498"/>
                      </a:cubicBezTo>
                      <a:cubicBezTo>
                        <a:pt x="9061" y="375819"/>
                        <a:pt x="1521" y="383357"/>
                        <a:pt x="202" y="392948"/>
                      </a:cubicBezTo>
                      <a:lnTo>
                        <a:pt x="0" y="395884"/>
                      </a:lnTo>
                      <a:lnTo>
                        <a:pt x="0" y="496712"/>
                      </a:lnTo>
                      <a:lnTo>
                        <a:pt x="144" y="501751"/>
                      </a:lnTo>
                      <a:cubicBezTo>
                        <a:pt x="2685" y="541604"/>
                        <a:pt x="34507" y="573330"/>
                        <a:pt x="74369" y="575745"/>
                      </a:cubicBezTo>
                      <a:lnTo>
                        <a:pt x="79177" y="575889"/>
                      </a:lnTo>
                      <a:lnTo>
                        <a:pt x="179947" y="575889"/>
                      </a:lnTo>
                      <a:lnTo>
                        <a:pt x="182884" y="575717"/>
                      </a:lnTo>
                      <a:cubicBezTo>
                        <a:pt x="194707" y="574150"/>
                        <a:pt x="203021" y="563296"/>
                        <a:pt x="201454" y="551474"/>
                      </a:cubicBezTo>
                      <a:cubicBezTo>
                        <a:pt x="200172" y="541797"/>
                        <a:pt x="192559" y="534185"/>
                        <a:pt x="182884" y="532903"/>
                      </a:cubicBezTo>
                      <a:lnTo>
                        <a:pt x="179947" y="532702"/>
                      </a:lnTo>
                      <a:lnTo>
                        <a:pt x="79177" y="532702"/>
                      </a:lnTo>
                      <a:lnTo>
                        <a:pt x="75492" y="532529"/>
                      </a:lnTo>
                      <a:cubicBezTo>
                        <a:pt x="58530" y="530776"/>
                        <a:pt x="45126" y="517362"/>
                        <a:pt x="43389" y="500398"/>
                      </a:cubicBezTo>
                      <a:lnTo>
                        <a:pt x="43187" y="496712"/>
                      </a:lnTo>
                      <a:lnTo>
                        <a:pt x="43187" y="395884"/>
                      </a:lnTo>
                      <a:lnTo>
                        <a:pt x="42986" y="392948"/>
                      </a:lnTo>
                      <a:close/>
                      <a:moveTo>
                        <a:pt x="575630" y="392948"/>
                      </a:moveTo>
                      <a:cubicBezTo>
                        <a:pt x="574003" y="381134"/>
                        <a:pt x="563109" y="372874"/>
                        <a:pt x="551296" y="374498"/>
                      </a:cubicBezTo>
                      <a:cubicBezTo>
                        <a:pt x="540608" y="375969"/>
                        <a:pt x="532647" y="385099"/>
                        <a:pt x="532644" y="395884"/>
                      </a:cubicBezTo>
                      <a:lnTo>
                        <a:pt x="532644" y="496712"/>
                      </a:lnTo>
                      <a:lnTo>
                        <a:pt x="532472" y="500398"/>
                      </a:lnTo>
                      <a:cubicBezTo>
                        <a:pt x="530583" y="518755"/>
                        <a:pt x="515110" y="532711"/>
                        <a:pt x="496655" y="532702"/>
                      </a:cubicBezTo>
                      <a:lnTo>
                        <a:pt x="395884" y="532702"/>
                      </a:lnTo>
                      <a:lnTo>
                        <a:pt x="392948" y="532903"/>
                      </a:lnTo>
                      <a:cubicBezTo>
                        <a:pt x="381134" y="534530"/>
                        <a:pt x="372874" y="545425"/>
                        <a:pt x="374498" y="557238"/>
                      </a:cubicBezTo>
                      <a:cubicBezTo>
                        <a:pt x="375969" y="567926"/>
                        <a:pt x="385099" y="575886"/>
                        <a:pt x="395884" y="575889"/>
                      </a:cubicBezTo>
                      <a:lnTo>
                        <a:pt x="496655" y="575889"/>
                      </a:lnTo>
                      <a:lnTo>
                        <a:pt x="501492" y="575745"/>
                      </a:lnTo>
                      <a:cubicBezTo>
                        <a:pt x="543266" y="573189"/>
                        <a:pt x="575835" y="538564"/>
                        <a:pt x="575832" y="496712"/>
                      </a:cubicBezTo>
                      <a:lnTo>
                        <a:pt x="575832" y="395884"/>
                      </a:lnTo>
                      <a:lnTo>
                        <a:pt x="575630" y="392948"/>
                      </a:lnTo>
                      <a:close/>
                      <a:moveTo>
                        <a:pt x="201541" y="21594"/>
                      </a:moveTo>
                      <a:cubicBezTo>
                        <a:pt x="201541" y="9668"/>
                        <a:pt x="191873" y="0"/>
                        <a:pt x="179947" y="0"/>
                      </a:cubicBezTo>
                      <a:lnTo>
                        <a:pt x="79177" y="0"/>
                      </a:lnTo>
                      <a:lnTo>
                        <a:pt x="74369" y="144"/>
                      </a:lnTo>
                      <a:cubicBezTo>
                        <a:pt x="32584" y="2686"/>
                        <a:pt x="-1" y="37315"/>
                        <a:pt x="0" y="79177"/>
                      </a:cubicBezTo>
                      <a:lnTo>
                        <a:pt x="0" y="180005"/>
                      </a:lnTo>
                      <a:lnTo>
                        <a:pt x="202" y="182942"/>
                      </a:lnTo>
                      <a:cubicBezTo>
                        <a:pt x="1827" y="194756"/>
                        <a:pt x="12722" y="203016"/>
                        <a:pt x="24537" y="201391"/>
                      </a:cubicBezTo>
                      <a:cubicBezTo>
                        <a:pt x="35222" y="199920"/>
                        <a:pt x="43184" y="190791"/>
                        <a:pt x="43187" y="180005"/>
                      </a:cubicBezTo>
                      <a:lnTo>
                        <a:pt x="43187" y="79177"/>
                      </a:lnTo>
                      <a:lnTo>
                        <a:pt x="43389" y="75492"/>
                      </a:lnTo>
                      <a:cubicBezTo>
                        <a:pt x="45278" y="57144"/>
                        <a:pt x="60732" y="43194"/>
                        <a:pt x="79177" y="43187"/>
                      </a:cubicBezTo>
                      <a:lnTo>
                        <a:pt x="179947" y="43187"/>
                      </a:lnTo>
                      <a:lnTo>
                        <a:pt x="182884" y="42986"/>
                      </a:lnTo>
                      <a:cubicBezTo>
                        <a:pt x="193574" y="41518"/>
                        <a:pt x="201541" y="32384"/>
                        <a:pt x="201541" y="21594"/>
                      </a:cubicBezTo>
                      <a:close/>
                      <a:moveTo>
                        <a:pt x="501492" y="144"/>
                      </a:moveTo>
                      <a:lnTo>
                        <a:pt x="496655" y="0"/>
                      </a:lnTo>
                      <a:lnTo>
                        <a:pt x="395884" y="0"/>
                      </a:lnTo>
                      <a:lnTo>
                        <a:pt x="392948" y="202"/>
                      </a:lnTo>
                      <a:cubicBezTo>
                        <a:pt x="381134" y="1827"/>
                        <a:pt x="372874" y="12722"/>
                        <a:pt x="374498" y="24537"/>
                      </a:cubicBezTo>
                      <a:cubicBezTo>
                        <a:pt x="375819" y="34127"/>
                        <a:pt x="383357" y="41666"/>
                        <a:pt x="392948" y="42986"/>
                      </a:cubicBezTo>
                      <a:lnTo>
                        <a:pt x="395884" y="43187"/>
                      </a:lnTo>
                      <a:lnTo>
                        <a:pt x="496655" y="43187"/>
                      </a:lnTo>
                      <a:lnTo>
                        <a:pt x="500340" y="43360"/>
                      </a:lnTo>
                      <a:cubicBezTo>
                        <a:pt x="517313" y="45100"/>
                        <a:pt x="530733" y="58519"/>
                        <a:pt x="532472" y="75492"/>
                      </a:cubicBezTo>
                      <a:lnTo>
                        <a:pt x="532644" y="79177"/>
                      </a:lnTo>
                      <a:lnTo>
                        <a:pt x="532644" y="180005"/>
                      </a:lnTo>
                      <a:lnTo>
                        <a:pt x="532846" y="182942"/>
                      </a:lnTo>
                      <a:cubicBezTo>
                        <a:pt x="534473" y="194756"/>
                        <a:pt x="545367" y="203016"/>
                        <a:pt x="557180" y="201391"/>
                      </a:cubicBezTo>
                      <a:cubicBezTo>
                        <a:pt x="566771" y="200071"/>
                        <a:pt x="574312" y="192531"/>
                        <a:pt x="575630" y="182942"/>
                      </a:cubicBezTo>
                      <a:lnTo>
                        <a:pt x="575832" y="180005"/>
                      </a:lnTo>
                      <a:lnTo>
                        <a:pt x="575832" y="79177"/>
                      </a:lnTo>
                      <a:lnTo>
                        <a:pt x="575688" y="74167"/>
                      </a:lnTo>
                      <a:cubicBezTo>
                        <a:pt x="573163" y="34312"/>
                        <a:pt x="541354" y="2576"/>
                        <a:pt x="501492" y="144"/>
                      </a:cubicBezTo>
                      <a:close/>
                      <a:moveTo>
                        <a:pt x="187232" y="331103"/>
                      </a:moveTo>
                      <a:cubicBezTo>
                        <a:pt x="187232" y="275449"/>
                        <a:pt x="232348" y="230333"/>
                        <a:pt x="288002" y="230333"/>
                      </a:cubicBezTo>
                      <a:cubicBezTo>
                        <a:pt x="343656" y="230333"/>
                        <a:pt x="388773" y="275449"/>
                        <a:pt x="388773" y="331103"/>
                      </a:cubicBezTo>
                      <a:cubicBezTo>
                        <a:pt x="388773" y="386757"/>
                        <a:pt x="343656" y="431874"/>
                        <a:pt x="288002" y="431874"/>
                      </a:cubicBezTo>
                      <a:cubicBezTo>
                        <a:pt x="232348" y="431874"/>
                        <a:pt x="187232" y="386757"/>
                        <a:pt x="187232" y="331103"/>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2" name="Freeform: Shape 11">
                  <a:extLst>
                    <a:ext uri="{FF2B5EF4-FFF2-40B4-BE49-F238E27FC236}">
                      <a16:creationId xmlns:a16="http://schemas.microsoft.com/office/drawing/2014/main" id="{89A7C577-94EB-7667-DC16-17A7451C059F}"/>
                    </a:ext>
                  </a:extLst>
                </p:cNvPr>
                <p:cNvSpPr/>
                <p:nvPr/>
              </p:nvSpPr>
              <p:spPr>
                <a:xfrm>
                  <a:off x="2458340" y="2892814"/>
                  <a:ext cx="416603" cy="158356"/>
                </a:xfrm>
                <a:custGeom>
                  <a:avLst/>
                  <a:gdLst>
                    <a:gd name="connsiteX0" fmla="*/ 41169 w 416603"/>
                    <a:gd name="connsiteY0" fmla="*/ 143756 h 158356"/>
                    <a:gd name="connsiteX1" fmla="*/ 40939 w 416603"/>
                    <a:gd name="connsiteY1" fmla="*/ 144361 h 158356"/>
                    <a:gd name="connsiteX2" fmla="*/ 40939 w 416603"/>
                    <a:gd name="connsiteY2" fmla="*/ 144419 h 158356"/>
                    <a:gd name="connsiteX3" fmla="*/ 13155 w 416603"/>
                    <a:gd name="connsiteY3" fmla="*/ 156972 h 158356"/>
                    <a:gd name="connsiteX4" fmla="*/ 602 w 416603"/>
                    <a:gd name="connsiteY4" fmla="*/ 128929 h 158356"/>
                    <a:gd name="connsiteX5" fmla="*/ 774 w 416603"/>
                    <a:gd name="connsiteY5" fmla="*/ 128497 h 158356"/>
                    <a:gd name="connsiteX6" fmla="*/ 3279 w 416603"/>
                    <a:gd name="connsiteY6" fmla="*/ 122739 h 158356"/>
                    <a:gd name="connsiteX7" fmla="*/ 11053 w 416603"/>
                    <a:gd name="connsiteY7" fmla="*/ 107882 h 158356"/>
                    <a:gd name="connsiteX8" fmla="*/ 45027 w 416603"/>
                    <a:gd name="connsiteY8" fmla="*/ 63917 h 158356"/>
                    <a:gd name="connsiteX9" fmla="*/ 207872 w 416603"/>
                    <a:gd name="connsiteY9" fmla="*/ 0 h 158356"/>
                    <a:gd name="connsiteX10" fmla="*/ 370689 w 416603"/>
                    <a:gd name="connsiteY10" fmla="*/ 63917 h 158356"/>
                    <a:gd name="connsiteX11" fmla="*/ 404663 w 416603"/>
                    <a:gd name="connsiteY11" fmla="*/ 107882 h 158356"/>
                    <a:gd name="connsiteX12" fmla="*/ 414970 w 416603"/>
                    <a:gd name="connsiteY12" fmla="*/ 128497 h 158356"/>
                    <a:gd name="connsiteX13" fmla="*/ 415143 w 416603"/>
                    <a:gd name="connsiteY13" fmla="*/ 128929 h 158356"/>
                    <a:gd name="connsiteX14" fmla="*/ 415200 w 416603"/>
                    <a:gd name="connsiteY14" fmla="*/ 129073 h 158356"/>
                    <a:gd name="connsiteX15" fmla="*/ 415200 w 416603"/>
                    <a:gd name="connsiteY15" fmla="*/ 129130 h 158356"/>
                    <a:gd name="connsiteX16" fmla="*/ 415229 w 416603"/>
                    <a:gd name="connsiteY16" fmla="*/ 129188 h 158356"/>
                    <a:gd name="connsiteX17" fmla="*/ 402590 w 416603"/>
                    <a:gd name="connsiteY17" fmla="*/ 156972 h 158356"/>
                    <a:gd name="connsiteX18" fmla="*/ 374806 w 416603"/>
                    <a:gd name="connsiteY18" fmla="*/ 144361 h 158356"/>
                    <a:gd name="connsiteX19" fmla="*/ 374575 w 416603"/>
                    <a:gd name="connsiteY19" fmla="*/ 143785 h 158356"/>
                    <a:gd name="connsiteX20" fmla="*/ 373309 w 416603"/>
                    <a:gd name="connsiteY20" fmla="*/ 140906 h 158356"/>
                    <a:gd name="connsiteX21" fmla="*/ 367378 w 416603"/>
                    <a:gd name="connsiteY21" fmla="*/ 129649 h 158356"/>
                    <a:gd name="connsiteX22" fmla="*/ 340169 w 416603"/>
                    <a:gd name="connsiteY22" fmla="*/ 94436 h 158356"/>
                    <a:gd name="connsiteX23" fmla="*/ 207872 w 416603"/>
                    <a:gd name="connsiteY23" fmla="*/ 43187 h 158356"/>
                    <a:gd name="connsiteX24" fmla="*/ 75575 w 416603"/>
                    <a:gd name="connsiteY24" fmla="*/ 94436 h 158356"/>
                    <a:gd name="connsiteX25" fmla="*/ 48367 w 416603"/>
                    <a:gd name="connsiteY25" fmla="*/ 129649 h 158356"/>
                    <a:gd name="connsiteX26" fmla="*/ 41169 w 416603"/>
                    <a:gd name="connsiteY26" fmla="*/ 143756 h 15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6603" h="158356">
                      <a:moveTo>
                        <a:pt x="41169" y="143756"/>
                      </a:moveTo>
                      <a:lnTo>
                        <a:pt x="40939" y="144361"/>
                      </a:lnTo>
                      <a:lnTo>
                        <a:pt x="40939" y="144419"/>
                      </a:lnTo>
                      <a:cubicBezTo>
                        <a:pt x="36717" y="155544"/>
                        <a:pt x="24293" y="161155"/>
                        <a:pt x="13155" y="156972"/>
                      </a:cubicBezTo>
                      <a:cubicBezTo>
                        <a:pt x="-4063" y="150522"/>
                        <a:pt x="544" y="129073"/>
                        <a:pt x="602" y="128929"/>
                      </a:cubicBezTo>
                      <a:lnTo>
                        <a:pt x="774" y="128497"/>
                      </a:lnTo>
                      <a:cubicBezTo>
                        <a:pt x="1525" y="126542"/>
                        <a:pt x="2361" y="124621"/>
                        <a:pt x="3279" y="122739"/>
                      </a:cubicBezTo>
                      <a:cubicBezTo>
                        <a:pt x="5007" y="119024"/>
                        <a:pt x="7540" y="113928"/>
                        <a:pt x="11053" y="107882"/>
                      </a:cubicBezTo>
                      <a:cubicBezTo>
                        <a:pt x="20456" y="91838"/>
                        <a:pt x="31874" y="77064"/>
                        <a:pt x="45027" y="63917"/>
                      </a:cubicBezTo>
                      <a:cubicBezTo>
                        <a:pt x="77331" y="31671"/>
                        <a:pt x="129415" y="0"/>
                        <a:pt x="207872" y="0"/>
                      </a:cubicBezTo>
                      <a:cubicBezTo>
                        <a:pt x="286358" y="0"/>
                        <a:pt x="338442" y="31671"/>
                        <a:pt x="370689" y="63917"/>
                      </a:cubicBezTo>
                      <a:cubicBezTo>
                        <a:pt x="383841" y="77064"/>
                        <a:pt x="395259" y="91838"/>
                        <a:pt x="404663" y="107882"/>
                      </a:cubicBezTo>
                      <a:cubicBezTo>
                        <a:pt x="408532" y="114527"/>
                        <a:pt x="411976" y="121414"/>
                        <a:pt x="414970" y="128497"/>
                      </a:cubicBezTo>
                      <a:lnTo>
                        <a:pt x="415143" y="128929"/>
                      </a:lnTo>
                      <a:lnTo>
                        <a:pt x="415200" y="129073"/>
                      </a:lnTo>
                      <a:lnTo>
                        <a:pt x="415200" y="129130"/>
                      </a:lnTo>
                      <a:lnTo>
                        <a:pt x="415229" y="129188"/>
                      </a:lnTo>
                      <a:cubicBezTo>
                        <a:pt x="419404" y="140350"/>
                        <a:pt x="413749" y="152785"/>
                        <a:pt x="402590" y="156972"/>
                      </a:cubicBezTo>
                      <a:cubicBezTo>
                        <a:pt x="391441" y="161017"/>
                        <a:pt x="379101" y="155417"/>
                        <a:pt x="374806" y="144361"/>
                      </a:cubicBezTo>
                      <a:lnTo>
                        <a:pt x="374575" y="143785"/>
                      </a:lnTo>
                      <a:cubicBezTo>
                        <a:pt x="374575" y="143785"/>
                        <a:pt x="373913" y="142202"/>
                        <a:pt x="373309" y="140906"/>
                      </a:cubicBezTo>
                      <a:cubicBezTo>
                        <a:pt x="371506" y="137065"/>
                        <a:pt x="369528" y="133308"/>
                        <a:pt x="367378" y="129649"/>
                      </a:cubicBezTo>
                      <a:cubicBezTo>
                        <a:pt x="359846" y="116802"/>
                        <a:pt x="350701" y="104968"/>
                        <a:pt x="340169" y="94436"/>
                      </a:cubicBezTo>
                      <a:cubicBezTo>
                        <a:pt x="314833" y="69100"/>
                        <a:pt x="273373" y="43187"/>
                        <a:pt x="207872" y="43187"/>
                      </a:cubicBezTo>
                      <a:cubicBezTo>
                        <a:pt x="142400" y="43187"/>
                        <a:pt x="100911" y="69100"/>
                        <a:pt x="75575" y="94436"/>
                      </a:cubicBezTo>
                      <a:cubicBezTo>
                        <a:pt x="65043" y="104965"/>
                        <a:pt x="55899" y="116799"/>
                        <a:pt x="48367" y="129649"/>
                      </a:cubicBezTo>
                      <a:cubicBezTo>
                        <a:pt x="45699" y="134209"/>
                        <a:pt x="43296" y="138919"/>
                        <a:pt x="41169" y="143756"/>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grpSp>
          <p:sp>
            <p:nvSpPr>
              <p:cNvPr id="6" name="Graphic 239">
                <a:extLst>
                  <a:ext uri="{FF2B5EF4-FFF2-40B4-BE49-F238E27FC236}">
                    <a16:creationId xmlns:a16="http://schemas.microsoft.com/office/drawing/2014/main" id="{430F6D32-0CBF-11E9-75A7-3C96898C9F09}"/>
                  </a:ext>
                </a:extLst>
              </p:cNvPr>
              <p:cNvSpPr>
                <a:spLocks noChangeAspect="1"/>
              </p:cNvSpPr>
              <p:nvPr/>
            </p:nvSpPr>
            <p:spPr>
              <a:xfrm>
                <a:off x="4708816" y="3301038"/>
                <a:ext cx="548760" cy="548640"/>
              </a:xfrm>
              <a:custGeom>
                <a:avLst/>
                <a:gdLst>
                  <a:gd name="connsiteX0" fmla="*/ 61913 w 381083"/>
                  <a:gd name="connsiteY0" fmla="*/ 0 h 381000"/>
                  <a:gd name="connsiteX1" fmla="*/ 0 w 381083"/>
                  <a:gd name="connsiteY1" fmla="*/ 61913 h 381000"/>
                  <a:gd name="connsiteX2" fmla="*/ 0 w 381083"/>
                  <a:gd name="connsiteY2" fmla="*/ 280988 h 381000"/>
                  <a:gd name="connsiteX3" fmla="*/ 61913 w 381083"/>
                  <a:gd name="connsiteY3" fmla="*/ 342900 h 381000"/>
                  <a:gd name="connsiteX4" fmla="*/ 153429 w 381083"/>
                  <a:gd name="connsiteY4" fmla="*/ 342900 h 381000"/>
                  <a:gd name="connsiteX5" fmla="*/ 157542 w 381083"/>
                  <a:gd name="connsiteY5" fmla="*/ 331106 h 381000"/>
                  <a:gd name="connsiteX6" fmla="*/ 233658 w 381083"/>
                  <a:gd name="connsiteY6" fmla="*/ 178752 h 381000"/>
                  <a:gd name="connsiteX7" fmla="*/ 318905 w 381083"/>
                  <a:gd name="connsiteY7" fmla="*/ 178752 h 381000"/>
                  <a:gd name="connsiteX8" fmla="*/ 342900 w 381083"/>
                  <a:gd name="connsiteY8" fmla="*/ 226781 h 381000"/>
                  <a:gd name="connsiteX9" fmla="*/ 342900 w 381083"/>
                  <a:gd name="connsiteY9" fmla="*/ 61913 h 381000"/>
                  <a:gd name="connsiteX10" fmla="*/ 280988 w 381083"/>
                  <a:gd name="connsiteY10" fmla="*/ 0 h 381000"/>
                  <a:gd name="connsiteX11" fmla="*/ 61913 w 381083"/>
                  <a:gd name="connsiteY11" fmla="*/ 0 h 381000"/>
                  <a:gd name="connsiteX12" fmla="*/ 272034 w 381083"/>
                  <a:gd name="connsiteY12" fmla="*/ 119646 h 381000"/>
                  <a:gd name="connsiteX13" fmla="*/ 143376 w 381083"/>
                  <a:gd name="connsiteY13" fmla="*/ 248157 h 381000"/>
                  <a:gd name="connsiteX14" fmla="*/ 123176 w 381083"/>
                  <a:gd name="connsiteY14" fmla="*/ 248149 h 381000"/>
                  <a:gd name="connsiteX15" fmla="*/ 70869 w 381083"/>
                  <a:gd name="connsiteY15" fmla="*/ 195840 h 381000"/>
                  <a:gd name="connsiteX16" fmla="*/ 70869 w 381083"/>
                  <a:gd name="connsiteY16" fmla="*/ 175633 h 381000"/>
                  <a:gd name="connsiteX17" fmla="*/ 91075 w 381083"/>
                  <a:gd name="connsiteY17" fmla="*/ 175635 h 381000"/>
                  <a:gd name="connsiteX18" fmla="*/ 133285 w 381083"/>
                  <a:gd name="connsiteY18" fmla="*/ 217848 h 381000"/>
                  <a:gd name="connsiteX19" fmla="*/ 251841 w 381083"/>
                  <a:gd name="connsiteY19" fmla="*/ 99429 h 381000"/>
                  <a:gd name="connsiteX20" fmla="*/ 272045 w 381083"/>
                  <a:gd name="connsiteY20" fmla="*/ 99441 h 381000"/>
                  <a:gd name="connsiteX21" fmla="*/ 272034 w 381083"/>
                  <a:gd name="connsiteY21" fmla="*/ 119646 h 381000"/>
                  <a:gd name="connsiteX22" fmla="*/ 250727 w 381083"/>
                  <a:gd name="connsiteY22" fmla="*/ 187263 h 381000"/>
                  <a:gd name="connsiteX23" fmla="*/ 174586 w 381083"/>
                  <a:gd name="connsiteY23" fmla="*/ 339631 h 381000"/>
                  <a:gd name="connsiteX24" fmla="*/ 200168 w 381083"/>
                  <a:gd name="connsiteY24" fmla="*/ 381000 h 381000"/>
                  <a:gd name="connsiteX25" fmla="*/ 352450 w 381083"/>
                  <a:gd name="connsiteY25" fmla="*/ 381000 h 381000"/>
                  <a:gd name="connsiteX26" fmla="*/ 378032 w 381083"/>
                  <a:gd name="connsiteY26" fmla="*/ 339631 h 381000"/>
                  <a:gd name="connsiteX27" fmla="*/ 301891 w 381083"/>
                  <a:gd name="connsiteY27" fmla="*/ 187263 h 381000"/>
                  <a:gd name="connsiteX28" fmla="*/ 250727 w 381083"/>
                  <a:gd name="connsiteY28" fmla="*/ 187263 h 381000"/>
                  <a:gd name="connsiteX29" fmla="*/ 285841 w 381083"/>
                  <a:gd name="connsiteY29" fmla="*/ 238041 h 381000"/>
                  <a:gd name="connsiteX30" fmla="*/ 285841 w 381083"/>
                  <a:gd name="connsiteY30" fmla="*/ 295225 h 381000"/>
                  <a:gd name="connsiteX31" fmla="*/ 276309 w 381083"/>
                  <a:gd name="connsiteY31" fmla="*/ 304754 h 381000"/>
                  <a:gd name="connsiteX32" fmla="*/ 266776 w 381083"/>
                  <a:gd name="connsiteY32" fmla="*/ 295225 h 381000"/>
                  <a:gd name="connsiteX33" fmla="*/ 266776 w 381083"/>
                  <a:gd name="connsiteY33" fmla="*/ 238041 h 381000"/>
                  <a:gd name="connsiteX34" fmla="*/ 276309 w 381083"/>
                  <a:gd name="connsiteY34" fmla="*/ 228512 h 381000"/>
                  <a:gd name="connsiteX35" fmla="*/ 285841 w 381083"/>
                  <a:gd name="connsiteY35" fmla="*/ 238041 h 381000"/>
                  <a:gd name="connsiteX36" fmla="*/ 276309 w 381083"/>
                  <a:gd name="connsiteY36" fmla="*/ 342877 h 381000"/>
                  <a:gd name="connsiteX37" fmla="*/ 266776 w 381083"/>
                  <a:gd name="connsiteY37" fmla="*/ 333346 h 381000"/>
                  <a:gd name="connsiteX38" fmla="*/ 276309 w 381083"/>
                  <a:gd name="connsiteY38" fmla="*/ 323816 h 381000"/>
                  <a:gd name="connsiteX39" fmla="*/ 285841 w 381083"/>
                  <a:gd name="connsiteY39" fmla="*/ 333346 h 381000"/>
                  <a:gd name="connsiteX40" fmla="*/ 276309 w 381083"/>
                  <a:gd name="connsiteY40" fmla="*/ 34287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1083" h="381000">
                    <a:moveTo>
                      <a:pt x="61913" y="0"/>
                    </a:moveTo>
                    <a:cubicBezTo>
                      <a:pt x="27719" y="0"/>
                      <a:pt x="0" y="27719"/>
                      <a:pt x="0" y="61913"/>
                    </a:cubicBezTo>
                    <a:lnTo>
                      <a:pt x="0" y="280988"/>
                    </a:lnTo>
                    <a:cubicBezTo>
                      <a:pt x="0" y="315180"/>
                      <a:pt x="27719" y="342900"/>
                      <a:pt x="61913" y="342900"/>
                    </a:cubicBezTo>
                    <a:lnTo>
                      <a:pt x="153429" y="342900"/>
                    </a:lnTo>
                    <a:cubicBezTo>
                      <a:pt x="154252" y="338938"/>
                      <a:pt x="155606" y="334981"/>
                      <a:pt x="157542" y="331106"/>
                    </a:cubicBezTo>
                    <a:lnTo>
                      <a:pt x="233658" y="178752"/>
                    </a:lnTo>
                    <a:cubicBezTo>
                      <a:pt x="251212" y="143616"/>
                      <a:pt x="301350" y="143616"/>
                      <a:pt x="318905" y="178752"/>
                    </a:cubicBezTo>
                    <a:lnTo>
                      <a:pt x="342900" y="226781"/>
                    </a:lnTo>
                    <a:lnTo>
                      <a:pt x="342900" y="61913"/>
                    </a:lnTo>
                    <a:cubicBezTo>
                      <a:pt x="342900" y="27719"/>
                      <a:pt x="315180" y="0"/>
                      <a:pt x="280988" y="0"/>
                    </a:cubicBezTo>
                    <a:lnTo>
                      <a:pt x="61913" y="0"/>
                    </a:lnTo>
                    <a:close/>
                    <a:moveTo>
                      <a:pt x="272034" y="119646"/>
                    </a:moveTo>
                    <a:lnTo>
                      <a:pt x="143376" y="248157"/>
                    </a:lnTo>
                    <a:cubicBezTo>
                      <a:pt x="137794" y="253731"/>
                      <a:pt x="128753" y="253727"/>
                      <a:pt x="123176" y="248149"/>
                    </a:cubicBezTo>
                    <a:lnTo>
                      <a:pt x="70869" y="195840"/>
                    </a:lnTo>
                    <a:cubicBezTo>
                      <a:pt x="65289" y="190260"/>
                      <a:pt x="65289" y="181213"/>
                      <a:pt x="70869" y="175633"/>
                    </a:cubicBezTo>
                    <a:cubicBezTo>
                      <a:pt x="76449" y="170056"/>
                      <a:pt x="85495" y="170056"/>
                      <a:pt x="91075" y="175635"/>
                    </a:cubicBezTo>
                    <a:lnTo>
                      <a:pt x="133285" y="217848"/>
                    </a:lnTo>
                    <a:lnTo>
                      <a:pt x="251841" y="99429"/>
                    </a:lnTo>
                    <a:cubicBezTo>
                      <a:pt x="257423" y="93852"/>
                      <a:pt x="266470" y="93858"/>
                      <a:pt x="272045" y="99441"/>
                    </a:cubicBezTo>
                    <a:cubicBezTo>
                      <a:pt x="277623" y="105023"/>
                      <a:pt x="277618" y="114070"/>
                      <a:pt x="272034" y="119646"/>
                    </a:cubicBezTo>
                    <a:close/>
                    <a:moveTo>
                      <a:pt x="250727" y="187263"/>
                    </a:moveTo>
                    <a:lnTo>
                      <a:pt x="174586" y="339631"/>
                    </a:lnTo>
                    <a:cubicBezTo>
                      <a:pt x="165085" y="358639"/>
                      <a:pt x="178914" y="381000"/>
                      <a:pt x="200168" y="381000"/>
                    </a:cubicBezTo>
                    <a:lnTo>
                      <a:pt x="352450" y="381000"/>
                    </a:lnTo>
                    <a:cubicBezTo>
                      <a:pt x="373704" y="381000"/>
                      <a:pt x="387530" y="358641"/>
                      <a:pt x="378032" y="339631"/>
                    </a:cubicBezTo>
                    <a:lnTo>
                      <a:pt x="301891" y="187263"/>
                    </a:lnTo>
                    <a:cubicBezTo>
                      <a:pt x="291356" y="166179"/>
                      <a:pt x="261263" y="166179"/>
                      <a:pt x="250727" y="187263"/>
                    </a:cubicBezTo>
                    <a:close/>
                    <a:moveTo>
                      <a:pt x="285841" y="238041"/>
                    </a:moveTo>
                    <a:lnTo>
                      <a:pt x="285841" y="295225"/>
                    </a:lnTo>
                    <a:cubicBezTo>
                      <a:pt x="285841" y="300489"/>
                      <a:pt x="281574" y="304754"/>
                      <a:pt x="276309" y="304754"/>
                    </a:cubicBezTo>
                    <a:cubicBezTo>
                      <a:pt x="271043" y="304754"/>
                      <a:pt x="266776" y="300489"/>
                      <a:pt x="266776" y="295225"/>
                    </a:cubicBezTo>
                    <a:lnTo>
                      <a:pt x="266776" y="238041"/>
                    </a:lnTo>
                    <a:cubicBezTo>
                      <a:pt x="266776" y="232778"/>
                      <a:pt x="271043" y="228512"/>
                      <a:pt x="276309" y="228512"/>
                    </a:cubicBezTo>
                    <a:cubicBezTo>
                      <a:pt x="281574" y="228512"/>
                      <a:pt x="285841" y="232778"/>
                      <a:pt x="285841" y="238041"/>
                    </a:cubicBezTo>
                    <a:close/>
                    <a:moveTo>
                      <a:pt x="276309" y="342877"/>
                    </a:moveTo>
                    <a:cubicBezTo>
                      <a:pt x="271043" y="342877"/>
                      <a:pt x="266776" y="338610"/>
                      <a:pt x="266776" y="333346"/>
                    </a:cubicBezTo>
                    <a:cubicBezTo>
                      <a:pt x="266776" y="328083"/>
                      <a:pt x="271043" y="323816"/>
                      <a:pt x="276309" y="323816"/>
                    </a:cubicBezTo>
                    <a:cubicBezTo>
                      <a:pt x="281574" y="323816"/>
                      <a:pt x="285841" y="328083"/>
                      <a:pt x="285841" y="333346"/>
                    </a:cubicBezTo>
                    <a:cubicBezTo>
                      <a:pt x="285841" y="338610"/>
                      <a:pt x="281574" y="342877"/>
                      <a:pt x="276309" y="342877"/>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6" name="TextBox 15">
                <a:extLst>
                  <a:ext uri="{FF2B5EF4-FFF2-40B4-BE49-F238E27FC236}">
                    <a16:creationId xmlns:a16="http://schemas.microsoft.com/office/drawing/2014/main" id="{431D1D13-ED0C-8FBB-25E8-927DDF558112}"/>
                  </a:ext>
                </a:extLst>
              </p:cNvPr>
              <p:cNvSpPr txBox="1"/>
              <p:nvPr/>
            </p:nvSpPr>
            <p:spPr>
              <a:xfrm>
                <a:off x="1848518" y="4123848"/>
                <a:ext cx="1824232"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Observability</a:t>
                </a:r>
              </a:p>
            </p:txBody>
          </p:sp>
          <p:sp>
            <p:nvSpPr>
              <p:cNvPr id="17" name="TextBox 16">
                <a:extLst>
                  <a:ext uri="{FF2B5EF4-FFF2-40B4-BE49-F238E27FC236}">
                    <a16:creationId xmlns:a16="http://schemas.microsoft.com/office/drawing/2014/main" id="{CF61E97F-5FD9-2D9A-47D5-47356385B71A}"/>
                  </a:ext>
                </a:extLst>
              </p:cNvPr>
              <p:cNvSpPr txBox="1"/>
              <p:nvPr/>
            </p:nvSpPr>
            <p:spPr>
              <a:xfrm>
                <a:off x="4071080" y="4123848"/>
                <a:ext cx="1824232"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Resiliency</a:t>
                </a:r>
              </a:p>
            </p:txBody>
          </p:sp>
          <p:sp>
            <p:nvSpPr>
              <p:cNvPr id="18" name="TextBox 17">
                <a:extLst>
                  <a:ext uri="{FF2B5EF4-FFF2-40B4-BE49-F238E27FC236}">
                    <a16:creationId xmlns:a16="http://schemas.microsoft.com/office/drawing/2014/main" id="{BD50A11F-1C7D-D71B-20A1-A5E446C42AF8}"/>
                  </a:ext>
                </a:extLst>
              </p:cNvPr>
              <p:cNvSpPr txBox="1"/>
              <p:nvPr/>
            </p:nvSpPr>
            <p:spPr>
              <a:xfrm>
                <a:off x="6233424" y="4123848"/>
                <a:ext cx="1944667"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Health Checks</a:t>
                </a:r>
              </a:p>
            </p:txBody>
          </p:sp>
        </p:grpSp>
        <p:sp>
          <p:nvSpPr>
            <p:cNvPr id="4" name="Graphic 154">
              <a:extLst>
                <a:ext uri="{FF2B5EF4-FFF2-40B4-BE49-F238E27FC236}">
                  <a16:creationId xmlns:a16="http://schemas.microsoft.com/office/drawing/2014/main" id="{A1F72F34-7C04-06E9-B17B-80FE937A88F2}"/>
                </a:ext>
              </a:extLst>
            </p:cNvPr>
            <p:cNvSpPr>
              <a:spLocks noChangeAspect="1"/>
            </p:cNvSpPr>
            <p:nvPr/>
          </p:nvSpPr>
          <p:spPr>
            <a:xfrm>
              <a:off x="6931426" y="3335395"/>
              <a:ext cx="548640" cy="521208"/>
            </a:xfrm>
            <a:custGeom>
              <a:avLst/>
              <a:gdLst>
                <a:gd name="connsiteX0" fmla="*/ 76200 w 381000"/>
                <a:gd name="connsiteY0" fmla="*/ 347663 h 361950"/>
                <a:gd name="connsiteX1" fmla="*/ 90488 w 381000"/>
                <a:gd name="connsiteY1" fmla="*/ 361950 h 361950"/>
                <a:gd name="connsiteX2" fmla="*/ 290513 w 381000"/>
                <a:gd name="connsiteY2" fmla="*/ 361950 h 361950"/>
                <a:gd name="connsiteX3" fmla="*/ 292452 w 381000"/>
                <a:gd name="connsiteY3" fmla="*/ 361820 h 361950"/>
                <a:gd name="connsiteX4" fmla="*/ 304800 w 381000"/>
                <a:gd name="connsiteY4" fmla="*/ 347663 h 361950"/>
                <a:gd name="connsiteX5" fmla="*/ 290513 w 381000"/>
                <a:gd name="connsiteY5" fmla="*/ 333375 h 361950"/>
                <a:gd name="connsiteX6" fmla="*/ 257156 w 381000"/>
                <a:gd name="connsiteY6" fmla="*/ 333367 h 361950"/>
                <a:gd name="connsiteX7" fmla="*/ 257156 w 381000"/>
                <a:gd name="connsiteY7" fmla="*/ 285782 h 361950"/>
                <a:gd name="connsiteX8" fmla="*/ 338115 w 381000"/>
                <a:gd name="connsiteY8" fmla="*/ 285786 h 361950"/>
                <a:gd name="connsiteX9" fmla="*/ 341050 w 381000"/>
                <a:gd name="connsiteY9" fmla="*/ 285687 h 361950"/>
                <a:gd name="connsiteX10" fmla="*/ 380977 w 381000"/>
                <a:gd name="connsiteY10" fmla="*/ 242926 h 361950"/>
                <a:gd name="connsiteX11" fmla="*/ 380977 w 381000"/>
                <a:gd name="connsiteY11" fmla="*/ 190506 h 361950"/>
                <a:gd name="connsiteX12" fmla="*/ 285750 w 381000"/>
                <a:gd name="connsiteY12" fmla="*/ 190506 h 361950"/>
                <a:gd name="connsiteX13" fmla="*/ 258438 w 381000"/>
                <a:gd name="connsiteY13" fmla="*/ 176287 h 361950"/>
                <a:gd name="connsiteX14" fmla="*/ 254782 w 381000"/>
                <a:gd name="connsiteY14" fmla="*/ 171063 h 361950"/>
                <a:gd name="connsiteX15" fmla="*/ 219201 w 381000"/>
                <a:gd name="connsiteY15" fmla="*/ 231278 h 361950"/>
                <a:gd name="connsiteX16" fmla="*/ 187949 w 381000"/>
                <a:gd name="connsiteY16" fmla="*/ 247557 h 361950"/>
                <a:gd name="connsiteX17" fmla="*/ 159548 w 381000"/>
                <a:gd name="connsiteY17" fmla="*/ 226699 h 361950"/>
                <a:gd name="connsiteX18" fmla="*/ 131581 w 381000"/>
                <a:gd name="connsiteY18" fmla="*/ 156785 h 361950"/>
                <a:gd name="connsiteX19" fmla="*/ 125279 w 381000"/>
                <a:gd name="connsiteY19" fmla="*/ 170823 h 361950"/>
                <a:gd name="connsiteX20" fmla="*/ 94865 w 381000"/>
                <a:gd name="connsiteY20" fmla="*/ 190506 h 361950"/>
                <a:gd name="connsiteX21" fmla="*/ 0 w 381000"/>
                <a:gd name="connsiteY21" fmla="*/ 190506 h 361950"/>
                <a:gd name="connsiteX22" fmla="*/ 0 w 381000"/>
                <a:gd name="connsiteY22" fmla="*/ 242926 h 361950"/>
                <a:gd name="connsiteX23" fmla="*/ 99 w 381000"/>
                <a:gd name="connsiteY23" fmla="*/ 245859 h 361950"/>
                <a:gd name="connsiteX24" fmla="*/ 42863 w 381000"/>
                <a:gd name="connsiteY24" fmla="*/ 285786 h 361950"/>
                <a:gd name="connsiteX25" fmla="*/ 123806 w 381000"/>
                <a:gd name="connsiteY25" fmla="*/ 285782 h 361950"/>
                <a:gd name="connsiteX26" fmla="*/ 123806 w 381000"/>
                <a:gd name="connsiteY26" fmla="*/ 333367 h 361950"/>
                <a:gd name="connsiteX27" fmla="*/ 90488 w 381000"/>
                <a:gd name="connsiteY27" fmla="*/ 333375 h 361950"/>
                <a:gd name="connsiteX28" fmla="*/ 88549 w 381000"/>
                <a:gd name="connsiteY28" fmla="*/ 333506 h 361950"/>
                <a:gd name="connsiteX29" fmla="*/ 76200 w 381000"/>
                <a:gd name="connsiteY29" fmla="*/ 347663 h 361950"/>
                <a:gd name="connsiteX30" fmla="*/ 152362 w 381000"/>
                <a:gd name="connsiteY30" fmla="*/ 285782 h 361950"/>
                <a:gd name="connsiteX31" fmla="*/ 228562 w 381000"/>
                <a:gd name="connsiteY31" fmla="*/ 285782 h 361950"/>
                <a:gd name="connsiteX32" fmla="*/ 228581 w 381000"/>
                <a:gd name="connsiteY32" fmla="*/ 333375 h 361950"/>
                <a:gd name="connsiteX33" fmla="*/ 152381 w 381000"/>
                <a:gd name="connsiteY33" fmla="*/ 333375 h 361950"/>
                <a:gd name="connsiteX34" fmla="*/ 152362 w 381000"/>
                <a:gd name="connsiteY34" fmla="*/ 285782 h 361950"/>
                <a:gd name="connsiteX35" fmla="*/ 380977 w 381000"/>
                <a:gd name="connsiteY35" fmla="*/ 42862 h 361950"/>
                <a:gd name="connsiteX36" fmla="*/ 380977 w 381000"/>
                <a:gd name="connsiteY36" fmla="*/ 123833 h 361950"/>
                <a:gd name="connsiteX37" fmla="*/ 303108 w 381000"/>
                <a:gd name="connsiteY37" fmla="*/ 123833 h 361950"/>
                <a:gd name="connsiteX38" fmla="*/ 279725 w 381000"/>
                <a:gd name="connsiteY38" fmla="*/ 90427 h 361950"/>
                <a:gd name="connsiteX39" fmla="*/ 251129 w 381000"/>
                <a:gd name="connsiteY39" fmla="*/ 76232 h 361950"/>
                <a:gd name="connsiteX40" fmla="*/ 223712 w 381000"/>
                <a:gd name="connsiteY40" fmla="*/ 92585 h 361950"/>
                <a:gd name="connsiteX41" fmla="*/ 196280 w 381000"/>
                <a:gd name="connsiteY41" fmla="*/ 139006 h 361950"/>
                <a:gd name="connsiteX42" fmla="*/ 164302 w 381000"/>
                <a:gd name="connsiteY42" fmla="*/ 59064 h 361950"/>
                <a:gd name="connsiteX43" fmla="*/ 134041 w 381000"/>
                <a:gd name="connsiteY43" fmla="*/ 38116 h 361950"/>
                <a:gd name="connsiteX44" fmla="*/ 102937 w 381000"/>
                <a:gd name="connsiteY44" fmla="*/ 57792 h 361950"/>
                <a:gd name="connsiteX45" fmla="*/ 73288 w 381000"/>
                <a:gd name="connsiteY45" fmla="*/ 123833 h 361950"/>
                <a:gd name="connsiteX46" fmla="*/ 0 w 381000"/>
                <a:gd name="connsiteY46" fmla="*/ 123833 h 361950"/>
                <a:gd name="connsiteX47" fmla="*/ 0 w 381000"/>
                <a:gd name="connsiteY47" fmla="*/ 42862 h 361950"/>
                <a:gd name="connsiteX48" fmla="*/ 39928 w 381000"/>
                <a:gd name="connsiteY48" fmla="*/ 99 h 361950"/>
                <a:gd name="connsiteX49" fmla="*/ 42863 w 381000"/>
                <a:gd name="connsiteY49" fmla="*/ 0 h 361950"/>
                <a:gd name="connsiteX50" fmla="*/ 338115 w 381000"/>
                <a:gd name="connsiteY50" fmla="*/ 0 h 361950"/>
                <a:gd name="connsiteX51" fmla="*/ 380878 w 381000"/>
                <a:gd name="connsiteY51" fmla="*/ 39927 h 361950"/>
                <a:gd name="connsiteX52" fmla="*/ 380977 w 381000"/>
                <a:gd name="connsiteY52" fmla="*/ 42862 h 361950"/>
                <a:gd name="connsiteX53" fmla="*/ 146616 w 381000"/>
                <a:gd name="connsiteY53" fmla="*/ 66139 h 361950"/>
                <a:gd name="connsiteX54" fmla="*/ 133646 w 381000"/>
                <a:gd name="connsiteY54" fmla="*/ 57161 h 361950"/>
                <a:gd name="connsiteX55" fmla="*/ 120316 w 381000"/>
                <a:gd name="connsiteY55" fmla="*/ 65594 h 361950"/>
                <a:gd name="connsiteX56" fmla="*/ 85618 w 381000"/>
                <a:gd name="connsiteY56" fmla="*/ 142883 h 361950"/>
                <a:gd name="connsiteX57" fmla="*/ 14288 w 381000"/>
                <a:gd name="connsiteY57" fmla="*/ 142883 h 361950"/>
                <a:gd name="connsiteX58" fmla="*/ 0 w 381000"/>
                <a:gd name="connsiteY58" fmla="*/ 157170 h 361950"/>
                <a:gd name="connsiteX59" fmla="*/ 14288 w 381000"/>
                <a:gd name="connsiteY59" fmla="*/ 171458 h 361950"/>
                <a:gd name="connsiteX60" fmla="*/ 94865 w 381000"/>
                <a:gd name="connsiteY60" fmla="*/ 171458 h 361950"/>
                <a:gd name="connsiteX61" fmla="*/ 107899 w 381000"/>
                <a:gd name="connsiteY61" fmla="*/ 163020 h 361950"/>
                <a:gd name="connsiteX62" fmla="*/ 132592 w 381000"/>
                <a:gd name="connsiteY62" fmla="*/ 108019 h 361950"/>
                <a:gd name="connsiteX63" fmla="*/ 177234 w 381000"/>
                <a:gd name="connsiteY63" fmla="*/ 219626 h 361950"/>
                <a:gd name="connsiteX64" fmla="*/ 189407 w 381000"/>
                <a:gd name="connsiteY64" fmla="*/ 228564 h 361950"/>
                <a:gd name="connsiteX65" fmla="*/ 202801 w 381000"/>
                <a:gd name="connsiteY65" fmla="*/ 221588 h 361950"/>
                <a:gd name="connsiteX66" fmla="*/ 253428 w 381000"/>
                <a:gd name="connsiteY66" fmla="*/ 135910 h 361950"/>
                <a:gd name="connsiteX67" fmla="*/ 274046 w 381000"/>
                <a:gd name="connsiteY67" fmla="*/ 165364 h 361950"/>
                <a:gd name="connsiteX68" fmla="*/ 285750 w 381000"/>
                <a:gd name="connsiteY68" fmla="*/ 171458 h 361950"/>
                <a:gd name="connsiteX69" fmla="*/ 366713 w 381000"/>
                <a:gd name="connsiteY69" fmla="*/ 171458 h 361950"/>
                <a:gd name="connsiteX70" fmla="*/ 381000 w 381000"/>
                <a:gd name="connsiteY70" fmla="*/ 157170 h 361950"/>
                <a:gd name="connsiteX71" fmla="*/ 366713 w 381000"/>
                <a:gd name="connsiteY71" fmla="*/ 142883 h 361950"/>
                <a:gd name="connsiteX72" fmla="*/ 293189 w 381000"/>
                <a:gd name="connsiteY72" fmla="*/ 142883 h 361950"/>
                <a:gd name="connsiteX73" fmla="*/ 264117 w 381000"/>
                <a:gd name="connsiteY73" fmla="*/ 101351 h 361950"/>
                <a:gd name="connsiteX74" fmla="*/ 251862 w 381000"/>
                <a:gd name="connsiteY74" fmla="*/ 95268 h 361950"/>
                <a:gd name="connsiteX75" fmla="*/ 240112 w 381000"/>
                <a:gd name="connsiteY75" fmla="*/ 102276 h 361950"/>
                <a:gd name="connsiteX76" fmla="*/ 192977 w 381000"/>
                <a:gd name="connsiteY76" fmla="*/ 182042 h 361950"/>
                <a:gd name="connsiteX77" fmla="*/ 146616 w 381000"/>
                <a:gd name="connsiteY77" fmla="*/ 66139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81000" h="361950">
                  <a:moveTo>
                    <a:pt x="76200" y="347663"/>
                  </a:moveTo>
                  <a:cubicBezTo>
                    <a:pt x="76200" y="355553"/>
                    <a:pt x="82597" y="361950"/>
                    <a:pt x="90488" y="361950"/>
                  </a:cubicBezTo>
                  <a:lnTo>
                    <a:pt x="290513" y="361950"/>
                  </a:lnTo>
                  <a:lnTo>
                    <a:pt x="292452" y="361820"/>
                  </a:lnTo>
                  <a:cubicBezTo>
                    <a:pt x="299424" y="360874"/>
                    <a:pt x="304800" y="354896"/>
                    <a:pt x="304800" y="347663"/>
                  </a:cubicBezTo>
                  <a:cubicBezTo>
                    <a:pt x="304800" y="339772"/>
                    <a:pt x="298403" y="333375"/>
                    <a:pt x="290513" y="333375"/>
                  </a:cubicBezTo>
                  <a:lnTo>
                    <a:pt x="257156" y="333367"/>
                  </a:lnTo>
                  <a:lnTo>
                    <a:pt x="257156" y="285782"/>
                  </a:lnTo>
                  <a:lnTo>
                    <a:pt x="338115" y="285786"/>
                  </a:lnTo>
                  <a:lnTo>
                    <a:pt x="341050" y="285687"/>
                  </a:lnTo>
                  <a:cubicBezTo>
                    <a:pt x="363354" y="284180"/>
                    <a:pt x="380977" y="265610"/>
                    <a:pt x="380977" y="242926"/>
                  </a:cubicBezTo>
                  <a:lnTo>
                    <a:pt x="380977" y="190506"/>
                  </a:lnTo>
                  <a:lnTo>
                    <a:pt x="285750" y="190506"/>
                  </a:lnTo>
                  <a:cubicBezTo>
                    <a:pt x="274871" y="190506"/>
                    <a:pt x="264677" y="185198"/>
                    <a:pt x="258438" y="176287"/>
                  </a:cubicBezTo>
                  <a:lnTo>
                    <a:pt x="254782" y="171063"/>
                  </a:lnTo>
                  <a:lnTo>
                    <a:pt x="219201" y="231278"/>
                  </a:lnTo>
                  <a:cubicBezTo>
                    <a:pt x="212737" y="242217"/>
                    <a:pt x="200617" y="248530"/>
                    <a:pt x="187949" y="247557"/>
                  </a:cubicBezTo>
                  <a:cubicBezTo>
                    <a:pt x="175281" y="246585"/>
                    <a:pt x="164266" y="238496"/>
                    <a:pt x="159548" y="226699"/>
                  </a:cubicBezTo>
                  <a:lnTo>
                    <a:pt x="131581" y="156785"/>
                  </a:lnTo>
                  <a:lnTo>
                    <a:pt x="125279" y="170823"/>
                  </a:lnTo>
                  <a:cubicBezTo>
                    <a:pt x="119901" y="182800"/>
                    <a:pt x="107994" y="190506"/>
                    <a:pt x="94865" y="190506"/>
                  </a:cubicBezTo>
                  <a:lnTo>
                    <a:pt x="0" y="190506"/>
                  </a:lnTo>
                  <a:lnTo>
                    <a:pt x="0" y="242926"/>
                  </a:lnTo>
                  <a:lnTo>
                    <a:pt x="99" y="245859"/>
                  </a:lnTo>
                  <a:cubicBezTo>
                    <a:pt x="1607" y="268163"/>
                    <a:pt x="20177" y="285786"/>
                    <a:pt x="42863" y="285786"/>
                  </a:cubicBezTo>
                  <a:lnTo>
                    <a:pt x="123806" y="285782"/>
                  </a:lnTo>
                  <a:lnTo>
                    <a:pt x="123806" y="333367"/>
                  </a:lnTo>
                  <a:lnTo>
                    <a:pt x="90488" y="333375"/>
                  </a:lnTo>
                  <a:lnTo>
                    <a:pt x="88549" y="333506"/>
                  </a:lnTo>
                  <a:cubicBezTo>
                    <a:pt x="81575" y="334451"/>
                    <a:pt x="76200" y="340429"/>
                    <a:pt x="76200" y="347663"/>
                  </a:cubicBezTo>
                  <a:close/>
                  <a:moveTo>
                    <a:pt x="152362" y="285782"/>
                  </a:moveTo>
                  <a:lnTo>
                    <a:pt x="228562" y="285782"/>
                  </a:lnTo>
                  <a:lnTo>
                    <a:pt x="228581" y="333375"/>
                  </a:lnTo>
                  <a:lnTo>
                    <a:pt x="152381" y="333375"/>
                  </a:lnTo>
                  <a:lnTo>
                    <a:pt x="152362" y="285782"/>
                  </a:lnTo>
                  <a:close/>
                  <a:moveTo>
                    <a:pt x="380977" y="42862"/>
                  </a:moveTo>
                  <a:lnTo>
                    <a:pt x="380977" y="123833"/>
                  </a:lnTo>
                  <a:lnTo>
                    <a:pt x="303108" y="123833"/>
                  </a:lnTo>
                  <a:lnTo>
                    <a:pt x="279725" y="90427"/>
                  </a:lnTo>
                  <a:cubicBezTo>
                    <a:pt x="273225" y="81143"/>
                    <a:pt x="262454" y="75796"/>
                    <a:pt x="251129" y="76232"/>
                  </a:cubicBezTo>
                  <a:cubicBezTo>
                    <a:pt x="239805" y="76669"/>
                    <a:pt x="229476" y="82828"/>
                    <a:pt x="223712" y="92585"/>
                  </a:cubicBezTo>
                  <a:lnTo>
                    <a:pt x="196280" y="139006"/>
                  </a:lnTo>
                  <a:lnTo>
                    <a:pt x="164302" y="59064"/>
                  </a:lnTo>
                  <a:cubicBezTo>
                    <a:pt x="159334" y="46641"/>
                    <a:pt x="147418" y="38393"/>
                    <a:pt x="134041" y="38116"/>
                  </a:cubicBezTo>
                  <a:cubicBezTo>
                    <a:pt x="120664" y="37838"/>
                    <a:pt x="108416" y="45586"/>
                    <a:pt x="102937" y="57792"/>
                  </a:cubicBezTo>
                  <a:lnTo>
                    <a:pt x="73288" y="123833"/>
                  </a:lnTo>
                  <a:lnTo>
                    <a:pt x="0" y="123833"/>
                  </a:lnTo>
                  <a:lnTo>
                    <a:pt x="0" y="42862"/>
                  </a:lnTo>
                  <a:cubicBezTo>
                    <a:pt x="0" y="20176"/>
                    <a:pt x="17624" y="1607"/>
                    <a:pt x="39928" y="99"/>
                  </a:cubicBezTo>
                  <a:lnTo>
                    <a:pt x="42863" y="0"/>
                  </a:lnTo>
                  <a:lnTo>
                    <a:pt x="338115" y="0"/>
                  </a:lnTo>
                  <a:cubicBezTo>
                    <a:pt x="360801" y="0"/>
                    <a:pt x="379371" y="17624"/>
                    <a:pt x="380878" y="39927"/>
                  </a:cubicBezTo>
                  <a:lnTo>
                    <a:pt x="380977" y="42862"/>
                  </a:lnTo>
                  <a:close/>
                  <a:moveTo>
                    <a:pt x="146616" y="66139"/>
                  </a:moveTo>
                  <a:cubicBezTo>
                    <a:pt x="144486" y="60815"/>
                    <a:pt x="139379" y="57280"/>
                    <a:pt x="133646" y="57161"/>
                  </a:cubicBezTo>
                  <a:cubicBezTo>
                    <a:pt x="127913" y="57042"/>
                    <a:pt x="122664" y="60363"/>
                    <a:pt x="120316" y="65594"/>
                  </a:cubicBezTo>
                  <a:lnTo>
                    <a:pt x="85618" y="142883"/>
                  </a:lnTo>
                  <a:lnTo>
                    <a:pt x="14288" y="142883"/>
                  </a:lnTo>
                  <a:cubicBezTo>
                    <a:pt x="6397" y="142883"/>
                    <a:pt x="0" y="149280"/>
                    <a:pt x="0" y="157170"/>
                  </a:cubicBezTo>
                  <a:cubicBezTo>
                    <a:pt x="0" y="165061"/>
                    <a:pt x="6397" y="171458"/>
                    <a:pt x="14288" y="171458"/>
                  </a:cubicBezTo>
                  <a:lnTo>
                    <a:pt x="94865" y="171458"/>
                  </a:lnTo>
                  <a:cubicBezTo>
                    <a:pt x="100492" y="171458"/>
                    <a:pt x="105595" y="168154"/>
                    <a:pt x="107899" y="163020"/>
                  </a:cubicBezTo>
                  <a:lnTo>
                    <a:pt x="132592" y="108019"/>
                  </a:lnTo>
                  <a:lnTo>
                    <a:pt x="177234" y="219626"/>
                  </a:lnTo>
                  <a:cubicBezTo>
                    <a:pt x="179257" y="224681"/>
                    <a:pt x="183977" y="228147"/>
                    <a:pt x="189407" y="228564"/>
                  </a:cubicBezTo>
                  <a:cubicBezTo>
                    <a:pt x="194836" y="228981"/>
                    <a:pt x="200031" y="226274"/>
                    <a:pt x="202801" y="221588"/>
                  </a:cubicBezTo>
                  <a:lnTo>
                    <a:pt x="253428" y="135910"/>
                  </a:lnTo>
                  <a:lnTo>
                    <a:pt x="274046" y="165364"/>
                  </a:lnTo>
                  <a:cubicBezTo>
                    <a:pt x="276718" y="169183"/>
                    <a:pt x="281088" y="171458"/>
                    <a:pt x="285750" y="171458"/>
                  </a:cubicBezTo>
                  <a:lnTo>
                    <a:pt x="366713" y="171458"/>
                  </a:lnTo>
                  <a:cubicBezTo>
                    <a:pt x="374603" y="171458"/>
                    <a:pt x="381000" y="165061"/>
                    <a:pt x="381000" y="157170"/>
                  </a:cubicBezTo>
                  <a:cubicBezTo>
                    <a:pt x="381000" y="149280"/>
                    <a:pt x="374603" y="142883"/>
                    <a:pt x="366713" y="142883"/>
                  </a:cubicBezTo>
                  <a:lnTo>
                    <a:pt x="293189" y="142883"/>
                  </a:lnTo>
                  <a:lnTo>
                    <a:pt x="264117" y="101351"/>
                  </a:lnTo>
                  <a:cubicBezTo>
                    <a:pt x="261332" y="97372"/>
                    <a:pt x="256716" y="95081"/>
                    <a:pt x="251862" y="95268"/>
                  </a:cubicBezTo>
                  <a:cubicBezTo>
                    <a:pt x="247010" y="95455"/>
                    <a:pt x="242583" y="98095"/>
                    <a:pt x="240112" y="102276"/>
                  </a:cubicBezTo>
                  <a:lnTo>
                    <a:pt x="192977" y="182042"/>
                  </a:lnTo>
                  <a:lnTo>
                    <a:pt x="146616" y="66139"/>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algn="ctr" defTabSz="914367" fontAlgn="base">
                <a:spcBef>
                  <a:spcPct val="0"/>
                </a:spcBef>
                <a:spcAft>
                  <a:spcPct val="0"/>
                </a:spcAft>
              </a:pPr>
              <a:endParaRPr lang="en-US" sz="1600" b="1" kern="0">
                <a:ln w="3175">
                  <a:noFill/>
                </a:ln>
                <a:gradFill>
                  <a:gsLst>
                    <a:gs pos="53933">
                      <a:srgbClr val="FFFFFF"/>
                    </a:gs>
                    <a:gs pos="38000">
                      <a:srgbClr val="FFFFFF"/>
                    </a:gs>
                  </a:gsLst>
                  <a:path path="circle">
                    <a:fillToRect l="100000" b="100000"/>
                  </a:path>
                </a:gradFill>
                <a:latin typeface="Calibri" panose="020F0502020204030204"/>
                <a:cs typeface="Segoe UI" pitchFamily="34" charset="0"/>
              </a:endParaRPr>
            </a:p>
          </p:txBody>
        </p:sp>
      </p:grpSp>
      <p:sp>
        <p:nvSpPr>
          <p:cNvPr id="2" name="Title 1">
            <a:extLst>
              <a:ext uri="{FF2B5EF4-FFF2-40B4-BE49-F238E27FC236}">
                <a16:creationId xmlns:a16="http://schemas.microsoft.com/office/drawing/2014/main" id="{672E6FAF-3598-F172-DFBA-9F33EEBC58F4}"/>
              </a:ext>
              <a:ext uri="{C183D7F6-B498-43B3-948B-1728B52AA6E4}">
                <adec:decorative xmlns:adec="http://schemas.microsoft.com/office/drawing/2017/decorative" val="1"/>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Service Defaults Overview</a:t>
            </a:r>
          </a:p>
        </p:txBody>
      </p:sp>
    </p:spTree>
    <p:extLst>
      <p:ext uri="{BB962C8B-B14F-4D97-AF65-F5344CB8AC3E}">
        <p14:creationId xmlns:p14="http://schemas.microsoft.com/office/powerpoint/2010/main" val="311209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42" presetClass="path" presetSubtype="0" decel="100000" fill="hold" grpId="1" nodeType="withEffect">
                                  <p:stCondLst>
                                    <p:cond delay="0"/>
                                  </p:stCondLst>
                                  <p:childTnLst>
                                    <p:animMotion origin="layout" path="M 4.16667E-6 0.04606 L 4.16667E-6 0 " pathEditMode="relative" rAng="0" ptsTypes="AA">
                                      <p:cBhvr>
                                        <p:cTn id="9" dur="500" fill="hold"/>
                                        <p:tgtEl>
                                          <p:spTgt spid="39"/>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 aspire logo">
            <a:extLst>
              <a:ext uri="{FF2B5EF4-FFF2-40B4-BE49-F238E27FC236}">
                <a16:creationId xmlns:a16="http://schemas.microsoft.com/office/drawing/2014/main" id="{194E657F-5B6B-AEBE-BF26-62E990F0F88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58752" y="506912"/>
            <a:ext cx="4274498" cy="1147871"/>
          </a:xfrm>
          <a:prstGeom prst="rect">
            <a:avLst/>
          </a:prstGeom>
        </p:spPr>
      </p:pic>
      <p:sp>
        <p:nvSpPr>
          <p:cNvPr id="21" name="TextBox 20">
            <a:extLst>
              <a:ext uri="{FF2B5EF4-FFF2-40B4-BE49-F238E27FC236}">
                <a16:creationId xmlns:a16="http://schemas.microsoft.com/office/drawing/2014/main" id="{3AFBF7BA-E67A-3860-A7CE-E9785F42A74B}"/>
              </a:ext>
            </a:extLst>
          </p:cNvPr>
          <p:cNvSpPr txBox="1"/>
          <p:nvPr/>
        </p:nvSpPr>
        <p:spPr>
          <a:xfrm>
            <a:off x="610314" y="1914689"/>
            <a:ext cx="10874952" cy="605463"/>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lvl="0" algn="ctr">
              <a:defRPr/>
            </a:pPr>
            <a:r>
              <a:rPr lang="en-US" sz="2000">
                <a:solidFill>
                  <a:schemeClr val="bg1"/>
                </a:solidFill>
                <a:latin typeface="Open Sans SemiBold"/>
                <a:ea typeface="Open Sans SemiBold"/>
                <a:cs typeface="Open Sans SemiBold"/>
              </a:rPr>
              <a:t>Developer Dashboard</a:t>
            </a:r>
            <a:endParaRPr lang="en-US" sz="1800"/>
          </a:p>
        </p:txBody>
      </p:sp>
      <p:grpSp>
        <p:nvGrpSpPr>
          <p:cNvPr id="27" name="Group 26" descr="grouping of items in developer dashboard. Logs, metrics, traces, dependencies">
            <a:extLst>
              <a:ext uri="{FF2B5EF4-FFF2-40B4-BE49-F238E27FC236}">
                <a16:creationId xmlns:a16="http://schemas.microsoft.com/office/drawing/2014/main" id="{FA7D9B68-E1FF-68BB-E013-282E1CA00928}"/>
              </a:ext>
            </a:extLst>
          </p:cNvPr>
          <p:cNvGrpSpPr/>
          <p:nvPr/>
        </p:nvGrpSpPr>
        <p:grpSpPr>
          <a:xfrm>
            <a:off x="5016850" y="3007562"/>
            <a:ext cx="2753303" cy="2888453"/>
            <a:chOff x="1702889" y="2894606"/>
            <a:chExt cx="2753662" cy="2888829"/>
          </a:xfrm>
        </p:grpSpPr>
        <p:grpSp>
          <p:nvGrpSpPr>
            <p:cNvPr id="23" name="Group 22">
              <a:extLst>
                <a:ext uri="{FF2B5EF4-FFF2-40B4-BE49-F238E27FC236}">
                  <a16:creationId xmlns:a16="http://schemas.microsoft.com/office/drawing/2014/main" id="{7939A4A1-BA00-95A5-B7BE-A16A33366278}"/>
                </a:ext>
              </a:extLst>
            </p:cNvPr>
            <p:cNvGrpSpPr/>
            <p:nvPr/>
          </p:nvGrpSpPr>
          <p:grpSpPr>
            <a:xfrm>
              <a:off x="1702889" y="3747786"/>
              <a:ext cx="2753662" cy="365760"/>
              <a:chOff x="1129818" y="3793222"/>
              <a:chExt cx="2753662" cy="365760"/>
            </a:xfrm>
          </p:grpSpPr>
          <p:sp>
            <p:nvSpPr>
              <p:cNvPr id="9" name="TextBox 8">
                <a:extLst>
                  <a:ext uri="{FF2B5EF4-FFF2-40B4-BE49-F238E27FC236}">
                    <a16:creationId xmlns:a16="http://schemas.microsoft.com/office/drawing/2014/main" id="{1F72F528-D9AC-D0EA-E8E5-74159D8F02DC}"/>
                  </a:ext>
                </a:extLst>
              </p:cNvPr>
              <p:cNvSpPr txBox="1"/>
              <p:nvPr/>
            </p:nvSpPr>
            <p:spPr>
              <a:xfrm>
                <a:off x="1720245" y="3837603"/>
                <a:ext cx="2163235" cy="246253"/>
              </a:xfrm>
              <a:prstGeom prst="rect">
                <a:avLst/>
              </a:prstGeom>
              <a:noFill/>
            </p:spPr>
            <p:txBody>
              <a:bodyPr wrap="square" lIns="0" tIns="0" rIns="0" bIns="0">
                <a:sp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algn="l"/>
                <a:r>
                  <a:rPr lang="en-US" sz="1600">
                    <a:latin typeface="Open Sans SemiBold"/>
                    <a:ea typeface="Open Sans SemiBold"/>
                    <a:cs typeface="Open Sans SemiBold"/>
                  </a:rPr>
                  <a:t>Metrics</a:t>
                </a:r>
              </a:p>
            </p:txBody>
          </p:sp>
          <p:sp>
            <p:nvSpPr>
              <p:cNvPr id="17" name="Graphic 79">
                <a:extLst>
                  <a:ext uri="{FF2B5EF4-FFF2-40B4-BE49-F238E27FC236}">
                    <a16:creationId xmlns:a16="http://schemas.microsoft.com/office/drawing/2014/main" id="{E87106B3-6D21-07B0-73BB-4AE92EBAE67D}"/>
                  </a:ext>
                </a:extLst>
              </p:cNvPr>
              <p:cNvSpPr>
                <a:spLocks noChangeAspect="1"/>
              </p:cNvSpPr>
              <p:nvPr/>
            </p:nvSpPr>
            <p:spPr>
              <a:xfrm>
                <a:off x="1129818" y="3793222"/>
                <a:ext cx="365760" cy="365760"/>
              </a:xfrm>
              <a:custGeom>
                <a:avLst/>
                <a:gdLst>
                  <a:gd name="connsiteX0" fmla="*/ 0 w 342900"/>
                  <a:gd name="connsiteY0" fmla="*/ 14288 h 342900"/>
                  <a:gd name="connsiteX1" fmla="*/ 14288 w 342900"/>
                  <a:gd name="connsiteY1" fmla="*/ 0 h 342900"/>
                  <a:gd name="connsiteX2" fmla="*/ 28575 w 342900"/>
                  <a:gd name="connsiteY2" fmla="*/ 14288 h 342900"/>
                  <a:gd name="connsiteX3" fmla="*/ 28575 w 342900"/>
                  <a:gd name="connsiteY3" fmla="*/ 314325 h 342900"/>
                  <a:gd name="connsiteX4" fmla="*/ 328613 w 342900"/>
                  <a:gd name="connsiteY4" fmla="*/ 314325 h 342900"/>
                  <a:gd name="connsiteX5" fmla="*/ 342900 w 342900"/>
                  <a:gd name="connsiteY5" fmla="*/ 328613 h 342900"/>
                  <a:gd name="connsiteX6" fmla="*/ 328613 w 342900"/>
                  <a:gd name="connsiteY6" fmla="*/ 342900 h 342900"/>
                  <a:gd name="connsiteX7" fmla="*/ 14288 w 342900"/>
                  <a:gd name="connsiteY7" fmla="*/ 342900 h 342900"/>
                  <a:gd name="connsiteX8" fmla="*/ 0 w 342900"/>
                  <a:gd name="connsiteY8" fmla="*/ 328613 h 342900"/>
                  <a:gd name="connsiteX9" fmla="*/ 0 w 342900"/>
                  <a:gd name="connsiteY9" fmla="*/ 14288 h 342900"/>
                  <a:gd name="connsiteX10" fmla="*/ 314325 w 342900"/>
                  <a:gd name="connsiteY10" fmla="*/ 71438 h 342900"/>
                  <a:gd name="connsiteX11" fmla="*/ 306427 w 342900"/>
                  <a:gd name="connsiteY11" fmla="*/ 58658 h 342900"/>
                  <a:gd name="connsiteX12" fmla="*/ 291465 w 342900"/>
                  <a:gd name="connsiteY12" fmla="*/ 60008 h 342900"/>
                  <a:gd name="connsiteX13" fmla="*/ 184779 w 342900"/>
                  <a:gd name="connsiteY13" fmla="*/ 140023 h 342900"/>
                  <a:gd name="connsiteX14" fmla="*/ 112020 w 342900"/>
                  <a:gd name="connsiteY14" fmla="*/ 97223 h 342900"/>
                  <a:gd name="connsiteX15" fmla="*/ 98386 w 342900"/>
                  <a:gd name="connsiteY15" fmla="*/ 96758 h 342900"/>
                  <a:gd name="connsiteX16" fmla="*/ 47625 w 342900"/>
                  <a:gd name="connsiteY16" fmla="*/ 122139 h 342900"/>
                  <a:gd name="connsiteX17" fmla="*/ 47625 w 342900"/>
                  <a:gd name="connsiteY17" fmla="*/ 295275 h 342900"/>
                  <a:gd name="connsiteX18" fmla="*/ 314325 w 342900"/>
                  <a:gd name="connsiteY18" fmla="*/ 295275 h 342900"/>
                  <a:gd name="connsiteX19" fmla="*/ 314325 w 342900"/>
                  <a:gd name="connsiteY19" fmla="*/ 7143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2900" h="342900">
                    <a:moveTo>
                      <a:pt x="0" y="14288"/>
                    </a:moveTo>
                    <a:cubicBezTo>
                      <a:pt x="0" y="6397"/>
                      <a:pt x="6397" y="0"/>
                      <a:pt x="14288" y="0"/>
                    </a:cubicBezTo>
                    <a:cubicBezTo>
                      <a:pt x="22178" y="0"/>
                      <a:pt x="28575" y="6397"/>
                      <a:pt x="28575" y="14288"/>
                    </a:cubicBezTo>
                    <a:lnTo>
                      <a:pt x="28575" y="314325"/>
                    </a:lnTo>
                    <a:lnTo>
                      <a:pt x="328613" y="314325"/>
                    </a:lnTo>
                    <a:cubicBezTo>
                      <a:pt x="336503" y="314325"/>
                      <a:pt x="342900" y="320722"/>
                      <a:pt x="342900" y="328613"/>
                    </a:cubicBezTo>
                    <a:cubicBezTo>
                      <a:pt x="342900" y="336503"/>
                      <a:pt x="336503" y="342900"/>
                      <a:pt x="328613" y="342900"/>
                    </a:cubicBezTo>
                    <a:lnTo>
                      <a:pt x="14288" y="342900"/>
                    </a:lnTo>
                    <a:cubicBezTo>
                      <a:pt x="6397" y="342900"/>
                      <a:pt x="0" y="336503"/>
                      <a:pt x="0" y="328613"/>
                    </a:cubicBezTo>
                    <a:lnTo>
                      <a:pt x="0" y="14288"/>
                    </a:lnTo>
                    <a:close/>
                    <a:moveTo>
                      <a:pt x="314325" y="71438"/>
                    </a:moveTo>
                    <a:cubicBezTo>
                      <a:pt x="314325" y="66026"/>
                      <a:pt x="311267" y="61078"/>
                      <a:pt x="306427" y="58658"/>
                    </a:cubicBezTo>
                    <a:cubicBezTo>
                      <a:pt x="301586" y="56238"/>
                      <a:pt x="295795" y="56760"/>
                      <a:pt x="291465" y="60008"/>
                    </a:cubicBezTo>
                    <a:lnTo>
                      <a:pt x="184779" y="140023"/>
                    </a:lnTo>
                    <a:lnTo>
                      <a:pt x="112020" y="97223"/>
                    </a:lnTo>
                    <a:cubicBezTo>
                      <a:pt x="107847" y="94768"/>
                      <a:pt x="102716" y="94594"/>
                      <a:pt x="98386" y="96758"/>
                    </a:cubicBezTo>
                    <a:lnTo>
                      <a:pt x="47625" y="122139"/>
                    </a:lnTo>
                    <a:lnTo>
                      <a:pt x="47625" y="295275"/>
                    </a:lnTo>
                    <a:lnTo>
                      <a:pt x="314325" y="295275"/>
                    </a:lnTo>
                    <a:lnTo>
                      <a:pt x="314325" y="71438"/>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6" rIns="0" bIns="45714" numCol="1" spcCol="0" rtlCol="0" fromWordArt="0" anchor="ctr" anchorCtr="0" forceAA="0" compatLnSpc="1">
                <a:prstTxWarp prst="textNoShape">
                  <a:avLst/>
                </a:prstTxWarp>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algn="ctr" defTabSz="914184" fontAlgn="base">
                  <a:spcBef>
                    <a:spcPct val="0"/>
                  </a:spcBef>
                  <a:spcAft>
                    <a:spcPct val="0"/>
                  </a:spcAft>
                </a:pPr>
                <a:endParaRPr lang="en-US" sz="1600" b="1" kern="0">
                  <a:ln w="3175">
                    <a:noFill/>
                  </a:ln>
                  <a:gradFill>
                    <a:gsLst>
                      <a:gs pos="53933">
                        <a:srgbClr val="FFFFFF"/>
                      </a:gs>
                      <a:gs pos="38000">
                        <a:srgbClr val="FFFFFF"/>
                      </a:gs>
                    </a:gsLst>
                    <a:path path="circle">
                      <a:fillToRect l="100000" b="100000"/>
                    </a:path>
                  </a:gradFill>
                  <a:latin typeface="Calibri" panose="020F0502020204030204"/>
                  <a:cs typeface="Segoe UI" pitchFamily="34" charset="0"/>
                </a:endParaRPr>
              </a:p>
            </p:txBody>
          </p:sp>
        </p:grpSp>
        <p:grpSp>
          <p:nvGrpSpPr>
            <p:cNvPr id="22" name="Group 21">
              <a:extLst>
                <a:ext uri="{FF2B5EF4-FFF2-40B4-BE49-F238E27FC236}">
                  <a16:creationId xmlns:a16="http://schemas.microsoft.com/office/drawing/2014/main" id="{EBEA9476-F8BC-8CD6-E32E-CDC84A5A4AEB}"/>
                </a:ext>
              </a:extLst>
            </p:cNvPr>
            <p:cNvGrpSpPr/>
            <p:nvPr/>
          </p:nvGrpSpPr>
          <p:grpSpPr>
            <a:xfrm>
              <a:off x="1702889" y="2894606"/>
              <a:ext cx="2753662" cy="365708"/>
              <a:chOff x="1129818" y="3136621"/>
              <a:chExt cx="2753662" cy="365708"/>
            </a:xfrm>
          </p:grpSpPr>
          <p:sp>
            <p:nvSpPr>
              <p:cNvPr id="8" name="TextBox 7">
                <a:extLst>
                  <a:ext uri="{FF2B5EF4-FFF2-40B4-BE49-F238E27FC236}">
                    <a16:creationId xmlns:a16="http://schemas.microsoft.com/office/drawing/2014/main" id="{E72FD6CF-527B-45DB-4C77-70194E64C772}"/>
                  </a:ext>
                </a:extLst>
              </p:cNvPr>
              <p:cNvSpPr txBox="1"/>
              <p:nvPr/>
            </p:nvSpPr>
            <p:spPr>
              <a:xfrm>
                <a:off x="1720245" y="3180976"/>
                <a:ext cx="2163235" cy="246253"/>
              </a:xfrm>
              <a:prstGeom prst="rect">
                <a:avLst/>
              </a:prstGeom>
              <a:noFill/>
            </p:spPr>
            <p:txBody>
              <a:bodyPr wrap="square" lIns="0" tIns="0" rIns="0" bIns="0">
                <a:sp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algn="l"/>
                <a:r>
                  <a:rPr lang="en-US" sz="1600">
                    <a:latin typeface="Open Sans SemiBold"/>
                    <a:ea typeface="Open Sans SemiBold"/>
                    <a:cs typeface="Open Sans SemiBold"/>
                  </a:rPr>
                  <a:t>Structured Logs</a:t>
                </a:r>
              </a:p>
            </p:txBody>
          </p:sp>
          <p:sp>
            <p:nvSpPr>
              <p:cNvPr id="18" name="Graphic 88">
                <a:extLst>
                  <a:ext uri="{FF2B5EF4-FFF2-40B4-BE49-F238E27FC236}">
                    <a16:creationId xmlns:a16="http://schemas.microsoft.com/office/drawing/2014/main" id="{9371B3B3-2396-5E41-4425-F379AA598984}"/>
                  </a:ext>
                </a:extLst>
              </p:cNvPr>
              <p:cNvSpPr>
                <a:spLocks noChangeAspect="1"/>
              </p:cNvSpPr>
              <p:nvPr/>
            </p:nvSpPr>
            <p:spPr>
              <a:xfrm>
                <a:off x="1129818" y="3136621"/>
                <a:ext cx="365760" cy="365708"/>
              </a:xfrm>
              <a:custGeom>
                <a:avLst/>
                <a:gdLst>
                  <a:gd name="connsiteX0" fmla="*/ 80922 w 381055"/>
                  <a:gd name="connsiteY0" fmla="*/ 266740 h 381000"/>
                  <a:gd name="connsiteX1" fmla="*/ 114260 w 381055"/>
                  <a:gd name="connsiteY1" fmla="*/ 300078 h 381000"/>
                  <a:gd name="connsiteX2" fmla="*/ 114260 w 381055"/>
                  <a:gd name="connsiteY2" fmla="*/ 347663 h 381000"/>
                  <a:gd name="connsiteX3" fmla="*/ 80922 w 381055"/>
                  <a:gd name="connsiteY3" fmla="*/ 381000 h 381000"/>
                  <a:gd name="connsiteX4" fmla="*/ 33338 w 381055"/>
                  <a:gd name="connsiteY4" fmla="*/ 381000 h 381000"/>
                  <a:gd name="connsiteX5" fmla="*/ 0 w 381055"/>
                  <a:gd name="connsiteY5" fmla="*/ 347663 h 381000"/>
                  <a:gd name="connsiteX6" fmla="*/ 0 w 381055"/>
                  <a:gd name="connsiteY6" fmla="*/ 300078 h 381000"/>
                  <a:gd name="connsiteX7" fmla="*/ 33338 w 381055"/>
                  <a:gd name="connsiteY7" fmla="*/ 266740 h 381000"/>
                  <a:gd name="connsiteX8" fmla="*/ 80922 w 381055"/>
                  <a:gd name="connsiteY8" fmla="*/ 266740 h 381000"/>
                  <a:gd name="connsiteX9" fmla="*/ 147601 w 381055"/>
                  <a:gd name="connsiteY9" fmla="*/ 304800 h 381000"/>
                  <a:gd name="connsiteX10" fmla="*/ 366768 w 381055"/>
                  <a:gd name="connsiteY10" fmla="*/ 304800 h 381000"/>
                  <a:gd name="connsiteX11" fmla="*/ 381055 w 381055"/>
                  <a:gd name="connsiteY11" fmla="*/ 319088 h 381000"/>
                  <a:gd name="connsiteX12" fmla="*/ 368707 w 381055"/>
                  <a:gd name="connsiteY12" fmla="*/ 333245 h 381000"/>
                  <a:gd name="connsiteX13" fmla="*/ 366768 w 381055"/>
                  <a:gd name="connsiteY13" fmla="*/ 333375 h 381000"/>
                  <a:gd name="connsiteX14" fmla="*/ 147601 w 381055"/>
                  <a:gd name="connsiteY14" fmla="*/ 333375 h 381000"/>
                  <a:gd name="connsiteX15" fmla="*/ 133314 w 381055"/>
                  <a:gd name="connsiteY15" fmla="*/ 319088 h 381000"/>
                  <a:gd name="connsiteX16" fmla="*/ 145662 w 381055"/>
                  <a:gd name="connsiteY16" fmla="*/ 304930 h 381000"/>
                  <a:gd name="connsiteX17" fmla="*/ 147601 w 381055"/>
                  <a:gd name="connsiteY17" fmla="*/ 304800 h 381000"/>
                  <a:gd name="connsiteX18" fmla="*/ 366768 w 381055"/>
                  <a:gd name="connsiteY18" fmla="*/ 304800 h 381000"/>
                  <a:gd name="connsiteX19" fmla="*/ 147601 w 381055"/>
                  <a:gd name="connsiteY19" fmla="*/ 304800 h 381000"/>
                  <a:gd name="connsiteX20" fmla="*/ 80922 w 381055"/>
                  <a:gd name="connsiteY20" fmla="*/ 133370 h 381000"/>
                  <a:gd name="connsiteX21" fmla="*/ 114260 w 381055"/>
                  <a:gd name="connsiteY21" fmla="*/ 166708 h 381000"/>
                  <a:gd name="connsiteX22" fmla="*/ 114260 w 381055"/>
                  <a:gd name="connsiteY22" fmla="*/ 214292 h 381000"/>
                  <a:gd name="connsiteX23" fmla="*/ 80922 w 381055"/>
                  <a:gd name="connsiteY23" fmla="*/ 247629 h 381000"/>
                  <a:gd name="connsiteX24" fmla="*/ 33338 w 381055"/>
                  <a:gd name="connsiteY24" fmla="*/ 247629 h 381000"/>
                  <a:gd name="connsiteX25" fmla="*/ 0 w 381055"/>
                  <a:gd name="connsiteY25" fmla="*/ 214292 h 381000"/>
                  <a:gd name="connsiteX26" fmla="*/ 0 w 381055"/>
                  <a:gd name="connsiteY26" fmla="*/ 166708 h 381000"/>
                  <a:gd name="connsiteX27" fmla="*/ 33338 w 381055"/>
                  <a:gd name="connsiteY27" fmla="*/ 133370 h 381000"/>
                  <a:gd name="connsiteX28" fmla="*/ 80922 w 381055"/>
                  <a:gd name="connsiteY28" fmla="*/ 133370 h 381000"/>
                  <a:gd name="connsiteX29" fmla="*/ 147601 w 381055"/>
                  <a:gd name="connsiteY29" fmla="*/ 171450 h 381000"/>
                  <a:gd name="connsiteX30" fmla="*/ 366768 w 381055"/>
                  <a:gd name="connsiteY30" fmla="*/ 171450 h 381000"/>
                  <a:gd name="connsiteX31" fmla="*/ 381055 w 381055"/>
                  <a:gd name="connsiteY31" fmla="*/ 185738 h 381000"/>
                  <a:gd name="connsiteX32" fmla="*/ 368707 w 381055"/>
                  <a:gd name="connsiteY32" fmla="*/ 199895 h 381000"/>
                  <a:gd name="connsiteX33" fmla="*/ 366768 w 381055"/>
                  <a:gd name="connsiteY33" fmla="*/ 200025 h 381000"/>
                  <a:gd name="connsiteX34" fmla="*/ 147601 w 381055"/>
                  <a:gd name="connsiteY34" fmla="*/ 200025 h 381000"/>
                  <a:gd name="connsiteX35" fmla="*/ 133314 w 381055"/>
                  <a:gd name="connsiteY35" fmla="*/ 185738 h 381000"/>
                  <a:gd name="connsiteX36" fmla="*/ 145662 w 381055"/>
                  <a:gd name="connsiteY36" fmla="*/ 171580 h 381000"/>
                  <a:gd name="connsiteX37" fmla="*/ 147601 w 381055"/>
                  <a:gd name="connsiteY37" fmla="*/ 171450 h 381000"/>
                  <a:gd name="connsiteX38" fmla="*/ 366768 w 381055"/>
                  <a:gd name="connsiteY38" fmla="*/ 171450 h 381000"/>
                  <a:gd name="connsiteX39" fmla="*/ 147601 w 381055"/>
                  <a:gd name="connsiteY39" fmla="*/ 171450 h 381000"/>
                  <a:gd name="connsiteX40" fmla="*/ 80922 w 381055"/>
                  <a:gd name="connsiteY40" fmla="*/ 0 h 381000"/>
                  <a:gd name="connsiteX41" fmla="*/ 114260 w 381055"/>
                  <a:gd name="connsiteY41" fmla="*/ 33338 h 381000"/>
                  <a:gd name="connsiteX42" fmla="*/ 114260 w 381055"/>
                  <a:gd name="connsiteY42" fmla="*/ 80922 h 381000"/>
                  <a:gd name="connsiteX43" fmla="*/ 80922 w 381055"/>
                  <a:gd name="connsiteY43" fmla="*/ 114260 h 381000"/>
                  <a:gd name="connsiteX44" fmla="*/ 33338 w 381055"/>
                  <a:gd name="connsiteY44" fmla="*/ 114260 h 381000"/>
                  <a:gd name="connsiteX45" fmla="*/ 0 w 381055"/>
                  <a:gd name="connsiteY45" fmla="*/ 80922 h 381000"/>
                  <a:gd name="connsiteX46" fmla="*/ 0 w 381055"/>
                  <a:gd name="connsiteY46" fmla="*/ 33338 h 381000"/>
                  <a:gd name="connsiteX47" fmla="*/ 33338 w 381055"/>
                  <a:gd name="connsiteY47" fmla="*/ 0 h 381000"/>
                  <a:gd name="connsiteX48" fmla="*/ 80922 w 381055"/>
                  <a:gd name="connsiteY48" fmla="*/ 0 h 381000"/>
                  <a:gd name="connsiteX49" fmla="*/ 147601 w 381055"/>
                  <a:gd name="connsiteY49" fmla="*/ 38100 h 381000"/>
                  <a:gd name="connsiteX50" fmla="*/ 366768 w 381055"/>
                  <a:gd name="connsiteY50" fmla="*/ 38100 h 381000"/>
                  <a:gd name="connsiteX51" fmla="*/ 381055 w 381055"/>
                  <a:gd name="connsiteY51" fmla="*/ 52388 h 381000"/>
                  <a:gd name="connsiteX52" fmla="*/ 368707 w 381055"/>
                  <a:gd name="connsiteY52" fmla="*/ 66545 h 381000"/>
                  <a:gd name="connsiteX53" fmla="*/ 366768 w 381055"/>
                  <a:gd name="connsiteY53" fmla="*/ 66675 h 381000"/>
                  <a:gd name="connsiteX54" fmla="*/ 147601 w 381055"/>
                  <a:gd name="connsiteY54" fmla="*/ 66675 h 381000"/>
                  <a:gd name="connsiteX55" fmla="*/ 133314 w 381055"/>
                  <a:gd name="connsiteY55" fmla="*/ 52388 h 381000"/>
                  <a:gd name="connsiteX56" fmla="*/ 145662 w 381055"/>
                  <a:gd name="connsiteY56" fmla="*/ 38230 h 381000"/>
                  <a:gd name="connsiteX57" fmla="*/ 147601 w 381055"/>
                  <a:gd name="connsiteY57" fmla="*/ 38100 h 381000"/>
                  <a:gd name="connsiteX58" fmla="*/ 366768 w 381055"/>
                  <a:gd name="connsiteY58" fmla="*/ 38100 h 381000"/>
                  <a:gd name="connsiteX59" fmla="*/ 147601 w 381055"/>
                  <a:gd name="connsiteY59" fmla="*/ 381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81055" h="381000">
                    <a:moveTo>
                      <a:pt x="80922" y="266740"/>
                    </a:moveTo>
                    <a:cubicBezTo>
                      <a:pt x="99334" y="266740"/>
                      <a:pt x="114260" y="281666"/>
                      <a:pt x="114260" y="300078"/>
                    </a:cubicBezTo>
                    <a:lnTo>
                      <a:pt x="114260" y="347663"/>
                    </a:lnTo>
                    <a:cubicBezTo>
                      <a:pt x="114260" y="366074"/>
                      <a:pt x="99334" y="381000"/>
                      <a:pt x="80922" y="381000"/>
                    </a:cubicBezTo>
                    <a:lnTo>
                      <a:pt x="33338" y="381000"/>
                    </a:lnTo>
                    <a:cubicBezTo>
                      <a:pt x="14926" y="381000"/>
                      <a:pt x="0" y="366074"/>
                      <a:pt x="0" y="347663"/>
                    </a:cubicBezTo>
                    <a:lnTo>
                      <a:pt x="0" y="300078"/>
                    </a:lnTo>
                    <a:cubicBezTo>
                      <a:pt x="0" y="281666"/>
                      <a:pt x="14926" y="266740"/>
                      <a:pt x="33338" y="266740"/>
                    </a:cubicBezTo>
                    <a:lnTo>
                      <a:pt x="80922" y="266740"/>
                    </a:lnTo>
                    <a:close/>
                    <a:moveTo>
                      <a:pt x="147601" y="304800"/>
                    </a:moveTo>
                    <a:lnTo>
                      <a:pt x="366768" y="304800"/>
                    </a:lnTo>
                    <a:cubicBezTo>
                      <a:pt x="374658" y="304800"/>
                      <a:pt x="381055" y="311197"/>
                      <a:pt x="381055" y="319088"/>
                    </a:cubicBezTo>
                    <a:cubicBezTo>
                      <a:pt x="381055" y="326321"/>
                      <a:pt x="375679" y="332299"/>
                      <a:pt x="368707" y="333245"/>
                    </a:cubicBezTo>
                    <a:lnTo>
                      <a:pt x="366768" y="333375"/>
                    </a:lnTo>
                    <a:lnTo>
                      <a:pt x="147601" y="333375"/>
                    </a:lnTo>
                    <a:cubicBezTo>
                      <a:pt x="139710" y="333375"/>
                      <a:pt x="133314" y="326978"/>
                      <a:pt x="133314" y="319088"/>
                    </a:cubicBezTo>
                    <a:cubicBezTo>
                      <a:pt x="133314" y="311854"/>
                      <a:pt x="138689" y="305876"/>
                      <a:pt x="145662" y="304930"/>
                    </a:cubicBezTo>
                    <a:lnTo>
                      <a:pt x="147601" y="304800"/>
                    </a:lnTo>
                    <a:lnTo>
                      <a:pt x="366768" y="304800"/>
                    </a:lnTo>
                    <a:lnTo>
                      <a:pt x="147601" y="304800"/>
                    </a:lnTo>
                    <a:close/>
                    <a:moveTo>
                      <a:pt x="80922" y="133370"/>
                    </a:moveTo>
                    <a:cubicBezTo>
                      <a:pt x="99334" y="133370"/>
                      <a:pt x="114260" y="148296"/>
                      <a:pt x="114260" y="166708"/>
                    </a:cubicBezTo>
                    <a:lnTo>
                      <a:pt x="114260" y="214292"/>
                    </a:lnTo>
                    <a:cubicBezTo>
                      <a:pt x="114260" y="232703"/>
                      <a:pt x="99334" y="247629"/>
                      <a:pt x="80922" y="247629"/>
                    </a:cubicBezTo>
                    <a:lnTo>
                      <a:pt x="33338" y="247629"/>
                    </a:lnTo>
                    <a:cubicBezTo>
                      <a:pt x="14926" y="247629"/>
                      <a:pt x="0" y="232703"/>
                      <a:pt x="0" y="214292"/>
                    </a:cubicBezTo>
                    <a:lnTo>
                      <a:pt x="0" y="166708"/>
                    </a:lnTo>
                    <a:cubicBezTo>
                      <a:pt x="0" y="148296"/>
                      <a:pt x="14926" y="133370"/>
                      <a:pt x="33338" y="133370"/>
                    </a:cubicBezTo>
                    <a:lnTo>
                      <a:pt x="80922" y="133370"/>
                    </a:lnTo>
                    <a:close/>
                    <a:moveTo>
                      <a:pt x="147601" y="171450"/>
                    </a:moveTo>
                    <a:lnTo>
                      <a:pt x="366768" y="171450"/>
                    </a:lnTo>
                    <a:cubicBezTo>
                      <a:pt x="374658" y="171450"/>
                      <a:pt x="381055" y="177847"/>
                      <a:pt x="381055" y="185738"/>
                    </a:cubicBezTo>
                    <a:cubicBezTo>
                      <a:pt x="381055" y="192971"/>
                      <a:pt x="375679" y="198949"/>
                      <a:pt x="368707" y="199895"/>
                    </a:cubicBezTo>
                    <a:lnTo>
                      <a:pt x="366768" y="200025"/>
                    </a:lnTo>
                    <a:lnTo>
                      <a:pt x="147601" y="200025"/>
                    </a:lnTo>
                    <a:cubicBezTo>
                      <a:pt x="139710" y="200025"/>
                      <a:pt x="133314" y="193628"/>
                      <a:pt x="133314" y="185738"/>
                    </a:cubicBezTo>
                    <a:cubicBezTo>
                      <a:pt x="133314" y="178504"/>
                      <a:pt x="138689" y="172526"/>
                      <a:pt x="145662" y="171580"/>
                    </a:cubicBezTo>
                    <a:lnTo>
                      <a:pt x="147601" y="171450"/>
                    </a:lnTo>
                    <a:lnTo>
                      <a:pt x="366768" y="171450"/>
                    </a:lnTo>
                    <a:lnTo>
                      <a:pt x="147601" y="171450"/>
                    </a:lnTo>
                    <a:close/>
                    <a:moveTo>
                      <a:pt x="80922" y="0"/>
                    </a:moveTo>
                    <a:cubicBezTo>
                      <a:pt x="99334" y="0"/>
                      <a:pt x="114260" y="14926"/>
                      <a:pt x="114260" y="33338"/>
                    </a:cubicBezTo>
                    <a:lnTo>
                      <a:pt x="114260" y="80922"/>
                    </a:lnTo>
                    <a:cubicBezTo>
                      <a:pt x="114260" y="99334"/>
                      <a:pt x="99334" y="114260"/>
                      <a:pt x="80922" y="114260"/>
                    </a:cubicBezTo>
                    <a:lnTo>
                      <a:pt x="33338" y="114260"/>
                    </a:lnTo>
                    <a:cubicBezTo>
                      <a:pt x="14926" y="114260"/>
                      <a:pt x="0" y="99334"/>
                      <a:pt x="0" y="80922"/>
                    </a:cubicBezTo>
                    <a:lnTo>
                      <a:pt x="0" y="33338"/>
                    </a:lnTo>
                    <a:cubicBezTo>
                      <a:pt x="0" y="14926"/>
                      <a:pt x="14926" y="0"/>
                      <a:pt x="33338" y="0"/>
                    </a:cubicBezTo>
                    <a:lnTo>
                      <a:pt x="80922" y="0"/>
                    </a:lnTo>
                    <a:close/>
                    <a:moveTo>
                      <a:pt x="147601" y="38100"/>
                    </a:moveTo>
                    <a:lnTo>
                      <a:pt x="366768" y="38100"/>
                    </a:lnTo>
                    <a:cubicBezTo>
                      <a:pt x="374658" y="38100"/>
                      <a:pt x="381055" y="44497"/>
                      <a:pt x="381055" y="52388"/>
                    </a:cubicBezTo>
                    <a:cubicBezTo>
                      <a:pt x="381055" y="59621"/>
                      <a:pt x="375679" y="65598"/>
                      <a:pt x="368707" y="66545"/>
                    </a:cubicBezTo>
                    <a:lnTo>
                      <a:pt x="366768" y="66675"/>
                    </a:lnTo>
                    <a:lnTo>
                      <a:pt x="147601" y="66675"/>
                    </a:lnTo>
                    <a:cubicBezTo>
                      <a:pt x="139710" y="66675"/>
                      <a:pt x="133314" y="60278"/>
                      <a:pt x="133314" y="52388"/>
                    </a:cubicBezTo>
                    <a:cubicBezTo>
                      <a:pt x="133314" y="45154"/>
                      <a:pt x="138689" y="39177"/>
                      <a:pt x="145662" y="38230"/>
                    </a:cubicBezTo>
                    <a:lnTo>
                      <a:pt x="147601" y="38100"/>
                    </a:lnTo>
                    <a:lnTo>
                      <a:pt x="366768" y="38100"/>
                    </a:lnTo>
                    <a:lnTo>
                      <a:pt x="147601" y="38100"/>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6" rIns="0" bIns="45714" numCol="1" spcCol="0" rtlCol="0" fromWordArt="0" anchor="ctr" anchorCtr="0" forceAA="0" compatLnSpc="1">
                <a:prstTxWarp prst="textNoShape">
                  <a:avLst/>
                </a:prstTxWarp>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algn="ctr" defTabSz="914184" fontAlgn="base">
                  <a:spcBef>
                    <a:spcPct val="0"/>
                  </a:spcBef>
                  <a:spcAft>
                    <a:spcPct val="0"/>
                  </a:spcAft>
                </a:pPr>
                <a:endParaRPr lang="en-US" sz="1600" b="1" kern="0">
                  <a:ln w="3175">
                    <a:noFill/>
                  </a:ln>
                  <a:gradFill>
                    <a:gsLst>
                      <a:gs pos="53933">
                        <a:srgbClr val="FFFFFF"/>
                      </a:gs>
                      <a:gs pos="38000">
                        <a:srgbClr val="FFFFFF"/>
                      </a:gs>
                    </a:gsLst>
                    <a:path path="circle">
                      <a:fillToRect l="100000" b="100000"/>
                    </a:path>
                  </a:gradFill>
                  <a:latin typeface="Calibri" panose="020F0502020204030204"/>
                  <a:cs typeface="Segoe UI" pitchFamily="34" charset="0"/>
                </a:endParaRPr>
              </a:p>
            </p:txBody>
          </p:sp>
        </p:grpSp>
        <p:grpSp>
          <p:nvGrpSpPr>
            <p:cNvPr id="26" name="Group 25">
              <a:extLst>
                <a:ext uri="{FF2B5EF4-FFF2-40B4-BE49-F238E27FC236}">
                  <a16:creationId xmlns:a16="http://schemas.microsoft.com/office/drawing/2014/main" id="{C122D8A0-A911-8781-9DD0-2350D7E88989}"/>
                </a:ext>
              </a:extLst>
            </p:cNvPr>
            <p:cNvGrpSpPr/>
            <p:nvPr/>
          </p:nvGrpSpPr>
          <p:grpSpPr>
            <a:xfrm>
              <a:off x="1702889" y="5454251"/>
              <a:ext cx="2753662" cy="329184"/>
              <a:chOff x="1129818" y="5152800"/>
              <a:chExt cx="2753662" cy="329184"/>
            </a:xfrm>
          </p:grpSpPr>
          <p:sp>
            <p:nvSpPr>
              <p:cNvPr id="12" name="TextBox 11">
                <a:extLst>
                  <a:ext uri="{FF2B5EF4-FFF2-40B4-BE49-F238E27FC236}">
                    <a16:creationId xmlns:a16="http://schemas.microsoft.com/office/drawing/2014/main" id="{FA9FCF31-A475-C751-BCD1-25F6DDFFA352}"/>
                  </a:ext>
                </a:extLst>
              </p:cNvPr>
              <p:cNvSpPr txBox="1"/>
              <p:nvPr/>
            </p:nvSpPr>
            <p:spPr>
              <a:xfrm>
                <a:off x="1720245" y="5178893"/>
                <a:ext cx="2163235" cy="246253"/>
              </a:xfrm>
              <a:prstGeom prst="rect">
                <a:avLst/>
              </a:prstGeom>
              <a:noFill/>
            </p:spPr>
            <p:txBody>
              <a:bodyPr wrap="square" lIns="0" tIns="0" rIns="0" bIns="0">
                <a:sp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algn="l"/>
                <a:r>
                  <a:rPr lang="en-US" sz="1600">
                    <a:latin typeface="Open Sans SemiBold"/>
                    <a:ea typeface="Open Sans SemiBold"/>
                    <a:cs typeface="Open Sans SemiBold"/>
                  </a:rPr>
                  <a:t>Dependencies</a:t>
                </a:r>
              </a:p>
            </p:txBody>
          </p:sp>
          <p:sp>
            <p:nvSpPr>
              <p:cNvPr id="19" name="Graphic 104">
                <a:extLst>
                  <a:ext uri="{FF2B5EF4-FFF2-40B4-BE49-F238E27FC236}">
                    <a16:creationId xmlns:a16="http://schemas.microsoft.com/office/drawing/2014/main" id="{F27111FA-BA95-C2F3-406E-E5DA2F6973EF}"/>
                  </a:ext>
                </a:extLst>
              </p:cNvPr>
              <p:cNvSpPr>
                <a:spLocks noChangeAspect="1"/>
              </p:cNvSpPr>
              <p:nvPr/>
            </p:nvSpPr>
            <p:spPr>
              <a:xfrm>
                <a:off x="1129818" y="5152800"/>
                <a:ext cx="365760" cy="329184"/>
              </a:xfrm>
              <a:custGeom>
                <a:avLst/>
                <a:gdLst>
                  <a:gd name="connsiteX0" fmla="*/ 14288 w 381000"/>
                  <a:gd name="connsiteY0" fmla="*/ 0 h 342900"/>
                  <a:gd name="connsiteX1" fmla="*/ 0 w 381000"/>
                  <a:gd name="connsiteY1" fmla="*/ 14288 h 342900"/>
                  <a:gd name="connsiteX2" fmla="*/ 14288 w 381000"/>
                  <a:gd name="connsiteY2" fmla="*/ 28575 h 342900"/>
                  <a:gd name="connsiteX3" fmla="*/ 38100 w 381000"/>
                  <a:gd name="connsiteY3" fmla="*/ 28575 h 342900"/>
                  <a:gd name="connsiteX4" fmla="*/ 38100 w 381000"/>
                  <a:gd name="connsiteY4" fmla="*/ 138113 h 342900"/>
                  <a:gd name="connsiteX5" fmla="*/ 80963 w 381000"/>
                  <a:gd name="connsiteY5" fmla="*/ 180975 h 342900"/>
                  <a:gd name="connsiteX6" fmla="*/ 200025 w 381000"/>
                  <a:gd name="connsiteY6" fmla="*/ 180975 h 342900"/>
                  <a:gd name="connsiteX7" fmla="*/ 200025 w 381000"/>
                  <a:gd name="connsiteY7" fmla="*/ 300038 h 342900"/>
                  <a:gd name="connsiteX8" fmla="*/ 242888 w 381000"/>
                  <a:gd name="connsiteY8" fmla="*/ 342900 h 342900"/>
                  <a:gd name="connsiteX9" fmla="*/ 366713 w 381000"/>
                  <a:gd name="connsiteY9" fmla="*/ 342900 h 342900"/>
                  <a:gd name="connsiteX10" fmla="*/ 381000 w 381000"/>
                  <a:gd name="connsiteY10" fmla="*/ 328613 h 342900"/>
                  <a:gd name="connsiteX11" fmla="*/ 366713 w 381000"/>
                  <a:gd name="connsiteY11" fmla="*/ 314325 h 342900"/>
                  <a:gd name="connsiteX12" fmla="*/ 342900 w 381000"/>
                  <a:gd name="connsiteY12" fmla="*/ 314325 h 342900"/>
                  <a:gd name="connsiteX13" fmla="*/ 342900 w 381000"/>
                  <a:gd name="connsiteY13" fmla="*/ 195263 h 342900"/>
                  <a:gd name="connsiteX14" fmla="*/ 300038 w 381000"/>
                  <a:gd name="connsiteY14" fmla="*/ 152400 h 342900"/>
                  <a:gd name="connsiteX15" fmla="*/ 180975 w 381000"/>
                  <a:gd name="connsiteY15" fmla="*/ 152400 h 342900"/>
                  <a:gd name="connsiteX16" fmla="*/ 180975 w 381000"/>
                  <a:gd name="connsiteY16" fmla="*/ 42863 h 342900"/>
                  <a:gd name="connsiteX17" fmla="*/ 138113 w 381000"/>
                  <a:gd name="connsiteY17" fmla="*/ 0 h 342900"/>
                  <a:gd name="connsiteX18" fmla="*/ 14288 w 381000"/>
                  <a:gd name="connsiteY18" fmla="*/ 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000" h="342900">
                    <a:moveTo>
                      <a:pt x="14288" y="0"/>
                    </a:moveTo>
                    <a:cubicBezTo>
                      <a:pt x="6397" y="0"/>
                      <a:pt x="0" y="6397"/>
                      <a:pt x="0" y="14288"/>
                    </a:cubicBezTo>
                    <a:cubicBezTo>
                      <a:pt x="0" y="22178"/>
                      <a:pt x="6397" y="28575"/>
                      <a:pt x="14288" y="28575"/>
                    </a:cubicBezTo>
                    <a:lnTo>
                      <a:pt x="38100" y="28575"/>
                    </a:lnTo>
                    <a:lnTo>
                      <a:pt x="38100" y="138113"/>
                    </a:lnTo>
                    <a:cubicBezTo>
                      <a:pt x="38100" y="161784"/>
                      <a:pt x="57290" y="180975"/>
                      <a:pt x="80963" y="180975"/>
                    </a:cubicBezTo>
                    <a:lnTo>
                      <a:pt x="200025" y="180975"/>
                    </a:lnTo>
                    <a:lnTo>
                      <a:pt x="200025" y="300038"/>
                    </a:lnTo>
                    <a:cubicBezTo>
                      <a:pt x="200025" y="323709"/>
                      <a:pt x="219216" y="342900"/>
                      <a:pt x="242888" y="342900"/>
                    </a:cubicBezTo>
                    <a:lnTo>
                      <a:pt x="366713" y="342900"/>
                    </a:lnTo>
                    <a:cubicBezTo>
                      <a:pt x="374603" y="342900"/>
                      <a:pt x="381000" y="336503"/>
                      <a:pt x="381000" y="328613"/>
                    </a:cubicBezTo>
                    <a:cubicBezTo>
                      <a:pt x="381000" y="320722"/>
                      <a:pt x="374603" y="314325"/>
                      <a:pt x="366713" y="314325"/>
                    </a:cubicBezTo>
                    <a:lnTo>
                      <a:pt x="342900" y="314325"/>
                    </a:lnTo>
                    <a:lnTo>
                      <a:pt x="342900" y="195263"/>
                    </a:lnTo>
                    <a:cubicBezTo>
                      <a:pt x="342900" y="171591"/>
                      <a:pt x="323709" y="152400"/>
                      <a:pt x="300038" y="152400"/>
                    </a:cubicBezTo>
                    <a:lnTo>
                      <a:pt x="180975" y="152400"/>
                    </a:lnTo>
                    <a:lnTo>
                      <a:pt x="180975" y="42863"/>
                    </a:lnTo>
                    <a:cubicBezTo>
                      <a:pt x="180975" y="19190"/>
                      <a:pt x="161784" y="0"/>
                      <a:pt x="138113" y="0"/>
                    </a:cubicBezTo>
                    <a:lnTo>
                      <a:pt x="14288" y="0"/>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6" rIns="0" bIns="45714" numCol="1" spcCol="0" rtlCol="0" fromWordArt="0" anchor="ctr" anchorCtr="0" forceAA="0" compatLnSpc="1">
                <a:prstTxWarp prst="textNoShape">
                  <a:avLst/>
                </a:prstTxWarp>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algn="ctr" defTabSz="914184" fontAlgn="base">
                  <a:spcBef>
                    <a:spcPct val="0"/>
                  </a:spcBef>
                  <a:spcAft>
                    <a:spcPct val="0"/>
                  </a:spcAft>
                </a:pPr>
                <a:endParaRPr lang="en-US" sz="1600" b="1" kern="0">
                  <a:ln w="3175">
                    <a:noFill/>
                  </a:ln>
                  <a:gradFill>
                    <a:gsLst>
                      <a:gs pos="53933">
                        <a:srgbClr val="FFFFFF"/>
                      </a:gs>
                      <a:gs pos="38000">
                        <a:srgbClr val="FFFFFF"/>
                      </a:gs>
                    </a:gsLst>
                    <a:path path="circle">
                      <a:fillToRect l="100000" b="100000"/>
                    </a:path>
                  </a:gradFill>
                  <a:latin typeface="Calibri" panose="020F0502020204030204"/>
                  <a:cs typeface="Segoe UI" pitchFamily="34" charset="0"/>
                </a:endParaRPr>
              </a:p>
            </p:txBody>
          </p:sp>
        </p:grpSp>
        <p:grpSp>
          <p:nvGrpSpPr>
            <p:cNvPr id="24" name="Group 23">
              <a:extLst>
                <a:ext uri="{FF2B5EF4-FFF2-40B4-BE49-F238E27FC236}">
                  <a16:creationId xmlns:a16="http://schemas.microsoft.com/office/drawing/2014/main" id="{9CC4CC8A-C18C-18E4-0FB0-8FCF91D16387}"/>
                </a:ext>
              </a:extLst>
            </p:cNvPr>
            <p:cNvGrpSpPr/>
            <p:nvPr/>
          </p:nvGrpSpPr>
          <p:grpSpPr>
            <a:xfrm>
              <a:off x="1702889" y="4601018"/>
              <a:ext cx="2753662" cy="365760"/>
              <a:chOff x="1129818" y="4468732"/>
              <a:chExt cx="2753662" cy="365760"/>
            </a:xfrm>
          </p:grpSpPr>
          <p:sp>
            <p:nvSpPr>
              <p:cNvPr id="10" name="TextBox 9">
                <a:extLst>
                  <a:ext uri="{FF2B5EF4-FFF2-40B4-BE49-F238E27FC236}">
                    <a16:creationId xmlns:a16="http://schemas.microsoft.com/office/drawing/2014/main" id="{F769C1E2-F815-6F86-C2F3-2BA3C2EBD418}"/>
                  </a:ext>
                </a:extLst>
              </p:cNvPr>
              <p:cNvSpPr txBox="1"/>
              <p:nvPr/>
            </p:nvSpPr>
            <p:spPr>
              <a:xfrm>
                <a:off x="1720245" y="4513113"/>
                <a:ext cx="2163235" cy="246253"/>
              </a:xfrm>
              <a:prstGeom prst="rect">
                <a:avLst/>
              </a:prstGeom>
              <a:noFill/>
            </p:spPr>
            <p:txBody>
              <a:bodyPr wrap="square" lIns="0" tIns="0" rIns="0" bIns="0">
                <a:sp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algn="l"/>
                <a:r>
                  <a:rPr lang="en-US" sz="1600">
                    <a:latin typeface="Open Sans SemiBold"/>
                    <a:ea typeface="Open Sans SemiBold"/>
                    <a:cs typeface="Open Sans SemiBold"/>
                  </a:rPr>
                  <a:t>Distributed Traces</a:t>
                </a:r>
              </a:p>
            </p:txBody>
          </p:sp>
          <p:sp>
            <p:nvSpPr>
              <p:cNvPr id="20" name="Graphic 237">
                <a:extLst>
                  <a:ext uri="{FF2B5EF4-FFF2-40B4-BE49-F238E27FC236}">
                    <a16:creationId xmlns:a16="http://schemas.microsoft.com/office/drawing/2014/main" id="{37A1A383-1DE5-7119-1626-71579EE169B2}"/>
                  </a:ext>
                </a:extLst>
              </p:cNvPr>
              <p:cNvSpPr>
                <a:spLocks noChangeAspect="1"/>
              </p:cNvSpPr>
              <p:nvPr/>
            </p:nvSpPr>
            <p:spPr>
              <a:xfrm>
                <a:off x="1129818" y="4468732"/>
                <a:ext cx="365760" cy="365760"/>
              </a:xfrm>
              <a:custGeom>
                <a:avLst/>
                <a:gdLst>
                  <a:gd name="connsiteX0" fmla="*/ 256358 w 381000"/>
                  <a:gd name="connsiteY0" fmla="*/ 84908 h 381000"/>
                  <a:gd name="connsiteX1" fmla="*/ 229417 w 381000"/>
                  <a:gd name="connsiteY1" fmla="*/ 84908 h 381000"/>
                  <a:gd name="connsiteX2" fmla="*/ 209550 w 381000"/>
                  <a:gd name="connsiteY2" fmla="*/ 65041 h 381000"/>
                  <a:gd name="connsiteX3" fmla="*/ 209550 w 381000"/>
                  <a:gd name="connsiteY3" fmla="*/ 119063 h 381000"/>
                  <a:gd name="connsiteX4" fmla="*/ 190500 w 381000"/>
                  <a:gd name="connsiteY4" fmla="*/ 138113 h 381000"/>
                  <a:gd name="connsiteX5" fmla="*/ 171450 w 381000"/>
                  <a:gd name="connsiteY5" fmla="*/ 119063 h 381000"/>
                  <a:gd name="connsiteX6" fmla="*/ 171450 w 381000"/>
                  <a:gd name="connsiteY6" fmla="*/ 65041 h 381000"/>
                  <a:gd name="connsiteX7" fmla="*/ 151583 w 381000"/>
                  <a:gd name="connsiteY7" fmla="*/ 84908 h 381000"/>
                  <a:gd name="connsiteX8" fmla="*/ 124642 w 381000"/>
                  <a:gd name="connsiteY8" fmla="*/ 84908 h 381000"/>
                  <a:gd name="connsiteX9" fmla="*/ 124642 w 381000"/>
                  <a:gd name="connsiteY9" fmla="*/ 57967 h 381000"/>
                  <a:gd name="connsiteX10" fmla="*/ 177030 w 381000"/>
                  <a:gd name="connsiteY10" fmla="*/ 5580 h 381000"/>
                  <a:gd name="connsiteX11" fmla="*/ 190500 w 381000"/>
                  <a:gd name="connsiteY11" fmla="*/ 0 h 381000"/>
                  <a:gd name="connsiteX12" fmla="*/ 203970 w 381000"/>
                  <a:gd name="connsiteY12" fmla="*/ 5580 h 381000"/>
                  <a:gd name="connsiteX13" fmla="*/ 256358 w 381000"/>
                  <a:gd name="connsiteY13" fmla="*/ 57967 h 381000"/>
                  <a:gd name="connsiteX14" fmla="*/ 256358 w 381000"/>
                  <a:gd name="connsiteY14" fmla="*/ 84908 h 381000"/>
                  <a:gd name="connsiteX15" fmla="*/ 84908 w 381000"/>
                  <a:gd name="connsiteY15" fmla="*/ 229417 h 381000"/>
                  <a:gd name="connsiteX16" fmla="*/ 84908 w 381000"/>
                  <a:gd name="connsiteY16" fmla="*/ 256358 h 381000"/>
                  <a:gd name="connsiteX17" fmla="*/ 57967 w 381000"/>
                  <a:gd name="connsiteY17" fmla="*/ 256358 h 381000"/>
                  <a:gd name="connsiteX18" fmla="*/ 5580 w 381000"/>
                  <a:gd name="connsiteY18" fmla="*/ 203970 h 381000"/>
                  <a:gd name="connsiteX19" fmla="*/ 0 w 381000"/>
                  <a:gd name="connsiteY19" fmla="*/ 190500 h 381000"/>
                  <a:gd name="connsiteX20" fmla="*/ 5580 w 381000"/>
                  <a:gd name="connsiteY20" fmla="*/ 177030 h 381000"/>
                  <a:gd name="connsiteX21" fmla="*/ 57967 w 381000"/>
                  <a:gd name="connsiteY21" fmla="*/ 124642 h 381000"/>
                  <a:gd name="connsiteX22" fmla="*/ 84908 w 381000"/>
                  <a:gd name="connsiteY22" fmla="*/ 124642 h 381000"/>
                  <a:gd name="connsiteX23" fmla="*/ 84908 w 381000"/>
                  <a:gd name="connsiteY23" fmla="*/ 151583 h 381000"/>
                  <a:gd name="connsiteX24" fmla="*/ 65041 w 381000"/>
                  <a:gd name="connsiteY24" fmla="*/ 171450 h 381000"/>
                  <a:gd name="connsiteX25" fmla="*/ 119063 w 381000"/>
                  <a:gd name="connsiteY25" fmla="*/ 171450 h 381000"/>
                  <a:gd name="connsiteX26" fmla="*/ 138113 w 381000"/>
                  <a:gd name="connsiteY26" fmla="*/ 190500 h 381000"/>
                  <a:gd name="connsiteX27" fmla="*/ 119063 w 381000"/>
                  <a:gd name="connsiteY27" fmla="*/ 209550 h 381000"/>
                  <a:gd name="connsiteX28" fmla="*/ 65041 w 381000"/>
                  <a:gd name="connsiteY28" fmla="*/ 209550 h 381000"/>
                  <a:gd name="connsiteX29" fmla="*/ 84908 w 381000"/>
                  <a:gd name="connsiteY29" fmla="*/ 229417 h 381000"/>
                  <a:gd name="connsiteX30" fmla="*/ 323033 w 381000"/>
                  <a:gd name="connsiteY30" fmla="*/ 256358 h 381000"/>
                  <a:gd name="connsiteX31" fmla="*/ 296092 w 381000"/>
                  <a:gd name="connsiteY31" fmla="*/ 256358 h 381000"/>
                  <a:gd name="connsiteX32" fmla="*/ 296092 w 381000"/>
                  <a:gd name="connsiteY32" fmla="*/ 229417 h 381000"/>
                  <a:gd name="connsiteX33" fmla="*/ 315960 w 381000"/>
                  <a:gd name="connsiteY33" fmla="*/ 209550 h 381000"/>
                  <a:gd name="connsiteX34" fmla="*/ 261938 w 381000"/>
                  <a:gd name="connsiteY34" fmla="*/ 209550 h 381000"/>
                  <a:gd name="connsiteX35" fmla="*/ 242888 w 381000"/>
                  <a:gd name="connsiteY35" fmla="*/ 190500 h 381000"/>
                  <a:gd name="connsiteX36" fmla="*/ 261938 w 381000"/>
                  <a:gd name="connsiteY36" fmla="*/ 171450 h 381000"/>
                  <a:gd name="connsiteX37" fmla="*/ 315960 w 381000"/>
                  <a:gd name="connsiteY37" fmla="*/ 171450 h 381000"/>
                  <a:gd name="connsiteX38" fmla="*/ 296092 w 381000"/>
                  <a:gd name="connsiteY38" fmla="*/ 151583 h 381000"/>
                  <a:gd name="connsiteX39" fmla="*/ 296092 w 381000"/>
                  <a:gd name="connsiteY39" fmla="*/ 124642 h 381000"/>
                  <a:gd name="connsiteX40" fmla="*/ 323033 w 381000"/>
                  <a:gd name="connsiteY40" fmla="*/ 124642 h 381000"/>
                  <a:gd name="connsiteX41" fmla="*/ 375420 w 381000"/>
                  <a:gd name="connsiteY41" fmla="*/ 177030 h 381000"/>
                  <a:gd name="connsiteX42" fmla="*/ 381000 w 381000"/>
                  <a:gd name="connsiteY42" fmla="*/ 190500 h 381000"/>
                  <a:gd name="connsiteX43" fmla="*/ 375420 w 381000"/>
                  <a:gd name="connsiteY43" fmla="*/ 203970 h 381000"/>
                  <a:gd name="connsiteX44" fmla="*/ 323033 w 381000"/>
                  <a:gd name="connsiteY44" fmla="*/ 256358 h 381000"/>
                  <a:gd name="connsiteX45" fmla="*/ 171450 w 381000"/>
                  <a:gd name="connsiteY45" fmla="*/ 315960 h 381000"/>
                  <a:gd name="connsiteX46" fmla="*/ 171450 w 381000"/>
                  <a:gd name="connsiteY46" fmla="*/ 261938 h 381000"/>
                  <a:gd name="connsiteX47" fmla="*/ 190500 w 381000"/>
                  <a:gd name="connsiteY47" fmla="*/ 242888 h 381000"/>
                  <a:gd name="connsiteX48" fmla="*/ 209550 w 381000"/>
                  <a:gd name="connsiteY48" fmla="*/ 261938 h 381000"/>
                  <a:gd name="connsiteX49" fmla="*/ 209550 w 381000"/>
                  <a:gd name="connsiteY49" fmla="*/ 315960 h 381000"/>
                  <a:gd name="connsiteX50" fmla="*/ 229417 w 381000"/>
                  <a:gd name="connsiteY50" fmla="*/ 296092 h 381000"/>
                  <a:gd name="connsiteX51" fmla="*/ 256358 w 381000"/>
                  <a:gd name="connsiteY51" fmla="*/ 296092 h 381000"/>
                  <a:gd name="connsiteX52" fmla="*/ 256358 w 381000"/>
                  <a:gd name="connsiteY52" fmla="*/ 323033 h 381000"/>
                  <a:gd name="connsiteX53" fmla="*/ 203970 w 381000"/>
                  <a:gd name="connsiteY53" fmla="*/ 375420 h 381000"/>
                  <a:gd name="connsiteX54" fmla="*/ 190500 w 381000"/>
                  <a:gd name="connsiteY54" fmla="*/ 381000 h 381000"/>
                  <a:gd name="connsiteX55" fmla="*/ 177030 w 381000"/>
                  <a:gd name="connsiteY55" fmla="*/ 375420 h 381000"/>
                  <a:gd name="connsiteX56" fmla="*/ 124642 w 381000"/>
                  <a:gd name="connsiteY56" fmla="*/ 323033 h 381000"/>
                  <a:gd name="connsiteX57" fmla="*/ 124642 w 381000"/>
                  <a:gd name="connsiteY57" fmla="*/ 296092 h 381000"/>
                  <a:gd name="connsiteX58" fmla="*/ 151583 w 381000"/>
                  <a:gd name="connsiteY58" fmla="*/ 296092 h 381000"/>
                  <a:gd name="connsiteX59" fmla="*/ 171450 w 381000"/>
                  <a:gd name="connsiteY59" fmla="*/ 31596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81000" h="381000">
                    <a:moveTo>
                      <a:pt x="256358" y="84908"/>
                    </a:moveTo>
                    <a:cubicBezTo>
                      <a:pt x="248919" y="92347"/>
                      <a:pt x="236856" y="92347"/>
                      <a:pt x="229417" y="84908"/>
                    </a:cubicBezTo>
                    <a:lnTo>
                      <a:pt x="209550" y="65041"/>
                    </a:lnTo>
                    <a:lnTo>
                      <a:pt x="209550" y="119063"/>
                    </a:lnTo>
                    <a:cubicBezTo>
                      <a:pt x="209550" y="129583"/>
                      <a:pt x="201021" y="138113"/>
                      <a:pt x="190500" y="138113"/>
                    </a:cubicBezTo>
                    <a:cubicBezTo>
                      <a:pt x="179979" y="138113"/>
                      <a:pt x="171450" y="129583"/>
                      <a:pt x="171450" y="119063"/>
                    </a:cubicBezTo>
                    <a:lnTo>
                      <a:pt x="171450" y="65041"/>
                    </a:lnTo>
                    <a:lnTo>
                      <a:pt x="151583" y="84908"/>
                    </a:lnTo>
                    <a:cubicBezTo>
                      <a:pt x="144143" y="92347"/>
                      <a:pt x="132082" y="92347"/>
                      <a:pt x="124642" y="84908"/>
                    </a:cubicBezTo>
                    <a:cubicBezTo>
                      <a:pt x="117203" y="77468"/>
                      <a:pt x="117203" y="65407"/>
                      <a:pt x="124642" y="57967"/>
                    </a:cubicBezTo>
                    <a:lnTo>
                      <a:pt x="177030" y="5580"/>
                    </a:lnTo>
                    <a:cubicBezTo>
                      <a:pt x="180602" y="2007"/>
                      <a:pt x="185448" y="0"/>
                      <a:pt x="190500" y="0"/>
                    </a:cubicBezTo>
                    <a:cubicBezTo>
                      <a:pt x="195552" y="0"/>
                      <a:pt x="200398" y="2007"/>
                      <a:pt x="203970" y="5580"/>
                    </a:cubicBezTo>
                    <a:lnTo>
                      <a:pt x="256358" y="57967"/>
                    </a:lnTo>
                    <a:cubicBezTo>
                      <a:pt x="263797" y="65407"/>
                      <a:pt x="263797" y="77468"/>
                      <a:pt x="256358" y="84908"/>
                    </a:cubicBezTo>
                    <a:close/>
                    <a:moveTo>
                      <a:pt x="84908" y="229417"/>
                    </a:moveTo>
                    <a:cubicBezTo>
                      <a:pt x="92347" y="236856"/>
                      <a:pt x="92347" y="248919"/>
                      <a:pt x="84908" y="256358"/>
                    </a:cubicBezTo>
                    <a:cubicBezTo>
                      <a:pt x="77468" y="263797"/>
                      <a:pt x="65407" y="263797"/>
                      <a:pt x="57967" y="256358"/>
                    </a:cubicBezTo>
                    <a:lnTo>
                      <a:pt x="5580" y="203970"/>
                    </a:lnTo>
                    <a:cubicBezTo>
                      <a:pt x="2007" y="200398"/>
                      <a:pt x="0" y="195552"/>
                      <a:pt x="0" y="190500"/>
                    </a:cubicBezTo>
                    <a:cubicBezTo>
                      <a:pt x="0" y="185448"/>
                      <a:pt x="2007" y="180602"/>
                      <a:pt x="5580" y="177030"/>
                    </a:cubicBezTo>
                    <a:lnTo>
                      <a:pt x="57967" y="124642"/>
                    </a:lnTo>
                    <a:cubicBezTo>
                      <a:pt x="65407" y="117203"/>
                      <a:pt x="77468" y="117203"/>
                      <a:pt x="84908" y="124642"/>
                    </a:cubicBezTo>
                    <a:cubicBezTo>
                      <a:pt x="92347" y="132082"/>
                      <a:pt x="92347" y="144143"/>
                      <a:pt x="84908" y="151583"/>
                    </a:cubicBezTo>
                    <a:lnTo>
                      <a:pt x="65041" y="171450"/>
                    </a:lnTo>
                    <a:lnTo>
                      <a:pt x="119063" y="171450"/>
                    </a:lnTo>
                    <a:cubicBezTo>
                      <a:pt x="129583" y="171450"/>
                      <a:pt x="138113" y="179979"/>
                      <a:pt x="138113" y="190500"/>
                    </a:cubicBezTo>
                    <a:cubicBezTo>
                      <a:pt x="138113" y="201021"/>
                      <a:pt x="129583" y="209550"/>
                      <a:pt x="119063" y="209550"/>
                    </a:cubicBezTo>
                    <a:lnTo>
                      <a:pt x="65041" y="209550"/>
                    </a:lnTo>
                    <a:lnTo>
                      <a:pt x="84908" y="229417"/>
                    </a:lnTo>
                    <a:close/>
                    <a:moveTo>
                      <a:pt x="323033" y="256358"/>
                    </a:moveTo>
                    <a:cubicBezTo>
                      <a:pt x="315594" y="263797"/>
                      <a:pt x="303531" y="263797"/>
                      <a:pt x="296092" y="256358"/>
                    </a:cubicBezTo>
                    <a:cubicBezTo>
                      <a:pt x="288653" y="248919"/>
                      <a:pt x="288653" y="236856"/>
                      <a:pt x="296092" y="229417"/>
                    </a:cubicBezTo>
                    <a:lnTo>
                      <a:pt x="315960" y="209550"/>
                    </a:lnTo>
                    <a:lnTo>
                      <a:pt x="261938" y="209550"/>
                    </a:lnTo>
                    <a:cubicBezTo>
                      <a:pt x="251416" y="209550"/>
                      <a:pt x="242888" y="201021"/>
                      <a:pt x="242888" y="190500"/>
                    </a:cubicBezTo>
                    <a:cubicBezTo>
                      <a:pt x="242888" y="179979"/>
                      <a:pt x="251416" y="171450"/>
                      <a:pt x="261938" y="171450"/>
                    </a:cubicBezTo>
                    <a:lnTo>
                      <a:pt x="315960" y="171450"/>
                    </a:lnTo>
                    <a:lnTo>
                      <a:pt x="296092" y="151583"/>
                    </a:lnTo>
                    <a:cubicBezTo>
                      <a:pt x="288653" y="144143"/>
                      <a:pt x="288653" y="132082"/>
                      <a:pt x="296092" y="124642"/>
                    </a:cubicBezTo>
                    <a:cubicBezTo>
                      <a:pt x="303531" y="117203"/>
                      <a:pt x="315594" y="117203"/>
                      <a:pt x="323033" y="124642"/>
                    </a:cubicBezTo>
                    <a:lnTo>
                      <a:pt x="375420" y="177030"/>
                    </a:lnTo>
                    <a:cubicBezTo>
                      <a:pt x="378992" y="180602"/>
                      <a:pt x="381000" y="185448"/>
                      <a:pt x="381000" y="190500"/>
                    </a:cubicBezTo>
                    <a:cubicBezTo>
                      <a:pt x="381000" y="195552"/>
                      <a:pt x="378992" y="200398"/>
                      <a:pt x="375420" y="203970"/>
                    </a:cubicBezTo>
                    <a:lnTo>
                      <a:pt x="323033" y="256358"/>
                    </a:lnTo>
                    <a:close/>
                    <a:moveTo>
                      <a:pt x="171450" y="315960"/>
                    </a:moveTo>
                    <a:lnTo>
                      <a:pt x="171450" y="261938"/>
                    </a:lnTo>
                    <a:cubicBezTo>
                      <a:pt x="171450" y="251416"/>
                      <a:pt x="179979" y="242888"/>
                      <a:pt x="190500" y="242888"/>
                    </a:cubicBezTo>
                    <a:cubicBezTo>
                      <a:pt x="201021" y="242888"/>
                      <a:pt x="209550" y="251416"/>
                      <a:pt x="209550" y="261938"/>
                    </a:cubicBezTo>
                    <a:lnTo>
                      <a:pt x="209550" y="315960"/>
                    </a:lnTo>
                    <a:lnTo>
                      <a:pt x="229417" y="296092"/>
                    </a:lnTo>
                    <a:cubicBezTo>
                      <a:pt x="236856" y="288653"/>
                      <a:pt x="248919" y="288653"/>
                      <a:pt x="256358" y="296092"/>
                    </a:cubicBezTo>
                    <a:cubicBezTo>
                      <a:pt x="263797" y="303531"/>
                      <a:pt x="263797" y="315594"/>
                      <a:pt x="256358" y="323033"/>
                    </a:cubicBezTo>
                    <a:lnTo>
                      <a:pt x="203970" y="375420"/>
                    </a:lnTo>
                    <a:cubicBezTo>
                      <a:pt x="200398" y="378992"/>
                      <a:pt x="195552" y="381000"/>
                      <a:pt x="190500" y="381000"/>
                    </a:cubicBezTo>
                    <a:cubicBezTo>
                      <a:pt x="185448" y="381000"/>
                      <a:pt x="180602" y="378992"/>
                      <a:pt x="177030" y="375420"/>
                    </a:cubicBezTo>
                    <a:lnTo>
                      <a:pt x="124642" y="323033"/>
                    </a:lnTo>
                    <a:cubicBezTo>
                      <a:pt x="117203" y="315594"/>
                      <a:pt x="117203" y="303531"/>
                      <a:pt x="124642" y="296092"/>
                    </a:cubicBezTo>
                    <a:cubicBezTo>
                      <a:pt x="132082" y="288653"/>
                      <a:pt x="144143" y="288653"/>
                      <a:pt x="151583" y="296092"/>
                    </a:cubicBezTo>
                    <a:lnTo>
                      <a:pt x="171450" y="315960"/>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6" rIns="0" bIns="45714" numCol="1" spcCol="0" rtlCol="0" fromWordArt="0" anchor="ctr" anchorCtr="0" forceAA="0" compatLnSpc="1">
                <a:prstTxWarp prst="textNoShape">
                  <a:avLst/>
                </a:prstTxWarp>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algn="ctr" defTabSz="914184" fontAlgn="base">
                  <a:spcBef>
                    <a:spcPct val="0"/>
                  </a:spcBef>
                  <a:spcAft>
                    <a:spcPct val="0"/>
                  </a:spcAft>
                </a:pPr>
                <a:endParaRPr lang="en-US" sz="1600" b="1" kern="0">
                  <a:ln w="3175">
                    <a:noFill/>
                  </a:ln>
                  <a:gradFill>
                    <a:gsLst>
                      <a:gs pos="53933">
                        <a:srgbClr val="FFFFFF"/>
                      </a:gs>
                      <a:gs pos="38000">
                        <a:srgbClr val="FFFFFF"/>
                      </a:gs>
                    </a:gsLst>
                    <a:path path="circle">
                      <a:fillToRect l="100000" b="100000"/>
                    </a:path>
                  </a:gradFill>
                  <a:latin typeface="Calibri" panose="020F0502020204030204"/>
                  <a:cs typeface="Segoe UI" pitchFamily="34" charset="0"/>
                </a:endParaRPr>
              </a:p>
            </p:txBody>
          </p:sp>
        </p:grpSp>
      </p:grpSp>
      <p:sp>
        <p:nvSpPr>
          <p:cNvPr id="2" name="Title 1">
            <a:extLst>
              <a:ext uri="{FF2B5EF4-FFF2-40B4-BE49-F238E27FC236}">
                <a16:creationId xmlns:a16="http://schemas.microsoft.com/office/drawing/2014/main" id="{F549FE94-B4DF-91EE-7C1F-63E0BE9908D1}"/>
              </a:ext>
              <a:ext uri="{C183D7F6-B498-43B3-948B-1728B52AA6E4}">
                <adec:decorative xmlns:adec="http://schemas.microsoft.com/office/drawing/2017/decorative" val="1"/>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Developer Dashboard </a:t>
            </a:r>
            <a:r>
              <a:rPr lang="en-US" dirty="0" err="1"/>
              <a:t>Overviw</a:t>
            </a:r>
            <a:endParaRPr lang="en-US" dirty="0"/>
          </a:p>
        </p:txBody>
      </p:sp>
    </p:spTree>
    <p:extLst>
      <p:ext uri="{BB962C8B-B14F-4D97-AF65-F5344CB8AC3E}">
        <p14:creationId xmlns:p14="http://schemas.microsoft.com/office/powerpoint/2010/main" val="3371523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42" presetClass="path" presetSubtype="0" decel="100000" fill="hold" grpId="1" nodeType="withEffect">
                                  <p:stCondLst>
                                    <p:cond delay="0"/>
                                  </p:stCondLst>
                                  <p:childTnLst>
                                    <p:animMotion origin="layout" path="M 0 0.04606 L 0 0 " pathEditMode="relative" rAng="0" ptsTypes="AA">
                                      <p:cBhvr>
                                        <p:cTn id="9" dur="500" fill="hold"/>
                                        <p:tgtEl>
                                          <p:spTgt spid="21"/>
                                        </p:tgtEl>
                                        <p:attrNameLst>
                                          <p:attrName>ppt_x</p:attrName>
                                          <p:attrName>ppt_y</p:attrName>
                                        </p:attrNameLst>
                                      </p:cBhvr>
                                      <p:rCtr x="0" y="-2315"/>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42" presetClass="path" presetSubtype="0" decel="100000" fill="hold" nodeType="withEffect">
                                  <p:stCondLst>
                                    <p:cond delay="0"/>
                                  </p:stCondLst>
                                  <p:childTnLst>
                                    <p:animMotion origin="layout" path="M 0 0.04606 L 0 0 " pathEditMode="relative" rAng="0" ptsTypes="AA">
                                      <p:cBhvr>
                                        <p:cTn id="15" dur="500" fill="hold"/>
                                        <p:tgtEl>
                                          <p:spTgt spid="27"/>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723FA5-0F9E-5CC6-BE60-567BB941AB19}"/>
              </a:ext>
              <a:ext uri="{C183D7F6-B498-43B3-948B-1728B52AA6E4}">
                <adec:decorative xmlns:adec="http://schemas.microsoft.com/office/drawing/2017/decorative" val="1"/>
              </a:ext>
            </a:extLst>
          </p:cNvPr>
          <p:cNvSpPr txBox="1"/>
          <p:nvPr/>
        </p:nvSpPr>
        <p:spPr>
          <a:xfrm>
            <a:off x="2882518" y="731801"/>
            <a:ext cx="6182770" cy="228251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endParaRPr lang="en-US" sz="9948" b="1" kern="0" spc="-75">
              <a:latin typeface="Segoe UI Semibold" panose="020B0502040204020203" pitchFamily="34" charset="0"/>
              <a:cs typeface="Segoe UI Semibold" panose="020B0502040204020203" pitchFamily="34" charset="0"/>
            </a:endParaRPr>
          </a:p>
        </p:txBody>
      </p:sp>
      <p:sp>
        <p:nvSpPr>
          <p:cNvPr id="3" name="Title 2">
            <a:extLst>
              <a:ext uri="{FF2B5EF4-FFF2-40B4-BE49-F238E27FC236}">
                <a16:creationId xmlns:a16="http://schemas.microsoft.com/office/drawing/2014/main" id="{E6C69D74-DE40-EF2E-D371-4EBCBA0CFAB1}"/>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Orchestration</a:t>
            </a:r>
          </a:p>
        </p:txBody>
      </p:sp>
      <p:pic>
        <p:nvPicPr>
          <p:cNvPr id="5" name="Picture 4" descr=".net aspire logo">
            <a:extLst>
              <a:ext uri="{FF2B5EF4-FFF2-40B4-BE49-F238E27FC236}">
                <a16:creationId xmlns:a16="http://schemas.microsoft.com/office/drawing/2014/main" id="{EDE4B226-BF59-DD80-B46D-B38CFE82BB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74758" y="960264"/>
            <a:ext cx="5425204" cy="1456880"/>
          </a:xfrm>
          <a:prstGeom prst="rect">
            <a:avLst/>
          </a:prstGeom>
        </p:spPr>
      </p:pic>
      <p:sp>
        <p:nvSpPr>
          <p:cNvPr id="4" name="TextBox 3">
            <a:extLst>
              <a:ext uri="{FF2B5EF4-FFF2-40B4-BE49-F238E27FC236}">
                <a16:creationId xmlns:a16="http://schemas.microsoft.com/office/drawing/2014/main" id="{2A2849DE-C5CF-4C8F-35B8-14ACC7AD892D}"/>
              </a:ext>
            </a:extLst>
          </p:cNvPr>
          <p:cNvSpPr txBox="1"/>
          <p:nvPr/>
        </p:nvSpPr>
        <p:spPr>
          <a:xfrm>
            <a:off x="2121418" y="2233266"/>
            <a:ext cx="7949165" cy="954088"/>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algn="ctr" defTabSz="914184" fontAlgn="base">
              <a:spcBef>
                <a:spcPct val="0"/>
              </a:spcBef>
              <a:spcAft>
                <a:spcPct val="0"/>
              </a:spcAft>
              <a:defRPr/>
            </a:pPr>
            <a: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t>A cloud ready stack for building observable,</a:t>
            </a:r>
            <a:b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br>
            <a: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t> production ready, distributed applications</a:t>
            </a:r>
          </a:p>
        </p:txBody>
      </p:sp>
      <p:sp>
        <p:nvSpPr>
          <p:cNvPr id="57" name="TextBox 56">
            <a:extLst>
              <a:ext uri="{FF2B5EF4-FFF2-40B4-BE49-F238E27FC236}">
                <a16:creationId xmlns:a16="http://schemas.microsoft.com/office/drawing/2014/main" id="{6F0696DA-AD91-A9CC-C02C-2715E0DD8C45}"/>
              </a:ext>
            </a:extLst>
          </p:cNvPr>
          <p:cNvSpPr txBox="1"/>
          <p:nvPr/>
        </p:nvSpPr>
        <p:spPr>
          <a:xfrm>
            <a:off x="2237682" y="3428939"/>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Smart Defaults</a:t>
            </a:r>
          </a:p>
        </p:txBody>
      </p:sp>
      <p:sp>
        <p:nvSpPr>
          <p:cNvPr id="58" name="TextBox 57">
            <a:extLst>
              <a:ext uri="{FF2B5EF4-FFF2-40B4-BE49-F238E27FC236}">
                <a16:creationId xmlns:a16="http://schemas.microsoft.com/office/drawing/2014/main" id="{BDDFFCEE-376A-7227-C67A-E7F8E9C0343A}"/>
              </a:ext>
            </a:extLst>
          </p:cNvPr>
          <p:cNvSpPr txBox="1"/>
          <p:nvPr/>
        </p:nvSpPr>
        <p:spPr>
          <a:xfrm>
            <a:off x="6287359" y="3428939"/>
            <a:ext cx="3736223"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Developer Dashboard</a:t>
            </a:r>
          </a:p>
        </p:txBody>
      </p:sp>
      <p:sp>
        <p:nvSpPr>
          <p:cNvPr id="59" name="TextBox 58">
            <a:extLst>
              <a:ext uri="{FF2B5EF4-FFF2-40B4-BE49-F238E27FC236}">
                <a16:creationId xmlns:a16="http://schemas.microsoft.com/office/drawing/2014/main" id="{8EAECDA8-2113-EF21-90C4-37414A2EB1C2}"/>
              </a:ext>
            </a:extLst>
          </p:cNvPr>
          <p:cNvSpPr txBox="1"/>
          <p:nvPr/>
        </p:nvSpPr>
        <p:spPr>
          <a:xfrm>
            <a:off x="2237682" y="4276415"/>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latin typeface="Segoe UI Semibold" panose="020B0502040204020203" pitchFamily="34" charset="0"/>
                <a:cs typeface="Segoe UI Semibold" panose="020B0502040204020203" pitchFamily="34" charset="0"/>
              </a:rPr>
              <a:t>Orchestration</a:t>
            </a:r>
          </a:p>
        </p:txBody>
      </p:sp>
      <p:sp>
        <p:nvSpPr>
          <p:cNvPr id="60" name="TextBox 59">
            <a:extLst>
              <a:ext uri="{FF2B5EF4-FFF2-40B4-BE49-F238E27FC236}">
                <a16:creationId xmlns:a16="http://schemas.microsoft.com/office/drawing/2014/main" id="{3AE55DF2-574F-2C71-6B87-4E7A8FA65F6E}"/>
              </a:ext>
            </a:extLst>
          </p:cNvPr>
          <p:cNvSpPr txBox="1"/>
          <p:nvPr/>
        </p:nvSpPr>
        <p:spPr>
          <a:xfrm>
            <a:off x="6287360" y="4276415"/>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Service Discovery</a:t>
            </a:r>
          </a:p>
        </p:txBody>
      </p:sp>
      <p:sp>
        <p:nvSpPr>
          <p:cNvPr id="2" name="TextBox 1">
            <a:extLst>
              <a:ext uri="{FF2B5EF4-FFF2-40B4-BE49-F238E27FC236}">
                <a16:creationId xmlns:a16="http://schemas.microsoft.com/office/drawing/2014/main" id="{8D8F07D5-626B-DDA9-CD00-771AC86161F3}"/>
              </a:ext>
            </a:extLst>
          </p:cNvPr>
          <p:cNvSpPr txBox="1"/>
          <p:nvPr/>
        </p:nvSpPr>
        <p:spPr>
          <a:xfrm>
            <a:off x="2237682" y="5123891"/>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dirty="0">
                <a:solidFill>
                  <a:schemeClr val="bg1">
                    <a:lumMod val="85000"/>
                  </a:schemeClr>
                </a:solidFill>
                <a:latin typeface="Segoe UI Semibold" panose="020B0502040204020203" pitchFamily="34" charset="0"/>
                <a:cs typeface="Segoe UI Semibold" panose="020B0502040204020203" pitchFamily="34" charset="0"/>
              </a:rPr>
              <a:t>Integrations</a:t>
            </a:r>
          </a:p>
        </p:txBody>
      </p:sp>
      <p:sp>
        <p:nvSpPr>
          <p:cNvPr id="61" name="TextBox 60">
            <a:extLst>
              <a:ext uri="{FF2B5EF4-FFF2-40B4-BE49-F238E27FC236}">
                <a16:creationId xmlns:a16="http://schemas.microsoft.com/office/drawing/2014/main" id="{6B1DB59E-D497-2683-30BD-1600A87AC873}"/>
              </a:ext>
            </a:extLst>
          </p:cNvPr>
          <p:cNvSpPr txBox="1"/>
          <p:nvPr/>
        </p:nvSpPr>
        <p:spPr>
          <a:xfrm>
            <a:off x="6287360" y="5123891"/>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Deployment</a:t>
            </a:r>
          </a:p>
        </p:txBody>
      </p:sp>
    </p:spTree>
    <p:extLst>
      <p:ext uri="{BB962C8B-B14F-4D97-AF65-F5344CB8AC3E}">
        <p14:creationId xmlns:p14="http://schemas.microsoft.com/office/powerpoint/2010/main" val="328497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410A-0AC1-CB47-0086-7DF3E0851D1A}"/>
              </a:ext>
            </a:extLst>
          </p:cNvPr>
          <p:cNvSpPr>
            <a:spLocks noGrp="1"/>
          </p:cNvSpPr>
          <p:nvPr>
            <p:ph type="title"/>
          </p:nvPr>
        </p:nvSpPr>
        <p:spPr/>
        <p:txBody>
          <a:bodyPr/>
          <a:lstStyle/>
          <a:p>
            <a:r>
              <a:rPr lang="en-US" dirty="0"/>
              <a:t>Orchestration</a:t>
            </a:r>
            <a:r>
              <a:rPr lang="en-US" baseline="0" dirty="0"/>
              <a:t> </a:t>
            </a:r>
            <a:r>
              <a:rPr lang="en-US" dirty="0"/>
              <a:t>Before</a:t>
            </a:r>
          </a:p>
        </p:txBody>
      </p:sp>
      <p:pic>
        <p:nvPicPr>
          <p:cNvPr id="4" name="Picture 3" descr="vs code json configuration file to launch multiple projects">
            <a:extLst>
              <a:ext uri="{FF2B5EF4-FFF2-40B4-BE49-F238E27FC236}">
                <a16:creationId xmlns:a16="http://schemas.microsoft.com/office/drawing/2014/main" id="{A7508D5F-82B7-1C22-7C5E-7684AF68E7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8691" y="1763299"/>
            <a:ext cx="4915114" cy="4222206"/>
          </a:xfrm>
          <a:prstGeom prst="rect">
            <a:avLst/>
          </a:prstGeom>
        </p:spPr>
      </p:pic>
      <p:pic>
        <p:nvPicPr>
          <p:cNvPr id="1026" name="Picture 2" descr="Visual studio configuration to launch multiple projects">
            <a:extLst>
              <a:ext uri="{FF2B5EF4-FFF2-40B4-BE49-F238E27FC236}">
                <a16:creationId xmlns:a16="http://schemas.microsoft.com/office/drawing/2014/main" id="{C9A7F2CF-425B-940D-06F0-2DA12F86812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225244" y="1926814"/>
            <a:ext cx="5602923" cy="389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1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723FA5-0F9E-5CC6-BE60-567BB941AB19}"/>
              </a:ext>
              <a:ext uri="{C183D7F6-B498-43B3-948B-1728B52AA6E4}">
                <adec:decorative xmlns:adec="http://schemas.microsoft.com/office/drawing/2017/decorative" val="1"/>
              </a:ext>
            </a:extLst>
          </p:cNvPr>
          <p:cNvSpPr txBox="1"/>
          <p:nvPr/>
        </p:nvSpPr>
        <p:spPr>
          <a:xfrm>
            <a:off x="2882518" y="731801"/>
            <a:ext cx="6182770" cy="228251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endParaRPr lang="en-US" sz="9948" b="1" kern="0" spc="-75">
              <a:latin typeface="Segoe UI Semibold" panose="020B0502040204020203" pitchFamily="34" charset="0"/>
              <a:cs typeface="Segoe UI Semibold" panose="020B0502040204020203" pitchFamily="34" charset="0"/>
            </a:endParaRPr>
          </a:p>
        </p:txBody>
      </p:sp>
      <p:sp>
        <p:nvSpPr>
          <p:cNvPr id="3" name="Title 2">
            <a:extLst>
              <a:ext uri="{FF2B5EF4-FFF2-40B4-BE49-F238E27FC236}">
                <a16:creationId xmlns:a16="http://schemas.microsoft.com/office/drawing/2014/main" id="{E5D7CC9F-895A-C2A0-CF79-3929D9BDFCE7}"/>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Service Discovery</a:t>
            </a:r>
          </a:p>
        </p:txBody>
      </p:sp>
      <p:pic>
        <p:nvPicPr>
          <p:cNvPr id="5" name="Picture 4" descr=".net aspire logo">
            <a:extLst>
              <a:ext uri="{FF2B5EF4-FFF2-40B4-BE49-F238E27FC236}">
                <a16:creationId xmlns:a16="http://schemas.microsoft.com/office/drawing/2014/main" id="{EDE4B226-BF59-DD80-B46D-B38CFE82BB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74758" y="960264"/>
            <a:ext cx="5425204" cy="1456880"/>
          </a:xfrm>
          <a:prstGeom prst="rect">
            <a:avLst/>
          </a:prstGeom>
        </p:spPr>
      </p:pic>
      <p:sp>
        <p:nvSpPr>
          <p:cNvPr id="4" name="TextBox 3">
            <a:extLst>
              <a:ext uri="{FF2B5EF4-FFF2-40B4-BE49-F238E27FC236}">
                <a16:creationId xmlns:a16="http://schemas.microsoft.com/office/drawing/2014/main" id="{2A2849DE-C5CF-4C8F-35B8-14ACC7AD892D}"/>
              </a:ext>
            </a:extLst>
          </p:cNvPr>
          <p:cNvSpPr txBox="1"/>
          <p:nvPr/>
        </p:nvSpPr>
        <p:spPr>
          <a:xfrm>
            <a:off x="2121418" y="2233266"/>
            <a:ext cx="7949165" cy="954088"/>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algn="ctr" defTabSz="914184" fontAlgn="base">
              <a:spcBef>
                <a:spcPct val="0"/>
              </a:spcBef>
              <a:spcAft>
                <a:spcPct val="0"/>
              </a:spcAft>
              <a:defRPr/>
            </a:pPr>
            <a: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t>A cloud ready stack for building observable,</a:t>
            </a:r>
            <a:b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br>
            <a: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t> production ready, distributed applications</a:t>
            </a:r>
          </a:p>
        </p:txBody>
      </p:sp>
      <p:sp>
        <p:nvSpPr>
          <p:cNvPr id="57" name="TextBox 56">
            <a:extLst>
              <a:ext uri="{FF2B5EF4-FFF2-40B4-BE49-F238E27FC236}">
                <a16:creationId xmlns:a16="http://schemas.microsoft.com/office/drawing/2014/main" id="{6F0696DA-AD91-A9CC-C02C-2715E0DD8C45}"/>
              </a:ext>
            </a:extLst>
          </p:cNvPr>
          <p:cNvSpPr txBox="1"/>
          <p:nvPr/>
        </p:nvSpPr>
        <p:spPr>
          <a:xfrm>
            <a:off x="2237682" y="3428939"/>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Smart Defaults</a:t>
            </a:r>
          </a:p>
        </p:txBody>
      </p:sp>
      <p:sp>
        <p:nvSpPr>
          <p:cNvPr id="58" name="TextBox 57">
            <a:extLst>
              <a:ext uri="{FF2B5EF4-FFF2-40B4-BE49-F238E27FC236}">
                <a16:creationId xmlns:a16="http://schemas.microsoft.com/office/drawing/2014/main" id="{BDDFFCEE-376A-7227-C67A-E7F8E9C0343A}"/>
              </a:ext>
            </a:extLst>
          </p:cNvPr>
          <p:cNvSpPr txBox="1"/>
          <p:nvPr/>
        </p:nvSpPr>
        <p:spPr>
          <a:xfrm>
            <a:off x="6287359" y="3428939"/>
            <a:ext cx="3736223"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Developer Dashboard</a:t>
            </a:r>
          </a:p>
        </p:txBody>
      </p:sp>
      <p:sp>
        <p:nvSpPr>
          <p:cNvPr id="59" name="TextBox 58">
            <a:extLst>
              <a:ext uri="{FF2B5EF4-FFF2-40B4-BE49-F238E27FC236}">
                <a16:creationId xmlns:a16="http://schemas.microsoft.com/office/drawing/2014/main" id="{8EAECDA8-2113-EF21-90C4-37414A2EB1C2}"/>
              </a:ext>
            </a:extLst>
          </p:cNvPr>
          <p:cNvSpPr txBox="1"/>
          <p:nvPr/>
        </p:nvSpPr>
        <p:spPr>
          <a:xfrm>
            <a:off x="2237682" y="4276415"/>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Orchestration</a:t>
            </a:r>
          </a:p>
        </p:txBody>
      </p:sp>
      <p:sp>
        <p:nvSpPr>
          <p:cNvPr id="60" name="TextBox 59">
            <a:extLst>
              <a:ext uri="{FF2B5EF4-FFF2-40B4-BE49-F238E27FC236}">
                <a16:creationId xmlns:a16="http://schemas.microsoft.com/office/drawing/2014/main" id="{3AE55DF2-574F-2C71-6B87-4E7A8FA65F6E}"/>
              </a:ext>
            </a:extLst>
          </p:cNvPr>
          <p:cNvSpPr txBox="1"/>
          <p:nvPr/>
        </p:nvSpPr>
        <p:spPr>
          <a:xfrm>
            <a:off x="6287360" y="4276415"/>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latin typeface="Segoe UI Semibold" panose="020B0502040204020203" pitchFamily="34" charset="0"/>
                <a:cs typeface="Segoe UI Semibold" panose="020B0502040204020203" pitchFamily="34" charset="0"/>
              </a:rPr>
              <a:t>Service Discovery</a:t>
            </a:r>
          </a:p>
        </p:txBody>
      </p:sp>
      <p:sp>
        <p:nvSpPr>
          <p:cNvPr id="2" name="TextBox 1">
            <a:extLst>
              <a:ext uri="{FF2B5EF4-FFF2-40B4-BE49-F238E27FC236}">
                <a16:creationId xmlns:a16="http://schemas.microsoft.com/office/drawing/2014/main" id="{8D8F07D5-626B-DDA9-CD00-771AC86161F3}"/>
              </a:ext>
            </a:extLst>
          </p:cNvPr>
          <p:cNvSpPr txBox="1"/>
          <p:nvPr/>
        </p:nvSpPr>
        <p:spPr>
          <a:xfrm>
            <a:off x="2237682" y="5123891"/>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dirty="0">
                <a:solidFill>
                  <a:schemeClr val="bg1">
                    <a:lumMod val="85000"/>
                  </a:schemeClr>
                </a:solidFill>
                <a:latin typeface="Segoe UI Semibold" panose="020B0502040204020203" pitchFamily="34" charset="0"/>
                <a:cs typeface="Segoe UI Semibold" panose="020B0502040204020203" pitchFamily="34" charset="0"/>
              </a:rPr>
              <a:t>Integrations</a:t>
            </a:r>
          </a:p>
        </p:txBody>
      </p:sp>
      <p:sp>
        <p:nvSpPr>
          <p:cNvPr id="61" name="TextBox 60">
            <a:extLst>
              <a:ext uri="{FF2B5EF4-FFF2-40B4-BE49-F238E27FC236}">
                <a16:creationId xmlns:a16="http://schemas.microsoft.com/office/drawing/2014/main" id="{6B1DB59E-D497-2683-30BD-1600A87AC873}"/>
              </a:ext>
            </a:extLst>
          </p:cNvPr>
          <p:cNvSpPr txBox="1"/>
          <p:nvPr/>
        </p:nvSpPr>
        <p:spPr>
          <a:xfrm>
            <a:off x="6287360" y="5123891"/>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Deployment</a:t>
            </a:r>
          </a:p>
        </p:txBody>
      </p:sp>
    </p:spTree>
    <p:extLst>
      <p:ext uri="{BB962C8B-B14F-4D97-AF65-F5344CB8AC3E}">
        <p14:creationId xmlns:p14="http://schemas.microsoft.com/office/powerpoint/2010/main" val="262150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92D2-6C67-94D2-0EB4-F40C43FE9ACF}"/>
              </a:ext>
            </a:extLst>
          </p:cNvPr>
          <p:cNvSpPr>
            <a:spLocks noGrp="1"/>
          </p:cNvSpPr>
          <p:nvPr>
            <p:ph type="title"/>
          </p:nvPr>
        </p:nvSpPr>
        <p:spPr/>
        <p:txBody>
          <a:bodyPr/>
          <a:lstStyle/>
          <a:p>
            <a:r>
              <a:rPr lang="en-US" dirty="0"/>
              <a:t>Service Discovery Before</a:t>
            </a:r>
          </a:p>
        </p:txBody>
      </p:sp>
      <p:sp>
        <p:nvSpPr>
          <p:cNvPr id="5" name="TextBox 4" descr="Code showing configuration settings in json with hardcoded localhost settings">
            <a:extLst>
              <a:ext uri="{FF2B5EF4-FFF2-40B4-BE49-F238E27FC236}">
                <a16:creationId xmlns:a16="http://schemas.microsoft.com/office/drawing/2014/main" id="{632A242B-209D-2A5C-5DE6-F9184E7327F3}"/>
              </a:ext>
            </a:extLst>
          </p:cNvPr>
          <p:cNvSpPr txBox="1"/>
          <p:nvPr/>
        </p:nvSpPr>
        <p:spPr>
          <a:xfrm>
            <a:off x="834190" y="1696453"/>
            <a:ext cx="6292515" cy="280076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noProof="1">
                <a:latin typeface="Consolas"/>
              </a:rPr>
              <a:t>{</a:t>
            </a:r>
          </a:p>
          <a:p>
            <a:r>
              <a:rPr lang="en-US" sz="1600" noProof="1">
                <a:latin typeface="Consolas"/>
              </a:rPr>
              <a:t>  </a:t>
            </a:r>
            <a:r>
              <a:rPr lang="en-US" sz="1600" noProof="1">
                <a:solidFill>
                  <a:srgbClr val="0451A5"/>
                </a:solidFill>
                <a:latin typeface="Consolas"/>
              </a:rPr>
              <a:t>"Logging"</a:t>
            </a:r>
            <a:r>
              <a:rPr lang="en-US" sz="1600" noProof="1">
                <a:latin typeface="Consolas"/>
              </a:rPr>
              <a:t>: {</a:t>
            </a:r>
          </a:p>
          <a:p>
            <a:r>
              <a:rPr lang="en-US" sz="1600" noProof="1">
                <a:latin typeface="Consolas"/>
              </a:rPr>
              <a:t>    </a:t>
            </a:r>
            <a:r>
              <a:rPr lang="en-US" sz="1600" noProof="1">
                <a:solidFill>
                  <a:srgbClr val="0451A5"/>
                </a:solidFill>
                <a:latin typeface="Consolas"/>
              </a:rPr>
              <a:t>"LogLevel"</a:t>
            </a:r>
            <a:r>
              <a:rPr lang="en-US" sz="1600" noProof="1">
                <a:latin typeface="Consolas"/>
              </a:rPr>
              <a:t>: {</a:t>
            </a:r>
          </a:p>
          <a:p>
            <a:r>
              <a:rPr lang="en-US" sz="1600" noProof="1">
                <a:latin typeface="Consolas"/>
              </a:rPr>
              <a:t>      </a:t>
            </a:r>
            <a:r>
              <a:rPr lang="en-US" sz="1600" noProof="1">
                <a:solidFill>
                  <a:srgbClr val="0451A5"/>
                </a:solidFill>
                <a:latin typeface="Consolas"/>
              </a:rPr>
              <a:t>"Default"</a:t>
            </a:r>
            <a:r>
              <a:rPr lang="en-US" sz="1600" noProof="1">
                <a:latin typeface="Consolas"/>
              </a:rPr>
              <a:t>: </a:t>
            </a:r>
            <a:r>
              <a:rPr lang="en-US" sz="1600" noProof="1">
                <a:solidFill>
                  <a:srgbClr val="A31515"/>
                </a:solidFill>
                <a:latin typeface="Consolas"/>
              </a:rPr>
              <a:t>"Information"</a:t>
            </a:r>
            <a:r>
              <a:rPr lang="en-US" sz="1600" noProof="1">
                <a:latin typeface="Consolas"/>
              </a:rPr>
              <a:t>,</a:t>
            </a:r>
          </a:p>
          <a:p>
            <a:r>
              <a:rPr lang="en-US" sz="1600" noProof="1">
                <a:latin typeface="Consolas"/>
              </a:rPr>
              <a:t>      </a:t>
            </a:r>
            <a:r>
              <a:rPr lang="en-US" sz="1600" noProof="1">
                <a:solidFill>
                  <a:srgbClr val="0451A5"/>
                </a:solidFill>
                <a:latin typeface="Consolas"/>
              </a:rPr>
              <a:t>"Microsoft.AspNetCore"</a:t>
            </a:r>
            <a:r>
              <a:rPr lang="en-US" sz="1600" noProof="1">
                <a:latin typeface="Consolas"/>
              </a:rPr>
              <a:t>: </a:t>
            </a:r>
            <a:r>
              <a:rPr lang="en-US" sz="1600" noProof="1">
                <a:solidFill>
                  <a:srgbClr val="A31515"/>
                </a:solidFill>
                <a:latin typeface="Consolas"/>
              </a:rPr>
              <a:t>"Warning"</a:t>
            </a:r>
          </a:p>
          <a:p>
            <a:r>
              <a:rPr lang="en-US" sz="1600" noProof="1">
                <a:latin typeface="Consolas"/>
              </a:rPr>
              <a:t>    }</a:t>
            </a:r>
          </a:p>
          <a:p>
            <a:r>
              <a:rPr lang="en-US" sz="1600" noProof="1">
                <a:latin typeface="Consolas"/>
              </a:rPr>
              <a:t>  },</a:t>
            </a:r>
          </a:p>
          <a:p>
            <a:r>
              <a:rPr lang="en-US" sz="1600" noProof="1">
                <a:latin typeface="Consolas"/>
              </a:rPr>
              <a:t>  </a:t>
            </a:r>
            <a:r>
              <a:rPr lang="en-US" sz="1600" noProof="1">
                <a:solidFill>
                  <a:srgbClr val="0451A5"/>
                </a:solidFill>
                <a:latin typeface="Consolas"/>
              </a:rPr>
              <a:t>"AllowedHosts"</a:t>
            </a:r>
            <a:r>
              <a:rPr lang="en-US" sz="1600" noProof="1">
                <a:latin typeface="Consolas"/>
              </a:rPr>
              <a:t>: </a:t>
            </a:r>
            <a:r>
              <a:rPr lang="en-US" sz="1600" noProof="1">
                <a:solidFill>
                  <a:srgbClr val="A31515"/>
                </a:solidFill>
                <a:latin typeface="Consolas"/>
              </a:rPr>
              <a:t>"*"</a:t>
            </a:r>
            <a:r>
              <a:rPr lang="en-US" sz="1600" noProof="1">
                <a:latin typeface="Consolas"/>
              </a:rPr>
              <a:t>,</a:t>
            </a:r>
          </a:p>
          <a:p>
            <a:r>
              <a:rPr lang="en-US" sz="1600" noProof="1">
                <a:latin typeface="Consolas"/>
              </a:rPr>
              <a:t>  </a:t>
            </a:r>
            <a:r>
              <a:rPr lang="en-US" sz="1600" noProof="1">
                <a:solidFill>
                  <a:srgbClr val="0451A5"/>
                </a:solidFill>
                <a:latin typeface="Consolas"/>
              </a:rPr>
              <a:t>"ProductEndpoint"</a:t>
            </a:r>
            <a:r>
              <a:rPr lang="en-US" sz="1600" noProof="1">
                <a:latin typeface="Consolas"/>
              </a:rPr>
              <a:t>: </a:t>
            </a:r>
            <a:r>
              <a:rPr lang="en-US" sz="1600" noProof="1">
                <a:solidFill>
                  <a:srgbClr val="A31515"/>
                </a:solidFill>
                <a:latin typeface="Consolas"/>
              </a:rPr>
              <a:t>"http://localhost:5228"</a:t>
            </a:r>
            <a:r>
              <a:rPr lang="en-US" sz="1600" noProof="1">
                <a:latin typeface="Consolas"/>
              </a:rPr>
              <a:t>,</a:t>
            </a:r>
          </a:p>
          <a:p>
            <a:r>
              <a:rPr lang="en-US" sz="1600" noProof="1">
                <a:latin typeface="Consolas"/>
              </a:rPr>
              <a:t>  </a:t>
            </a:r>
            <a:r>
              <a:rPr lang="en-US" sz="1600" noProof="1">
                <a:solidFill>
                  <a:srgbClr val="0451A5"/>
                </a:solidFill>
                <a:latin typeface="Consolas"/>
              </a:rPr>
              <a:t>"ProductEndpointHttps"</a:t>
            </a:r>
            <a:r>
              <a:rPr lang="en-US" sz="1600" noProof="1">
                <a:latin typeface="Consolas"/>
              </a:rPr>
              <a:t>: </a:t>
            </a:r>
            <a:r>
              <a:rPr lang="en-US" sz="1600" noProof="1">
                <a:solidFill>
                  <a:srgbClr val="A31515"/>
                </a:solidFill>
                <a:latin typeface="Consolas"/>
              </a:rPr>
              <a:t>"https://localhost:7130"</a:t>
            </a:r>
          </a:p>
          <a:p>
            <a:r>
              <a:rPr lang="en-US" sz="1600" noProof="1">
                <a:latin typeface="Consolas"/>
              </a:rPr>
              <a:t>}</a:t>
            </a:r>
          </a:p>
        </p:txBody>
      </p:sp>
      <p:sp>
        <p:nvSpPr>
          <p:cNvPr id="3" name="TextBox 2" descr="Code showing addhttpclient pulling the configuration setting out">
            <a:extLst>
              <a:ext uri="{FF2B5EF4-FFF2-40B4-BE49-F238E27FC236}">
                <a16:creationId xmlns:a16="http://schemas.microsoft.com/office/drawing/2014/main" id="{DD9BB7A5-AC74-B389-A35C-C6BACF4D8870}"/>
              </a:ext>
            </a:extLst>
          </p:cNvPr>
          <p:cNvSpPr txBox="1"/>
          <p:nvPr/>
        </p:nvSpPr>
        <p:spPr>
          <a:xfrm>
            <a:off x="3741822" y="4864768"/>
            <a:ext cx="7926803" cy="181588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noProof="1">
                <a:latin typeface="Consolas"/>
              </a:rPr>
              <a:t>builder.Services.AddHttpClient&lt;ProductService&gt;(c =&gt;</a:t>
            </a:r>
          </a:p>
          <a:p>
            <a:r>
              <a:rPr lang="en-US" sz="1600" noProof="1">
                <a:latin typeface="Consolas"/>
              </a:rPr>
              <a:t>{</a:t>
            </a:r>
          </a:p>
          <a:p>
            <a:r>
              <a:rPr lang="en-US" sz="1600" noProof="1">
                <a:latin typeface="Consolas"/>
              </a:rPr>
              <a:t>    </a:t>
            </a:r>
            <a:r>
              <a:rPr lang="en-US" sz="1600" noProof="1">
                <a:solidFill>
                  <a:srgbClr val="0000FF"/>
                </a:solidFill>
                <a:latin typeface="Consolas"/>
              </a:rPr>
              <a:t>var</a:t>
            </a:r>
            <a:r>
              <a:rPr lang="en-US" sz="1600" noProof="1">
                <a:latin typeface="Consolas"/>
              </a:rPr>
              <a:t> url = builder.Configuration[</a:t>
            </a:r>
            <a:r>
              <a:rPr lang="en-US" sz="1600" noProof="1">
                <a:solidFill>
                  <a:srgbClr val="A31515"/>
                </a:solidFill>
                <a:latin typeface="Consolas"/>
              </a:rPr>
              <a:t>"ProductEndpoint"</a:t>
            </a:r>
            <a:r>
              <a:rPr lang="en-US" sz="1600" noProof="1">
                <a:latin typeface="Consolas"/>
              </a:rPr>
              <a:t>] ?? </a:t>
            </a:r>
            <a:r>
              <a:rPr lang="en-US" sz="1600" noProof="1">
                <a:solidFill>
                  <a:srgbClr val="0000FF"/>
                </a:solidFill>
                <a:latin typeface="Consolas"/>
              </a:rPr>
              <a:t>throw</a:t>
            </a:r>
            <a:r>
              <a:rPr lang="en-US" sz="1600" noProof="1">
                <a:latin typeface="Consolas"/>
              </a:rPr>
              <a:t> </a:t>
            </a:r>
            <a:r>
              <a:rPr lang="en-US" sz="1600" noProof="1">
                <a:solidFill>
                  <a:srgbClr val="0000FF"/>
                </a:solidFill>
                <a:latin typeface="Consolas"/>
              </a:rPr>
              <a:t>new</a:t>
            </a:r>
            <a:r>
              <a:rPr lang="en-US" sz="1600" noProof="1">
                <a:solidFill>
                  <a:srgbClr val="000000"/>
                </a:solidFill>
                <a:latin typeface="Consolas"/>
              </a:rPr>
              <a:t> </a:t>
            </a:r>
            <a:endParaRPr lang="en-US" sz="1600" noProof="1">
              <a:latin typeface="Consolas"/>
            </a:endParaRPr>
          </a:p>
          <a:p>
            <a:r>
              <a:rPr lang="en-US" sz="1600" noProof="1">
                <a:latin typeface="Consolas"/>
              </a:rPr>
              <a:t>        InvalidOperationException(</a:t>
            </a:r>
            <a:r>
              <a:rPr lang="en-US" sz="1600" noProof="1">
                <a:solidFill>
                  <a:srgbClr val="A31515"/>
                </a:solidFill>
                <a:latin typeface="Consolas"/>
              </a:rPr>
              <a:t>"ProductEndpoint is not set"</a:t>
            </a:r>
            <a:r>
              <a:rPr lang="en-US" sz="1600" noProof="1">
                <a:latin typeface="Consolas"/>
              </a:rPr>
              <a:t>);</a:t>
            </a:r>
          </a:p>
          <a:p>
            <a:endParaRPr lang="en-US" sz="1600" noProof="1">
              <a:latin typeface="Consolas"/>
            </a:endParaRPr>
          </a:p>
          <a:p>
            <a:r>
              <a:rPr lang="en-US" sz="1600" noProof="1">
                <a:latin typeface="Consolas"/>
              </a:rPr>
              <a:t>    c.BaseAddress = </a:t>
            </a:r>
            <a:r>
              <a:rPr lang="en-US" sz="1600" noProof="1">
                <a:solidFill>
                  <a:srgbClr val="0000FF"/>
                </a:solidFill>
                <a:latin typeface="Consolas"/>
              </a:rPr>
              <a:t>new</a:t>
            </a:r>
            <a:r>
              <a:rPr lang="en-US" sz="1600" noProof="1">
                <a:latin typeface="Consolas"/>
              </a:rPr>
              <a:t>(url);</a:t>
            </a:r>
          </a:p>
          <a:p>
            <a:r>
              <a:rPr lang="en-US" sz="1600" noProof="1">
                <a:latin typeface="Consolas"/>
              </a:rPr>
              <a:t>});</a:t>
            </a:r>
            <a:endParaRPr lang="en-US" sz="1600" noProof="1"/>
          </a:p>
        </p:txBody>
      </p:sp>
    </p:spTree>
    <p:extLst>
      <p:ext uri="{BB962C8B-B14F-4D97-AF65-F5344CB8AC3E}">
        <p14:creationId xmlns:p14="http://schemas.microsoft.com/office/powerpoint/2010/main" val="205265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723FA5-0F9E-5CC6-BE60-567BB941AB19}"/>
              </a:ext>
              <a:ext uri="{C183D7F6-B498-43B3-948B-1728B52AA6E4}">
                <adec:decorative xmlns:adec="http://schemas.microsoft.com/office/drawing/2017/decorative" val="1"/>
              </a:ext>
            </a:extLst>
          </p:cNvPr>
          <p:cNvSpPr txBox="1"/>
          <p:nvPr/>
        </p:nvSpPr>
        <p:spPr>
          <a:xfrm>
            <a:off x="2882518" y="731801"/>
            <a:ext cx="6182770" cy="228251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endParaRPr lang="en-US" sz="9948" b="1" kern="0" spc="-75">
              <a:latin typeface="Segoe UI Semibold" panose="020B0502040204020203" pitchFamily="34" charset="0"/>
              <a:cs typeface="Segoe UI Semibold" panose="020B0502040204020203" pitchFamily="34" charset="0"/>
            </a:endParaRPr>
          </a:p>
        </p:txBody>
      </p:sp>
      <p:sp>
        <p:nvSpPr>
          <p:cNvPr id="3" name="Title 2">
            <a:extLst>
              <a:ext uri="{FF2B5EF4-FFF2-40B4-BE49-F238E27FC236}">
                <a16:creationId xmlns:a16="http://schemas.microsoft.com/office/drawing/2014/main" id="{346BF9F5-7A19-2E2D-D465-5D814F73F6B5}"/>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Integrations</a:t>
            </a:r>
          </a:p>
        </p:txBody>
      </p:sp>
      <p:sp>
        <p:nvSpPr>
          <p:cNvPr id="4" name="TextBox 3">
            <a:extLst>
              <a:ext uri="{FF2B5EF4-FFF2-40B4-BE49-F238E27FC236}">
                <a16:creationId xmlns:a16="http://schemas.microsoft.com/office/drawing/2014/main" id="{2A2849DE-C5CF-4C8F-35B8-14ACC7AD892D}"/>
              </a:ext>
            </a:extLst>
          </p:cNvPr>
          <p:cNvSpPr txBox="1"/>
          <p:nvPr/>
        </p:nvSpPr>
        <p:spPr>
          <a:xfrm>
            <a:off x="2121418" y="2233266"/>
            <a:ext cx="7949165" cy="954088"/>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algn="ctr" defTabSz="914184" fontAlgn="base">
              <a:spcBef>
                <a:spcPct val="0"/>
              </a:spcBef>
              <a:spcAft>
                <a:spcPct val="0"/>
              </a:spcAft>
              <a:defRPr/>
            </a:pPr>
            <a: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t>A cloud ready stack for building observable,</a:t>
            </a:r>
            <a:b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br>
            <a: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t> production ready, distributed applications</a:t>
            </a:r>
          </a:p>
        </p:txBody>
      </p:sp>
      <p:pic>
        <p:nvPicPr>
          <p:cNvPr id="5" name="Picture 4" descr=".net aspire logo">
            <a:extLst>
              <a:ext uri="{FF2B5EF4-FFF2-40B4-BE49-F238E27FC236}">
                <a16:creationId xmlns:a16="http://schemas.microsoft.com/office/drawing/2014/main" id="{EDE4B226-BF59-DD80-B46D-B38CFE82BB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74758" y="960264"/>
            <a:ext cx="5425204" cy="1456880"/>
          </a:xfrm>
          <a:prstGeom prst="rect">
            <a:avLst/>
          </a:prstGeom>
        </p:spPr>
      </p:pic>
      <p:sp>
        <p:nvSpPr>
          <p:cNvPr id="57" name="TextBox 56">
            <a:extLst>
              <a:ext uri="{FF2B5EF4-FFF2-40B4-BE49-F238E27FC236}">
                <a16:creationId xmlns:a16="http://schemas.microsoft.com/office/drawing/2014/main" id="{6F0696DA-AD91-A9CC-C02C-2715E0DD8C45}"/>
              </a:ext>
            </a:extLst>
          </p:cNvPr>
          <p:cNvSpPr txBox="1"/>
          <p:nvPr/>
        </p:nvSpPr>
        <p:spPr>
          <a:xfrm>
            <a:off x="2237682" y="3428939"/>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Smart Defaults</a:t>
            </a:r>
          </a:p>
        </p:txBody>
      </p:sp>
      <p:sp>
        <p:nvSpPr>
          <p:cNvPr id="58" name="TextBox 57">
            <a:extLst>
              <a:ext uri="{FF2B5EF4-FFF2-40B4-BE49-F238E27FC236}">
                <a16:creationId xmlns:a16="http://schemas.microsoft.com/office/drawing/2014/main" id="{BDDFFCEE-376A-7227-C67A-E7F8E9C0343A}"/>
              </a:ext>
            </a:extLst>
          </p:cNvPr>
          <p:cNvSpPr txBox="1"/>
          <p:nvPr/>
        </p:nvSpPr>
        <p:spPr>
          <a:xfrm>
            <a:off x="6287359" y="3428939"/>
            <a:ext cx="3736223"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Developer Dashboard</a:t>
            </a:r>
          </a:p>
        </p:txBody>
      </p:sp>
      <p:sp>
        <p:nvSpPr>
          <p:cNvPr id="59" name="TextBox 58">
            <a:extLst>
              <a:ext uri="{FF2B5EF4-FFF2-40B4-BE49-F238E27FC236}">
                <a16:creationId xmlns:a16="http://schemas.microsoft.com/office/drawing/2014/main" id="{8EAECDA8-2113-EF21-90C4-37414A2EB1C2}"/>
              </a:ext>
            </a:extLst>
          </p:cNvPr>
          <p:cNvSpPr txBox="1"/>
          <p:nvPr/>
        </p:nvSpPr>
        <p:spPr>
          <a:xfrm>
            <a:off x="2237682" y="4276415"/>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Orchestration</a:t>
            </a:r>
          </a:p>
        </p:txBody>
      </p:sp>
      <p:sp>
        <p:nvSpPr>
          <p:cNvPr id="60" name="TextBox 59">
            <a:extLst>
              <a:ext uri="{FF2B5EF4-FFF2-40B4-BE49-F238E27FC236}">
                <a16:creationId xmlns:a16="http://schemas.microsoft.com/office/drawing/2014/main" id="{3AE55DF2-574F-2C71-6B87-4E7A8FA65F6E}"/>
              </a:ext>
            </a:extLst>
          </p:cNvPr>
          <p:cNvSpPr txBox="1"/>
          <p:nvPr/>
        </p:nvSpPr>
        <p:spPr>
          <a:xfrm>
            <a:off x="6287360" y="4276415"/>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Service Discovery</a:t>
            </a:r>
          </a:p>
        </p:txBody>
      </p:sp>
      <p:sp>
        <p:nvSpPr>
          <p:cNvPr id="2" name="TextBox 1">
            <a:extLst>
              <a:ext uri="{FF2B5EF4-FFF2-40B4-BE49-F238E27FC236}">
                <a16:creationId xmlns:a16="http://schemas.microsoft.com/office/drawing/2014/main" id="{8D8F07D5-626B-DDA9-CD00-771AC86161F3}"/>
              </a:ext>
            </a:extLst>
          </p:cNvPr>
          <p:cNvSpPr txBox="1"/>
          <p:nvPr/>
        </p:nvSpPr>
        <p:spPr>
          <a:xfrm>
            <a:off x="2237682" y="5123891"/>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dirty="0">
                <a:latin typeface="Segoe UI Semibold" panose="020B0502040204020203" pitchFamily="34" charset="0"/>
                <a:cs typeface="Segoe UI Semibold" panose="020B0502040204020203" pitchFamily="34" charset="0"/>
              </a:rPr>
              <a:t>Integrations</a:t>
            </a:r>
          </a:p>
        </p:txBody>
      </p:sp>
      <p:sp>
        <p:nvSpPr>
          <p:cNvPr id="61" name="TextBox 60">
            <a:extLst>
              <a:ext uri="{FF2B5EF4-FFF2-40B4-BE49-F238E27FC236}">
                <a16:creationId xmlns:a16="http://schemas.microsoft.com/office/drawing/2014/main" id="{6B1DB59E-D497-2683-30BD-1600A87AC873}"/>
              </a:ext>
            </a:extLst>
          </p:cNvPr>
          <p:cNvSpPr txBox="1"/>
          <p:nvPr/>
        </p:nvSpPr>
        <p:spPr>
          <a:xfrm>
            <a:off x="6287360" y="5123891"/>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Deployment</a:t>
            </a:r>
          </a:p>
        </p:txBody>
      </p:sp>
    </p:spTree>
    <p:extLst>
      <p:ext uri="{BB962C8B-B14F-4D97-AF65-F5344CB8AC3E}">
        <p14:creationId xmlns:p14="http://schemas.microsoft.com/office/powerpoint/2010/main" val="345798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0C9D-83B2-FA86-A32C-A0EB17F9D825}"/>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Integrations Overview</a:t>
            </a:r>
          </a:p>
        </p:txBody>
      </p:sp>
      <p:pic>
        <p:nvPicPr>
          <p:cNvPr id="4" name="Picture 3" descr=".net aspire logo">
            <a:extLst>
              <a:ext uri="{FF2B5EF4-FFF2-40B4-BE49-F238E27FC236}">
                <a16:creationId xmlns:a16="http://schemas.microsoft.com/office/drawing/2014/main" id="{C78BB145-EA76-831C-8E73-B2145EC4517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58752" y="506912"/>
            <a:ext cx="4274498" cy="1147871"/>
          </a:xfrm>
          <a:prstGeom prst="rect">
            <a:avLst/>
          </a:prstGeom>
        </p:spPr>
      </p:pic>
      <p:sp>
        <p:nvSpPr>
          <p:cNvPr id="11" name="TextBox 10">
            <a:extLst>
              <a:ext uri="{FF2B5EF4-FFF2-40B4-BE49-F238E27FC236}">
                <a16:creationId xmlns:a16="http://schemas.microsoft.com/office/drawing/2014/main" id="{14D51C7F-2075-36CD-70EE-E93ABCDC3035}"/>
              </a:ext>
            </a:extLst>
          </p:cNvPr>
          <p:cNvSpPr txBox="1"/>
          <p:nvPr/>
        </p:nvSpPr>
        <p:spPr>
          <a:xfrm>
            <a:off x="610314" y="1914689"/>
            <a:ext cx="5155530" cy="491523"/>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lvl="0" algn="ctr">
              <a:defRPr/>
            </a:pPr>
            <a:r>
              <a:rPr lang="en-US" sz="2699" dirty="0">
                <a:solidFill>
                  <a:schemeClr val="bg1"/>
                </a:solidFill>
              </a:rPr>
              <a:t>Integrations</a:t>
            </a:r>
          </a:p>
        </p:txBody>
      </p:sp>
      <p:pic>
        <p:nvPicPr>
          <p:cNvPr id="24" name="Graphic 23" descr="rabbit mq logo">
            <a:extLst>
              <a:ext uri="{FF2B5EF4-FFF2-40B4-BE49-F238E27FC236}">
                <a16:creationId xmlns:a16="http://schemas.microsoft.com/office/drawing/2014/main" id="{FFFD8120-7BA8-1242-5729-A328EA3EE4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85489" y="3186220"/>
            <a:ext cx="1821741" cy="285971"/>
          </a:xfrm>
          <a:prstGeom prst="rect">
            <a:avLst/>
          </a:prstGeom>
        </p:spPr>
      </p:pic>
      <p:pic>
        <p:nvPicPr>
          <p:cNvPr id="27" name="Graphic 26" descr="redis logo">
            <a:extLst>
              <a:ext uri="{FF2B5EF4-FFF2-40B4-BE49-F238E27FC236}">
                <a16:creationId xmlns:a16="http://schemas.microsoft.com/office/drawing/2014/main" id="{24204662-8BA1-CDB3-4AD0-1DDAB26FD73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5459" y="3183239"/>
            <a:ext cx="1439462" cy="491523"/>
          </a:xfrm>
          <a:prstGeom prst="rect">
            <a:avLst/>
          </a:prstGeom>
        </p:spPr>
      </p:pic>
      <p:grpSp>
        <p:nvGrpSpPr>
          <p:cNvPr id="13" name="Group 12" descr="sql and postrgres logos">
            <a:extLst>
              <a:ext uri="{FF2B5EF4-FFF2-40B4-BE49-F238E27FC236}">
                <a16:creationId xmlns:a16="http://schemas.microsoft.com/office/drawing/2014/main" id="{B7B1F35C-88E6-75FB-B07F-335CA8753B12}"/>
              </a:ext>
            </a:extLst>
          </p:cNvPr>
          <p:cNvGrpSpPr/>
          <p:nvPr/>
        </p:nvGrpSpPr>
        <p:grpSpPr>
          <a:xfrm>
            <a:off x="1364311" y="4072280"/>
            <a:ext cx="1921179" cy="718588"/>
            <a:chOff x="1558028" y="4397397"/>
            <a:chExt cx="1921429" cy="718682"/>
          </a:xfrm>
        </p:grpSpPr>
        <p:pic>
          <p:nvPicPr>
            <p:cNvPr id="18" name="Graphic 17">
              <a:extLst>
                <a:ext uri="{FF2B5EF4-FFF2-40B4-BE49-F238E27FC236}">
                  <a16:creationId xmlns:a16="http://schemas.microsoft.com/office/drawing/2014/main" id="{EF8D3240-6C02-A5F8-01F3-A20B453C1BC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74636" y="4484697"/>
              <a:ext cx="604821" cy="623721"/>
            </a:xfrm>
            <a:prstGeom prst="rect">
              <a:avLst/>
            </a:prstGeom>
          </p:spPr>
        </p:pic>
        <p:pic>
          <p:nvPicPr>
            <p:cNvPr id="20" name="Graphic 19">
              <a:extLst>
                <a:ext uri="{FF2B5EF4-FFF2-40B4-BE49-F238E27FC236}">
                  <a16:creationId xmlns:a16="http://schemas.microsoft.com/office/drawing/2014/main" id="{CBD55C94-228C-0D75-2791-0F2E671DE9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58028" y="4397397"/>
              <a:ext cx="718682" cy="718682"/>
            </a:xfrm>
            <a:prstGeom prst="rect">
              <a:avLst/>
            </a:prstGeom>
          </p:spPr>
        </p:pic>
      </p:grpSp>
      <p:pic>
        <p:nvPicPr>
          <p:cNvPr id="9222" name="Picture 6" descr="Azure Cosmos DB - Visual Studio Marketplace">
            <a:extLst>
              <a:ext uri="{FF2B5EF4-FFF2-40B4-BE49-F238E27FC236}">
                <a16:creationId xmlns:a16="http://schemas.microsoft.com/office/drawing/2014/main" id="{294A28D8-CFDF-762E-A57B-DD754793095B}"/>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3565675" y="4072281"/>
            <a:ext cx="1426879" cy="749111"/>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descr="azure ai logo">
            <a:extLst>
              <a:ext uri="{FF2B5EF4-FFF2-40B4-BE49-F238E27FC236}">
                <a16:creationId xmlns:a16="http://schemas.microsoft.com/office/drawing/2014/main" id="{8CA51CA4-A43B-8B58-27E5-EFE6E92AB82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7658" y="5340831"/>
            <a:ext cx="668818" cy="668818"/>
          </a:xfrm>
          <a:prstGeom prst="rect">
            <a:avLst/>
          </a:prstGeom>
        </p:spPr>
      </p:pic>
      <p:pic>
        <p:nvPicPr>
          <p:cNvPr id="6" name="Graphic 5" descr="azure tables logo">
            <a:extLst>
              <a:ext uri="{FF2B5EF4-FFF2-40B4-BE49-F238E27FC236}">
                <a16:creationId xmlns:a16="http://schemas.microsoft.com/office/drawing/2014/main" id="{C6AEDE91-40D5-2455-F34D-7B1AC08481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057532" y="5326948"/>
            <a:ext cx="732552" cy="732552"/>
          </a:xfrm>
          <a:prstGeom prst="rect">
            <a:avLst/>
          </a:prstGeom>
        </p:spPr>
      </p:pic>
      <p:pic>
        <p:nvPicPr>
          <p:cNvPr id="8" name="Graphic 7" descr="azure queues logo">
            <a:extLst>
              <a:ext uri="{FF2B5EF4-FFF2-40B4-BE49-F238E27FC236}">
                <a16:creationId xmlns:a16="http://schemas.microsoft.com/office/drawing/2014/main" id="{217D9D4B-7EA2-A366-9A66-8242184C71A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876559" y="5326948"/>
            <a:ext cx="732552" cy="732552"/>
          </a:xfrm>
          <a:prstGeom prst="rect">
            <a:avLst/>
          </a:prstGeom>
        </p:spPr>
      </p:pic>
      <p:pic>
        <p:nvPicPr>
          <p:cNvPr id="10" name="Graphic 9" descr="azure blobs logo">
            <a:extLst>
              <a:ext uri="{FF2B5EF4-FFF2-40B4-BE49-F238E27FC236}">
                <a16:creationId xmlns:a16="http://schemas.microsoft.com/office/drawing/2014/main" id="{A89BB46C-6032-7658-9C19-92993205808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695585" y="5313053"/>
            <a:ext cx="732552" cy="732552"/>
          </a:xfrm>
          <a:prstGeom prst="rect">
            <a:avLst/>
          </a:prstGeom>
        </p:spPr>
      </p:pic>
      <p:pic>
        <p:nvPicPr>
          <p:cNvPr id="23" name="Graphic 22" descr="azure key vault logo">
            <a:extLst>
              <a:ext uri="{FF2B5EF4-FFF2-40B4-BE49-F238E27FC236}">
                <a16:creationId xmlns:a16="http://schemas.microsoft.com/office/drawing/2014/main" id="{20AA081F-BA4F-8E45-B7EC-66DA83CE5AD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703206" y="5285292"/>
            <a:ext cx="749111" cy="749111"/>
          </a:xfrm>
          <a:prstGeom prst="rect">
            <a:avLst/>
          </a:prstGeom>
        </p:spPr>
      </p:pic>
      <p:grpSp>
        <p:nvGrpSpPr>
          <p:cNvPr id="22" name="Group 21" descr="nuget home page in a browser">
            <a:extLst>
              <a:ext uri="{FF2B5EF4-FFF2-40B4-BE49-F238E27FC236}">
                <a16:creationId xmlns:a16="http://schemas.microsoft.com/office/drawing/2014/main" id="{59C10C4A-673E-3552-B2E1-C56ED1D060DA}"/>
              </a:ext>
            </a:extLst>
          </p:cNvPr>
          <p:cNvGrpSpPr/>
          <p:nvPr/>
        </p:nvGrpSpPr>
        <p:grpSpPr>
          <a:xfrm>
            <a:off x="6096000" y="1292390"/>
            <a:ext cx="6142825" cy="4942864"/>
            <a:chOff x="6096000" y="1914493"/>
            <a:chExt cx="6143625" cy="4943508"/>
          </a:xfrm>
        </p:grpSpPr>
        <p:pic>
          <p:nvPicPr>
            <p:cNvPr id="14" name="Picture 13" descr="A screenshot of a computer&#10;&#10;Description automatically generated">
              <a:extLst>
                <a:ext uri="{FF2B5EF4-FFF2-40B4-BE49-F238E27FC236}">
                  <a16:creationId xmlns:a16="http://schemas.microsoft.com/office/drawing/2014/main" id="{1633AE3E-47A7-B600-A86B-4F2F6D9207BA}"/>
                </a:ext>
              </a:extLst>
            </p:cNvPr>
            <p:cNvPicPr>
              <a:picLocks noChangeAspect="1"/>
            </p:cNvPicPr>
            <p:nvPr/>
          </p:nvPicPr>
          <p:blipFill rotWithShape="1">
            <a:blip r:embed="rId23" cstate="email">
              <a:extLst>
                <a:ext uri="{28A0092B-C50C-407E-A947-70E740481C1C}">
                  <a14:useLocalDpi xmlns:a14="http://schemas.microsoft.com/office/drawing/2010/main"/>
                </a:ext>
              </a:extLst>
            </a:blip>
            <a:srcRect/>
            <a:stretch/>
          </p:blipFill>
          <p:spPr>
            <a:xfrm>
              <a:off x="6096000" y="1914493"/>
              <a:ext cx="6143625" cy="4943508"/>
            </a:xfrm>
            <a:prstGeom prst="rect">
              <a:avLst/>
            </a:prstGeom>
          </p:spPr>
        </p:pic>
        <p:sp>
          <p:nvSpPr>
            <p:cNvPr id="16" name="Rectangle 15">
              <a:extLst>
                <a:ext uri="{FF2B5EF4-FFF2-40B4-BE49-F238E27FC236}">
                  <a16:creationId xmlns:a16="http://schemas.microsoft.com/office/drawing/2014/main" id="{C6B366E6-551E-7CF5-3F79-0135B9893E34}"/>
                </a:ext>
              </a:extLst>
            </p:cNvPr>
            <p:cNvSpPr/>
            <p:nvPr/>
          </p:nvSpPr>
          <p:spPr>
            <a:xfrm>
              <a:off x="7537305" y="2286308"/>
              <a:ext cx="3859105" cy="3728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r>
                <a:rPr lang="en-US" sz="105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https://www.nuget.org</a:t>
              </a:r>
            </a:p>
          </p:txBody>
        </p:sp>
        <p:sp>
          <p:nvSpPr>
            <p:cNvPr id="17" name="Rectangle 16">
              <a:extLst>
                <a:ext uri="{FF2B5EF4-FFF2-40B4-BE49-F238E27FC236}">
                  <a16:creationId xmlns:a16="http://schemas.microsoft.com/office/drawing/2014/main" id="{D25B9800-EC10-22B8-61E3-82CDCDCA9E1F}"/>
                </a:ext>
              </a:extLst>
            </p:cNvPr>
            <p:cNvSpPr/>
            <p:nvPr/>
          </p:nvSpPr>
          <p:spPr>
            <a:xfrm>
              <a:off x="6402607" y="1958648"/>
              <a:ext cx="3859105" cy="3728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r>
                <a:rPr lang="en-US" sz="900"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Nuget</a:t>
              </a:r>
              <a:r>
                <a:rPr lang="en-US" sz="900"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Gallery | Home</a:t>
              </a:r>
            </a:p>
          </p:txBody>
        </p:sp>
        <p:pic>
          <p:nvPicPr>
            <p:cNvPr id="21" name="Graphic 20">
              <a:extLst>
                <a:ext uri="{FF2B5EF4-FFF2-40B4-BE49-F238E27FC236}">
                  <a16:creationId xmlns:a16="http://schemas.microsoft.com/office/drawing/2014/main" id="{B2746F9E-F435-6B08-CE24-C2B49763EF3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256287" y="2054592"/>
              <a:ext cx="168326" cy="168326"/>
            </a:xfrm>
            <a:prstGeom prst="rect">
              <a:avLst/>
            </a:prstGeom>
          </p:spPr>
        </p:pic>
      </p:grpSp>
      <p:pic>
        <p:nvPicPr>
          <p:cNvPr id="26" name="Picture 25">
            <a:extLst>
              <a:ext uri="{FF2B5EF4-FFF2-40B4-BE49-F238E27FC236}">
                <a16:creationId xmlns:a16="http://schemas.microsoft.com/office/drawing/2014/main" id="{0CA64AA3-C774-541D-DC67-4663A6B9C828}"/>
              </a:ext>
              <a:ext uri="{C183D7F6-B498-43B3-948B-1728B52AA6E4}">
                <adec:decorative xmlns:adec="http://schemas.microsoft.com/office/drawing/2017/decorative" val="1"/>
              </a:ext>
            </a:extLst>
          </p:cNvPr>
          <p:cNvPicPr>
            <a:picLocks noChangeAspect="1"/>
          </p:cNvPicPr>
          <p:nvPr/>
        </p:nvPicPr>
        <p:blipFill rotWithShape="1">
          <a:blip r:embed="rId26" cstate="email">
            <a:extLst>
              <a:ext uri="{28A0092B-C50C-407E-A947-70E740481C1C}">
                <a14:useLocalDpi xmlns:a14="http://schemas.microsoft.com/office/drawing/2010/main"/>
              </a:ext>
            </a:extLst>
          </a:blip>
          <a:srcRect/>
          <a:stretch/>
        </p:blipFill>
        <p:spPr>
          <a:xfrm>
            <a:off x="6096000" y="2027447"/>
            <a:ext cx="6142825" cy="3598286"/>
          </a:xfrm>
          <a:prstGeom prst="rect">
            <a:avLst/>
          </a:prstGeom>
        </p:spPr>
      </p:pic>
      <p:sp>
        <p:nvSpPr>
          <p:cNvPr id="7" name="CasellaDiTesto 6">
            <a:extLst>
              <a:ext uri="{FF2B5EF4-FFF2-40B4-BE49-F238E27FC236}">
                <a16:creationId xmlns:a16="http://schemas.microsoft.com/office/drawing/2014/main" id="{D6FBEF75-4846-4C1B-5F6C-2B5AC490054F}"/>
              </a:ext>
            </a:extLst>
          </p:cNvPr>
          <p:cNvSpPr txBox="1"/>
          <p:nvPr/>
        </p:nvSpPr>
        <p:spPr>
          <a:xfrm>
            <a:off x="6096000" y="5774551"/>
            <a:ext cx="6119446" cy="338554"/>
          </a:xfrm>
          <a:prstGeom prst="rect">
            <a:avLst/>
          </a:prstGeom>
          <a:noFill/>
        </p:spPr>
        <p:txBody>
          <a:bodyPr wrap="square">
            <a:spAutoFit/>
          </a:bodyPr>
          <a:lstStyle/>
          <a:p>
            <a:r>
              <a:rPr lang="it-IT" sz="1600" dirty="0">
                <a:hlinkClick r:id="rId27"/>
              </a:rPr>
              <a:t>.NET Aspire </a:t>
            </a:r>
            <a:r>
              <a:rPr lang="it-IT" sz="1600" dirty="0" err="1">
                <a:hlinkClick r:id="rId27"/>
              </a:rPr>
              <a:t>integrations</a:t>
            </a:r>
            <a:r>
              <a:rPr lang="it-IT" sz="1600" dirty="0">
                <a:hlinkClick r:id="rId27"/>
              </a:rPr>
              <a:t> </a:t>
            </a:r>
            <a:r>
              <a:rPr lang="it-IT" sz="1600" dirty="0" err="1">
                <a:hlinkClick r:id="rId27"/>
              </a:rPr>
              <a:t>overview</a:t>
            </a:r>
            <a:r>
              <a:rPr lang="it-IT" sz="1600" dirty="0">
                <a:hlinkClick r:id="rId27"/>
              </a:rPr>
              <a:t> - .NET Aspire | Microsoft </a:t>
            </a:r>
            <a:r>
              <a:rPr lang="it-IT" sz="1600" dirty="0" err="1">
                <a:hlinkClick r:id="rId27"/>
              </a:rPr>
              <a:t>Learn</a:t>
            </a:r>
            <a:endParaRPr lang="it-IT" sz="1600" dirty="0"/>
          </a:p>
        </p:txBody>
      </p:sp>
    </p:spTree>
    <p:extLst>
      <p:ext uri="{BB962C8B-B14F-4D97-AF65-F5344CB8AC3E}">
        <p14:creationId xmlns:p14="http://schemas.microsoft.com/office/powerpoint/2010/main" val="33821961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42" presetClass="path" presetSubtype="0" decel="100000" fill="hold" grpId="1" nodeType="withEffect">
                                  <p:stCondLst>
                                    <p:cond delay="0"/>
                                  </p:stCondLst>
                                  <p:childTnLst>
                                    <p:animMotion origin="layout" path="M 0 0.04606 L 0 0 " pathEditMode="relative" rAng="0" ptsTypes="AA">
                                      <p:cBhvr>
                                        <p:cTn id="9" dur="500" fill="hold"/>
                                        <p:tgtEl>
                                          <p:spTgt spid="11"/>
                                        </p:tgtEl>
                                        <p:attrNameLst>
                                          <p:attrName>ppt_x</p:attrName>
                                          <p:attrName>ppt_y</p:attrName>
                                        </p:attrNameLst>
                                      </p:cBhvr>
                                      <p:rCtr x="0" y="-2315"/>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9222"/>
                                        </p:tgtEl>
                                        <p:attrNameLst>
                                          <p:attrName>style.visibility</p:attrName>
                                        </p:attrNameLst>
                                      </p:cBhvr>
                                      <p:to>
                                        <p:strVal val="visible"/>
                                      </p:to>
                                    </p:set>
                                    <p:animEffect transition="in" filter="fade">
                                      <p:cBhvr>
                                        <p:cTn id="22" dur="500"/>
                                        <p:tgtEl>
                                          <p:spTgt spid="922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42" presetClass="path" presetSubtype="0" decel="100000" fill="hold" nodeType="withEffect">
                                  <p:stCondLst>
                                    <p:cond delay="0"/>
                                  </p:stCondLst>
                                  <p:childTnLst>
                                    <p:animMotion origin="layout" path="M 0 0.04606 L 0 0 " pathEditMode="relative" rAng="0" ptsTypes="AA">
                                      <p:cBhvr>
                                        <p:cTn id="43" dur="500" fill="hold"/>
                                        <p:tgtEl>
                                          <p:spTgt spid="22"/>
                                        </p:tgtEl>
                                        <p:attrNameLst>
                                          <p:attrName>ppt_x</p:attrName>
                                          <p:attrName>ppt_y</p:attrName>
                                        </p:attrNameLst>
                                      </p:cBhvr>
                                      <p:rCtr x="0" y="-2315"/>
                                    </p:animMotion>
                                  </p:childTnLst>
                                </p:cTn>
                              </p:par>
                              <p:par>
                                <p:cTn id="44" presetID="10" presetClass="entr" presetSubtype="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42" presetClass="path" presetSubtype="0" decel="100000" fill="hold" nodeType="withEffect">
                                  <p:stCondLst>
                                    <p:cond delay="0"/>
                                  </p:stCondLst>
                                  <p:childTnLst>
                                    <p:animMotion origin="layout" path="M -3.125E-6 0.04607 L -3.125E-6 -1.11111E-6 " pathEditMode="relative" rAng="0" ptsTypes="AA">
                                      <p:cBhvr>
                                        <p:cTn id="48" dur="500" fill="hold"/>
                                        <p:tgtEl>
                                          <p:spTgt spid="26"/>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723FA5-0F9E-5CC6-BE60-567BB941AB19}"/>
              </a:ext>
              <a:ext uri="{C183D7F6-B498-43B3-948B-1728B52AA6E4}">
                <adec:decorative xmlns:adec="http://schemas.microsoft.com/office/drawing/2017/decorative" val="1"/>
              </a:ext>
            </a:extLst>
          </p:cNvPr>
          <p:cNvSpPr txBox="1"/>
          <p:nvPr/>
        </p:nvSpPr>
        <p:spPr>
          <a:xfrm>
            <a:off x="2882518" y="731801"/>
            <a:ext cx="6182770" cy="228251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endParaRPr lang="en-US" sz="9948" b="1" kern="0" spc="-75">
              <a:latin typeface="Segoe UI Semibold" panose="020B0502040204020203" pitchFamily="34" charset="0"/>
              <a:cs typeface="Segoe UI Semibold" panose="020B0502040204020203" pitchFamily="34" charset="0"/>
            </a:endParaRPr>
          </a:p>
        </p:txBody>
      </p:sp>
      <p:sp>
        <p:nvSpPr>
          <p:cNvPr id="3" name="Title 2">
            <a:extLst>
              <a:ext uri="{FF2B5EF4-FFF2-40B4-BE49-F238E27FC236}">
                <a16:creationId xmlns:a16="http://schemas.microsoft.com/office/drawing/2014/main" id="{5752F3CD-4423-9B12-295D-1CCA1E1F0321}"/>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Deployment</a:t>
            </a:r>
          </a:p>
        </p:txBody>
      </p:sp>
      <p:sp>
        <p:nvSpPr>
          <p:cNvPr id="4" name="TextBox 3">
            <a:extLst>
              <a:ext uri="{FF2B5EF4-FFF2-40B4-BE49-F238E27FC236}">
                <a16:creationId xmlns:a16="http://schemas.microsoft.com/office/drawing/2014/main" id="{2A2849DE-C5CF-4C8F-35B8-14ACC7AD892D}"/>
              </a:ext>
            </a:extLst>
          </p:cNvPr>
          <p:cNvSpPr txBox="1"/>
          <p:nvPr/>
        </p:nvSpPr>
        <p:spPr>
          <a:xfrm>
            <a:off x="2121418" y="2233266"/>
            <a:ext cx="7949165" cy="954088"/>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algn="ctr" defTabSz="914184" fontAlgn="base">
              <a:spcBef>
                <a:spcPct val="0"/>
              </a:spcBef>
              <a:spcAft>
                <a:spcPct val="0"/>
              </a:spcAft>
              <a:defRPr/>
            </a:pPr>
            <a: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t>A cloud ready stack for building observable,</a:t>
            </a:r>
            <a:b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br>
            <a:r>
              <a:rPr lang="en-US" sz="2000" b="1" kern="0">
                <a:ln w="3175">
                  <a:noFill/>
                </a:ln>
                <a:solidFill>
                  <a:srgbClr val="FFFFFF"/>
                </a:solidFill>
                <a:latin typeface="Open Sans" panose="020B0606030504020204" pitchFamily="34" charset="0"/>
                <a:ea typeface="Open Sans" panose="020B0606030504020204" pitchFamily="34" charset="0"/>
                <a:cs typeface="Open Sans" panose="020B0606030504020204" pitchFamily="34" charset="0"/>
              </a:rPr>
              <a:t> production ready, distributed applications</a:t>
            </a:r>
          </a:p>
        </p:txBody>
      </p:sp>
      <p:pic>
        <p:nvPicPr>
          <p:cNvPr id="5" name="Picture 4" descr=".net aspire logo">
            <a:extLst>
              <a:ext uri="{FF2B5EF4-FFF2-40B4-BE49-F238E27FC236}">
                <a16:creationId xmlns:a16="http://schemas.microsoft.com/office/drawing/2014/main" id="{EDE4B226-BF59-DD80-B46D-B38CFE82BB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74758" y="960264"/>
            <a:ext cx="5425204" cy="1456880"/>
          </a:xfrm>
          <a:prstGeom prst="rect">
            <a:avLst/>
          </a:prstGeom>
        </p:spPr>
      </p:pic>
      <p:sp>
        <p:nvSpPr>
          <p:cNvPr id="57" name="TextBox 56">
            <a:extLst>
              <a:ext uri="{FF2B5EF4-FFF2-40B4-BE49-F238E27FC236}">
                <a16:creationId xmlns:a16="http://schemas.microsoft.com/office/drawing/2014/main" id="{6F0696DA-AD91-A9CC-C02C-2715E0DD8C45}"/>
              </a:ext>
            </a:extLst>
          </p:cNvPr>
          <p:cNvSpPr txBox="1"/>
          <p:nvPr/>
        </p:nvSpPr>
        <p:spPr>
          <a:xfrm>
            <a:off x="2237682" y="3428939"/>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Smart Defaults</a:t>
            </a:r>
          </a:p>
        </p:txBody>
      </p:sp>
      <p:sp>
        <p:nvSpPr>
          <p:cNvPr id="58" name="TextBox 57">
            <a:extLst>
              <a:ext uri="{FF2B5EF4-FFF2-40B4-BE49-F238E27FC236}">
                <a16:creationId xmlns:a16="http://schemas.microsoft.com/office/drawing/2014/main" id="{BDDFFCEE-376A-7227-C67A-E7F8E9C0343A}"/>
              </a:ext>
            </a:extLst>
          </p:cNvPr>
          <p:cNvSpPr txBox="1"/>
          <p:nvPr/>
        </p:nvSpPr>
        <p:spPr>
          <a:xfrm>
            <a:off x="6287359" y="3428939"/>
            <a:ext cx="3736223"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Developer Dashboard</a:t>
            </a:r>
          </a:p>
        </p:txBody>
      </p:sp>
      <p:sp>
        <p:nvSpPr>
          <p:cNvPr id="59" name="TextBox 58">
            <a:extLst>
              <a:ext uri="{FF2B5EF4-FFF2-40B4-BE49-F238E27FC236}">
                <a16:creationId xmlns:a16="http://schemas.microsoft.com/office/drawing/2014/main" id="{8EAECDA8-2113-EF21-90C4-37414A2EB1C2}"/>
              </a:ext>
            </a:extLst>
          </p:cNvPr>
          <p:cNvSpPr txBox="1"/>
          <p:nvPr/>
        </p:nvSpPr>
        <p:spPr>
          <a:xfrm>
            <a:off x="2237682" y="4276415"/>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Orchestration</a:t>
            </a:r>
          </a:p>
        </p:txBody>
      </p:sp>
      <p:sp>
        <p:nvSpPr>
          <p:cNvPr id="60" name="TextBox 59">
            <a:extLst>
              <a:ext uri="{FF2B5EF4-FFF2-40B4-BE49-F238E27FC236}">
                <a16:creationId xmlns:a16="http://schemas.microsoft.com/office/drawing/2014/main" id="{3AE55DF2-574F-2C71-6B87-4E7A8FA65F6E}"/>
              </a:ext>
            </a:extLst>
          </p:cNvPr>
          <p:cNvSpPr txBox="1"/>
          <p:nvPr/>
        </p:nvSpPr>
        <p:spPr>
          <a:xfrm>
            <a:off x="6287360" y="4276415"/>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chemeClr val="bg1">
                    <a:lumMod val="85000"/>
                  </a:schemeClr>
                </a:solidFill>
                <a:latin typeface="Segoe UI Semibold" panose="020B0502040204020203" pitchFamily="34" charset="0"/>
                <a:cs typeface="Segoe UI Semibold" panose="020B0502040204020203" pitchFamily="34" charset="0"/>
              </a:rPr>
              <a:t>Service Discovery</a:t>
            </a:r>
          </a:p>
        </p:txBody>
      </p:sp>
      <p:sp>
        <p:nvSpPr>
          <p:cNvPr id="2" name="TextBox 1">
            <a:extLst>
              <a:ext uri="{FF2B5EF4-FFF2-40B4-BE49-F238E27FC236}">
                <a16:creationId xmlns:a16="http://schemas.microsoft.com/office/drawing/2014/main" id="{8D8F07D5-626B-DDA9-CD00-771AC86161F3}"/>
              </a:ext>
            </a:extLst>
          </p:cNvPr>
          <p:cNvSpPr txBox="1"/>
          <p:nvPr/>
        </p:nvSpPr>
        <p:spPr>
          <a:xfrm>
            <a:off x="2237682" y="5123891"/>
            <a:ext cx="3736222" cy="605892"/>
          </a:xfrm>
          <a:prstGeom prst="roundRect">
            <a:avLst>
              <a:gd name="adj" fmla="val 50000"/>
            </a:avLst>
          </a:prstGeom>
          <a:solidFill>
            <a:srgbClr val="FFFFFF">
              <a:alpha val="60000"/>
            </a:srgbClr>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dirty="0">
                <a:solidFill>
                  <a:schemeClr val="bg1">
                    <a:lumMod val="85000"/>
                  </a:schemeClr>
                </a:solidFill>
                <a:latin typeface="Segoe UI Semibold" panose="020B0502040204020203" pitchFamily="34" charset="0"/>
                <a:cs typeface="Segoe UI Semibold" panose="020B0502040204020203" pitchFamily="34" charset="0"/>
              </a:rPr>
              <a:t>Integrations</a:t>
            </a:r>
          </a:p>
        </p:txBody>
      </p:sp>
      <p:sp>
        <p:nvSpPr>
          <p:cNvPr id="61" name="TextBox 60">
            <a:extLst>
              <a:ext uri="{FF2B5EF4-FFF2-40B4-BE49-F238E27FC236}">
                <a16:creationId xmlns:a16="http://schemas.microsoft.com/office/drawing/2014/main" id="{6B1DB59E-D497-2683-30BD-1600A87AC873}"/>
              </a:ext>
            </a:extLst>
          </p:cNvPr>
          <p:cNvSpPr txBox="1"/>
          <p:nvPr/>
        </p:nvSpPr>
        <p:spPr>
          <a:xfrm>
            <a:off x="6287360" y="5123891"/>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latin typeface="Segoe UI Semibold" panose="020B0502040204020203" pitchFamily="34" charset="0"/>
                <a:cs typeface="Segoe UI Semibold" panose="020B0502040204020203" pitchFamily="34" charset="0"/>
              </a:rPr>
              <a:t>Deployment</a:t>
            </a:r>
          </a:p>
        </p:txBody>
      </p:sp>
    </p:spTree>
    <p:extLst>
      <p:ext uri="{BB962C8B-B14F-4D97-AF65-F5344CB8AC3E}">
        <p14:creationId xmlns:p14="http://schemas.microsoft.com/office/powerpoint/2010/main" val="182557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F173-5B62-3E0A-DC11-42DEA9D40AD5}"/>
              </a:ext>
            </a:extLst>
          </p:cNvPr>
          <p:cNvSpPr>
            <a:spLocks noGrp="1"/>
          </p:cNvSpPr>
          <p:nvPr>
            <p:ph type="title"/>
          </p:nvPr>
        </p:nvSpPr>
        <p:spPr/>
        <p:txBody>
          <a:bodyPr/>
          <a:lstStyle/>
          <a:p>
            <a:r>
              <a:rPr lang="it-IT" dirty="0"/>
              <a:t>Sponsor</a:t>
            </a:r>
          </a:p>
        </p:txBody>
      </p:sp>
    </p:spTree>
    <p:extLst>
      <p:ext uri="{BB962C8B-B14F-4D97-AF65-F5344CB8AC3E}">
        <p14:creationId xmlns:p14="http://schemas.microsoft.com/office/powerpoint/2010/main" val="333586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9" descr="grouping of 4 areas. Deploy as you do today, aws cdk, azure dev cli, and visual studio">
            <a:extLst>
              <a:ext uri="{FF2B5EF4-FFF2-40B4-BE49-F238E27FC236}">
                <a16:creationId xmlns:a16="http://schemas.microsoft.com/office/drawing/2014/main" id="{0B92C295-DB4F-3167-FF5D-E1153E6026F8}"/>
              </a:ext>
              <a:ext uri="{C183D7F6-B498-43B3-948B-1728B52AA6E4}">
                <adec:decorative xmlns:adec="http://schemas.microsoft.com/office/drawing/2017/decorative" val="0"/>
              </a:ext>
            </a:extLst>
          </p:cNvPr>
          <p:cNvSpPr/>
          <p:nvPr/>
        </p:nvSpPr>
        <p:spPr>
          <a:xfrm>
            <a:off x="1058651" y="2379368"/>
            <a:ext cx="10074698" cy="3294601"/>
          </a:xfrm>
          <a:prstGeom prst="roundRect">
            <a:avLst>
              <a:gd name="adj" fmla="val 5765"/>
            </a:avLst>
          </a:prstGeom>
          <a:solidFill>
            <a:srgbClr val="FAFAFA"/>
          </a:solidFill>
          <a:effectLst>
            <a:outerShdw blurRad="63500" dist="127000" dir="2700000" algn="tl" rotWithShape="0">
              <a:srgbClr val="B1B3B3">
                <a:alpha val="50000"/>
              </a:srgbClr>
            </a:outerShdw>
          </a:effectLst>
        </p:spPr>
        <p:txBody>
          <a:bodyPr wrap="square" lIns="0" tIns="0" rIns="0" bIns="0" anchor="t" anchorCtr="0">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w="3175">
                <a:noFill/>
              </a:ln>
              <a:solidFill>
                <a:srgbClr val="3A20A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9" name="TextBox 38">
            <a:extLst>
              <a:ext uri="{FF2B5EF4-FFF2-40B4-BE49-F238E27FC236}">
                <a16:creationId xmlns:a16="http://schemas.microsoft.com/office/drawing/2014/main" id="{13F71C0F-D5E8-504F-70BB-8E077C132D73}"/>
              </a:ext>
            </a:extLst>
          </p:cNvPr>
          <p:cNvSpPr txBox="1"/>
          <p:nvPr/>
        </p:nvSpPr>
        <p:spPr>
          <a:xfrm>
            <a:off x="586740" y="1989683"/>
            <a:ext cx="11018520" cy="721422"/>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Flexible Integrations &amp; Deployment</a:t>
            </a:r>
          </a:p>
        </p:txBody>
      </p:sp>
      <p:sp>
        <p:nvSpPr>
          <p:cNvPr id="16" name="TextBox 15">
            <a:extLst>
              <a:ext uri="{FF2B5EF4-FFF2-40B4-BE49-F238E27FC236}">
                <a16:creationId xmlns:a16="http://schemas.microsoft.com/office/drawing/2014/main" id="{431D1D13-ED0C-8FBB-25E8-927DDF558112}"/>
              </a:ext>
            </a:extLst>
          </p:cNvPr>
          <p:cNvSpPr txBox="1"/>
          <p:nvPr/>
        </p:nvSpPr>
        <p:spPr>
          <a:xfrm>
            <a:off x="2005090" y="4613435"/>
            <a:ext cx="1824232" cy="707886"/>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How You Do It Today!</a:t>
            </a:r>
          </a:p>
        </p:txBody>
      </p:sp>
      <p:sp>
        <p:nvSpPr>
          <p:cNvPr id="17" name="TextBox 16">
            <a:extLst>
              <a:ext uri="{FF2B5EF4-FFF2-40B4-BE49-F238E27FC236}">
                <a16:creationId xmlns:a16="http://schemas.microsoft.com/office/drawing/2014/main" id="{CF61E97F-5FD9-2D9A-47D5-47356385B71A}"/>
              </a:ext>
            </a:extLst>
          </p:cNvPr>
          <p:cNvSpPr txBox="1"/>
          <p:nvPr/>
        </p:nvSpPr>
        <p:spPr>
          <a:xfrm>
            <a:off x="4227652" y="4613435"/>
            <a:ext cx="1824232"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AWS CDK</a:t>
            </a:r>
          </a:p>
        </p:txBody>
      </p:sp>
      <p:sp>
        <p:nvSpPr>
          <p:cNvPr id="18" name="TextBox 17">
            <a:extLst>
              <a:ext uri="{FF2B5EF4-FFF2-40B4-BE49-F238E27FC236}">
                <a16:creationId xmlns:a16="http://schemas.microsoft.com/office/drawing/2014/main" id="{BD50A11F-1C7D-D71B-20A1-A5E446C42AF8}"/>
              </a:ext>
            </a:extLst>
          </p:cNvPr>
          <p:cNvSpPr txBox="1"/>
          <p:nvPr/>
        </p:nvSpPr>
        <p:spPr>
          <a:xfrm>
            <a:off x="6389996" y="4613435"/>
            <a:ext cx="1944667"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Azure Dev CLI</a:t>
            </a:r>
          </a:p>
        </p:txBody>
      </p:sp>
      <p:sp>
        <p:nvSpPr>
          <p:cNvPr id="22" name="TextBox 21">
            <a:extLst>
              <a:ext uri="{FF2B5EF4-FFF2-40B4-BE49-F238E27FC236}">
                <a16:creationId xmlns:a16="http://schemas.microsoft.com/office/drawing/2014/main" id="{2DEF1889-1C2E-C659-2740-F0B6DDFCF78C}"/>
              </a:ext>
            </a:extLst>
          </p:cNvPr>
          <p:cNvSpPr txBox="1"/>
          <p:nvPr/>
        </p:nvSpPr>
        <p:spPr>
          <a:xfrm>
            <a:off x="8652447" y="4613435"/>
            <a:ext cx="1944667"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Visual Studio</a:t>
            </a:r>
          </a:p>
        </p:txBody>
      </p:sp>
      <p:grpSp>
        <p:nvGrpSpPr>
          <p:cNvPr id="4" name="Group 3">
            <a:extLst>
              <a:ext uri="{FF2B5EF4-FFF2-40B4-BE49-F238E27FC236}">
                <a16:creationId xmlns:a16="http://schemas.microsoft.com/office/drawing/2014/main" id="{E07BA63F-538B-E142-3858-8DC3AFAEA9A0}"/>
              </a:ext>
              <a:ext uri="{C183D7F6-B498-43B3-948B-1728B52AA6E4}">
                <adec:decorative xmlns:adec="http://schemas.microsoft.com/office/drawing/2017/decorative" val="1"/>
              </a:ext>
            </a:extLst>
          </p:cNvPr>
          <p:cNvGrpSpPr/>
          <p:nvPr/>
        </p:nvGrpSpPr>
        <p:grpSpPr>
          <a:xfrm>
            <a:off x="1644054" y="2852829"/>
            <a:ext cx="8472962" cy="1703538"/>
            <a:chOff x="1644054" y="2852829"/>
            <a:chExt cx="8472962" cy="1703538"/>
          </a:xfrm>
        </p:grpSpPr>
        <p:pic>
          <p:nvPicPr>
            <p:cNvPr id="3" name="Picture 2" descr="Azure Dev CLI Logo">
              <a:extLst>
                <a:ext uri="{FF2B5EF4-FFF2-40B4-BE49-F238E27FC236}">
                  <a16:creationId xmlns:a16="http://schemas.microsoft.com/office/drawing/2014/main" id="{5F9C4139-C335-9E14-F3FE-9B71B6C618A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90417" y="3457917"/>
              <a:ext cx="1039158" cy="1039158"/>
            </a:xfrm>
            <a:prstGeom prst="rect">
              <a:avLst/>
            </a:prstGeom>
          </p:spPr>
        </p:pic>
        <p:pic>
          <p:nvPicPr>
            <p:cNvPr id="21" name="Picture 20" descr="Aws cdk logo">
              <a:extLst>
                <a:ext uri="{FF2B5EF4-FFF2-40B4-BE49-F238E27FC236}">
                  <a16:creationId xmlns:a16="http://schemas.microsoft.com/office/drawing/2014/main" id="{71B38BE8-30A7-B966-34BD-6F4ABB7E6B5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97619" y="3385638"/>
              <a:ext cx="1144515" cy="1064567"/>
            </a:xfrm>
            <a:prstGeom prst="rect">
              <a:avLst/>
            </a:prstGeom>
          </p:spPr>
        </p:pic>
        <p:pic>
          <p:nvPicPr>
            <p:cNvPr id="1026" name="Picture 2" descr="VIsual studio code logo">
              <a:extLst>
                <a:ext uri="{FF2B5EF4-FFF2-40B4-BE49-F238E27FC236}">
                  <a16:creationId xmlns:a16="http://schemas.microsoft.com/office/drawing/2014/main" id="{3ED201A0-19C6-03E5-73F4-8A72E1A2B69C}"/>
                </a:ext>
                <a:ext uri="{C183D7F6-B498-43B3-948B-1728B52AA6E4}">
                  <adec:decorative xmlns:adec="http://schemas.microsoft.com/office/drawing/2017/decorative" val="0"/>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077858" y="3462805"/>
              <a:ext cx="1039158" cy="10391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A blue and white circle with white circles&#10;&#10;Description automatically generated">
              <a:extLst>
                <a:ext uri="{FF2B5EF4-FFF2-40B4-BE49-F238E27FC236}">
                  <a16:creationId xmlns:a16="http://schemas.microsoft.com/office/drawing/2014/main" id="{CDD064AC-738B-BAC5-6D04-6FFE3DB9D54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09935" y="3264541"/>
              <a:ext cx="486807" cy="486807"/>
            </a:xfrm>
            <a:prstGeom prst="rect">
              <a:avLst/>
            </a:prstGeom>
          </p:spPr>
        </p:pic>
        <p:pic>
          <p:nvPicPr>
            <p:cNvPr id="27" name="Picture 26" descr="A yellow and blue lightning bolt&#10;&#10;Description automatically generated">
              <a:extLst>
                <a:ext uri="{FF2B5EF4-FFF2-40B4-BE49-F238E27FC236}">
                  <a16:creationId xmlns:a16="http://schemas.microsoft.com/office/drawing/2014/main" id="{DB522783-457B-57DF-C308-CFF31DC3600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230210" y="4064027"/>
              <a:ext cx="486806" cy="486806"/>
            </a:xfrm>
            <a:prstGeom prst="rect">
              <a:avLst/>
            </a:prstGeom>
          </p:spPr>
        </p:pic>
        <p:pic>
          <p:nvPicPr>
            <p:cNvPr id="29" name="Picture 28" descr="A logo of a company&#10;&#10;Description automatically generated">
              <a:extLst>
                <a:ext uri="{FF2B5EF4-FFF2-40B4-BE49-F238E27FC236}">
                  <a16:creationId xmlns:a16="http://schemas.microsoft.com/office/drawing/2014/main" id="{544333F3-EA55-BAD6-9110-AE78FFCC9362}"/>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571947" y="3431115"/>
              <a:ext cx="486807" cy="486807"/>
            </a:xfrm>
            <a:prstGeom prst="rect">
              <a:avLst/>
            </a:prstGeom>
          </p:spPr>
        </p:pic>
        <p:pic>
          <p:nvPicPr>
            <p:cNvPr id="31" name="Picture 30" descr="A group of blue cylindrical objects&#10;&#10;Description automatically generated">
              <a:extLst>
                <a:ext uri="{FF2B5EF4-FFF2-40B4-BE49-F238E27FC236}">
                  <a16:creationId xmlns:a16="http://schemas.microsoft.com/office/drawing/2014/main" id="{747DA017-AC9B-A115-64C9-ECE44117B1C2}"/>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910505" y="4058492"/>
              <a:ext cx="497875" cy="497875"/>
            </a:xfrm>
            <a:prstGeom prst="rect">
              <a:avLst/>
            </a:prstGeom>
          </p:spPr>
        </p:pic>
        <p:pic>
          <p:nvPicPr>
            <p:cNvPr id="1028" name="Picture 4" descr="Aws Logo Icon - Free Download Logos Logo Icons | IconScout">
              <a:extLst>
                <a:ext uri="{FF2B5EF4-FFF2-40B4-BE49-F238E27FC236}">
                  <a16:creationId xmlns:a16="http://schemas.microsoft.com/office/drawing/2014/main" id="{EEE01585-6E1C-A385-C3B3-DBCA62B28C5E}"/>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3639637" y="4058491"/>
              <a:ext cx="497875" cy="497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Cloud&quot; Icon - Download for free – Iconduck">
              <a:extLst>
                <a:ext uri="{FF2B5EF4-FFF2-40B4-BE49-F238E27FC236}">
                  <a16:creationId xmlns:a16="http://schemas.microsoft.com/office/drawing/2014/main" id="{C3B9DE81-FB76-F0B6-A80D-3BDE08C01E1D}"/>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644054" y="3979906"/>
              <a:ext cx="486806" cy="3912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6A63C78-88A2-7332-1486-E81AB3EB93A2}"/>
                </a:ext>
                <a:ext uri="{C183D7F6-B498-43B3-948B-1728B52AA6E4}">
                  <adec:decorative xmlns:adec="http://schemas.microsoft.com/office/drawing/2017/decorative" val="1"/>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3190035" y="3498380"/>
              <a:ext cx="486807" cy="486807"/>
            </a:xfrm>
            <a:prstGeom prst="rect">
              <a:avLst/>
            </a:prstGeom>
            <a:noFill/>
            <a:extLst>
              <a:ext uri="{909E8E84-426E-40DD-AFC4-6F175D3DCCD1}">
                <a14:hiddenFill xmlns:a14="http://schemas.microsoft.com/office/drawing/2010/main">
                  <a:solidFill>
                    <a:srgbClr val="FFFFFF"/>
                  </a:solidFill>
                </a14:hiddenFill>
              </a:ext>
            </a:extLst>
          </p:spPr>
        </p:pic>
        <p:pic>
          <p:nvPicPr>
            <p:cNvPr id="33" name="Graphic 32">
              <a:extLst>
                <a:ext uri="{FF2B5EF4-FFF2-40B4-BE49-F238E27FC236}">
                  <a16:creationId xmlns:a16="http://schemas.microsoft.com/office/drawing/2014/main" id="{C2A96BA3-3EE7-47A2-8EA7-18E5C4140B14}"/>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681136" y="3208980"/>
              <a:ext cx="497874" cy="497874"/>
            </a:xfrm>
            <a:prstGeom prst="rect">
              <a:avLst/>
            </a:prstGeom>
          </p:spPr>
        </p:pic>
        <p:pic>
          <p:nvPicPr>
            <p:cNvPr id="35" name="Graphic 34">
              <a:extLst>
                <a:ext uri="{FF2B5EF4-FFF2-40B4-BE49-F238E27FC236}">
                  <a16:creationId xmlns:a16="http://schemas.microsoft.com/office/drawing/2014/main" id="{D66470B8-E4BE-861C-84E0-D9487DE677C4}"/>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15282" y="2852829"/>
              <a:ext cx="500857" cy="500857"/>
            </a:xfrm>
            <a:prstGeom prst="rect">
              <a:avLst/>
            </a:prstGeom>
          </p:spPr>
        </p:pic>
        <p:pic>
          <p:nvPicPr>
            <p:cNvPr id="37" name="Graphic 36">
              <a:extLst>
                <a:ext uri="{FF2B5EF4-FFF2-40B4-BE49-F238E27FC236}">
                  <a16:creationId xmlns:a16="http://schemas.microsoft.com/office/drawing/2014/main" id="{AFF47643-7527-B110-DEA7-67A1D1FEF0BB}"/>
                </a:ext>
                <a:ext uri="{C183D7F6-B498-43B3-948B-1728B52AA6E4}">
                  <adec:decorative xmlns:adec="http://schemas.microsoft.com/office/drawing/2017/decorative" val="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439379" y="2885940"/>
              <a:ext cx="403734" cy="403734"/>
            </a:xfrm>
            <a:prstGeom prst="rect">
              <a:avLst/>
            </a:prstGeom>
          </p:spPr>
        </p:pic>
      </p:grpSp>
      <p:sp>
        <p:nvSpPr>
          <p:cNvPr id="2" name="Title 1">
            <a:extLst>
              <a:ext uri="{FF2B5EF4-FFF2-40B4-BE49-F238E27FC236}">
                <a16:creationId xmlns:a16="http://schemas.microsoft.com/office/drawing/2014/main" id="{4EA9756C-689F-3A9D-3522-0100673E87E2}"/>
              </a:ext>
              <a:ext uri="{C183D7F6-B498-43B3-948B-1728B52AA6E4}">
                <adec:decorative xmlns:adec="http://schemas.microsoft.com/office/drawing/2017/decorative" val="1"/>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Flexibly Integrations and Deployment</a:t>
            </a:r>
          </a:p>
        </p:txBody>
      </p:sp>
    </p:spTree>
    <p:extLst>
      <p:ext uri="{BB962C8B-B14F-4D97-AF65-F5344CB8AC3E}">
        <p14:creationId xmlns:p14="http://schemas.microsoft.com/office/powerpoint/2010/main" val="57804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42" presetClass="path" presetSubtype="0" decel="100000" fill="hold" grpId="1" nodeType="withEffect">
                                  <p:stCondLst>
                                    <p:cond delay="0"/>
                                  </p:stCondLst>
                                  <p:childTnLst>
                                    <p:animMotion origin="layout" path="M 4.16667E-6 0.04606 L 4.16667E-6 0 " pathEditMode="relative" rAng="0" ptsTypes="AA">
                                      <p:cBhvr>
                                        <p:cTn id="9" dur="500" fill="hold"/>
                                        <p:tgtEl>
                                          <p:spTgt spid="39"/>
                                        </p:tgtEl>
                                        <p:attrNameLst>
                                          <p:attrName>ppt_x</p:attrName>
                                          <p:attrName>ppt_y</p:attrName>
                                        </p:attrNameLst>
                                      </p:cBhvr>
                                      <p:rCtr x="0" y="-2315"/>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16" grpId="0"/>
      <p:bldP spid="17" grpId="0"/>
      <p:bldP spid="18"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B67-A041-9161-0C67-EB66DF1EA7F0}"/>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Add .NET Aspire to Any App</a:t>
            </a:r>
          </a:p>
        </p:txBody>
      </p:sp>
      <p:sp>
        <p:nvSpPr>
          <p:cNvPr id="5" name="TextBox 4">
            <a:extLst>
              <a:ext uri="{FF2B5EF4-FFF2-40B4-BE49-F238E27FC236}">
                <a16:creationId xmlns:a16="http://schemas.microsoft.com/office/drawing/2014/main" id="{999B643C-9CE7-DCCA-4EC5-09C1E8C157B2}"/>
              </a:ext>
            </a:extLst>
          </p:cNvPr>
          <p:cNvSpPr txBox="1"/>
          <p:nvPr/>
        </p:nvSpPr>
        <p:spPr>
          <a:xfrm>
            <a:off x="608373" y="520461"/>
            <a:ext cx="3233955" cy="735747"/>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91440" rIns="0" bIns="9144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u="none" strike="noStrike" kern="0" cap="none" spc="-150" normalizeH="0" baseline="0" noProof="0" dirty="0">
                <a:ln>
                  <a:noFill/>
                </a:ln>
                <a:effectLst/>
                <a:uLnTx/>
                <a:uFillTx/>
                <a:latin typeface="Segoe UI Semibold" panose="020B0502040204020203" pitchFamily="34" charset="0"/>
                <a:cs typeface="Segoe UI Semibold" panose="020B0502040204020203" pitchFamily="34" charset="0"/>
              </a:rPr>
              <a:t>SPA frontend</a:t>
            </a:r>
          </a:p>
        </p:txBody>
      </p:sp>
      <p:pic>
        <p:nvPicPr>
          <p:cNvPr id="7170" name="Picture 2" descr="React client app with fake forecast weather data displayed as a table.">
            <a:extLst>
              <a:ext uri="{FF2B5EF4-FFF2-40B4-BE49-F238E27FC236}">
                <a16:creationId xmlns:a16="http://schemas.microsoft.com/office/drawing/2014/main" id="{35ACDBC6-0E88-0790-21D7-DD9D69CC44D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77282" y="1847184"/>
            <a:ext cx="4450702" cy="411085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Vue client app with fake forecast weather data displayed as a table.">
            <a:extLst>
              <a:ext uri="{FF2B5EF4-FFF2-40B4-BE49-F238E27FC236}">
                <a16:creationId xmlns:a16="http://schemas.microsoft.com/office/drawing/2014/main" id="{89F32E1B-EDC1-AB18-F328-08C83F87A03D}"/>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4767940" y="1187833"/>
            <a:ext cx="8453535" cy="411085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ngular client app with fake forecast weather data displayed as a table.">
            <a:extLst>
              <a:ext uri="{FF2B5EF4-FFF2-40B4-BE49-F238E27FC236}">
                <a16:creationId xmlns:a16="http://schemas.microsoft.com/office/drawing/2014/main" id="{A5D3D933-86E2-F2AF-9891-874610714C8D}"/>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4161451" y="4797957"/>
            <a:ext cx="5057193" cy="316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81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200"/>
                                  </p:stCondLst>
                                  <p:childTnLst>
                                    <p:animMotion origin="layout" path="M 0 -1.85185E-6 L 0 0.03542 " pathEditMode="relative" rAng="0" ptsTypes="AA">
                                      <p:cBhvr>
                                        <p:cTn id="9" dur="700" spd="-100000" fill="hold"/>
                                        <p:tgtEl>
                                          <p:spTgt spid="5"/>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F02067-985C-966C-AB19-B0D64382071F}"/>
              </a:ext>
            </a:extLst>
          </p:cNvPr>
          <p:cNvSpPr>
            <a:spLocks noGrp="1"/>
          </p:cNvSpPr>
          <p:nvPr>
            <p:ph type="title"/>
          </p:nvPr>
        </p:nvSpPr>
        <p:spPr/>
        <p:txBody>
          <a:bodyPr/>
          <a:lstStyle/>
          <a:p>
            <a:r>
              <a:rPr lang="it-IT" dirty="0"/>
              <a:t>DEMO</a:t>
            </a:r>
          </a:p>
        </p:txBody>
      </p:sp>
    </p:spTree>
    <p:extLst>
      <p:ext uri="{BB962C8B-B14F-4D97-AF65-F5344CB8AC3E}">
        <p14:creationId xmlns:p14="http://schemas.microsoft.com/office/powerpoint/2010/main" val="1949494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BA7D3-44B3-EE56-AA89-44BD6A756864}"/>
              </a:ext>
            </a:extLst>
          </p:cNvPr>
          <p:cNvSpPr>
            <a:spLocks noGrp="1"/>
          </p:cNvSpPr>
          <p:nvPr>
            <p:ph type="title"/>
          </p:nvPr>
        </p:nvSpPr>
        <p:spPr/>
        <p:txBody>
          <a:bodyPr/>
          <a:lstStyle/>
          <a:p>
            <a:r>
              <a:rPr lang="it-IT" dirty="0"/>
              <a:t>Grazie!</a:t>
            </a:r>
          </a:p>
        </p:txBody>
      </p:sp>
      <p:sp>
        <p:nvSpPr>
          <p:cNvPr id="28" name="Rectangle 27">
            <a:extLst>
              <a:ext uri="{FF2B5EF4-FFF2-40B4-BE49-F238E27FC236}">
                <a16:creationId xmlns:a16="http://schemas.microsoft.com/office/drawing/2014/main" id="{8052F927-F259-5A38-4E2A-0BF6DBE17C57}"/>
              </a:ext>
            </a:extLst>
          </p:cNvPr>
          <p:cNvSpPr/>
          <p:nvPr/>
        </p:nvSpPr>
        <p:spPr>
          <a:xfrm>
            <a:off x="2237255" y="2135894"/>
            <a:ext cx="2670175" cy="2666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Your Photo</a:t>
            </a:r>
          </a:p>
        </p:txBody>
      </p:sp>
      <p:sp>
        <p:nvSpPr>
          <p:cNvPr id="13" name="Text Placeholder 7">
            <a:extLst>
              <a:ext uri="{FF2B5EF4-FFF2-40B4-BE49-F238E27FC236}">
                <a16:creationId xmlns:a16="http://schemas.microsoft.com/office/drawing/2014/main" id="{339009B4-73F3-2AFF-3002-BEC253B0B935}"/>
              </a:ext>
            </a:extLst>
          </p:cNvPr>
          <p:cNvSpPr txBox="1">
            <a:spLocks/>
          </p:cNvSpPr>
          <p:nvPr/>
        </p:nvSpPr>
        <p:spPr>
          <a:xfrm>
            <a:off x="2237255" y="4802425"/>
            <a:ext cx="2670175" cy="654050"/>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t-IT" dirty="0">
                <a:solidFill>
                  <a:srgbClr val="0261C4"/>
                </a:solidFill>
              </a:rPr>
              <a:t>Andrea Tosato</a:t>
            </a:r>
          </a:p>
        </p:txBody>
      </p:sp>
      <p:pic>
        <p:nvPicPr>
          <p:cNvPr id="1026" name="Picture 2" descr="Twitter X Logo PNG Vector (AI, EPS, PDF, SVG) Free Download">
            <a:extLst>
              <a:ext uri="{FF2B5EF4-FFF2-40B4-BE49-F238E27FC236}">
                <a16:creationId xmlns:a16="http://schemas.microsoft.com/office/drawing/2014/main" id="{34956195-C659-6B3E-639E-452D65582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882" y="1740238"/>
            <a:ext cx="1009650" cy="10096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4">
            <a:extLst>
              <a:ext uri="{FF2B5EF4-FFF2-40B4-BE49-F238E27FC236}">
                <a16:creationId xmlns:a16="http://schemas.microsoft.com/office/drawing/2014/main" id="{231B058B-7094-691C-7DEA-39CF03F01F94}"/>
              </a:ext>
            </a:extLst>
          </p:cNvPr>
          <p:cNvSpPr txBox="1">
            <a:spLocks/>
          </p:cNvSpPr>
          <p:nvPr/>
        </p:nvSpPr>
        <p:spPr>
          <a:xfrm>
            <a:off x="8277225" y="2033972"/>
            <a:ext cx="3765839" cy="431800"/>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261C4"/>
                </a:solidFill>
              </a:rPr>
              <a:t>ATosato86</a:t>
            </a:r>
          </a:p>
        </p:txBody>
      </p:sp>
      <p:grpSp>
        <p:nvGrpSpPr>
          <p:cNvPr id="22" name="Group 21" descr="github.com Logo">
            <a:extLst>
              <a:ext uri="{FF2B5EF4-FFF2-40B4-BE49-F238E27FC236}">
                <a16:creationId xmlns:a16="http://schemas.microsoft.com/office/drawing/2014/main" id="{463FDEA3-8630-A1A8-6865-B4DC6AB75235}"/>
              </a:ext>
            </a:extLst>
          </p:cNvPr>
          <p:cNvGrpSpPr/>
          <p:nvPr/>
        </p:nvGrpSpPr>
        <p:grpSpPr>
          <a:xfrm>
            <a:off x="7467083" y="2853325"/>
            <a:ext cx="1009948" cy="1013305"/>
            <a:chOff x="5048888" y="3010398"/>
            <a:chExt cx="1009948" cy="1013305"/>
          </a:xfrm>
        </p:grpSpPr>
        <p:sp>
          <p:nvSpPr>
            <p:cNvPr id="23" name="Oval 46">
              <a:extLst>
                <a:ext uri="{FF2B5EF4-FFF2-40B4-BE49-F238E27FC236}">
                  <a16:creationId xmlns:a16="http://schemas.microsoft.com/office/drawing/2014/main" id="{A9E76AEC-A914-363B-63E0-BC3CE6A6313A}"/>
                </a:ext>
              </a:extLst>
            </p:cNvPr>
            <p:cNvSpPr>
              <a:spLocks noChangeArrowheads="1"/>
            </p:cNvSpPr>
            <p:nvPr userDrawn="1"/>
          </p:nvSpPr>
          <p:spPr bwMode="auto">
            <a:xfrm>
              <a:off x="5048888" y="3013755"/>
              <a:ext cx="1009948" cy="1009948"/>
            </a:xfrm>
            <a:prstGeom prst="ellipse">
              <a:avLst/>
            </a:prstGeom>
            <a:solidFill>
              <a:srgbClr val="2D2D37"/>
            </a:solidFill>
            <a:ln>
              <a:noFill/>
            </a:ln>
          </p:spPr>
          <p:txBody>
            <a:bodyPr vert="horz" wrap="square" lIns="121920" tIns="60960" rIns="121920" bIns="60960" numCol="1" anchor="t" anchorCtr="0" compatLnSpc="1">
              <a:prstTxWarp prst="textNoShape">
                <a:avLst/>
              </a:prstTxWarp>
            </a:bodyPr>
            <a:lstStyle/>
            <a:p>
              <a:endParaRPr lang="en-US" sz="2400" dirty="0"/>
            </a:p>
          </p:txBody>
        </p:sp>
        <p:grpSp>
          <p:nvGrpSpPr>
            <p:cNvPr id="24" name="Group 23">
              <a:extLst>
                <a:ext uri="{FF2B5EF4-FFF2-40B4-BE49-F238E27FC236}">
                  <a16:creationId xmlns:a16="http://schemas.microsoft.com/office/drawing/2014/main" id="{8D7358BE-1444-D4A8-8AAD-00ACA05F7976}"/>
                </a:ext>
              </a:extLst>
            </p:cNvPr>
            <p:cNvGrpSpPr/>
            <p:nvPr userDrawn="1"/>
          </p:nvGrpSpPr>
          <p:grpSpPr>
            <a:xfrm>
              <a:off x="5179794" y="3010398"/>
              <a:ext cx="763436" cy="763436"/>
              <a:chOff x="4380425" y="2085823"/>
              <a:chExt cx="392113" cy="392113"/>
            </a:xfrm>
          </p:grpSpPr>
          <p:sp>
            <p:nvSpPr>
              <p:cNvPr id="25" name="Oval 113">
                <a:extLst>
                  <a:ext uri="{FF2B5EF4-FFF2-40B4-BE49-F238E27FC236}">
                    <a16:creationId xmlns:a16="http://schemas.microsoft.com/office/drawing/2014/main" id="{0B7693F2-EDDA-8324-B0F5-F41117D9DA91}"/>
                  </a:ext>
                </a:extLst>
              </p:cNvPr>
              <p:cNvSpPr>
                <a:spLocks noChangeArrowheads="1"/>
              </p:cNvSpPr>
              <p:nvPr/>
            </p:nvSpPr>
            <p:spPr bwMode="auto">
              <a:xfrm>
                <a:off x="4380425" y="2085823"/>
                <a:ext cx="392113" cy="392113"/>
              </a:xfrm>
              <a:prstGeom prst="ellipse">
                <a:avLst/>
              </a:prstGeom>
              <a:solidFill>
                <a:srgbClr val="2D2D3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4">
                <a:extLst>
                  <a:ext uri="{FF2B5EF4-FFF2-40B4-BE49-F238E27FC236}">
                    <a16:creationId xmlns:a16="http://schemas.microsoft.com/office/drawing/2014/main" id="{B2AB2EB5-97A5-294C-9BB1-65A99693E77D}"/>
                  </a:ext>
                </a:extLst>
              </p:cNvPr>
              <p:cNvSpPr>
                <a:spLocks/>
              </p:cNvSpPr>
              <p:nvPr/>
            </p:nvSpPr>
            <p:spPr bwMode="auto">
              <a:xfrm>
                <a:off x="4449763" y="2230438"/>
                <a:ext cx="247650" cy="241300"/>
              </a:xfrm>
              <a:custGeom>
                <a:avLst/>
                <a:gdLst>
                  <a:gd name="T0" fmla="*/ 63 w 126"/>
                  <a:gd name="T1" fmla="*/ 0 h 123"/>
                  <a:gd name="T2" fmla="*/ 0 w 126"/>
                  <a:gd name="T3" fmla="*/ 63 h 123"/>
                  <a:gd name="T4" fmla="*/ 42 w 126"/>
                  <a:gd name="T5" fmla="*/ 123 h 123"/>
                  <a:gd name="T6" fmla="*/ 42 w 126"/>
                  <a:gd name="T7" fmla="*/ 123 h 123"/>
                  <a:gd name="T8" fmla="*/ 44 w 126"/>
                  <a:gd name="T9" fmla="*/ 123 h 123"/>
                  <a:gd name="T10" fmla="*/ 47 w 126"/>
                  <a:gd name="T11" fmla="*/ 119 h 123"/>
                  <a:gd name="T12" fmla="*/ 47 w 126"/>
                  <a:gd name="T13" fmla="*/ 119 h 123"/>
                  <a:gd name="T14" fmla="*/ 47 w 126"/>
                  <a:gd name="T15" fmla="*/ 119 h 123"/>
                  <a:gd name="T16" fmla="*/ 47 w 126"/>
                  <a:gd name="T17" fmla="*/ 108 h 123"/>
                  <a:gd name="T18" fmla="*/ 34 w 126"/>
                  <a:gd name="T19" fmla="*/ 108 h 123"/>
                  <a:gd name="T20" fmla="*/ 25 w 126"/>
                  <a:gd name="T21" fmla="*/ 98 h 123"/>
                  <a:gd name="T22" fmla="*/ 17 w 126"/>
                  <a:gd name="T23" fmla="*/ 89 h 123"/>
                  <a:gd name="T24" fmla="*/ 26 w 126"/>
                  <a:gd name="T25" fmla="*/ 90 h 123"/>
                  <a:gd name="T26" fmla="*/ 40 w 126"/>
                  <a:gd name="T27" fmla="*/ 101 h 123"/>
                  <a:gd name="T28" fmla="*/ 48 w 126"/>
                  <a:gd name="T29" fmla="*/ 99 h 123"/>
                  <a:gd name="T30" fmla="*/ 51 w 126"/>
                  <a:gd name="T31" fmla="*/ 92 h 123"/>
                  <a:gd name="T32" fmla="*/ 22 w 126"/>
                  <a:gd name="T33" fmla="*/ 62 h 123"/>
                  <a:gd name="T34" fmla="*/ 29 w 126"/>
                  <a:gd name="T35" fmla="*/ 43 h 123"/>
                  <a:gd name="T36" fmla="*/ 30 w 126"/>
                  <a:gd name="T37" fmla="*/ 26 h 123"/>
                  <a:gd name="T38" fmla="*/ 47 w 126"/>
                  <a:gd name="T39" fmla="*/ 33 h 123"/>
                  <a:gd name="T40" fmla="*/ 63 w 126"/>
                  <a:gd name="T41" fmla="*/ 31 h 123"/>
                  <a:gd name="T42" fmla="*/ 63 w 126"/>
                  <a:gd name="T43" fmla="*/ 31 h 123"/>
                  <a:gd name="T44" fmla="*/ 63 w 126"/>
                  <a:gd name="T45" fmla="*/ 31 h 123"/>
                  <a:gd name="T46" fmla="*/ 63 w 126"/>
                  <a:gd name="T47" fmla="*/ 31 h 123"/>
                  <a:gd name="T48" fmla="*/ 63 w 126"/>
                  <a:gd name="T49" fmla="*/ 31 h 123"/>
                  <a:gd name="T50" fmla="*/ 79 w 126"/>
                  <a:gd name="T51" fmla="*/ 33 h 123"/>
                  <a:gd name="T52" fmla="*/ 96 w 126"/>
                  <a:gd name="T53" fmla="*/ 26 h 123"/>
                  <a:gd name="T54" fmla="*/ 97 w 126"/>
                  <a:gd name="T55" fmla="*/ 43 h 123"/>
                  <a:gd name="T56" fmla="*/ 104 w 126"/>
                  <a:gd name="T57" fmla="*/ 62 h 123"/>
                  <a:gd name="T58" fmla="*/ 75 w 126"/>
                  <a:gd name="T59" fmla="*/ 92 h 123"/>
                  <a:gd name="T60" fmla="*/ 79 w 126"/>
                  <a:gd name="T61" fmla="*/ 103 h 123"/>
                  <a:gd name="T62" fmla="*/ 79 w 126"/>
                  <a:gd name="T63" fmla="*/ 119 h 123"/>
                  <a:gd name="T64" fmla="*/ 82 w 126"/>
                  <a:gd name="T65" fmla="*/ 123 h 123"/>
                  <a:gd name="T66" fmla="*/ 83 w 126"/>
                  <a:gd name="T67" fmla="*/ 123 h 123"/>
                  <a:gd name="T68" fmla="*/ 84 w 126"/>
                  <a:gd name="T69" fmla="*/ 123 h 123"/>
                  <a:gd name="T70" fmla="*/ 126 w 126"/>
                  <a:gd name="T71" fmla="*/ 63 h 123"/>
                  <a:gd name="T72" fmla="*/ 63 w 126"/>
                  <a:gd name="T7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3">
                    <a:moveTo>
                      <a:pt x="63" y="0"/>
                    </a:moveTo>
                    <a:cubicBezTo>
                      <a:pt x="28" y="0"/>
                      <a:pt x="0" y="28"/>
                      <a:pt x="0" y="63"/>
                    </a:cubicBezTo>
                    <a:cubicBezTo>
                      <a:pt x="0" y="91"/>
                      <a:pt x="17" y="114"/>
                      <a:pt x="42" y="123"/>
                    </a:cubicBezTo>
                    <a:cubicBezTo>
                      <a:pt x="42" y="123"/>
                      <a:pt x="42" y="123"/>
                      <a:pt x="42" y="123"/>
                    </a:cubicBezTo>
                    <a:cubicBezTo>
                      <a:pt x="43" y="123"/>
                      <a:pt x="43" y="123"/>
                      <a:pt x="44" y="123"/>
                    </a:cubicBezTo>
                    <a:cubicBezTo>
                      <a:pt x="46" y="123"/>
                      <a:pt x="47" y="122"/>
                      <a:pt x="47" y="119"/>
                    </a:cubicBezTo>
                    <a:cubicBezTo>
                      <a:pt x="47" y="119"/>
                      <a:pt x="47" y="119"/>
                      <a:pt x="47" y="119"/>
                    </a:cubicBezTo>
                    <a:cubicBezTo>
                      <a:pt x="47" y="119"/>
                      <a:pt x="47" y="119"/>
                      <a:pt x="47" y="119"/>
                    </a:cubicBezTo>
                    <a:cubicBezTo>
                      <a:pt x="47" y="116"/>
                      <a:pt x="47" y="112"/>
                      <a:pt x="47" y="108"/>
                    </a:cubicBezTo>
                    <a:cubicBezTo>
                      <a:pt x="43" y="109"/>
                      <a:pt x="37" y="110"/>
                      <a:pt x="34" y="108"/>
                    </a:cubicBezTo>
                    <a:cubicBezTo>
                      <a:pt x="30" y="106"/>
                      <a:pt x="27" y="103"/>
                      <a:pt x="25" y="98"/>
                    </a:cubicBezTo>
                    <a:cubicBezTo>
                      <a:pt x="23" y="92"/>
                      <a:pt x="17" y="90"/>
                      <a:pt x="17" y="89"/>
                    </a:cubicBezTo>
                    <a:cubicBezTo>
                      <a:pt x="16" y="88"/>
                      <a:pt x="23" y="86"/>
                      <a:pt x="26" y="90"/>
                    </a:cubicBezTo>
                    <a:cubicBezTo>
                      <a:pt x="30" y="94"/>
                      <a:pt x="33" y="102"/>
                      <a:pt x="40" y="101"/>
                    </a:cubicBezTo>
                    <a:cubicBezTo>
                      <a:pt x="44" y="100"/>
                      <a:pt x="46" y="100"/>
                      <a:pt x="48" y="99"/>
                    </a:cubicBezTo>
                    <a:cubicBezTo>
                      <a:pt x="48" y="97"/>
                      <a:pt x="49" y="94"/>
                      <a:pt x="51" y="92"/>
                    </a:cubicBezTo>
                    <a:cubicBezTo>
                      <a:pt x="34" y="89"/>
                      <a:pt x="22" y="80"/>
                      <a:pt x="22" y="62"/>
                    </a:cubicBezTo>
                    <a:cubicBezTo>
                      <a:pt x="22" y="54"/>
                      <a:pt x="25" y="47"/>
                      <a:pt x="29" y="43"/>
                    </a:cubicBezTo>
                    <a:cubicBezTo>
                      <a:pt x="28" y="39"/>
                      <a:pt x="27" y="30"/>
                      <a:pt x="30" y="26"/>
                    </a:cubicBezTo>
                    <a:cubicBezTo>
                      <a:pt x="30" y="26"/>
                      <a:pt x="35" y="24"/>
                      <a:pt x="47" y="33"/>
                    </a:cubicBezTo>
                    <a:cubicBezTo>
                      <a:pt x="52" y="32"/>
                      <a:pt x="57" y="31"/>
                      <a:pt x="63" y="31"/>
                    </a:cubicBezTo>
                    <a:cubicBezTo>
                      <a:pt x="63" y="31"/>
                      <a:pt x="63" y="31"/>
                      <a:pt x="63" y="31"/>
                    </a:cubicBezTo>
                    <a:cubicBezTo>
                      <a:pt x="63" y="31"/>
                      <a:pt x="63" y="31"/>
                      <a:pt x="63" y="31"/>
                    </a:cubicBezTo>
                    <a:cubicBezTo>
                      <a:pt x="63" y="31"/>
                      <a:pt x="63" y="31"/>
                      <a:pt x="63" y="31"/>
                    </a:cubicBezTo>
                    <a:cubicBezTo>
                      <a:pt x="63" y="31"/>
                      <a:pt x="63" y="31"/>
                      <a:pt x="63" y="31"/>
                    </a:cubicBezTo>
                    <a:cubicBezTo>
                      <a:pt x="69" y="31"/>
                      <a:pt x="74" y="32"/>
                      <a:pt x="79" y="33"/>
                    </a:cubicBezTo>
                    <a:cubicBezTo>
                      <a:pt x="92" y="24"/>
                      <a:pt x="96" y="26"/>
                      <a:pt x="96" y="26"/>
                    </a:cubicBezTo>
                    <a:cubicBezTo>
                      <a:pt x="99" y="30"/>
                      <a:pt x="98" y="39"/>
                      <a:pt x="97" y="43"/>
                    </a:cubicBezTo>
                    <a:cubicBezTo>
                      <a:pt x="101" y="47"/>
                      <a:pt x="104" y="54"/>
                      <a:pt x="104" y="62"/>
                    </a:cubicBezTo>
                    <a:cubicBezTo>
                      <a:pt x="104" y="80"/>
                      <a:pt x="92" y="89"/>
                      <a:pt x="75" y="92"/>
                    </a:cubicBezTo>
                    <a:cubicBezTo>
                      <a:pt x="79" y="95"/>
                      <a:pt x="79" y="101"/>
                      <a:pt x="79" y="103"/>
                    </a:cubicBezTo>
                    <a:cubicBezTo>
                      <a:pt x="79" y="105"/>
                      <a:pt x="79" y="119"/>
                      <a:pt x="79" y="119"/>
                    </a:cubicBezTo>
                    <a:cubicBezTo>
                      <a:pt x="79" y="122"/>
                      <a:pt x="80" y="123"/>
                      <a:pt x="82" y="123"/>
                    </a:cubicBezTo>
                    <a:cubicBezTo>
                      <a:pt x="83" y="123"/>
                      <a:pt x="83" y="123"/>
                      <a:pt x="83" y="123"/>
                    </a:cubicBezTo>
                    <a:cubicBezTo>
                      <a:pt x="84" y="123"/>
                      <a:pt x="84" y="123"/>
                      <a:pt x="84" y="123"/>
                    </a:cubicBezTo>
                    <a:cubicBezTo>
                      <a:pt x="109" y="114"/>
                      <a:pt x="126" y="91"/>
                      <a:pt x="126" y="63"/>
                    </a:cubicBezTo>
                    <a:cubicBezTo>
                      <a:pt x="126" y="28"/>
                      <a:pt x="98" y="0"/>
                      <a:pt x="63"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 name="Text Placeholder 5">
            <a:extLst>
              <a:ext uri="{FF2B5EF4-FFF2-40B4-BE49-F238E27FC236}">
                <a16:creationId xmlns:a16="http://schemas.microsoft.com/office/drawing/2014/main" id="{C7D582B7-547A-D0E3-A445-0B7A5448F187}"/>
              </a:ext>
            </a:extLst>
          </p:cNvPr>
          <p:cNvSpPr txBox="1">
            <a:spLocks/>
          </p:cNvSpPr>
          <p:nvPr/>
        </p:nvSpPr>
        <p:spPr>
          <a:xfrm>
            <a:off x="8277225" y="3133433"/>
            <a:ext cx="3765839" cy="431800"/>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solidFill>
                  <a:srgbClr val="0261C4"/>
                </a:solidFill>
              </a:rPr>
              <a:t>andreatosato</a:t>
            </a:r>
            <a:endParaRPr lang="it-IT" dirty="0">
              <a:solidFill>
                <a:srgbClr val="0261C4"/>
              </a:solidFill>
            </a:endParaRPr>
          </a:p>
        </p:txBody>
      </p:sp>
      <p:grpSp>
        <p:nvGrpSpPr>
          <p:cNvPr id="19" name="Group 18" descr="Linkedin Logo">
            <a:extLst>
              <a:ext uri="{FF2B5EF4-FFF2-40B4-BE49-F238E27FC236}">
                <a16:creationId xmlns:a16="http://schemas.microsoft.com/office/drawing/2014/main" id="{20F99D6E-EB8C-6C9C-A09E-0E6A80CC41D1}"/>
              </a:ext>
            </a:extLst>
          </p:cNvPr>
          <p:cNvGrpSpPr/>
          <p:nvPr/>
        </p:nvGrpSpPr>
        <p:grpSpPr>
          <a:xfrm>
            <a:off x="7471172" y="3964265"/>
            <a:ext cx="1009948" cy="1005857"/>
            <a:chOff x="2809875" y="2679700"/>
            <a:chExt cx="392113" cy="390525"/>
          </a:xfrm>
        </p:grpSpPr>
        <p:sp>
          <p:nvSpPr>
            <p:cNvPr id="20" name="Oval 70">
              <a:extLst>
                <a:ext uri="{FF2B5EF4-FFF2-40B4-BE49-F238E27FC236}">
                  <a16:creationId xmlns:a16="http://schemas.microsoft.com/office/drawing/2014/main" id="{40C1D9A0-5404-D1F6-4C38-528A15FFEC62}"/>
                </a:ext>
              </a:extLst>
            </p:cNvPr>
            <p:cNvSpPr>
              <a:spLocks noChangeArrowheads="1"/>
            </p:cNvSpPr>
            <p:nvPr/>
          </p:nvSpPr>
          <p:spPr bwMode="auto">
            <a:xfrm>
              <a:off x="2809875" y="2679700"/>
              <a:ext cx="392113" cy="390525"/>
            </a:xfrm>
            <a:prstGeom prst="ellipse">
              <a:avLst/>
            </a:prstGeom>
            <a:solidFill>
              <a:srgbClr val="0087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1" name="Freeform 71">
              <a:extLst>
                <a:ext uri="{FF2B5EF4-FFF2-40B4-BE49-F238E27FC236}">
                  <a16:creationId xmlns:a16="http://schemas.microsoft.com/office/drawing/2014/main" id="{69315B27-0403-57BD-3129-4C7AD109A04C}"/>
                </a:ext>
              </a:extLst>
            </p:cNvPr>
            <p:cNvSpPr>
              <a:spLocks noEditPoints="1"/>
            </p:cNvSpPr>
            <p:nvPr/>
          </p:nvSpPr>
          <p:spPr bwMode="auto">
            <a:xfrm>
              <a:off x="2908300" y="2771775"/>
              <a:ext cx="192088" cy="192088"/>
            </a:xfrm>
            <a:custGeom>
              <a:avLst/>
              <a:gdLst>
                <a:gd name="T0" fmla="*/ 23 w 98"/>
                <a:gd name="T1" fmla="*/ 98 h 98"/>
                <a:gd name="T2" fmla="*/ 2 w 98"/>
                <a:gd name="T3" fmla="*/ 98 h 98"/>
                <a:gd name="T4" fmla="*/ 2 w 98"/>
                <a:gd name="T5" fmla="*/ 32 h 98"/>
                <a:gd name="T6" fmla="*/ 23 w 98"/>
                <a:gd name="T7" fmla="*/ 32 h 98"/>
                <a:gd name="T8" fmla="*/ 23 w 98"/>
                <a:gd name="T9" fmla="*/ 98 h 98"/>
                <a:gd name="T10" fmla="*/ 12 w 98"/>
                <a:gd name="T11" fmla="*/ 24 h 98"/>
                <a:gd name="T12" fmla="*/ 0 w 98"/>
                <a:gd name="T13" fmla="*/ 12 h 98"/>
                <a:gd name="T14" fmla="*/ 12 w 98"/>
                <a:gd name="T15" fmla="*/ 0 h 98"/>
                <a:gd name="T16" fmla="*/ 24 w 98"/>
                <a:gd name="T17" fmla="*/ 12 h 98"/>
                <a:gd name="T18" fmla="*/ 12 w 98"/>
                <a:gd name="T19" fmla="*/ 24 h 98"/>
                <a:gd name="T20" fmla="*/ 98 w 98"/>
                <a:gd name="T21" fmla="*/ 98 h 98"/>
                <a:gd name="T22" fmla="*/ 78 w 98"/>
                <a:gd name="T23" fmla="*/ 98 h 98"/>
                <a:gd name="T24" fmla="*/ 78 w 98"/>
                <a:gd name="T25" fmla="*/ 64 h 98"/>
                <a:gd name="T26" fmla="*/ 67 w 98"/>
                <a:gd name="T27" fmla="*/ 49 h 98"/>
                <a:gd name="T28" fmla="*/ 55 w 98"/>
                <a:gd name="T29" fmla="*/ 64 h 98"/>
                <a:gd name="T30" fmla="*/ 55 w 98"/>
                <a:gd name="T31" fmla="*/ 98 h 98"/>
                <a:gd name="T32" fmla="*/ 35 w 98"/>
                <a:gd name="T33" fmla="*/ 98 h 98"/>
                <a:gd name="T34" fmla="*/ 35 w 98"/>
                <a:gd name="T35" fmla="*/ 32 h 98"/>
                <a:gd name="T36" fmla="*/ 55 w 98"/>
                <a:gd name="T37" fmla="*/ 32 h 98"/>
                <a:gd name="T38" fmla="*/ 55 w 98"/>
                <a:gd name="T39" fmla="*/ 41 h 98"/>
                <a:gd name="T40" fmla="*/ 75 w 98"/>
                <a:gd name="T41" fmla="*/ 30 h 98"/>
                <a:gd name="T42" fmla="*/ 98 w 98"/>
                <a:gd name="T43" fmla="*/ 56 h 98"/>
                <a:gd name="T44" fmla="*/ 98 w 98"/>
                <a:gd name="T4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98">
                  <a:moveTo>
                    <a:pt x="23" y="98"/>
                  </a:moveTo>
                  <a:cubicBezTo>
                    <a:pt x="2" y="98"/>
                    <a:pt x="2" y="98"/>
                    <a:pt x="2" y="98"/>
                  </a:cubicBezTo>
                  <a:cubicBezTo>
                    <a:pt x="2" y="32"/>
                    <a:pt x="2" y="32"/>
                    <a:pt x="2" y="32"/>
                  </a:cubicBezTo>
                  <a:cubicBezTo>
                    <a:pt x="23" y="32"/>
                    <a:pt x="23" y="32"/>
                    <a:pt x="23" y="32"/>
                  </a:cubicBezTo>
                  <a:lnTo>
                    <a:pt x="23" y="98"/>
                  </a:lnTo>
                  <a:close/>
                  <a:moveTo>
                    <a:pt x="12" y="24"/>
                  </a:moveTo>
                  <a:cubicBezTo>
                    <a:pt x="6" y="24"/>
                    <a:pt x="0" y="18"/>
                    <a:pt x="0" y="12"/>
                  </a:cubicBezTo>
                  <a:cubicBezTo>
                    <a:pt x="0" y="5"/>
                    <a:pt x="6" y="0"/>
                    <a:pt x="12" y="0"/>
                  </a:cubicBezTo>
                  <a:cubicBezTo>
                    <a:pt x="19" y="0"/>
                    <a:pt x="24" y="5"/>
                    <a:pt x="24" y="12"/>
                  </a:cubicBezTo>
                  <a:cubicBezTo>
                    <a:pt x="24" y="18"/>
                    <a:pt x="19" y="24"/>
                    <a:pt x="12" y="24"/>
                  </a:cubicBezTo>
                  <a:close/>
                  <a:moveTo>
                    <a:pt x="98" y="98"/>
                  </a:moveTo>
                  <a:cubicBezTo>
                    <a:pt x="78" y="98"/>
                    <a:pt x="78" y="98"/>
                    <a:pt x="78" y="98"/>
                  </a:cubicBezTo>
                  <a:cubicBezTo>
                    <a:pt x="78" y="98"/>
                    <a:pt x="78" y="73"/>
                    <a:pt x="78" y="64"/>
                  </a:cubicBezTo>
                  <a:cubicBezTo>
                    <a:pt x="78" y="54"/>
                    <a:pt x="75" y="49"/>
                    <a:pt x="67" y="49"/>
                  </a:cubicBezTo>
                  <a:cubicBezTo>
                    <a:pt x="59" y="49"/>
                    <a:pt x="55" y="54"/>
                    <a:pt x="55" y="64"/>
                  </a:cubicBezTo>
                  <a:cubicBezTo>
                    <a:pt x="55" y="74"/>
                    <a:pt x="55" y="98"/>
                    <a:pt x="55" y="98"/>
                  </a:cubicBezTo>
                  <a:cubicBezTo>
                    <a:pt x="35" y="98"/>
                    <a:pt x="35" y="98"/>
                    <a:pt x="35" y="98"/>
                  </a:cubicBezTo>
                  <a:cubicBezTo>
                    <a:pt x="35" y="32"/>
                    <a:pt x="35" y="32"/>
                    <a:pt x="35" y="32"/>
                  </a:cubicBezTo>
                  <a:cubicBezTo>
                    <a:pt x="55" y="32"/>
                    <a:pt x="55" y="32"/>
                    <a:pt x="55" y="32"/>
                  </a:cubicBezTo>
                  <a:cubicBezTo>
                    <a:pt x="55" y="41"/>
                    <a:pt x="55" y="41"/>
                    <a:pt x="55" y="41"/>
                  </a:cubicBezTo>
                  <a:cubicBezTo>
                    <a:pt x="55" y="41"/>
                    <a:pt x="61" y="30"/>
                    <a:pt x="75" y="30"/>
                  </a:cubicBezTo>
                  <a:cubicBezTo>
                    <a:pt x="89" y="30"/>
                    <a:pt x="98" y="39"/>
                    <a:pt x="98" y="56"/>
                  </a:cubicBezTo>
                  <a:cubicBezTo>
                    <a:pt x="98" y="74"/>
                    <a:pt x="98" y="98"/>
                    <a:pt x="98"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12" name="Text Placeholder 6">
            <a:extLst>
              <a:ext uri="{FF2B5EF4-FFF2-40B4-BE49-F238E27FC236}">
                <a16:creationId xmlns:a16="http://schemas.microsoft.com/office/drawing/2014/main" id="{204F62C6-5672-67D4-CE6C-3446CF31D322}"/>
              </a:ext>
            </a:extLst>
          </p:cNvPr>
          <p:cNvSpPr txBox="1">
            <a:spLocks/>
          </p:cNvSpPr>
          <p:nvPr/>
        </p:nvSpPr>
        <p:spPr>
          <a:xfrm>
            <a:off x="8277225" y="4232894"/>
            <a:ext cx="3765839" cy="431800"/>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solidFill>
                  <a:srgbClr val="0261C4"/>
                </a:solidFill>
              </a:rPr>
              <a:t>andreatosato</a:t>
            </a:r>
            <a:endParaRPr lang="it-IT" dirty="0">
              <a:solidFill>
                <a:srgbClr val="0261C4"/>
              </a:solidFill>
            </a:endParaRPr>
          </a:p>
        </p:txBody>
      </p:sp>
      <p:pic>
        <p:nvPicPr>
          <p:cNvPr id="27" name="Picture 2" descr="Brand @ Sessionize">
            <a:extLst>
              <a:ext uri="{FF2B5EF4-FFF2-40B4-BE49-F238E27FC236}">
                <a16:creationId xmlns:a16="http://schemas.microsoft.com/office/drawing/2014/main" id="{B3ED2746-E817-3543-D080-6F8529D92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6083" y="5086807"/>
            <a:ext cx="967249" cy="96724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0" name="Text Placeholder 6">
            <a:extLst>
              <a:ext uri="{FF2B5EF4-FFF2-40B4-BE49-F238E27FC236}">
                <a16:creationId xmlns:a16="http://schemas.microsoft.com/office/drawing/2014/main" id="{3D8CB746-E41F-0DDD-AD9F-70571293DEEC}"/>
              </a:ext>
            </a:extLst>
          </p:cNvPr>
          <p:cNvSpPr txBox="1">
            <a:spLocks/>
          </p:cNvSpPr>
          <p:nvPr/>
        </p:nvSpPr>
        <p:spPr>
          <a:xfrm>
            <a:off x="8277224" y="5327181"/>
            <a:ext cx="3765839" cy="431800"/>
          </a:xfrm>
          <a:prstGeom prst="rect">
            <a:avLst/>
          </a:prstGeom>
        </p:spPr>
        <p:txBody>
          <a:bodyP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solidFill>
                  <a:srgbClr val="0261C4"/>
                </a:solidFill>
              </a:rPr>
              <a:t>andreatosato</a:t>
            </a:r>
            <a:endParaRPr lang="it-IT" dirty="0">
              <a:solidFill>
                <a:srgbClr val="0261C4"/>
              </a:solidFill>
            </a:endParaRPr>
          </a:p>
        </p:txBody>
      </p:sp>
      <p:pic>
        <p:nvPicPr>
          <p:cNvPr id="2" name="Picture 2">
            <a:extLst>
              <a:ext uri="{FF2B5EF4-FFF2-40B4-BE49-F238E27FC236}">
                <a16:creationId xmlns:a16="http://schemas.microsoft.com/office/drawing/2014/main" id="{387BA997-CE49-BE93-0D25-343A2B56C6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0203" y="2266422"/>
            <a:ext cx="2398271" cy="2398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44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D97E-6880-14FC-C11A-6C65BDA64045}"/>
              </a:ext>
            </a:extLst>
          </p:cNvPr>
          <p:cNvSpPr>
            <a:spLocks noGrp="1"/>
          </p:cNvSpPr>
          <p:nvPr>
            <p:ph type="title"/>
          </p:nvPr>
        </p:nvSpPr>
        <p:spPr/>
        <p:txBody>
          <a:bodyPr/>
          <a:lstStyle/>
          <a:p>
            <a:endParaRPr lang="it-IT" dirty="0"/>
          </a:p>
        </p:txBody>
      </p:sp>
      <p:grpSp>
        <p:nvGrpSpPr>
          <p:cNvPr id="4" name="Group 26" descr="Group of objects for observability, resiliency, scalability, and manageability&#10;">
            <a:extLst>
              <a:ext uri="{FF2B5EF4-FFF2-40B4-BE49-F238E27FC236}">
                <a16:creationId xmlns:a16="http://schemas.microsoft.com/office/drawing/2014/main" id="{830D6A99-F136-A66C-9FEA-17C3BF44F5C4}"/>
              </a:ext>
            </a:extLst>
          </p:cNvPr>
          <p:cNvGrpSpPr/>
          <p:nvPr/>
        </p:nvGrpSpPr>
        <p:grpSpPr>
          <a:xfrm>
            <a:off x="1058651" y="2379368"/>
            <a:ext cx="10074698" cy="2679649"/>
            <a:chOff x="1058651" y="2379368"/>
            <a:chExt cx="10074698" cy="2679649"/>
          </a:xfrm>
        </p:grpSpPr>
        <p:sp>
          <p:nvSpPr>
            <p:cNvPr id="5" name="Rounded Rectangle 9">
              <a:extLst>
                <a:ext uri="{FF2B5EF4-FFF2-40B4-BE49-F238E27FC236}">
                  <a16:creationId xmlns:a16="http://schemas.microsoft.com/office/drawing/2014/main" id="{C8F71B0D-C118-00FB-A4E7-C3E391E1F579}"/>
                </a:ext>
              </a:extLst>
            </p:cNvPr>
            <p:cNvSpPr/>
            <p:nvPr/>
          </p:nvSpPr>
          <p:spPr>
            <a:xfrm>
              <a:off x="1058651" y="2379368"/>
              <a:ext cx="10074698" cy="2679649"/>
            </a:xfrm>
            <a:prstGeom prst="roundRect">
              <a:avLst>
                <a:gd name="adj" fmla="val 5765"/>
              </a:avLst>
            </a:prstGeom>
            <a:solidFill>
              <a:srgbClr val="F4F3F5"/>
            </a:solidFill>
            <a:effectLst>
              <a:outerShdw blurRad="63500" dist="127000" dir="2700000" algn="tl" rotWithShape="0">
                <a:srgbClr val="B1B3B3">
                  <a:alpha val="50000"/>
                </a:srgbClr>
              </a:outerShdw>
            </a:effectLst>
          </p:spPr>
          <p:txBody>
            <a:bodyPr wrap="square" lIns="0" tIns="0" rIns="0" bIns="0" anchor="t" anchorCtr="0">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w="3175">
                  <a:noFill/>
                </a:ln>
                <a:solidFill>
                  <a:srgbClr val="3A20A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6" name="Group 25">
              <a:extLst>
                <a:ext uri="{FF2B5EF4-FFF2-40B4-BE49-F238E27FC236}">
                  <a16:creationId xmlns:a16="http://schemas.microsoft.com/office/drawing/2014/main" id="{3E566085-E188-AA77-802B-ADD7DE319939}"/>
                </a:ext>
              </a:extLst>
            </p:cNvPr>
            <p:cNvGrpSpPr/>
            <p:nvPr/>
          </p:nvGrpSpPr>
          <p:grpSpPr>
            <a:xfrm>
              <a:off x="1848518" y="3301038"/>
              <a:ext cx="8585802" cy="1222920"/>
              <a:chOff x="1848518" y="3301038"/>
              <a:chExt cx="8585802" cy="1222920"/>
            </a:xfrm>
          </p:grpSpPr>
          <p:grpSp>
            <p:nvGrpSpPr>
              <p:cNvPr id="7" name="Group 12">
                <a:extLst>
                  <a:ext uri="{FF2B5EF4-FFF2-40B4-BE49-F238E27FC236}">
                    <a16:creationId xmlns:a16="http://schemas.microsoft.com/office/drawing/2014/main" id="{65C7510C-3655-A4B6-15CB-BC0922323DCC}"/>
                  </a:ext>
                </a:extLst>
              </p:cNvPr>
              <p:cNvGrpSpPr>
                <a:grpSpLocks noChangeAspect="1"/>
              </p:cNvGrpSpPr>
              <p:nvPr/>
            </p:nvGrpSpPr>
            <p:grpSpPr>
              <a:xfrm>
                <a:off x="2486314" y="3301038"/>
                <a:ext cx="548640" cy="548695"/>
                <a:chOff x="2378210" y="2756054"/>
                <a:chExt cx="575831" cy="575889"/>
              </a:xfrm>
            </p:grpSpPr>
            <p:sp>
              <p:nvSpPr>
                <p:cNvPr id="15" name="Freeform: Shape 10">
                  <a:extLst>
                    <a:ext uri="{FF2B5EF4-FFF2-40B4-BE49-F238E27FC236}">
                      <a16:creationId xmlns:a16="http://schemas.microsoft.com/office/drawing/2014/main" id="{F2CED93B-E9F0-4684-9F42-87B5C367435D}"/>
                    </a:ext>
                  </a:extLst>
                </p:cNvPr>
                <p:cNvSpPr/>
                <p:nvPr/>
              </p:nvSpPr>
              <p:spPr>
                <a:xfrm>
                  <a:off x="2378210" y="2756054"/>
                  <a:ext cx="575831" cy="575889"/>
                </a:xfrm>
                <a:custGeom>
                  <a:avLst/>
                  <a:gdLst>
                    <a:gd name="connsiteX0" fmla="*/ 42986 w 575831"/>
                    <a:gd name="connsiteY0" fmla="*/ 392948 h 575889"/>
                    <a:gd name="connsiteX1" fmla="*/ 18650 w 575831"/>
                    <a:gd name="connsiteY1" fmla="*/ 374498 h 575889"/>
                    <a:gd name="connsiteX2" fmla="*/ 202 w 575831"/>
                    <a:gd name="connsiteY2" fmla="*/ 392948 h 575889"/>
                    <a:gd name="connsiteX3" fmla="*/ 0 w 575831"/>
                    <a:gd name="connsiteY3" fmla="*/ 395884 h 575889"/>
                    <a:gd name="connsiteX4" fmla="*/ 0 w 575831"/>
                    <a:gd name="connsiteY4" fmla="*/ 496712 h 575889"/>
                    <a:gd name="connsiteX5" fmla="*/ 144 w 575831"/>
                    <a:gd name="connsiteY5" fmla="*/ 501751 h 575889"/>
                    <a:gd name="connsiteX6" fmla="*/ 74369 w 575831"/>
                    <a:gd name="connsiteY6" fmla="*/ 575745 h 575889"/>
                    <a:gd name="connsiteX7" fmla="*/ 79177 w 575831"/>
                    <a:gd name="connsiteY7" fmla="*/ 575889 h 575889"/>
                    <a:gd name="connsiteX8" fmla="*/ 179947 w 575831"/>
                    <a:gd name="connsiteY8" fmla="*/ 575889 h 575889"/>
                    <a:gd name="connsiteX9" fmla="*/ 182884 w 575831"/>
                    <a:gd name="connsiteY9" fmla="*/ 575717 h 575889"/>
                    <a:gd name="connsiteX10" fmla="*/ 201454 w 575831"/>
                    <a:gd name="connsiteY10" fmla="*/ 551474 h 575889"/>
                    <a:gd name="connsiteX11" fmla="*/ 182884 w 575831"/>
                    <a:gd name="connsiteY11" fmla="*/ 532903 h 575889"/>
                    <a:gd name="connsiteX12" fmla="*/ 179947 w 575831"/>
                    <a:gd name="connsiteY12" fmla="*/ 532702 h 575889"/>
                    <a:gd name="connsiteX13" fmla="*/ 79177 w 575831"/>
                    <a:gd name="connsiteY13" fmla="*/ 532702 h 575889"/>
                    <a:gd name="connsiteX14" fmla="*/ 75492 w 575831"/>
                    <a:gd name="connsiteY14" fmla="*/ 532529 h 575889"/>
                    <a:gd name="connsiteX15" fmla="*/ 43389 w 575831"/>
                    <a:gd name="connsiteY15" fmla="*/ 500398 h 575889"/>
                    <a:gd name="connsiteX16" fmla="*/ 43187 w 575831"/>
                    <a:gd name="connsiteY16" fmla="*/ 496712 h 575889"/>
                    <a:gd name="connsiteX17" fmla="*/ 43187 w 575831"/>
                    <a:gd name="connsiteY17" fmla="*/ 395884 h 575889"/>
                    <a:gd name="connsiteX18" fmla="*/ 42986 w 575831"/>
                    <a:gd name="connsiteY18" fmla="*/ 392948 h 575889"/>
                    <a:gd name="connsiteX19" fmla="*/ 575630 w 575831"/>
                    <a:gd name="connsiteY19" fmla="*/ 392948 h 575889"/>
                    <a:gd name="connsiteX20" fmla="*/ 551296 w 575831"/>
                    <a:gd name="connsiteY20" fmla="*/ 374498 h 575889"/>
                    <a:gd name="connsiteX21" fmla="*/ 532644 w 575831"/>
                    <a:gd name="connsiteY21" fmla="*/ 395884 h 575889"/>
                    <a:gd name="connsiteX22" fmla="*/ 532644 w 575831"/>
                    <a:gd name="connsiteY22" fmla="*/ 496712 h 575889"/>
                    <a:gd name="connsiteX23" fmla="*/ 532472 w 575831"/>
                    <a:gd name="connsiteY23" fmla="*/ 500398 h 575889"/>
                    <a:gd name="connsiteX24" fmla="*/ 496655 w 575831"/>
                    <a:gd name="connsiteY24" fmla="*/ 532702 h 575889"/>
                    <a:gd name="connsiteX25" fmla="*/ 395884 w 575831"/>
                    <a:gd name="connsiteY25" fmla="*/ 532702 h 575889"/>
                    <a:gd name="connsiteX26" fmla="*/ 392948 w 575831"/>
                    <a:gd name="connsiteY26" fmla="*/ 532903 h 575889"/>
                    <a:gd name="connsiteX27" fmla="*/ 374498 w 575831"/>
                    <a:gd name="connsiteY27" fmla="*/ 557238 h 575889"/>
                    <a:gd name="connsiteX28" fmla="*/ 395884 w 575831"/>
                    <a:gd name="connsiteY28" fmla="*/ 575889 h 575889"/>
                    <a:gd name="connsiteX29" fmla="*/ 496655 w 575831"/>
                    <a:gd name="connsiteY29" fmla="*/ 575889 h 575889"/>
                    <a:gd name="connsiteX30" fmla="*/ 501492 w 575831"/>
                    <a:gd name="connsiteY30" fmla="*/ 575745 h 575889"/>
                    <a:gd name="connsiteX31" fmla="*/ 575832 w 575831"/>
                    <a:gd name="connsiteY31" fmla="*/ 496712 h 575889"/>
                    <a:gd name="connsiteX32" fmla="*/ 575832 w 575831"/>
                    <a:gd name="connsiteY32" fmla="*/ 395884 h 575889"/>
                    <a:gd name="connsiteX33" fmla="*/ 575630 w 575831"/>
                    <a:gd name="connsiteY33" fmla="*/ 392948 h 575889"/>
                    <a:gd name="connsiteX34" fmla="*/ 201541 w 575831"/>
                    <a:gd name="connsiteY34" fmla="*/ 21594 h 575889"/>
                    <a:gd name="connsiteX35" fmla="*/ 179947 w 575831"/>
                    <a:gd name="connsiteY35" fmla="*/ 0 h 575889"/>
                    <a:gd name="connsiteX36" fmla="*/ 79177 w 575831"/>
                    <a:gd name="connsiteY36" fmla="*/ 0 h 575889"/>
                    <a:gd name="connsiteX37" fmla="*/ 74369 w 575831"/>
                    <a:gd name="connsiteY37" fmla="*/ 144 h 575889"/>
                    <a:gd name="connsiteX38" fmla="*/ 0 w 575831"/>
                    <a:gd name="connsiteY38" fmla="*/ 79177 h 575889"/>
                    <a:gd name="connsiteX39" fmla="*/ 0 w 575831"/>
                    <a:gd name="connsiteY39" fmla="*/ 180005 h 575889"/>
                    <a:gd name="connsiteX40" fmla="*/ 202 w 575831"/>
                    <a:gd name="connsiteY40" fmla="*/ 182942 h 575889"/>
                    <a:gd name="connsiteX41" fmla="*/ 24537 w 575831"/>
                    <a:gd name="connsiteY41" fmla="*/ 201391 h 575889"/>
                    <a:gd name="connsiteX42" fmla="*/ 43187 w 575831"/>
                    <a:gd name="connsiteY42" fmla="*/ 180005 h 575889"/>
                    <a:gd name="connsiteX43" fmla="*/ 43187 w 575831"/>
                    <a:gd name="connsiteY43" fmla="*/ 79177 h 575889"/>
                    <a:gd name="connsiteX44" fmla="*/ 43389 w 575831"/>
                    <a:gd name="connsiteY44" fmla="*/ 75492 h 575889"/>
                    <a:gd name="connsiteX45" fmla="*/ 79177 w 575831"/>
                    <a:gd name="connsiteY45" fmla="*/ 43187 h 575889"/>
                    <a:gd name="connsiteX46" fmla="*/ 179947 w 575831"/>
                    <a:gd name="connsiteY46" fmla="*/ 43187 h 575889"/>
                    <a:gd name="connsiteX47" fmla="*/ 182884 w 575831"/>
                    <a:gd name="connsiteY47" fmla="*/ 42986 h 575889"/>
                    <a:gd name="connsiteX48" fmla="*/ 201541 w 575831"/>
                    <a:gd name="connsiteY48" fmla="*/ 21594 h 575889"/>
                    <a:gd name="connsiteX49" fmla="*/ 501492 w 575831"/>
                    <a:gd name="connsiteY49" fmla="*/ 144 h 575889"/>
                    <a:gd name="connsiteX50" fmla="*/ 496655 w 575831"/>
                    <a:gd name="connsiteY50" fmla="*/ 0 h 575889"/>
                    <a:gd name="connsiteX51" fmla="*/ 395884 w 575831"/>
                    <a:gd name="connsiteY51" fmla="*/ 0 h 575889"/>
                    <a:gd name="connsiteX52" fmla="*/ 392948 w 575831"/>
                    <a:gd name="connsiteY52" fmla="*/ 202 h 575889"/>
                    <a:gd name="connsiteX53" fmla="*/ 374498 w 575831"/>
                    <a:gd name="connsiteY53" fmla="*/ 24537 h 575889"/>
                    <a:gd name="connsiteX54" fmla="*/ 392948 w 575831"/>
                    <a:gd name="connsiteY54" fmla="*/ 42986 h 575889"/>
                    <a:gd name="connsiteX55" fmla="*/ 395884 w 575831"/>
                    <a:gd name="connsiteY55" fmla="*/ 43187 h 575889"/>
                    <a:gd name="connsiteX56" fmla="*/ 496655 w 575831"/>
                    <a:gd name="connsiteY56" fmla="*/ 43187 h 575889"/>
                    <a:gd name="connsiteX57" fmla="*/ 500340 w 575831"/>
                    <a:gd name="connsiteY57" fmla="*/ 43360 h 575889"/>
                    <a:gd name="connsiteX58" fmla="*/ 532472 w 575831"/>
                    <a:gd name="connsiteY58" fmla="*/ 75492 h 575889"/>
                    <a:gd name="connsiteX59" fmla="*/ 532644 w 575831"/>
                    <a:gd name="connsiteY59" fmla="*/ 79177 h 575889"/>
                    <a:gd name="connsiteX60" fmla="*/ 532644 w 575831"/>
                    <a:gd name="connsiteY60" fmla="*/ 180005 h 575889"/>
                    <a:gd name="connsiteX61" fmla="*/ 532846 w 575831"/>
                    <a:gd name="connsiteY61" fmla="*/ 182942 h 575889"/>
                    <a:gd name="connsiteX62" fmla="*/ 557180 w 575831"/>
                    <a:gd name="connsiteY62" fmla="*/ 201391 h 575889"/>
                    <a:gd name="connsiteX63" fmla="*/ 575630 w 575831"/>
                    <a:gd name="connsiteY63" fmla="*/ 182942 h 575889"/>
                    <a:gd name="connsiteX64" fmla="*/ 575832 w 575831"/>
                    <a:gd name="connsiteY64" fmla="*/ 180005 h 575889"/>
                    <a:gd name="connsiteX65" fmla="*/ 575832 w 575831"/>
                    <a:gd name="connsiteY65" fmla="*/ 79177 h 575889"/>
                    <a:gd name="connsiteX66" fmla="*/ 575688 w 575831"/>
                    <a:gd name="connsiteY66" fmla="*/ 74167 h 575889"/>
                    <a:gd name="connsiteX67" fmla="*/ 501492 w 575831"/>
                    <a:gd name="connsiteY67" fmla="*/ 144 h 575889"/>
                    <a:gd name="connsiteX68" fmla="*/ 187232 w 575831"/>
                    <a:gd name="connsiteY68" fmla="*/ 331103 h 575889"/>
                    <a:gd name="connsiteX69" fmla="*/ 288002 w 575831"/>
                    <a:gd name="connsiteY69" fmla="*/ 230333 h 575889"/>
                    <a:gd name="connsiteX70" fmla="*/ 388773 w 575831"/>
                    <a:gd name="connsiteY70" fmla="*/ 331103 h 575889"/>
                    <a:gd name="connsiteX71" fmla="*/ 288002 w 575831"/>
                    <a:gd name="connsiteY71" fmla="*/ 431874 h 575889"/>
                    <a:gd name="connsiteX72" fmla="*/ 187232 w 575831"/>
                    <a:gd name="connsiteY72" fmla="*/ 331103 h 57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75831" h="575889">
                      <a:moveTo>
                        <a:pt x="42986" y="392948"/>
                      </a:moveTo>
                      <a:cubicBezTo>
                        <a:pt x="41360" y="381134"/>
                        <a:pt x="30465" y="372874"/>
                        <a:pt x="18650" y="374498"/>
                      </a:cubicBezTo>
                      <a:cubicBezTo>
                        <a:pt x="9061" y="375819"/>
                        <a:pt x="1521" y="383357"/>
                        <a:pt x="202" y="392948"/>
                      </a:cubicBezTo>
                      <a:lnTo>
                        <a:pt x="0" y="395884"/>
                      </a:lnTo>
                      <a:lnTo>
                        <a:pt x="0" y="496712"/>
                      </a:lnTo>
                      <a:lnTo>
                        <a:pt x="144" y="501751"/>
                      </a:lnTo>
                      <a:cubicBezTo>
                        <a:pt x="2685" y="541604"/>
                        <a:pt x="34507" y="573330"/>
                        <a:pt x="74369" y="575745"/>
                      </a:cubicBezTo>
                      <a:lnTo>
                        <a:pt x="79177" y="575889"/>
                      </a:lnTo>
                      <a:lnTo>
                        <a:pt x="179947" y="575889"/>
                      </a:lnTo>
                      <a:lnTo>
                        <a:pt x="182884" y="575717"/>
                      </a:lnTo>
                      <a:cubicBezTo>
                        <a:pt x="194707" y="574150"/>
                        <a:pt x="203021" y="563296"/>
                        <a:pt x="201454" y="551474"/>
                      </a:cubicBezTo>
                      <a:cubicBezTo>
                        <a:pt x="200172" y="541797"/>
                        <a:pt x="192559" y="534185"/>
                        <a:pt x="182884" y="532903"/>
                      </a:cubicBezTo>
                      <a:lnTo>
                        <a:pt x="179947" y="532702"/>
                      </a:lnTo>
                      <a:lnTo>
                        <a:pt x="79177" y="532702"/>
                      </a:lnTo>
                      <a:lnTo>
                        <a:pt x="75492" y="532529"/>
                      </a:lnTo>
                      <a:cubicBezTo>
                        <a:pt x="58530" y="530776"/>
                        <a:pt x="45126" y="517362"/>
                        <a:pt x="43389" y="500398"/>
                      </a:cubicBezTo>
                      <a:lnTo>
                        <a:pt x="43187" y="496712"/>
                      </a:lnTo>
                      <a:lnTo>
                        <a:pt x="43187" y="395884"/>
                      </a:lnTo>
                      <a:lnTo>
                        <a:pt x="42986" y="392948"/>
                      </a:lnTo>
                      <a:close/>
                      <a:moveTo>
                        <a:pt x="575630" y="392948"/>
                      </a:moveTo>
                      <a:cubicBezTo>
                        <a:pt x="574003" y="381134"/>
                        <a:pt x="563109" y="372874"/>
                        <a:pt x="551296" y="374498"/>
                      </a:cubicBezTo>
                      <a:cubicBezTo>
                        <a:pt x="540608" y="375969"/>
                        <a:pt x="532647" y="385099"/>
                        <a:pt x="532644" y="395884"/>
                      </a:cubicBezTo>
                      <a:lnTo>
                        <a:pt x="532644" y="496712"/>
                      </a:lnTo>
                      <a:lnTo>
                        <a:pt x="532472" y="500398"/>
                      </a:lnTo>
                      <a:cubicBezTo>
                        <a:pt x="530583" y="518755"/>
                        <a:pt x="515110" y="532711"/>
                        <a:pt x="496655" y="532702"/>
                      </a:cubicBezTo>
                      <a:lnTo>
                        <a:pt x="395884" y="532702"/>
                      </a:lnTo>
                      <a:lnTo>
                        <a:pt x="392948" y="532903"/>
                      </a:lnTo>
                      <a:cubicBezTo>
                        <a:pt x="381134" y="534530"/>
                        <a:pt x="372874" y="545425"/>
                        <a:pt x="374498" y="557238"/>
                      </a:cubicBezTo>
                      <a:cubicBezTo>
                        <a:pt x="375969" y="567926"/>
                        <a:pt x="385099" y="575886"/>
                        <a:pt x="395884" y="575889"/>
                      </a:cubicBezTo>
                      <a:lnTo>
                        <a:pt x="496655" y="575889"/>
                      </a:lnTo>
                      <a:lnTo>
                        <a:pt x="501492" y="575745"/>
                      </a:lnTo>
                      <a:cubicBezTo>
                        <a:pt x="543266" y="573189"/>
                        <a:pt x="575835" y="538564"/>
                        <a:pt x="575832" y="496712"/>
                      </a:cubicBezTo>
                      <a:lnTo>
                        <a:pt x="575832" y="395884"/>
                      </a:lnTo>
                      <a:lnTo>
                        <a:pt x="575630" y="392948"/>
                      </a:lnTo>
                      <a:close/>
                      <a:moveTo>
                        <a:pt x="201541" y="21594"/>
                      </a:moveTo>
                      <a:cubicBezTo>
                        <a:pt x="201541" y="9668"/>
                        <a:pt x="191873" y="0"/>
                        <a:pt x="179947" y="0"/>
                      </a:cubicBezTo>
                      <a:lnTo>
                        <a:pt x="79177" y="0"/>
                      </a:lnTo>
                      <a:lnTo>
                        <a:pt x="74369" y="144"/>
                      </a:lnTo>
                      <a:cubicBezTo>
                        <a:pt x="32584" y="2686"/>
                        <a:pt x="-1" y="37315"/>
                        <a:pt x="0" y="79177"/>
                      </a:cubicBezTo>
                      <a:lnTo>
                        <a:pt x="0" y="180005"/>
                      </a:lnTo>
                      <a:lnTo>
                        <a:pt x="202" y="182942"/>
                      </a:lnTo>
                      <a:cubicBezTo>
                        <a:pt x="1827" y="194756"/>
                        <a:pt x="12722" y="203016"/>
                        <a:pt x="24537" y="201391"/>
                      </a:cubicBezTo>
                      <a:cubicBezTo>
                        <a:pt x="35222" y="199920"/>
                        <a:pt x="43184" y="190791"/>
                        <a:pt x="43187" y="180005"/>
                      </a:cubicBezTo>
                      <a:lnTo>
                        <a:pt x="43187" y="79177"/>
                      </a:lnTo>
                      <a:lnTo>
                        <a:pt x="43389" y="75492"/>
                      </a:lnTo>
                      <a:cubicBezTo>
                        <a:pt x="45278" y="57144"/>
                        <a:pt x="60732" y="43194"/>
                        <a:pt x="79177" y="43187"/>
                      </a:cubicBezTo>
                      <a:lnTo>
                        <a:pt x="179947" y="43187"/>
                      </a:lnTo>
                      <a:lnTo>
                        <a:pt x="182884" y="42986"/>
                      </a:lnTo>
                      <a:cubicBezTo>
                        <a:pt x="193574" y="41518"/>
                        <a:pt x="201541" y="32384"/>
                        <a:pt x="201541" y="21594"/>
                      </a:cubicBezTo>
                      <a:close/>
                      <a:moveTo>
                        <a:pt x="501492" y="144"/>
                      </a:moveTo>
                      <a:lnTo>
                        <a:pt x="496655" y="0"/>
                      </a:lnTo>
                      <a:lnTo>
                        <a:pt x="395884" y="0"/>
                      </a:lnTo>
                      <a:lnTo>
                        <a:pt x="392948" y="202"/>
                      </a:lnTo>
                      <a:cubicBezTo>
                        <a:pt x="381134" y="1827"/>
                        <a:pt x="372874" y="12722"/>
                        <a:pt x="374498" y="24537"/>
                      </a:cubicBezTo>
                      <a:cubicBezTo>
                        <a:pt x="375819" y="34127"/>
                        <a:pt x="383357" y="41666"/>
                        <a:pt x="392948" y="42986"/>
                      </a:cubicBezTo>
                      <a:lnTo>
                        <a:pt x="395884" y="43187"/>
                      </a:lnTo>
                      <a:lnTo>
                        <a:pt x="496655" y="43187"/>
                      </a:lnTo>
                      <a:lnTo>
                        <a:pt x="500340" y="43360"/>
                      </a:lnTo>
                      <a:cubicBezTo>
                        <a:pt x="517313" y="45100"/>
                        <a:pt x="530733" y="58519"/>
                        <a:pt x="532472" y="75492"/>
                      </a:cubicBezTo>
                      <a:lnTo>
                        <a:pt x="532644" y="79177"/>
                      </a:lnTo>
                      <a:lnTo>
                        <a:pt x="532644" y="180005"/>
                      </a:lnTo>
                      <a:lnTo>
                        <a:pt x="532846" y="182942"/>
                      </a:lnTo>
                      <a:cubicBezTo>
                        <a:pt x="534473" y="194756"/>
                        <a:pt x="545367" y="203016"/>
                        <a:pt x="557180" y="201391"/>
                      </a:cubicBezTo>
                      <a:cubicBezTo>
                        <a:pt x="566771" y="200071"/>
                        <a:pt x="574312" y="192531"/>
                        <a:pt x="575630" y="182942"/>
                      </a:cubicBezTo>
                      <a:lnTo>
                        <a:pt x="575832" y="180005"/>
                      </a:lnTo>
                      <a:lnTo>
                        <a:pt x="575832" y="79177"/>
                      </a:lnTo>
                      <a:lnTo>
                        <a:pt x="575688" y="74167"/>
                      </a:lnTo>
                      <a:cubicBezTo>
                        <a:pt x="573163" y="34312"/>
                        <a:pt x="541354" y="2576"/>
                        <a:pt x="501492" y="144"/>
                      </a:cubicBezTo>
                      <a:close/>
                      <a:moveTo>
                        <a:pt x="187232" y="331103"/>
                      </a:moveTo>
                      <a:cubicBezTo>
                        <a:pt x="187232" y="275449"/>
                        <a:pt x="232348" y="230333"/>
                        <a:pt x="288002" y="230333"/>
                      </a:cubicBezTo>
                      <a:cubicBezTo>
                        <a:pt x="343656" y="230333"/>
                        <a:pt x="388773" y="275449"/>
                        <a:pt x="388773" y="331103"/>
                      </a:cubicBezTo>
                      <a:cubicBezTo>
                        <a:pt x="388773" y="386757"/>
                        <a:pt x="343656" y="431874"/>
                        <a:pt x="288002" y="431874"/>
                      </a:cubicBezTo>
                      <a:cubicBezTo>
                        <a:pt x="232348" y="431874"/>
                        <a:pt x="187232" y="386757"/>
                        <a:pt x="187232" y="331103"/>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6" name="Freeform: Shape 11">
                  <a:extLst>
                    <a:ext uri="{FF2B5EF4-FFF2-40B4-BE49-F238E27FC236}">
                      <a16:creationId xmlns:a16="http://schemas.microsoft.com/office/drawing/2014/main" id="{F58B6E3B-81FC-390C-795D-B3695CCC7D04}"/>
                    </a:ext>
                  </a:extLst>
                </p:cNvPr>
                <p:cNvSpPr/>
                <p:nvPr/>
              </p:nvSpPr>
              <p:spPr>
                <a:xfrm>
                  <a:off x="2458340" y="2892814"/>
                  <a:ext cx="416603" cy="158356"/>
                </a:xfrm>
                <a:custGeom>
                  <a:avLst/>
                  <a:gdLst>
                    <a:gd name="connsiteX0" fmla="*/ 41169 w 416603"/>
                    <a:gd name="connsiteY0" fmla="*/ 143756 h 158356"/>
                    <a:gd name="connsiteX1" fmla="*/ 40939 w 416603"/>
                    <a:gd name="connsiteY1" fmla="*/ 144361 h 158356"/>
                    <a:gd name="connsiteX2" fmla="*/ 40939 w 416603"/>
                    <a:gd name="connsiteY2" fmla="*/ 144419 h 158356"/>
                    <a:gd name="connsiteX3" fmla="*/ 13155 w 416603"/>
                    <a:gd name="connsiteY3" fmla="*/ 156972 h 158356"/>
                    <a:gd name="connsiteX4" fmla="*/ 602 w 416603"/>
                    <a:gd name="connsiteY4" fmla="*/ 128929 h 158356"/>
                    <a:gd name="connsiteX5" fmla="*/ 774 w 416603"/>
                    <a:gd name="connsiteY5" fmla="*/ 128497 h 158356"/>
                    <a:gd name="connsiteX6" fmla="*/ 3279 w 416603"/>
                    <a:gd name="connsiteY6" fmla="*/ 122739 h 158356"/>
                    <a:gd name="connsiteX7" fmla="*/ 11053 w 416603"/>
                    <a:gd name="connsiteY7" fmla="*/ 107882 h 158356"/>
                    <a:gd name="connsiteX8" fmla="*/ 45027 w 416603"/>
                    <a:gd name="connsiteY8" fmla="*/ 63917 h 158356"/>
                    <a:gd name="connsiteX9" fmla="*/ 207872 w 416603"/>
                    <a:gd name="connsiteY9" fmla="*/ 0 h 158356"/>
                    <a:gd name="connsiteX10" fmla="*/ 370689 w 416603"/>
                    <a:gd name="connsiteY10" fmla="*/ 63917 h 158356"/>
                    <a:gd name="connsiteX11" fmla="*/ 404663 w 416603"/>
                    <a:gd name="connsiteY11" fmla="*/ 107882 h 158356"/>
                    <a:gd name="connsiteX12" fmla="*/ 414970 w 416603"/>
                    <a:gd name="connsiteY12" fmla="*/ 128497 h 158356"/>
                    <a:gd name="connsiteX13" fmla="*/ 415143 w 416603"/>
                    <a:gd name="connsiteY13" fmla="*/ 128929 h 158356"/>
                    <a:gd name="connsiteX14" fmla="*/ 415200 w 416603"/>
                    <a:gd name="connsiteY14" fmla="*/ 129073 h 158356"/>
                    <a:gd name="connsiteX15" fmla="*/ 415200 w 416603"/>
                    <a:gd name="connsiteY15" fmla="*/ 129130 h 158356"/>
                    <a:gd name="connsiteX16" fmla="*/ 415229 w 416603"/>
                    <a:gd name="connsiteY16" fmla="*/ 129188 h 158356"/>
                    <a:gd name="connsiteX17" fmla="*/ 402590 w 416603"/>
                    <a:gd name="connsiteY17" fmla="*/ 156972 h 158356"/>
                    <a:gd name="connsiteX18" fmla="*/ 374806 w 416603"/>
                    <a:gd name="connsiteY18" fmla="*/ 144361 h 158356"/>
                    <a:gd name="connsiteX19" fmla="*/ 374575 w 416603"/>
                    <a:gd name="connsiteY19" fmla="*/ 143785 h 158356"/>
                    <a:gd name="connsiteX20" fmla="*/ 373309 w 416603"/>
                    <a:gd name="connsiteY20" fmla="*/ 140906 h 158356"/>
                    <a:gd name="connsiteX21" fmla="*/ 367378 w 416603"/>
                    <a:gd name="connsiteY21" fmla="*/ 129649 h 158356"/>
                    <a:gd name="connsiteX22" fmla="*/ 340169 w 416603"/>
                    <a:gd name="connsiteY22" fmla="*/ 94436 h 158356"/>
                    <a:gd name="connsiteX23" fmla="*/ 207872 w 416603"/>
                    <a:gd name="connsiteY23" fmla="*/ 43187 h 158356"/>
                    <a:gd name="connsiteX24" fmla="*/ 75575 w 416603"/>
                    <a:gd name="connsiteY24" fmla="*/ 94436 h 158356"/>
                    <a:gd name="connsiteX25" fmla="*/ 48367 w 416603"/>
                    <a:gd name="connsiteY25" fmla="*/ 129649 h 158356"/>
                    <a:gd name="connsiteX26" fmla="*/ 41169 w 416603"/>
                    <a:gd name="connsiteY26" fmla="*/ 143756 h 15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6603" h="158356">
                      <a:moveTo>
                        <a:pt x="41169" y="143756"/>
                      </a:moveTo>
                      <a:lnTo>
                        <a:pt x="40939" y="144361"/>
                      </a:lnTo>
                      <a:lnTo>
                        <a:pt x="40939" y="144419"/>
                      </a:lnTo>
                      <a:cubicBezTo>
                        <a:pt x="36717" y="155544"/>
                        <a:pt x="24293" y="161155"/>
                        <a:pt x="13155" y="156972"/>
                      </a:cubicBezTo>
                      <a:cubicBezTo>
                        <a:pt x="-4063" y="150522"/>
                        <a:pt x="544" y="129073"/>
                        <a:pt x="602" y="128929"/>
                      </a:cubicBezTo>
                      <a:lnTo>
                        <a:pt x="774" y="128497"/>
                      </a:lnTo>
                      <a:cubicBezTo>
                        <a:pt x="1525" y="126542"/>
                        <a:pt x="2361" y="124621"/>
                        <a:pt x="3279" y="122739"/>
                      </a:cubicBezTo>
                      <a:cubicBezTo>
                        <a:pt x="5007" y="119024"/>
                        <a:pt x="7540" y="113928"/>
                        <a:pt x="11053" y="107882"/>
                      </a:cubicBezTo>
                      <a:cubicBezTo>
                        <a:pt x="20456" y="91838"/>
                        <a:pt x="31874" y="77064"/>
                        <a:pt x="45027" y="63917"/>
                      </a:cubicBezTo>
                      <a:cubicBezTo>
                        <a:pt x="77331" y="31671"/>
                        <a:pt x="129415" y="0"/>
                        <a:pt x="207872" y="0"/>
                      </a:cubicBezTo>
                      <a:cubicBezTo>
                        <a:pt x="286358" y="0"/>
                        <a:pt x="338442" y="31671"/>
                        <a:pt x="370689" y="63917"/>
                      </a:cubicBezTo>
                      <a:cubicBezTo>
                        <a:pt x="383841" y="77064"/>
                        <a:pt x="395259" y="91838"/>
                        <a:pt x="404663" y="107882"/>
                      </a:cubicBezTo>
                      <a:cubicBezTo>
                        <a:pt x="408532" y="114527"/>
                        <a:pt x="411976" y="121414"/>
                        <a:pt x="414970" y="128497"/>
                      </a:cubicBezTo>
                      <a:lnTo>
                        <a:pt x="415143" y="128929"/>
                      </a:lnTo>
                      <a:lnTo>
                        <a:pt x="415200" y="129073"/>
                      </a:lnTo>
                      <a:lnTo>
                        <a:pt x="415200" y="129130"/>
                      </a:lnTo>
                      <a:lnTo>
                        <a:pt x="415229" y="129188"/>
                      </a:lnTo>
                      <a:cubicBezTo>
                        <a:pt x="419404" y="140350"/>
                        <a:pt x="413749" y="152785"/>
                        <a:pt x="402590" y="156972"/>
                      </a:cubicBezTo>
                      <a:cubicBezTo>
                        <a:pt x="391441" y="161017"/>
                        <a:pt x="379101" y="155417"/>
                        <a:pt x="374806" y="144361"/>
                      </a:cubicBezTo>
                      <a:lnTo>
                        <a:pt x="374575" y="143785"/>
                      </a:lnTo>
                      <a:cubicBezTo>
                        <a:pt x="374575" y="143785"/>
                        <a:pt x="373913" y="142202"/>
                        <a:pt x="373309" y="140906"/>
                      </a:cubicBezTo>
                      <a:cubicBezTo>
                        <a:pt x="371506" y="137065"/>
                        <a:pt x="369528" y="133308"/>
                        <a:pt x="367378" y="129649"/>
                      </a:cubicBezTo>
                      <a:cubicBezTo>
                        <a:pt x="359846" y="116802"/>
                        <a:pt x="350701" y="104968"/>
                        <a:pt x="340169" y="94436"/>
                      </a:cubicBezTo>
                      <a:cubicBezTo>
                        <a:pt x="314833" y="69100"/>
                        <a:pt x="273373" y="43187"/>
                        <a:pt x="207872" y="43187"/>
                      </a:cubicBezTo>
                      <a:cubicBezTo>
                        <a:pt x="142400" y="43187"/>
                        <a:pt x="100911" y="69100"/>
                        <a:pt x="75575" y="94436"/>
                      </a:cubicBezTo>
                      <a:cubicBezTo>
                        <a:pt x="65043" y="104965"/>
                        <a:pt x="55899" y="116799"/>
                        <a:pt x="48367" y="129649"/>
                      </a:cubicBezTo>
                      <a:cubicBezTo>
                        <a:pt x="45699" y="134209"/>
                        <a:pt x="43296" y="138919"/>
                        <a:pt x="41169" y="143756"/>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grpSp>
          <p:sp>
            <p:nvSpPr>
              <p:cNvPr id="8" name="Graphic 239">
                <a:extLst>
                  <a:ext uri="{FF2B5EF4-FFF2-40B4-BE49-F238E27FC236}">
                    <a16:creationId xmlns:a16="http://schemas.microsoft.com/office/drawing/2014/main" id="{38F945C4-2C71-FACF-65E8-8A8077A6C074}"/>
                  </a:ext>
                </a:extLst>
              </p:cNvPr>
              <p:cNvSpPr>
                <a:spLocks noChangeAspect="1"/>
              </p:cNvSpPr>
              <p:nvPr/>
            </p:nvSpPr>
            <p:spPr>
              <a:xfrm>
                <a:off x="4708816" y="3301038"/>
                <a:ext cx="548760" cy="548640"/>
              </a:xfrm>
              <a:custGeom>
                <a:avLst/>
                <a:gdLst>
                  <a:gd name="connsiteX0" fmla="*/ 61913 w 381083"/>
                  <a:gd name="connsiteY0" fmla="*/ 0 h 381000"/>
                  <a:gd name="connsiteX1" fmla="*/ 0 w 381083"/>
                  <a:gd name="connsiteY1" fmla="*/ 61913 h 381000"/>
                  <a:gd name="connsiteX2" fmla="*/ 0 w 381083"/>
                  <a:gd name="connsiteY2" fmla="*/ 280988 h 381000"/>
                  <a:gd name="connsiteX3" fmla="*/ 61913 w 381083"/>
                  <a:gd name="connsiteY3" fmla="*/ 342900 h 381000"/>
                  <a:gd name="connsiteX4" fmla="*/ 153429 w 381083"/>
                  <a:gd name="connsiteY4" fmla="*/ 342900 h 381000"/>
                  <a:gd name="connsiteX5" fmla="*/ 157542 w 381083"/>
                  <a:gd name="connsiteY5" fmla="*/ 331106 h 381000"/>
                  <a:gd name="connsiteX6" fmla="*/ 233658 w 381083"/>
                  <a:gd name="connsiteY6" fmla="*/ 178752 h 381000"/>
                  <a:gd name="connsiteX7" fmla="*/ 318905 w 381083"/>
                  <a:gd name="connsiteY7" fmla="*/ 178752 h 381000"/>
                  <a:gd name="connsiteX8" fmla="*/ 342900 w 381083"/>
                  <a:gd name="connsiteY8" fmla="*/ 226781 h 381000"/>
                  <a:gd name="connsiteX9" fmla="*/ 342900 w 381083"/>
                  <a:gd name="connsiteY9" fmla="*/ 61913 h 381000"/>
                  <a:gd name="connsiteX10" fmla="*/ 280988 w 381083"/>
                  <a:gd name="connsiteY10" fmla="*/ 0 h 381000"/>
                  <a:gd name="connsiteX11" fmla="*/ 61913 w 381083"/>
                  <a:gd name="connsiteY11" fmla="*/ 0 h 381000"/>
                  <a:gd name="connsiteX12" fmla="*/ 272034 w 381083"/>
                  <a:gd name="connsiteY12" fmla="*/ 119646 h 381000"/>
                  <a:gd name="connsiteX13" fmla="*/ 143376 w 381083"/>
                  <a:gd name="connsiteY13" fmla="*/ 248157 h 381000"/>
                  <a:gd name="connsiteX14" fmla="*/ 123176 w 381083"/>
                  <a:gd name="connsiteY14" fmla="*/ 248149 h 381000"/>
                  <a:gd name="connsiteX15" fmla="*/ 70869 w 381083"/>
                  <a:gd name="connsiteY15" fmla="*/ 195840 h 381000"/>
                  <a:gd name="connsiteX16" fmla="*/ 70869 w 381083"/>
                  <a:gd name="connsiteY16" fmla="*/ 175633 h 381000"/>
                  <a:gd name="connsiteX17" fmla="*/ 91075 w 381083"/>
                  <a:gd name="connsiteY17" fmla="*/ 175635 h 381000"/>
                  <a:gd name="connsiteX18" fmla="*/ 133285 w 381083"/>
                  <a:gd name="connsiteY18" fmla="*/ 217848 h 381000"/>
                  <a:gd name="connsiteX19" fmla="*/ 251841 w 381083"/>
                  <a:gd name="connsiteY19" fmla="*/ 99429 h 381000"/>
                  <a:gd name="connsiteX20" fmla="*/ 272045 w 381083"/>
                  <a:gd name="connsiteY20" fmla="*/ 99441 h 381000"/>
                  <a:gd name="connsiteX21" fmla="*/ 272034 w 381083"/>
                  <a:gd name="connsiteY21" fmla="*/ 119646 h 381000"/>
                  <a:gd name="connsiteX22" fmla="*/ 250727 w 381083"/>
                  <a:gd name="connsiteY22" fmla="*/ 187263 h 381000"/>
                  <a:gd name="connsiteX23" fmla="*/ 174586 w 381083"/>
                  <a:gd name="connsiteY23" fmla="*/ 339631 h 381000"/>
                  <a:gd name="connsiteX24" fmla="*/ 200168 w 381083"/>
                  <a:gd name="connsiteY24" fmla="*/ 381000 h 381000"/>
                  <a:gd name="connsiteX25" fmla="*/ 352450 w 381083"/>
                  <a:gd name="connsiteY25" fmla="*/ 381000 h 381000"/>
                  <a:gd name="connsiteX26" fmla="*/ 378032 w 381083"/>
                  <a:gd name="connsiteY26" fmla="*/ 339631 h 381000"/>
                  <a:gd name="connsiteX27" fmla="*/ 301891 w 381083"/>
                  <a:gd name="connsiteY27" fmla="*/ 187263 h 381000"/>
                  <a:gd name="connsiteX28" fmla="*/ 250727 w 381083"/>
                  <a:gd name="connsiteY28" fmla="*/ 187263 h 381000"/>
                  <a:gd name="connsiteX29" fmla="*/ 285841 w 381083"/>
                  <a:gd name="connsiteY29" fmla="*/ 238041 h 381000"/>
                  <a:gd name="connsiteX30" fmla="*/ 285841 w 381083"/>
                  <a:gd name="connsiteY30" fmla="*/ 295225 h 381000"/>
                  <a:gd name="connsiteX31" fmla="*/ 276309 w 381083"/>
                  <a:gd name="connsiteY31" fmla="*/ 304754 h 381000"/>
                  <a:gd name="connsiteX32" fmla="*/ 266776 w 381083"/>
                  <a:gd name="connsiteY32" fmla="*/ 295225 h 381000"/>
                  <a:gd name="connsiteX33" fmla="*/ 266776 w 381083"/>
                  <a:gd name="connsiteY33" fmla="*/ 238041 h 381000"/>
                  <a:gd name="connsiteX34" fmla="*/ 276309 w 381083"/>
                  <a:gd name="connsiteY34" fmla="*/ 228512 h 381000"/>
                  <a:gd name="connsiteX35" fmla="*/ 285841 w 381083"/>
                  <a:gd name="connsiteY35" fmla="*/ 238041 h 381000"/>
                  <a:gd name="connsiteX36" fmla="*/ 276309 w 381083"/>
                  <a:gd name="connsiteY36" fmla="*/ 342877 h 381000"/>
                  <a:gd name="connsiteX37" fmla="*/ 266776 w 381083"/>
                  <a:gd name="connsiteY37" fmla="*/ 333346 h 381000"/>
                  <a:gd name="connsiteX38" fmla="*/ 276309 w 381083"/>
                  <a:gd name="connsiteY38" fmla="*/ 323816 h 381000"/>
                  <a:gd name="connsiteX39" fmla="*/ 285841 w 381083"/>
                  <a:gd name="connsiteY39" fmla="*/ 333346 h 381000"/>
                  <a:gd name="connsiteX40" fmla="*/ 276309 w 381083"/>
                  <a:gd name="connsiteY40" fmla="*/ 34287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1083" h="381000">
                    <a:moveTo>
                      <a:pt x="61913" y="0"/>
                    </a:moveTo>
                    <a:cubicBezTo>
                      <a:pt x="27719" y="0"/>
                      <a:pt x="0" y="27719"/>
                      <a:pt x="0" y="61913"/>
                    </a:cubicBezTo>
                    <a:lnTo>
                      <a:pt x="0" y="280988"/>
                    </a:lnTo>
                    <a:cubicBezTo>
                      <a:pt x="0" y="315180"/>
                      <a:pt x="27719" y="342900"/>
                      <a:pt x="61913" y="342900"/>
                    </a:cubicBezTo>
                    <a:lnTo>
                      <a:pt x="153429" y="342900"/>
                    </a:lnTo>
                    <a:cubicBezTo>
                      <a:pt x="154252" y="338938"/>
                      <a:pt x="155606" y="334981"/>
                      <a:pt x="157542" y="331106"/>
                    </a:cubicBezTo>
                    <a:lnTo>
                      <a:pt x="233658" y="178752"/>
                    </a:lnTo>
                    <a:cubicBezTo>
                      <a:pt x="251212" y="143616"/>
                      <a:pt x="301350" y="143616"/>
                      <a:pt x="318905" y="178752"/>
                    </a:cubicBezTo>
                    <a:lnTo>
                      <a:pt x="342900" y="226781"/>
                    </a:lnTo>
                    <a:lnTo>
                      <a:pt x="342900" y="61913"/>
                    </a:lnTo>
                    <a:cubicBezTo>
                      <a:pt x="342900" y="27719"/>
                      <a:pt x="315180" y="0"/>
                      <a:pt x="280988" y="0"/>
                    </a:cubicBezTo>
                    <a:lnTo>
                      <a:pt x="61913" y="0"/>
                    </a:lnTo>
                    <a:close/>
                    <a:moveTo>
                      <a:pt x="272034" y="119646"/>
                    </a:moveTo>
                    <a:lnTo>
                      <a:pt x="143376" y="248157"/>
                    </a:lnTo>
                    <a:cubicBezTo>
                      <a:pt x="137794" y="253731"/>
                      <a:pt x="128753" y="253727"/>
                      <a:pt x="123176" y="248149"/>
                    </a:cubicBezTo>
                    <a:lnTo>
                      <a:pt x="70869" y="195840"/>
                    </a:lnTo>
                    <a:cubicBezTo>
                      <a:pt x="65289" y="190260"/>
                      <a:pt x="65289" y="181213"/>
                      <a:pt x="70869" y="175633"/>
                    </a:cubicBezTo>
                    <a:cubicBezTo>
                      <a:pt x="76449" y="170056"/>
                      <a:pt x="85495" y="170056"/>
                      <a:pt x="91075" y="175635"/>
                    </a:cubicBezTo>
                    <a:lnTo>
                      <a:pt x="133285" y="217848"/>
                    </a:lnTo>
                    <a:lnTo>
                      <a:pt x="251841" y="99429"/>
                    </a:lnTo>
                    <a:cubicBezTo>
                      <a:pt x="257423" y="93852"/>
                      <a:pt x="266470" y="93858"/>
                      <a:pt x="272045" y="99441"/>
                    </a:cubicBezTo>
                    <a:cubicBezTo>
                      <a:pt x="277623" y="105023"/>
                      <a:pt x="277618" y="114070"/>
                      <a:pt x="272034" y="119646"/>
                    </a:cubicBezTo>
                    <a:close/>
                    <a:moveTo>
                      <a:pt x="250727" y="187263"/>
                    </a:moveTo>
                    <a:lnTo>
                      <a:pt x="174586" y="339631"/>
                    </a:lnTo>
                    <a:cubicBezTo>
                      <a:pt x="165085" y="358639"/>
                      <a:pt x="178914" y="381000"/>
                      <a:pt x="200168" y="381000"/>
                    </a:cubicBezTo>
                    <a:lnTo>
                      <a:pt x="352450" y="381000"/>
                    </a:lnTo>
                    <a:cubicBezTo>
                      <a:pt x="373704" y="381000"/>
                      <a:pt x="387530" y="358641"/>
                      <a:pt x="378032" y="339631"/>
                    </a:cubicBezTo>
                    <a:lnTo>
                      <a:pt x="301891" y="187263"/>
                    </a:lnTo>
                    <a:cubicBezTo>
                      <a:pt x="291356" y="166179"/>
                      <a:pt x="261263" y="166179"/>
                      <a:pt x="250727" y="187263"/>
                    </a:cubicBezTo>
                    <a:close/>
                    <a:moveTo>
                      <a:pt x="285841" y="238041"/>
                    </a:moveTo>
                    <a:lnTo>
                      <a:pt x="285841" y="295225"/>
                    </a:lnTo>
                    <a:cubicBezTo>
                      <a:pt x="285841" y="300489"/>
                      <a:pt x="281574" y="304754"/>
                      <a:pt x="276309" y="304754"/>
                    </a:cubicBezTo>
                    <a:cubicBezTo>
                      <a:pt x="271043" y="304754"/>
                      <a:pt x="266776" y="300489"/>
                      <a:pt x="266776" y="295225"/>
                    </a:cubicBezTo>
                    <a:lnTo>
                      <a:pt x="266776" y="238041"/>
                    </a:lnTo>
                    <a:cubicBezTo>
                      <a:pt x="266776" y="232778"/>
                      <a:pt x="271043" y="228512"/>
                      <a:pt x="276309" y="228512"/>
                    </a:cubicBezTo>
                    <a:cubicBezTo>
                      <a:pt x="281574" y="228512"/>
                      <a:pt x="285841" y="232778"/>
                      <a:pt x="285841" y="238041"/>
                    </a:cubicBezTo>
                    <a:close/>
                    <a:moveTo>
                      <a:pt x="276309" y="342877"/>
                    </a:moveTo>
                    <a:cubicBezTo>
                      <a:pt x="271043" y="342877"/>
                      <a:pt x="266776" y="338610"/>
                      <a:pt x="266776" y="333346"/>
                    </a:cubicBezTo>
                    <a:cubicBezTo>
                      <a:pt x="266776" y="328083"/>
                      <a:pt x="271043" y="323816"/>
                      <a:pt x="276309" y="323816"/>
                    </a:cubicBezTo>
                    <a:cubicBezTo>
                      <a:pt x="281574" y="323816"/>
                      <a:pt x="285841" y="328083"/>
                      <a:pt x="285841" y="333346"/>
                    </a:cubicBezTo>
                    <a:cubicBezTo>
                      <a:pt x="285841" y="338610"/>
                      <a:pt x="281574" y="342877"/>
                      <a:pt x="276309" y="342877"/>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9" name="Graphic 211">
                <a:extLst>
                  <a:ext uri="{FF2B5EF4-FFF2-40B4-BE49-F238E27FC236}">
                    <a16:creationId xmlns:a16="http://schemas.microsoft.com/office/drawing/2014/main" id="{ECD542A8-7F16-0F01-F4E9-7AF4EDA0364C}"/>
                  </a:ext>
                </a:extLst>
              </p:cNvPr>
              <p:cNvSpPr>
                <a:spLocks noChangeAspect="1"/>
              </p:cNvSpPr>
              <p:nvPr/>
            </p:nvSpPr>
            <p:spPr>
              <a:xfrm>
                <a:off x="6931426" y="3301038"/>
                <a:ext cx="548664" cy="548640"/>
              </a:xfrm>
              <a:custGeom>
                <a:avLst/>
                <a:gdLst>
                  <a:gd name="connsiteX0" fmla="*/ 88939 w 342995"/>
                  <a:gd name="connsiteY0" fmla="*/ 227131 h 342980"/>
                  <a:gd name="connsiteX1" fmla="*/ 115880 w 342995"/>
                  <a:gd name="connsiteY1" fmla="*/ 227131 h 342980"/>
                  <a:gd name="connsiteX2" fmla="*/ 115880 w 342995"/>
                  <a:gd name="connsiteY2" fmla="*/ 254072 h 342980"/>
                  <a:gd name="connsiteX3" fmla="*/ 65056 w 342995"/>
                  <a:gd name="connsiteY3" fmla="*/ 304880 h 342980"/>
                  <a:gd name="connsiteX4" fmla="*/ 95250 w 342995"/>
                  <a:gd name="connsiteY4" fmla="*/ 304880 h 342980"/>
                  <a:gd name="connsiteX5" fmla="*/ 114172 w 342995"/>
                  <a:gd name="connsiteY5" fmla="*/ 321709 h 342980"/>
                  <a:gd name="connsiteX6" fmla="*/ 114300 w 342995"/>
                  <a:gd name="connsiteY6" fmla="*/ 323930 h 342980"/>
                  <a:gd name="connsiteX7" fmla="*/ 95250 w 342995"/>
                  <a:gd name="connsiteY7" fmla="*/ 342980 h 342980"/>
                  <a:gd name="connsiteX8" fmla="*/ 19050 w 342995"/>
                  <a:gd name="connsiteY8" fmla="*/ 342980 h 342980"/>
                  <a:gd name="connsiteX9" fmla="*/ 0 w 342995"/>
                  <a:gd name="connsiteY9" fmla="*/ 323930 h 342980"/>
                  <a:gd name="connsiteX10" fmla="*/ 0 w 342995"/>
                  <a:gd name="connsiteY10" fmla="*/ 247730 h 342980"/>
                  <a:gd name="connsiteX11" fmla="*/ 19050 w 342995"/>
                  <a:gd name="connsiteY11" fmla="*/ 228680 h 342980"/>
                  <a:gd name="connsiteX12" fmla="*/ 38100 w 342995"/>
                  <a:gd name="connsiteY12" fmla="*/ 247730 h 342980"/>
                  <a:gd name="connsiteX13" fmla="*/ 38100 w 342995"/>
                  <a:gd name="connsiteY13" fmla="*/ 277962 h 342980"/>
                  <a:gd name="connsiteX14" fmla="*/ 88939 w 342995"/>
                  <a:gd name="connsiteY14" fmla="*/ 227131 h 342980"/>
                  <a:gd name="connsiteX15" fmla="*/ 247745 w 342995"/>
                  <a:gd name="connsiteY15" fmla="*/ 342980 h 342980"/>
                  <a:gd name="connsiteX16" fmla="*/ 228695 w 342995"/>
                  <a:gd name="connsiteY16" fmla="*/ 323930 h 342980"/>
                  <a:gd name="connsiteX17" fmla="*/ 247745 w 342995"/>
                  <a:gd name="connsiteY17" fmla="*/ 304880 h 342980"/>
                  <a:gd name="connsiteX18" fmla="*/ 277901 w 342995"/>
                  <a:gd name="connsiteY18" fmla="*/ 304880 h 342980"/>
                  <a:gd name="connsiteX19" fmla="*/ 227126 w 342995"/>
                  <a:gd name="connsiteY19" fmla="*/ 254066 h 342980"/>
                  <a:gd name="connsiteX20" fmla="*/ 225550 w 342995"/>
                  <a:gd name="connsiteY20" fmla="*/ 228920 h 342980"/>
                  <a:gd name="connsiteX21" fmla="*/ 227137 w 342995"/>
                  <a:gd name="connsiteY21" fmla="*/ 227126 h 342980"/>
                  <a:gd name="connsiteX22" fmla="*/ 254077 w 342995"/>
                  <a:gd name="connsiteY22" fmla="*/ 227137 h 342980"/>
                  <a:gd name="connsiteX23" fmla="*/ 304895 w 342995"/>
                  <a:gd name="connsiteY23" fmla="*/ 278000 h 342980"/>
                  <a:gd name="connsiteX24" fmla="*/ 304895 w 342995"/>
                  <a:gd name="connsiteY24" fmla="*/ 247730 h 342980"/>
                  <a:gd name="connsiteX25" fmla="*/ 321724 w 342995"/>
                  <a:gd name="connsiteY25" fmla="*/ 228808 h 342980"/>
                  <a:gd name="connsiteX26" fmla="*/ 323945 w 342995"/>
                  <a:gd name="connsiteY26" fmla="*/ 228680 h 342980"/>
                  <a:gd name="connsiteX27" fmla="*/ 342995 w 342995"/>
                  <a:gd name="connsiteY27" fmla="*/ 247730 h 342980"/>
                  <a:gd name="connsiteX28" fmla="*/ 342995 w 342995"/>
                  <a:gd name="connsiteY28" fmla="*/ 323930 h 342980"/>
                  <a:gd name="connsiteX29" fmla="*/ 323945 w 342995"/>
                  <a:gd name="connsiteY29" fmla="*/ 342980 h 342980"/>
                  <a:gd name="connsiteX30" fmla="*/ 247745 w 342995"/>
                  <a:gd name="connsiteY30" fmla="*/ 342980 h 342980"/>
                  <a:gd name="connsiteX31" fmla="*/ 95250 w 342995"/>
                  <a:gd name="connsiteY31" fmla="*/ 0 h 342980"/>
                  <a:gd name="connsiteX32" fmla="*/ 114300 w 342995"/>
                  <a:gd name="connsiteY32" fmla="*/ 19050 h 342980"/>
                  <a:gd name="connsiteX33" fmla="*/ 95250 w 342995"/>
                  <a:gd name="connsiteY33" fmla="*/ 38100 h 342980"/>
                  <a:gd name="connsiteX34" fmla="*/ 65094 w 342995"/>
                  <a:gd name="connsiteY34" fmla="*/ 38100 h 342980"/>
                  <a:gd name="connsiteX35" fmla="*/ 115870 w 342995"/>
                  <a:gd name="connsiteY35" fmla="*/ 88929 h 342980"/>
                  <a:gd name="connsiteX36" fmla="*/ 117444 w 342995"/>
                  <a:gd name="connsiteY36" fmla="*/ 114075 h 342980"/>
                  <a:gd name="connsiteX37" fmla="*/ 115859 w 342995"/>
                  <a:gd name="connsiteY37" fmla="*/ 115870 h 342980"/>
                  <a:gd name="connsiteX38" fmla="*/ 88918 w 342995"/>
                  <a:gd name="connsiteY38" fmla="*/ 115859 h 342980"/>
                  <a:gd name="connsiteX39" fmla="*/ 38100 w 342995"/>
                  <a:gd name="connsiteY39" fmla="*/ 64999 h 342980"/>
                  <a:gd name="connsiteX40" fmla="*/ 38100 w 342995"/>
                  <a:gd name="connsiteY40" fmla="*/ 95250 h 342980"/>
                  <a:gd name="connsiteX41" fmla="*/ 21272 w 342995"/>
                  <a:gd name="connsiteY41" fmla="*/ 114172 h 342980"/>
                  <a:gd name="connsiteX42" fmla="*/ 19050 w 342995"/>
                  <a:gd name="connsiteY42" fmla="*/ 114300 h 342980"/>
                  <a:gd name="connsiteX43" fmla="*/ 0 w 342995"/>
                  <a:gd name="connsiteY43" fmla="*/ 95250 h 342980"/>
                  <a:gd name="connsiteX44" fmla="*/ 0 w 342995"/>
                  <a:gd name="connsiteY44" fmla="*/ 19050 h 342980"/>
                  <a:gd name="connsiteX45" fmla="*/ 19050 w 342995"/>
                  <a:gd name="connsiteY45" fmla="*/ 0 h 342980"/>
                  <a:gd name="connsiteX46" fmla="*/ 95250 w 342995"/>
                  <a:gd name="connsiteY46" fmla="*/ 0 h 342980"/>
                  <a:gd name="connsiteX47" fmla="*/ 323945 w 342995"/>
                  <a:gd name="connsiteY47" fmla="*/ 0 h 342980"/>
                  <a:gd name="connsiteX48" fmla="*/ 342995 w 342995"/>
                  <a:gd name="connsiteY48" fmla="*/ 19050 h 342980"/>
                  <a:gd name="connsiteX49" fmla="*/ 342995 w 342995"/>
                  <a:gd name="connsiteY49" fmla="*/ 95250 h 342980"/>
                  <a:gd name="connsiteX50" fmla="*/ 323945 w 342995"/>
                  <a:gd name="connsiteY50" fmla="*/ 114300 h 342980"/>
                  <a:gd name="connsiteX51" fmla="*/ 304895 w 342995"/>
                  <a:gd name="connsiteY51" fmla="*/ 95250 h 342980"/>
                  <a:gd name="connsiteX52" fmla="*/ 304895 w 342995"/>
                  <a:gd name="connsiteY52" fmla="*/ 64999 h 342980"/>
                  <a:gd name="connsiteX53" fmla="*/ 254074 w 342995"/>
                  <a:gd name="connsiteY53" fmla="*/ 115861 h 342980"/>
                  <a:gd name="connsiteX54" fmla="*/ 228930 w 342995"/>
                  <a:gd name="connsiteY54" fmla="*/ 117451 h 342980"/>
                  <a:gd name="connsiteX55" fmla="*/ 227133 w 342995"/>
                  <a:gd name="connsiteY55" fmla="*/ 115867 h 342980"/>
                  <a:gd name="connsiteX56" fmla="*/ 227129 w 342995"/>
                  <a:gd name="connsiteY56" fmla="*/ 88926 h 342980"/>
                  <a:gd name="connsiteX57" fmla="*/ 277920 w 342995"/>
                  <a:gd name="connsiteY57" fmla="*/ 38100 h 342980"/>
                  <a:gd name="connsiteX58" fmla="*/ 247745 w 342995"/>
                  <a:gd name="connsiteY58" fmla="*/ 38100 h 342980"/>
                  <a:gd name="connsiteX59" fmla="*/ 228823 w 342995"/>
                  <a:gd name="connsiteY59" fmla="*/ 21272 h 342980"/>
                  <a:gd name="connsiteX60" fmla="*/ 228695 w 342995"/>
                  <a:gd name="connsiteY60" fmla="*/ 19050 h 342980"/>
                  <a:gd name="connsiteX61" fmla="*/ 247745 w 342995"/>
                  <a:gd name="connsiteY61" fmla="*/ 0 h 342980"/>
                  <a:gd name="connsiteX62" fmla="*/ 323945 w 342995"/>
                  <a:gd name="connsiteY62" fmla="*/ 0 h 34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42995" h="342980">
                    <a:moveTo>
                      <a:pt x="88939" y="227131"/>
                    </a:moveTo>
                    <a:cubicBezTo>
                      <a:pt x="96379" y="219692"/>
                      <a:pt x="108441" y="219692"/>
                      <a:pt x="115880" y="227131"/>
                    </a:cubicBezTo>
                    <a:cubicBezTo>
                      <a:pt x="123320" y="234570"/>
                      <a:pt x="123320" y="246633"/>
                      <a:pt x="115880" y="254072"/>
                    </a:cubicBezTo>
                    <a:lnTo>
                      <a:pt x="65056" y="304880"/>
                    </a:lnTo>
                    <a:lnTo>
                      <a:pt x="95250" y="304880"/>
                    </a:lnTo>
                    <a:cubicBezTo>
                      <a:pt x="105020" y="304880"/>
                      <a:pt x="113071" y="312235"/>
                      <a:pt x="114172" y="321709"/>
                    </a:cubicBezTo>
                    <a:lnTo>
                      <a:pt x="114300" y="323930"/>
                    </a:lnTo>
                    <a:cubicBezTo>
                      <a:pt x="114300" y="334451"/>
                      <a:pt x="105771" y="342980"/>
                      <a:pt x="95250" y="342980"/>
                    </a:cubicBezTo>
                    <a:lnTo>
                      <a:pt x="19050" y="342980"/>
                    </a:lnTo>
                    <a:cubicBezTo>
                      <a:pt x="8529" y="342980"/>
                      <a:pt x="0" y="334451"/>
                      <a:pt x="0" y="323930"/>
                    </a:cubicBezTo>
                    <a:lnTo>
                      <a:pt x="0" y="247730"/>
                    </a:lnTo>
                    <a:cubicBezTo>
                      <a:pt x="0" y="237209"/>
                      <a:pt x="8529" y="228680"/>
                      <a:pt x="19050" y="228680"/>
                    </a:cubicBezTo>
                    <a:cubicBezTo>
                      <a:pt x="29571" y="228680"/>
                      <a:pt x="38100" y="237209"/>
                      <a:pt x="38100" y="247730"/>
                    </a:cubicBezTo>
                    <a:lnTo>
                      <a:pt x="38100" y="277962"/>
                    </a:lnTo>
                    <a:lnTo>
                      <a:pt x="88939" y="227131"/>
                    </a:lnTo>
                    <a:close/>
                    <a:moveTo>
                      <a:pt x="247745" y="342980"/>
                    </a:moveTo>
                    <a:cubicBezTo>
                      <a:pt x="237224" y="342980"/>
                      <a:pt x="228695" y="334451"/>
                      <a:pt x="228695" y="323930"/>
                    </a:cubicBezTo>
                    <a:cubicBezTo>
                      <a:pt x="228695" y="313409"/>
                      <a:pt x="237224" y="304880"/>
                      <a:pt x="247745" y="304880"/>
                    </a:cubicBezTo>
                    <a:lnTo>
                      <a:pt x="277901" y="304880"/>
                    </a:lnTo>
                    <a:lnTo>
                      <a:pt x="227126" y="254066"/>
                    </a:lnTo>
                    <a:cubicBezTo>
                      <a:pt x="220262" y="247197"/>
                      <a:pt x="219738" y="236391"/>
                      <a:pt x="225550" y="228920"/>
                    </a:cubicBezTo>
                    <a:lnTo>
                      <a:pt x="227137" y="227126"/>
                    </a:lnTo>
                    <a:cubicBezTo>
                      <a:pt x="234578" y="219688"/>
                      <a:pt x="246640" y="219694"/>
                      <a:pt x="254077" y="227137"/>
                    </a:cubicBezTo>
                    <a:lnTo>
                      <a:pt x="304895" y="278000"/>
                    </a:lnTo>
                    <a:lnTo>
                      <a:pt x="304895" y="247730"/>
                    </a:lnTo>
                    <a:cubicBezTo>
                      <a:pt x="304895" y="237961"/>
                      <a:pt x="312250" y="229909"/>
                      <a:pt x="321724" y="228808"/>
                    </a:cubicBezTo>
                    <a:lnTo>
                      <a:pt x="323945" y="228680"/>
                    </a:lnTo>
                    <a:cubicBezTo>
                      <a:pt x="334467" y="228680"/>
                      <a:pt x="342995" y="237209"/>
                      <a:pt x="342995" y="247730"/>
                    </a:cubicBezTo>
                    <a:lnTo>
                      <a:pt x="342995" y="323930"/>
                    </a:lnTo>
                    <a:cubicBezTo>
                      <a:pt x="342995" y="334451"/>
                      <a:pt x="334467" y="342980"/>
                      <a:pt x="323945" y="342980"/>
                    </a:cubicBezTo>
                    <a:lnTo>
                      <a:pt x="247745" y="342980"/>
                    </a:lnTo>
                    <a:close/>
                    <a:moveTo>
                      <a:pt x="95250" y="0"/>
                    </a:moveTo>
                    <a:cubicBezTo>
                      <a:pt x="105771" y="0"/>
                      <a:pt x="114300" y="8529"/>
                      <a:pt x="114300" y="19050"/>
                    </a:cubicBezTo>
                    <a:cubicBezTo>
                      <a:pt x="114300" y="29571"/>
                      <a:pt x="105771" y="38100"/>
                      <a:pt x="95250" y="38100"/>
                    </a:cubicBezTo>
                    <a:lnTo>
                      <a:pt x="65094" y="38100"/>
                    </a:lnTo>
                    <a:lnTo>
                      <a:pt x="115870" y="88929"/>
                    </a:lnTo>
                    <a:cubicBezTo>
                      <a:pt x="122734" y="95799"/>
                      <a:pt x="123258" y="106605"/>
                      <a:pt x="117444" y="114075"/>
                    </a:cubicBezTo>
                    <a:lnTo>
                      <a:pt x="115859" y="115870"/>
                    </a:lnTo>
                    <a:cubicBezTo>
                      <a:pt x="108416" y="123306"/>
                      <a:pt x="96355" y="123301"/>
                      <a:pt x="88918" y="115859"/>
                    </a:cubicBezTo>
                    <a:lnTo>
                      <a:pt x="38100" y="64999"/>
                    </a:lnTo>
                    <a:lnTo>
                      <a:pt x="38100" y="95250"/>
                    </a:lnTo>
                    <a:cubicBezTo>
                      <a:pt x="38100" y="105020"/>
                      <a:pt x="30746" y="113071"/>
                      <a:pt x="21272" y="114172"/>
                    </a:cubicBezTo>
                    <a:lnTo>
                      <a:pt x="19050" y="114300"/>
                    </a:lnTo>
                    <a:cubicBezTo>
                      <a:pt x="8529" y="114300"/>
                      <a:pt x="0" y="105771"/>
                      <a:pt x="0" y="95250"/>
                    </a:cubicBezTo>
                    <a:lnTo>
                      <a:pt x="0" y="19050"/>
                    </a:lnTo>
                    <a:cubicBezTo>
                      <a:pt x="0" y="8529"/>
                      <a:pt x="8529" y="0"/>
                      <a:pt x="19050" y="0"/>
                    </a:cubicBezTo>
                    <a:lnTo>
                      <a:pt x="95250" y="0"/>
                    </a:lnTo>
                    <a:close/>
                    <a:moveTo>
                      <a:pt x="323945" y="0"/>
                    </a:moveTo>
                    <a:cubicBezTo>
                      <a:pt x="334467" y="0"/>
                      <a:pt x="342995" y="8529"/>
                      <a:pt x="342995" y="19050"/>
                    </a:cubicBezTo>
                    <a:lnTo>
                      <a:pt x="342995" y="95250"/>
                    </a:lnTo>
                    <a:cubicBezTo>
                      <a:pt x="342995" y="105771"/>
                      <a:pt x="334467" y="114300"/>
                      <a:pt x="323945" y="114300"/>
                    </a:cubicBezTo>
                    <a:cubicBezTo>
                      <a:pt x="313424" y="114300"/>
                      <a:pt x="304895" y="105771"/>
                      <a:pt x="304895" y="95250"/>
                    </a:cubicBezTo>
                    <a:lnTo>
                      <a:pt x="304895" y="64999"/>
                    </a:lnTo>
                    <a:lnTo>
                      <a:pt x="254074" y="115861"/>
                    </a:lnTo>
                    <a:cubicBezTo>
                      <a:pt x="247208" y="122730"/>
                      <a:pt x="236403" y="123261"/>
                      <a:pt x="228930" y="117451"/>
                    </a:cubicBezTo>
                    <a:lnTo>
                      <a:pt x="227133" y="115867"/>
                    </a:lnTo>
                    <a:cubicBezTo>
                      <a:pt x="219692" y="108429"/>
                      <a:pt x="219690" y="96367"/>
                      <a:pt x="227129" y="88926"/>
                    </a:cubicBezTo>
                    <a:lnTo>
                      <a:pt x="277920" y="38100"/>
                    </a:lnTo>
                    <a:lnTo>
                      <a:pt x="247745" y="38100"/>
                    </a:lnTo>
                    <a:cubicBezTo>
                      <a:pt x="237976" y="38100"/>
                      <a:pt x="229924" y="30746"/>
                      <a:pt x="228823" y="21272"/>
                    </a:cubicBezTo>
                    <a:lnTo>
                      <a:pt x="228695" y="19050"/>
                    </a:lnTo>
                    <a:cubicBezTo>
                      <a:pt x="228695" y="8529"/>
                      <a:pt x="237224" y="0"/>
                      <a:pt x="247745" y="0"/>
                    </a:cubicBezTo>
                    <a:lnTo>
                      <a:pt x="323945" y="0"/>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0" name="Graphic 118">
                <a:extLst>
                  <a:ext uri="{FF2B5EF4-FFF2-40B4-BE49-F238E27FC236}">
                    <a16:creationId xmlns:a16="http://schemas.microsoft.com/office/drawing/2014/main" id="{B63A75FE-4EFA-D627-9878-E3109838F779}"/>
                  </a:ext>
                </a:extLst>
              </p:cNvPr>
              <p:cNvSpPr>
                <a:spLocks noChangeAspect="1"/>
              </p:cNvSpPr>
              <p:nvPr/>
            </p:nvSpPr>
            <p:spPr>
              <a:xfrm>
                <a:off x="9160717" y="3301038"/>
                <a:ext cx="535208" cy="548640"/>
              </a:xfrm>
              <a:custGeom>
                <a:avLst/>
                <a:gdLst>
                  <a:gd name="connsiteX0" fmla="*/ 161925 w 381000"/>
                  <a:gd name="connsiteY0" fmla="*/ 352481 h 390562"/>
                  <a:gd name="connsiteX1" fmla="*/ 161921 w 381000"/>
                  <a:gd name="connsiteY1" fmla="*/ 315701 h 390562"/>
                  <a:gd name="connsiteX2" fmla="*/ 158191 w 381000"/>
                  <a:gd name="connsiteY2" fmla="*/ 311840 h 390562"/>
                  <a:gd name="connsiteX3" fmla="*/ 158191 w 381000"/>
                  <a:gd name="connsiteY3" fmla="*/ 187952 h 390562"/>
                  <a:gd name="connsiteX4" fmla="*/ 161910 w 381000"/>
                  <a:gd name="connsiteY4" fmla="*/ 184323 h 390562"/>
                  <a:gd name="connsiteX5" fmla="*/ 161906 w 381000"/>
                  <a:gd name="connsiteY5" fmla="*/ 133369 h 390562"/>
                  <a:gd name="connsiteX6" fmla="*/ 0 w 381000"/>
                  <a:gd name="connsiteY6" fmla="*/ 133369 h 390562"/>
                  <a:gd name="connsiteX7" fmla="*/ 0 w 381000"/>
                  <a:gd name="connsiteY7" fmla="*/ 290584 h 390562"/>
                  <a:gd name="connsiteX8" fmla="*/ 98 w 381000"/>
                  <a:gd name="connsiteY8" fmla="*/ 294097 h 390562"/>
                  <a:gd name="connsiteX9" fmla="*/ 61914 w 381000"/>
                  <a:gd name="connsiteY9" fmla="*/ 352495 h 390562"/>
                  <a:gd name="connsiteX10" fmla="*/ 161925 w 381000"/>
                  <a:gd name="connsiteY10" fmla="*/ 352481 h 390562"/>
                  <a:gd name="connsiteX11" fmla="*/ 352452 w 381000"/>
                  <a:gd name="connsiteY11" fmla="*/ 61911 h 390562"/>
                  <a:gd name="connsiteX12" fmla="*/ 352433 w 381000"/>
                  <a:gd name="connsiteY12" fmla="*/ 171064 h 390562"/>
                  <a:gd name="connsiteX13" fmla="*/ 266700 w 381000"/>
                  <a:gd name="connsiteY13" fmla="*/ 176892 h 390562"/>
                  <a:gd name="connsiteX14" fmla="*/ 190485 w 381000"/>
                  <a:gd name="connsiteY14" fmla="*/ 166944 h 390562"/>
                  <a:gd name="connsiteX15" fmla="*/ 190500 w 381000"/>
                  <a:gd name="connsiteY15" fmla="*/ 0 h 390562"/>
                  <a:gd name="connsiteX16" fmla="*/ 290539 w 381000"/>
                  <a:gd name="connsiteY16" fmla="*/ 0 h 390562"/>
                  <a:gd name="connsiteX17" fmla="*/ 352355 w 381000"/>
                  <a:gd name="connsiteY17" fmla="*/ 58398 h 390562"/>
                  <a:gd name="connsiteX18" fmla="*/ 352452 w 381000"/>
                  <a:gd name="connsiteY18" fmla="*/ 61911 h 390562"/>
                  <a:gd name="connsiteX19" fmla="*/ 161919 w 381000"/>
                  <a:gd name="connsiteY19" fmla="*/ 285429 h 390562"/>
                  <a:gd name="connsiteX20" fmla="*/ 161914 w 381000"/>
                  <a:gd name="connsiteY20" fmla="*/ 214374 h 390562"/>
                  <a:gd name="connsiteX21" fmla="*/ 171892 w 381000"/>
                  <a:gd name="connsiteY21" fmla="*/ 201188 h 390562"/>
                  <a:gd name="connsiteX22" fmla="*/ 190483 w 381000"/>
                  <a:gd name="connsiteY22" fmla="*/ 187611 h 390562"/>
                  <a:gd name="connsiteX23" fmla="*/ 261976 w 381000"/>
                  <a:gd name="connsiteY23" fmla="*/ 197340 h 390562"/>
                  <a:gd name="connsiteX24" fmla="*/ 266008 w 381000"/>
                  <a:gd name="connsiteY24" fmla="*/ 201188 h 390562"/>
                  <a:gd name="connsiteX25" fmla="*/ 266700 w 381000"/>
                  <a:gd name="connsiteY25" fmla="*/ 201902 h 390562"/>
                  <a:gd name="connsiteX26" fmla="*/ 267392 w 381000"/>
                  <a:gd name="connsiteY26" fmla="*/ 201188 h 390562"/>
                  <a:gd name="connsiteX27" fmla="*/ 271424 w 381000"/>
                  <a:gd name="connsiteY27" fmla="*/ 197340 h 390562"/>
                  <a:gd name="connsiteX28" fmla="*/ 352429 w 381000"/>
                  <a:gd name="connsiteY28" fmla="*/ 193317 h 390562"/>
                  <a:gd name="connsiteX29" fmla="*/ 361508 w 381000"/>
                  <a:gd name="connsiteY29" fmla="*/ 201188 h 390562"/>
                  <a:gd name="connsiteX30" fmla="*/ 361508 w 381000"/>
                  <a:gd name="connsiteY30" fmla="*/ 298604 h 390562"/>
                  <a:gd name="connsiteX31" fmla="*/ 276882 w 381000"/>
                  <a:gd name="connsiteY31" fmla="*/ 386198 h 390562"/>
                  <a:gd name="connsiteX32" fmla="*/ 266700 w 381000"/>
                  <a:gd name="connsiteY32" fmla="*/ 390562 h 390562"/>
                  <a:gd name="connsiteX33" fmla="*/ 256518 w 381000"/>
                  <a:gd name="connsiteY33" fmla="*/ 386198 h 390562"/>
                  <a:gd name="connsiteX34" fmla="*/ 171892 w 381000"/>
                  <a:gd name="connsiteY34" fmla="*/ 298604 h 390562"/>
                  <a:gd name="connsiteX35" fmla="*/ 161919 w 381000"/>
                  <a:gd name="connsiteY35" fmla="*/ 285429 h 390562"/>
                  <a:gd name="connsiteX36" fmla="*/ 161906 w 381000"/>
                  <a:gd name="connsiteY36" fmla="*/ 104794 h 390562"/>
                  <a:gd name="connsiteX37" fmla="*/ 161925 w 381000"/>
                  <a:gd name="connsiteY37" fmla="*/ 0 h 390562"/>
                  <a:gd name="connsiteX38" fmla="*/ 61925 w 381000"/>
                  <a:gd name="connsiteY38" fmla="*/ 0 h 390562"/>
                  <a:gd name="connsiteX39" fmla="*/ 11 w 381000"/>
                  <a:gd name="connsiteY39" fmla="*/ 61911 h 390562"/>
                  <a:gd name="connsiteX40" fmla="*/ 0 w 381000"/>
                  <a:gd name="connsiteY40" fmla="*/ 104794 h 390562"/>
                  <a:gd name="connsiteX41" fmla="*/ 161906 w 381000"/>
                  <a:gd name="connsiteY41" fmla="*/ 104794 h 3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81000" h="390562">
                    <a:moveTo>
                      <a:pt x="161925" y="352481"/>
                    </a:moveTo>
                    <a:lnTo>
                      <a:pt x="161921" y="315701"/>
                    </a:lnTo>
                    <a:lnTo>
                      <a:pt x="158191" y="311840"/>
                    </a:lnTo>
                    <a:cubicBezTo>
                      <a:pt x="125069" y="277558"/>
                      <a:pt x="125069" y="222234"/>
                      <a:pt x="158191" y="187952"/>
                    </a:cubicBezTo>
                    <a:cubicBezTo>
                      <a:pt x="159405" y="186697"/>
                      <a:pt x="160645" y="185487"/>
                      <a:pt x="161910" y="184323"/>
                    </a:cubicBezTo>
                    <a:lnTo>
                      <a:pt x="161906" y="133369"/>
                    </a:lnTo>
                    <a:lnTo>
                      <a:pt x="0" y="133369"/>
                    </a:lnTo>
                    <a:lnTo>
                      <a:pt x="0" y="290584"/>
                    </a:lnTo>
                    <a:lnTo>
                      <a:pt x="98" y="294097"/>
                    </a:lnTo>
                    <a:cubicBezTo>
                      <a:pt x="1919" y="326657"/>
                      <a:pt x="28899" y="352495"/>
                      <a:pt x="61914" y="352495"/>
                    </a:cubicBezTo>
                    <a:lnTo>
                      <a:pt x="161925" y="352481"/>
                    </a:lnTo>
                    <a:close/>
                    <a:moveTo>
                      <a:pt x="352452" y="61911"/>
                    </a:moveTo>
                    <a:lnTo>
                      <a:pt x="352433" y="171064"/>
                    </a:lnTo>
                    <a:cubicBezTo>
                      <a:pt x="325218" y="157224"/>
                      <a:pt x="292320" y="159168"/>
                      <a:pt x="266700" y="176892"/>
                    </a:cubicBezTo>
                    <a:cubicBezTo>
                      <a:pt x="244002" y="161189"/>
                      <a:pt x="215595" y="157874"/>
                      <a:pt x="190485" y="166944"/>
                    </a:cubicBezTo>
                    <a:lnTo>
                      <a:pt x="190500" y="0"/>
                    </a:lnTo>
                    <a:lnTo>
                      <a:pt x="290539" y="0"/>
                    </a:lnTo>
                    <a:cubicBezTo>
                      <a:pt x="323553" y="0"/>
                      <a:pt x="350533" y="25838"/>
                      <a:pt x="352355" y="58398"/>
                    </a:cubicBezTo>
                    <a:lnTo>
                      <a:pt x="352452" y="61911"/>
                    </a:lnTo>
                    <a:close/>
                    <a:moveTo>
                      <a:pt x="161919" y="285429"/>
                    </a:moveTo>
                    <a:cubicBezTo>
                      <a:pt x="149228" y="263645"/>
                      <a:pt x="149226" y="236160"/>
                      <a:pt x="161914" y="214374"/>
                    </a:cubicBezTo>
                    <a:cubicBezTo>
                      <a:pt x="164649" y="209675"/>
                      <a:pt x="167975" y="205242"/>
                      <a:pt x="171892" y="201188"/>
                    </a:cubicBezTo>
                    <a:cubicBezTo>
                      <a:pt x="177455" y="195429"/>
                      <a:pt x="183758" y="190905"/>
                      <a:pt x="190483" y="187611"/>
                    </a:cubicBezTo>
                    <a:cubicBezTo>
                      <a:pt x="213602" y="176292"/>
                      <a:pt x="241722" y="179534"/>
                      <a:pt x="261976" y="197340"/>
                    </a:cubicBezTo>
                    <a:cubicBezTo>
                      <a:pt x="263359" y="198553"/>
                      <a:pt x="264704" y="199837"/>
                      <a:pt x="266008" y="201188"/>
                    </a:cubicBezTo>
                    <a:lnTo>
                      <a:pt x="266700" y="201902"/>
                    </a:lnTo>
                    <a:lnTo>
                      <a:pt x="267392" y="201188"/>
                    </a:lnTo>
                    <a:cubicBezTo>
                      <a:pt x="268696" y="199837"/>
                      <a:pt x="270041" y="198553"/>
                      <a:pt x="271424" y="197340"/>
                    </a:cubicBezTo>
                    <a:cubicBezTo>
                      <a:pt x="294557" y="177006"/>
                      <a:pt x="327944" y="175665"/>
                      <a:pt x="352429" y="193317"/>
                    </a:cubicBezTo>
                    <a:cubicBezTo>
                      <a:pt x="355622" y="195618"/>
                      <a:pt x="358662" y="198241"/>
                      <a:pt x="361508" y="201188"/>
                    </a:cubicBezTo>
                    <a:cubicBezTo>
                      <a:pt x="387498" y="228089"/>
                      <a:pt x="387498" y="271704"/>
                      <a:pt x="361508" y="298604"/>
                    </a:cubicBezTo>
                    <a:lnTo>
                      <a:pt x="276882" y="386198"/>
                    </a:lnTo>
                    <a:cubicBezTo>
                      <a:pt x="274070" y="389107"/>
                      <a:pt x="270386" y="390562"/>
                      <a:pt x="266700" y="390562"/>
                    </a:cubicBezTo>
                    <a:cubicBezTo>
                      <a:pt x="263014" y="390562"/>
                      <a:pt x="259330" y="389107"/>
                      <a:pt x="256518" y="386198"/>
                    </a:cubicBezTo>
                    <a:lnTo>
                      <a:pt x="171892" y="298604"/>
                    </a:lnTo>
                    <a:cubicBezTo>
                      <a:pt x="167979" y="294554"/>
                      <a:pt x="164655" y="290123"/>
                      <a:pt x="161919" y="285429"/>
                    </a:cubicBezTo>
                    <a:close/>
                    <a:moveTo>
                      <a:pt x="161906" y="104794"/>
                    </a:moveTo>
                    <a:lnTo>
                      <a:pt x="161925" y="0"/>
                    </a:lnTo>
                    <a:lnTo>
                      <a:pt x="61925" y="0"/>
                    </a:lnTo>
                    <a:cubicBezTo>
                      <a:pt x="27733" y="0"/>
                      <a:pt x="15" y="27720"/>
                      <a:pt x="11" y="61911"/>
                    </a:cubicBezTo>
                    <a:lnTo>
                      <a:pt x="0" y="104794"/>
                    </a:lnTo>
                    <a:lnTo>
                      <a:pt x="161906" y="104794"/>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1" name="TextBox 15">
                <a:extLst>
                  <a:ext uri="{FF2B5EF4-FFF2-40B4-BE49-F238E27FC236}">
                    <a16:creationId xmlns:a16="http://schemas.microsoft.com/office/drawing/2014/main" id="{C5F74E9D-F54F-E456-541F-34504B90EE45}"/>
                  </a:ext>
                </a:extLst>
              </p:cNvPr>
              <p:cNvSpPr txBox="1"/>
              <p:nvPr/>
            </p:nvSpPr>
            <p:spPr>
              <a:xfrm>
                <a:off x="1848518" y="4123848"/>
                <a:ext cx="1824232"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Observability</a:t>
                </a:r>
              </a:p>
            </p:txBody>
          </p:sp>
          <p:sp>
            <p:nvSpPr>
              <p:cNvPr id="12" name="TextBox 16">
                <a:extLst>
                  <a:ext uri="{FF2B5EF4-FFF2-40B4-BE49-F238E27FC236}">
                    <a16:creationId xmlns:a16="http://schemas.microsoft.com/office/drawing/2014/main" id="{193B4926-747B-9F45-E74A-9509DA623BC4}"/>
                  </a:ext>
                </a:extLst>
              </p:cNvPr>
              <p:cNvSpPr txBox="1"/>
              <p:nvPr/>
            </p:nvSpPr>
            <p:spPr>
              <a:xfrm>
                <a:off x="4071080" y="4123848"/>
                <a:ext cx="1824232"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Resiliency</a:t>
                </a:r>
              </a:p>
            </p:txBody>
          </p:sp>
          <p:sp>
            <p:nvSpPr>
              <p:cNvPr id="13" name="TextBox 17">
                <a:extLst>
                  <a:ext uri="{FF2B5EF4-FFF2-40B4-BE49-F238E27FC236}">
                    <a16:creationId xmlns:a16="http://schemas.microsoft.com/office/drawing/2014/main" id="{F2CF8D22-7FFD-C24C-85BD-A61F7478F65E}"/>
                  </a:ext>
                </a:extLst>
              </p:cNvPr>
              <p:cNvSpPr txBox="1"/>
              <p:nvPr/>
            </p:nvSpPr>
            <p:spPr>
              <a:xfrm>
                <a:off x="6293642" y="4123848"/>
                <a:ext cx="1824232"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Scalability </a:t>
                </a:r>
              </a:p>
            </p:txBody>
          </p:sp>
          <p:sp>
            <p:nvSpPr>
              <p:cNvPr id="14" name="TextBox 18">
                <a:extLst>
                  <a:ext uri="{FF2B5EF4-FFF2-40B4-BE49-F238E27FC236}">
                    <a16:creationId xmlns:a16="http://schemas.microsoft.com/office/drawing/2014/main" id="{31B9B868-F111-B1C3-03D2-F5FC23F1B99F}"/>
                  </a:ext>
                </a:extLst>
              </p:cNvPr>
              <p:cNvSpPr txBox="1"/>
              <p:nvPr/>
            </p:nvSpPr>
            <p:spPr>
              <a:xfrm>
                <a:off x="8422322" y="4123848"/>
                <a:ext cx="2011998"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Manageability</a:t>
                </a:r>
              </a:p>
            </p:txBody>
          </p:sp>
        </p:grpSp>
      </p:grpSp>
      <p:sp>
        <p:nvSpPr>
          <p:cNvPr id="17" name="TextBox 38">
            <a:extLst>
              <a:ext uri="{FF2B5EF4-FFF2-40B4-BE49-F238E27FC236}">
                <a16:creationId xmlns:a16="http://schemas.microsoft.com/office/drawing/2014/main" id="{75D3A628-5771-CC1C-FBAC-38D8BA119F50}"/>
              </a:ext>
            </a:extLst>
          </p:cNvPr>
          <p:cNvSpPr txBox="1"/>
          <p:nvPr/>
        </p:nvSpPr>
        <p:spPr>
          <a:xfrm>
            <a:off x="586740" y="1989683"/>
            <a:ext cx="11018520" cy="721422"/>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Every App</a:t>
            </a:r>
            <a:r>
              <a:rPr kumimoji="0" lang="en-US" sz="2400" b="1" i="0" u="none" strike="noStrike" kern="0" cap="none" spc="0" normalizeH="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Needs</a:t>
            </a:r>
            <a:endParaRPr kumimoji="0" lang="en-US" sz="24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9922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100000" fill="hold" grpId="1" nodeType="withEffect">
                                  <p:stCondLst>
                                    <p:cond delay="0"/>
                                  </p:stCondLst>
                                  <p:childTnLst>
                                    <p:animMotion origin="layout" path="M 4.16667E-6 0.04606 L 4.16667E-6 0 " pathEditMode="relative" rAng="0" ptsTypes="AA">
                                      <p:cBhvr>
                                        <p:cTn id="9" dur="500" fill="hold"/>
                                        <p:tgtEl>
                                          <p:spTgt spid="17"/>
                                        </p:tgtEl>
                                        <p:attrNameLst>
                                          <p:attrName>ppt_x</p:attrName>
                                          <p:attrName>ppt_y</p:attrName>
                                        </p:attrNameLst>
                                      </p:cBhvr>
                                      <p:rCtr x="0" y="-2315"/>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42" presetClass="path" presetSubtype="0" decel="100000" fill="hold" nodeType="withEffect">
                                  <p:stCondLst>
                                    <p:cond delay="0"/>
                                  </p:stCondLst>
                                  <p:childTnLst>
                                    <p:animMotion origin="layout" path="M 4.16667E-6 0.04606 L 4.16667E-6 0 " pathEditMode="relative" rAng="0" ptsTypes="AA">
                                      <p:cBhvr>
                                        <p:cTn id="15" dur="500" fill="hold"/>
                                        <p:tgtEl>
                                          <p:spTgt spid="4"/>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Group 102" descr="Observability with icon&#10;">
            <a:extLst>
              <a:ext uri="{FF2B5EF4-FFF2-40B4-BE49-F238E27FC236}">
                <a16:creationId xmlns:a16="http://schemas.microsoft.com/office/drawing/2014/main" id="{1E22B48A-15C1-4185-DED8-26E89AA0C2A0}"/>
              </a:ext>
              <a:ext uri="{C183D7F6-B498-43B3-948B-1728B52AA6E4}">
                <adec:decorative xmlns:adec="http://schemas.microsoft.com/office/drawing/2017/decorative" val="0"/>
              </a:ext>
            </a:extLst>
          </p:cNvPr>
          <p:cNvGrpSpPr/>
          <p:nvPr/>
        </p:nvGrpSpPr>
        <p:grpSpPr>
          <a:xfrm>
            <a:off x="609600" y="1746442"/>
            <a:ext cx="2603500" cy="1222920"/>
            <a:chOff x="609600" y="1877066"/>
            <a:chExt cx="2603500" cy="1222920"/>
          </a:xfrm>
        </p:grpSpPr>
        <p:grpSp>
          <p:nvGrpSpPr>
            <p:cNvPr id="69" name="Group 68">
              <a:extLst>
                <a:ext uri="{FF2B5EF4-FFF2-40B4-BE49-F238E27FC236}">
                  <a16:creationId xmlns:a16="http://schemas.microsoft.com/office/drawing/2014/main" id="{531F1F12-166E-00CA-B8DC-9982ECF3817E}"/>
                </a:ext>
              </a:extLst>
            </p:cNvPr>
            <p:cNvGrpSpPr>
              <a:grpSpLocks noChangeAspect="1"/>
            </p:cNvGrpSpPr>
            <p:nvPr/>
          </p:nvGrpSpPr>
          <p:grpSpPr>
            <a:xfrm>
              <a:off x="1637030" y="1877066"/>
              <a:ext cx="548640" cy="548695"/>
              <a:chOff x="2378210" y="2756054"/>
              <a:chExt cx="575831" cy="575889"/>
            </a:xfrm>
          </p:grpSpPr>
          <p:sp>
            <p:nvSpPr>
              <p:cNvPr id="70" name="Freeform: Shape 69">
                <a:extLst>
                  <a:ext uri="{FF2B5EF4-FFF2-40B4-BE49-F238E27FC236}">
                    <a16:creationId xmlns:a16="http://schemas.microsoft.com/office/drawing/2014/main" id="{849DE288-6754-0135-7BD4-BC8DAD37CCC9}"/>
                  </a:ext>
                </a:extLst>
              </p:cNvPr>
              <p:cNvSpPr/>
              <p:nvPr/>
            </p:nvSpPr>
            <p:spPr>
              <a:xfrm>
                <a:off x="2378210" y="2756054"/>
                <a:ext cx="575831" cy="575889"/>
              </a:xfrm>
              <a:custGeom>
                <a:avLst/>
                <a:gdLst>
                  <a:gd name="connsiteX0" fmla="*/ 42986 w 575831"/>
                  <a:gd name="connsiteY0" fmla="*/ 392948 h 575889"/>
                  <a:gd name="connsiteX1" fmla="*/ 18650 w 575831"/>
                  <a:gd name="connsiteY1" fmla="*/ 374498 h 575889"/>
                  <a:gd name="connsiteX2" fmla="*/ 202 w 575831"/>
                  <a:gd name="connsiteY2" fmla="*/ 392948 h 575889"/>
                  <a:gd name="connsiteX3" fmla="*/ 0 w 575831"/>
                  <a:gd name="connsiteY3" fmla="*/ 395884 h 575889"/>
                  <a:gd name="connsiteX4" fmla="*/ 0 w 575831"/>
                  <a:gd name="connsiteY4" fmla="*/ 496712 h 575889"/>
                  <a:gd name="connsiteX5" fmla="*/ 144 w 575831"/>
                  <a:gd name="connsiteY5" fmla="*/ 501751 h 575889"/>
                  <a:gd name="connsiteX6" fmla="*/ 74369 w 575831"/>
                  <a:gd name="connsiteY6" fmla="*/ 575745 h 575889"/>
                  <a:gd name="connsiteX7" fmla="*/ 79177 w 575831"/>
                  <a:gd name="connsiteY7" fmla="*/ 575889 h 575889"/>
                  <a:gd name="connsiteX8" fmla="*/ 179947 w 575831"/>
                  <a:gd name="connsiteY8" fmla="*/ 575889 h 575889"/>
                  <a:gd name="connsiteX9" fmla="*/ 182884 w 575831"/>
                  <a:gd name="connsiteY9" fmla="*/ 575717 h 575889"/>
                  <a:gd name="connsiteX10" fmla="*/ 201454 w 575831"/>
                  <a:gd name="connsiteY10" fmla="*/ 551474 h 575889"/>
                  <a:gd name="connsiteX11" fmla="*/ 182884 w 575831"/>
                  <a:gd name="connsiteY11" fmla="*/ 532903 h 575889"/>
                  <a:gd name="connsiteX12" fmla="*/ 179947 w 575831"/>
                  <a:gd name="connsiteY12" fmla="*/ 532702 h 575889"/>
                  <a:gd name="connsiteX13" fmla="*/ 79177 w 575831"/>
                  <a:gd name="connsiteY13" fmla="*/ 532702 h 575889"/>
                  <a:gd name="connsiteX14" fmla="*/ 75492 w 575831"/>
                  <a:gd name="connsiteY14" fmla="*/ 532529 h 575889"/>
                  <a:gd name="connsiteX15" fmla="*/ 43389 w 575831"/>
                  <a:gd name="connsiteY15" fmla="*/ 500398 h 575889"/>
                  <a:gd name="connsiteX16" fmla="*/ 43187 w 575831"/>
                  <a:gd name="connsiteY16" fmla="*/ 496712 h 575889"/>
                  <a:gd name="connsiteX17" fmla="*/ 43187 w 575831"/>
                  <a:gd name="connsiteY17" fmla="*/ 395884 h 575889"/>
                  <a:gd name="connsiteX18" fmla="*/ 42986 w 575831"/>
                  <a:gd name="connsiteY18" fmla="*/ 392948 h 575889"/>
                  <a:gd name="connsiteX19" fmla="*/ 575630 w 575831"/>
                  <a:gd name="connsiteY19" fmla="*/ 392948 h 575889"/>
                  <a:gd name="connsiteX20" fmla="*/ 551296 w 575831"/>
                  <a:gd name="connsiteY20" fmla="*/ 374498 h 575889"/>
                  <a:gd name="connsiteX21" fmla="*/ 532644 w 575831"/>
                  <a:gd name="connsiteY21" fmla="*/ 395884 h 575889"/>
                  <a:gd name="connsiteX22" fmla="*/ 532644 w 575831"/>
                  <a:gd name="connsiteY22" fmla="*/ 496712 h 575889"/>
                  <a:gd name="connsiteX23" fmla="*/ 532472 w 575831"/>
                  <a:gd name="connsiteY23" fmla="*/ 500398 h 575889"/>
                  <a:gd name="connsiteX24" fmla="*/ 496655 w 575831"/>
                  <a:gd name="connsiteY24" fmla="*/ 532702 h 575889"/>
                  <a:gd name="connsiteX25" fmla="*/ 395884 w 575831"/>
                  <a:gd name="connsiteY25" fmla="*/ 532702 h 575889"/>
                  <a:gd name="connsiteX26" fmla="*/ 392948 w 575831"/>
                  <a:gd name="connsiteY26" fmla="*/ 532903 h 575889"/>
                  <a:gd name="connsiteX27" fmla="*/ 374498 w 575831"/>
                  <a:gd name="connsiteY27" fmla="*/ 557238 h 575889"/>
                  <a:gd name="connsiteX28" fmla="*/ 395884 w 575831"/>
                  <a:gd name="connsiteY28" fmla="*/ 575889 h 575889"/>
                  <a:gd name="connsiteX29" fmla="*/ 496655 w 575831"/>
                  <a:gd name="connsiteY29" fmla="*/ 575889 h 575889"/>
                  <a:gd name="connsiteX30" fmla="*/ 501492 w 575831"/>
                  <a:gd name="connsiteY30" fmla="*/ 575745 h 575889"/>
                  <a:gd name="connsiteX31" fmla="*/ 575832 w 575831"/>
                  <a:gd name="connsiteY31" fmla="*/ 496712 h 575889"/>
                  <a:gd name="connsiteX32" fmla="*/ 575832 w 575831"/>
                  <a:gd name="connsiteY32" fmla="*/ 395884 h 575889"/>
                  <a:gd name="connsiteX33" fmla="*/ 575630 w 575831"/>
                  <a:gd name="connsiteY33" fmla="*/ 392948 h 575889"/>
                  <a:gd name="connsiteX34" fmla="*/ 201541 w 575831"/>
                  <a:gd name="connsiteY34" fmla="*/ 21594 h 575889"/>
                  <a:gd name="connsiteX35" fmla="*/ 179947 w 575831"/>
                  <a:gd name="connsiteY35" fmla="*/ 0 h 575889"/>
                  <a:gd name="connsiteX36" fmla="*/ 79177 w 575831"/>
                  <a:gd name="connsiteY36" fmla="*/ 0 h 575889"/>
                  <a:gd name="connsiteX37" fmla="*/ 74369 w 575831"/>
                  <a:gd name="connsiteY37" fmla="*/ 144 h 575889"/>
                  <a:gd name="connsiteX38" fmla="*/ 0 w 575831"/>
                  <a:gd name="connsiteY38" fmla="*/ 79177 h 575889"/>
                  <a:gd name="connsiteX39" fmla="*/ 0 w 575831"/>
                  <a:gd name="connsiteY39" fmla="*/ 180005 h 575889"/>
                  <a:gd name="connsiteX40" fmla="*/ 202 w 575831"/>
                  <a:gd name="connsiteY40" fmla="*/ 182942 h 575889"/>
                  <a:gd name="connsiteX41" fmla="*/ 24537 w 575831"/>
                  <a:gd name="connsiteY41" fmla="*/ 201391 h 575889"/>
                  <a:gd name="connsiteX42" fmla="*/ 43187 w 575831"/>
                  <a:gd name="connsiteY42" fmla="*/ 180005 h 575889"/>
                  <a:gd name="connsiteX43" fmla="*/ 43187 w 575831"/>
                  <a:gd name="connsiteY43" fmla="*/ 79177 h 575889"/>
                  <a:gd name="connsiteX44" fmla="*/ 43389 w 575831"/>
                  <a:gd name="connsiteY44" fmla="*/ 75492 h 575889"/>
                  <a:gd name="connsiteX45" fmla="*/ 79177 w 575831"/>
                  <a:gd name="connsiteY45" fmla="*/ 43187 h 575889"/>
                  <a:gd name="connsiteX46" fmla="*/ 179947 w 575831"/>
                  <a:gd name="connsiteY46" fmla="*/ 43187 h 575889"/>
                  <a:gd name="connsiteX47" fmla="*/ 182884 w 575831"/>
                  <a:gd name="connsiteY47" fmla="*/ 42986 h 575889"/>
                  <a:gd name="connsiteX48" fmla="*/ 201541 w 575831"/>
                  <a:gd name="connsiteY48" fmla="*/ 21594 h 575889"/>
                  <a:gd name="connsiteX49" fmla="*/ 501492 w 575831"/>
                  <a:gd name="connsiteY49" fmla="*/ 144 h 575889"/>
                  <a:gd name="connsiteX50" fmla="*/ 496655 w 575831"/>
                  <a:gd name="connsiteY50" fmla="*/ 0 h 575889"/>
                  <a:gd name="connsiteX51" fmla="*/ 395884 w 575831"/>
                  <a:gd name="connsiteY51" fmla="*/ 0 h 575889"/>
                  <a:gd name="connsiteX52" fmla="*/ 392948 w 575831"/>
                  <a:gd name="connsiteY52" fmla="*/ 202 h 575889"/>
                  <a:gd name="connsiteX53" fmla="*/ 374498 w 575831"/>
                  <a:gd name="connsiteY53" fmla="*/ 24537 h 575889"/>
                  <a:gd name="connsiteX54" fmla="*/ 392948 w 575831"/>
                  <a:gd name="connsiteY54" fmla="*/ 42986 h 575889"/>
                  <a:gd name="connsiteX55" fmla="*/ 395884 w 575831"/>
                  <a:gd name="connsiteY55" fmla="*/ 43187 h 575889"/>
                  <a:gd name="connsiteX56" fmla="*/ 496655 w 575831"/>
                  <a:gd name="connsiteY56" fmla="*/ 43187 h 575889"/>
                  <a:gd name="connsiteX57" fmla="*/ 500340 w 575831"/>
                  <a:gd name="connsiteY57" fmla="*/ 43360 h 575889"/>
                  <a:gd name="connsiteX58" fmla="*/ 532472 w 575831"/>
                  <a:gd name="connsiteY58" fmla="*/ 75492 h 575889"/>
                  <a:gd name="connsiteX59" fmla="*/ 532644 w 575831"/>
                  <a:gd name="connsiteY59" fmla="*/ 79177 h 575889"/>
                  <a:gd name="connsiteX60" fmla="*/ 532644 w 575831"/>
                  <a:gd name="connsiteY60" fmla="*/ 180005 h 575889"/>
                  <a:gd name="connsiteX61" fmla="*/ 532846 w 575831"/>
                  <a:gd name="connsiteY61" fmla="*/ 182942 h 575889"/>
                  <a:gd name="connsiteX62" fmla="*/ 557180 w 575831"/>
                  <a:gd name="connsiteY62" fmla="*/ 201391 h 575889"/>
                  <a:gd name="connsiteX63" fmla="*/ 575630 w 575831"/>
                  <a:gd name="connsiteY63" fmla="*/ 182942 h 575889"/>
                  <a:gd name="connsiteX64" fmla="*/ 575832 w 575831"/>
                  <a:gd name="connsiteY64" fmla="*/ 180005 h 575889"/>
                  <a:gd name="connsiteX65" fmla="*/ 575832 w 575831"/>
                  <a:gd name="connsiteY65" fmla="*/ 79177 h 575889"/>
                  <a:gd name="connsiteX66" fmla="*/ 575688 w 575831"/>
                  <a:gd name="connsiteY66" fmla="*/ 74167 h 575889"/>
                  <a:gd name="connsiteX67" fmla="*/ 501492 w 575831"/>
                  <a:gd name="connsiteY67" fmla="*/ 144 h 575889"/>
                  <a:gd name="connsiteX68" fmla="*/ 187232 w 575831"/>
                  <a:gd name="connsiteY68" fmla="*/ 331103 h 575889"/>
                  <a:gd name="connsiteX69" fmla="*/ 288002 w 575831"/>
                  <a:gd name="connsiteY69" fmla="*/ 230333 h 575889"/>
                  <a:gd name="connsiteX70" fmla="*/ 388773 w 575831"/>
                  <a:gd name="connsiteY70" fmla="*/ 331103 h 575889"/>
                  <a:gd name="connsiteX71" fmla="*/ 288002 w 575831"/>
                  <a:gd name="connsiteY71" fmla="*/ 431874 h 575889"/>
                  <a:gd name="connsiteX72" fmla="*/ 187232 w 575831"/>
                  <a:gd name="connsiteY72" fmla="*/ 331103 h 57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75831" h="575889">
                    <a:moveTo>
                      <a:pt x="42986" y="392948"/>
                    </a:moveTo>
                    <a:cubicBezTo>
                      <a:pt x="41360" y="381134"/>
                      <a:pt x="30465" y="372874"/>
                      <a:pt x="18650" y="374498"/>
                    </a:cubicBezTo>
                    <a:cubicBezTo>
                      <a:pt x="9061" y="375819"/>
                      <a:pt x="1521" y="383357"/>
                      <a:pt x="202" y="392948"/>
                    </a:cubicBezTo>
                    <a:lnTo>
                      <a:pt x="0" y="395884"/>
                    </a:lnTo>
                    <a:lnTo>
                      <a:pt x="0" y="496712"/>
                    </a:lnTo>
                    <a:lnTo>
                      <a:pt x="144" y="501751"/>
                    </a:lnTo>
                    <a:cubicBezTo>
                      <a:pt x="2685" y="541604"/>
                      <a:pt x="34507" y="573330"/>
                      <a:pt x="74369" y="575745"/>
                    </a:cubicBezTo>
                    <a:lnTo>
                      <a:pt x="79177" y="575889"/>
                    </a:lnTo>
                    <a:lnTo>
                      <a:pt x="179947" y="575889"/>
                    </a:lnTo>
                    <a:lnTo>
                      <a:pt x="182884" y="575717"/>
                    </a:lnTo>
                    <a:cubicBezTo>
                      <a:pt x="194707" y="574150"/>
                      <a:pt x="203021" y="563296"/>
                      <a:pt x="201454" y="551474"/>
                    </a:cubicBezTo>
                    <a:cubicBezTo>
                      <a:pt x="200172" y="541797"/>
                      <a:pt x="192559" y="534185"/>
                      <a:pt x="182884" y="532903"/>
                    </a:cubicBezTo>
                    <a:lnTo>
                      <a:pt x="179947" y="532702"/>
                    </a:lnTo>
                    <a:lnTo>
                      <a:pt x="79177" y="532702"/>
                    </a:lnTo>
                    <a:lnTo>
                      <a:pt x="75492" y="532529"/>
                    </a:lnTo>
                    <a:cubicBezTo>
                      <a:pt x="58530" y="530776"/>
                      <a:pt x="45126" y="517362"/>
                      <a:pt x="43389" y="500398"/>
                    </a:cubicBezTo>
                    <a:lnTo>
                      <a:pt x="43187" y="496712"/>
                    </a:lnTo>
                    <a:lnTo>
                      <a:pt x="43187" y="395884"/>
                    </a:lnTo>
                    <a:lnTo>
                      <a:pt x="42986" y="392948"/>
                    </a:lnTo>
                    <a:close/>
                    <a:moveTo>
                      <a:pt x="575630" y="392948"/>
                    </a:moveTo>
                    <a:cubicBezTo>
                      <a:pt x="574003" y="381134"/>
                      <a:pt x="563109" y="372874"/>
                      <a:pt x="551296" y="374498"/>
                    </a:cubicBezTo>
                    <a:cubicBezTo>
                      <a:pt x="540608" y="375969"/>
                      <a:pt x="532647" y="385099"/>
                      <a:pt x="532644" y="395884"/>
                    </a:cubicBezTo>
                    <a:lnTo>
                      <a:pt x="532644" y="496712"/>
                    </a:lnTo>
                    <a:lnTo>
                      <a:pt x="532472" y="500398"/>
                    </a:lnTo>
                    <a:cubicBezTo>
                      <a:pt x="530583" y="518755"/>
                      <a:pt x="515110" y="532711"/>
                      <a:pt x="496655" y="532702"/>
                    </a:cubicBezTo>
                    <a:lnTo>
                      <a:pt x="395884" y="532702"/>
                    </a:lnTo>
                    <a:lnTo>
                      <a:pt x="392948" y="532903"/>
                    </a:lnTo>
                    <a:cubicBezTo>
                      <a:pt x="381134" y="534530"/>
                      <a:pt x="372874" y="545425"/>
                      <a:pt x="374498" y="557238"/>
                    </a:cubicBezTo>
                    <a:cubicBezTo>
                      <a:pt x="375969" y="567926"/>
                      <a:pt x="385099" y="575886"/>
                      <a:pt x="395884" y="575889"/>
                    </a:cubicBezTo>
                    <a:lnTo>
                      <a:pt x="496655" y="575889"/>
                    </a:lnTo>
                    <a:lnTo>
                      <a:pt x="501492" y="575745"/>
                    </a:lnTo>
                    <a:cubicBezTo>
                      <a:pt x="543266" y="573189"/>
                      <a:pt x="575835" y="538564"/>
                      <a:pt x="575832" y="496712"/>
                    </a:cubicBezTo>
                    <a:lnTo>
                      <a:pt x="575832" y="395884"/>
                    </a:lnTo>
                    <a:lnTo>
                      <a:pt x="575630" y="392948"/>
                    </a:lnTo>
                    <a:close/>
                    <a:moveTo>
                      <a:pt x="201541" y="21594"/>
                    </a:moveTo>
                    <a:cubicBezTo>
                      <a:pt x="201541" y="9668"/>
                      <a:pt x="191873" y="0"/>
                      <a:pt x="179947" y="0"/>
                    </a:cubicBezTo>
                    <a:lnTo>
                      <a:pt x="79177" y="0"/>
                    </a:lnTo>
                    <a:lnTo>
                      <a:pt x="74369" y="144"/>
                    </a:lnTo>
                    <a:cubicBezTo>
                      <a:pt x="32584" y="2686"/>
                      <a:pt x="-1" y="37315"/>
                      <a:pt x="0" y="79177"/>
                    </a:cubicBezTo>
                    <a:lnTo>
                      <a:pt x="0" y="180005"/>
                    </a:lnTo>
                    <a:lnTo>
                      <a:pt x="202" y="182942"/>
                    </a:lnTo>
                    <a:cubicBezTo>
                      <a:pt x="1827" y="194756"/>
                      <a:pt x="12722" y="203016"/>
                      <a:pt x="24537" y="201391"/>
                    </a:cubicBezTo>
                    <a:cubicBezTo>
                      <a:pt x="35222" y="199920"/>
                      <a:pt x="43184" y="190791"/>
                      <a:pt x="43187" y="180005"/>
                    </a:cubicBezTo>
                    <a:lnTo>
                      <a:pt x="43187" y="79177"/>
                    </a:lnTo>
                    <a:lnTo>
                      <a:pt x="43389" y="75492"/>
                    </a:lnTo>
                    <a:cubicBezTo>
                      <a:pt x="45278" y="57144"/>
                      <a:pt x="60732" y="43194"/>
                      <a:pt x="79177" y="43187"/>
                    </a:cubicBezTo>
                    <a:lnTo>
                      <a:pt x="179947" y="43187"/>
                    </a:lnTo>
                    <a:lnTo>
                      <a:pt x="182884" y="42986"/>
                    </a:lnTo>
                    <a:cubicBezTo>
                      <a:pt x="193574" y="41518"/>
                      <a:pt x="201541" y="32384"/>
                      <a:pt x="201541" y="21594"/>
                    </a:cubicBezTo>
                    <a:close/>
                    <a:moveTo>
                      <a:pt x="501492" y="144"/>
                    </a:moveTo>
                    <a:lnTo>
                      <a:pt x="496655" y="0"/>
                    </a:lnTo>
                    <a:lnTo>
                      <a:pt x="395884" y="0"/>
                    </a:lnTo>
                    <a:lnTo>
                      <a:pt x="392948" y="202"/>
                    </a:lnTo>
                    <a:cubicBezTo>
                      <a:pt x="381134" y="1827"/>
                      <a:pt x="372874" y="12722"/>
                      <a:pt x="374498" y="24537"/>
                    </a:cubicBezTo>
                    <a:cubicBezTo>
                      <a:pt x="375819" y="34127"/>
                      <a:pt x="383357" y="41666"/>
                      <a:pt x="392948" y="42986"/>
                    </a:cubicBezTo>
                    <a:lnTo>
                      <a:pt x="395884" y="43187"/>
                    </a:lnTo>
                    <a:lnTo>
                      <a:pt x="496655" y="43187"/>
                    </a:lnTo>
                    <a:lnTo>
                      <a:pt x="500340" y="43360"/>
                    </a:lnTo>
                    <a:cubicBezTo>
                      <a:pt x="517313" y="45100"/>
                      <a:pt x="530733" y="58519"/>
                      <a:pt x="532472" y="75492"/>
                    </a:cubicBezTo>
                    <a:lnTo>
                      <a:pt x="532644" y="79177"/>
                    </a:lnTo>
                    <a:lnTo>
                      <a:pt x="532644" y="180005"/>
                    </a:lnTo>
                    <a:lnTo>
                      <a:pt x="532846" y="182942"/>
                    </a:lnTo>
                    <a:cubicBezTo>
                      <a:pt x="534473" y="194756"/>
                      <a:pt x="545367" y="203016"/>
                      <a:pt x="557180" y="201391"/>
                    </a:cubicBezTo>
                    <a:cubicBezTo>
                      <a:pt x="566771" y="200071"/>
                      <a:pt x="574312" y="192531"/>
                      <a:pt x="575630" y="182942"/>
                    </a:cubicBezTo>
                    <a:lnTo>
                      <a:pt x="575832" y="180005"/>
                    </a:lnTo>
                    <a:lnTo>
                      <a:pt x="575832" y="79177"/>
                    </a:lnTo>
                    <a:lnTo>
                      <a:pt x="575688" y="74167"/>
                    </a:lnTo>
                    <a:cubicBezTo>
                      <a:pt x="573163" y="34312"/>
                      <a:pt x="541354" y="2576"/>
                      <a:pt x="501492" y="144"/>
                    </a:cubicBezTo>
                    <a:close/>
                    <a:moveTo>
                      <a:pt x="187232" y="331103"/>
                    </a:moveTo>
                    <a:cubicBezTo>
                      <a:pt x="187232" y="275449"/>
                      <a:pt x="232348" y="230333"/>
                      <a:pt x="288002" y="230333"/>
                    </a:cubicBezTo>
                    <a:cubicBezTo>
                      <a:pt x="343656" y="230333"/>
                      <a:pt x="388773" y="275449"/>
                      <a:pt x="388773" y="331103"/>
                    </a:cubicBezTo>
                    <a:cubicBezTo>
                      <a:pt x="388773" y="386757"/>
                      <a:pt x="343656" y="431874"/>
                      <a:pt x="288002" y="431874"/>
                    </a:cubicBezTo>
                    <a:cubicBezTo>
                      <a:pt x="232348" y="431874"/>
                      <a:pt x="187232" y="386757"/>
                      <a:pt x="187232" y="331103"/>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algn="ctr" defTabSz="914367" fontAlgn="base">
                  <a:spcBef>
                    <a:spcPct val="0"/>
                  </a:spcBef>
                  <a:spcAft>
                    <a:spcPct val="0"/>
                  </a:spcAft>
                </a:pPr>
                <a:endParaRPr lang="en-US" sz="1600" b="1" kern="0">
                  <a:ln w="3175">
                    <a:noFill/>
                  </a:ln>
                  <a:gradFill>
                    <a:gsLst>
                      <a:gs pos="53933">
                        <a:srgbClr val="FFFFFF"/>
                      </a:gs>
                      <a:gs pos="38000">
                        <a:srgbClr val="FFFFFF"/>
                      </a:gs>
                    </a:gsLst>
                    <a:path path="circle">
                      <a:fillToRect l="100000" b="100000"/>
                    </a:path>
                  </a:gradFill>
                  <a:latin typeface="Calibri" panose="020F0502020204030204"/>
                  <a:cs typeface="Segoe UI" pitchFamily="34" charset="0"/>
                </a:endParaRPr>
              </a:p>
            </p:txBody>
          </p:sp>
          <p:sp>
            <p:nvSpPr>
              <p:cNvPr id="71" name="Freeform: Shape 70">
                <a:extLst>
                  <a:ext uri="{FF2B5EF4-FFF2-40B4-BE49-F238E27FC236}">
                    <a16:creationId xmlns:a16="http://schemas.microsoft.com/office/drawing/2014/main" id="{064D8AAB-94DC-B608-5633-E524728949FC}"/>
                  </a:ext>
                </a:extLst>
              </p:cNvPr>
              <p:cNvSpPr/>
              <p:nvPr/>
            </p:nvSpPr>
            <p:spPr>
              <a:xfrm>
                <a:off x="2458340" y="2892814"/>
                <a:ext cx="416603" cy="158356"/>
              </a:xfrm>
              <a:custGeom>
                <a:avLst/>
                <a:gdLst>
                  <a:gd name="connsiteX0" fmla="*/ 41169 w 416603"/>
                  <a:gd name="connsiteY0" fmla="*/ 143756 h 158356"/>
                  <a:gd name="connsiteX1" fmla="*/ 40939 w 416603"/>
                  <a:gd name="connsiteY1" fmla="*/ 144361 h 158356"/>
                  <a:gd name="connsiteX2" fmla="*/ 40939 w 416603"/>
                  <a:gd name="connsiteY2" fmla="*/ 144419 h 158356"/>
                  <a:gd name="connsiteX3" fmla="*/ 13155 w 416603"/>
                  <a:gd name="connsiteY3" fmla="*/ 156972 h 158356"/>
                  <a:gd name="connsiteX4" fmla="*/ 602 w 416603"/>
                  <a:gd name="connsiteY4" fmla="*/ 128929 h 158356"/>
                  <a:gd name="connsiteX5" fmla="*/ 774 w 416603"/>
                  <a:gd name="connsiteY5" fmla="*/ 128497 h 158356"/>
                  <a:gd name="connsiteX6" fmla="*/ 3279 w 416603"/>
                  <a:gd name="connsiteY6" fmla="*/ 122739 h 158356"/>
                  <a:gd name="connsiteX7" fmla="*/ 11053 w 416603"/>
                  <a:gd name="connsiteY7" fmla="*/ 107882 h 158356"/>
                  <a:gd name="connsiteX8" fmla="*/ 45027 w 416603"/>
                  <a:gd name="connsiteY8" fmla="*/ 63917 h 158356"/>
                  <a:gd name="connsiteX9" fmla="*/ 207872 w 416603"/>
                  <a:gd name="connsiteY9" fmla="*/ 0 h 158356"/>
                  <a:gd name="connsiteX10" fmla="*/ 370689 w 416603"/>
                  <a:gd name="connsiteY10" fmla="*/ 63917 h 158356"/>
                  <a:gd name="connsiteX11" fmla="*/ 404663 w 416603"/>
                  <a:gd name="connsiteY11" fmla="*/ 107882 h 158356"/>
                  <a:gd name="connsiteX12" fmla="*/ 414970 w 416603"/>
                  <a:gd name="connsiteY12" fmla="*/ 128497 h 158356"/>
                  <a:gd name="connsiteX13" fmla="*/ 415143 w 416603"/>
                  <a:gd name="connsiteY13" fmla="*/ 128929 h 158356"/>
                  <a:gd name="connsiteX14" fmla="*/ 415200 w 416603"/>
                  <a:gd name="connsiteY14" fmla="*/ 129073 h 158356"/>
                  <a:gd name="connsiteX15" fmla="*/ 415200 w 416603"/>
                  <a:gd name="connsiteY15" fmla="*/ 129130 h 158356"/>
                  <a:gd name="connsiteX16" fmla="*/ 415229 w 416603"/>
                  <a:gd name="connsiteY16" fmla="*/ 129188 h 158356"/>
                  <a:gd name="connsiteX17" fmla="*/ 402590 w 416603"/>
                  <a:gd name="connsiteY17" fmla="*/ 156972 h 158356"/>
                  <a:gd name="connsiteX18" fmla="*/ 374806 w 416603"/>
                  <a:gd name="connsiteY18" fmla="*/ 144361 h 158356"/>
                  <a:gd name="connsiteX19" fmla="*/ 374575 w 416603"/>
                  <a:gd name="connsiteY19" fmla="*/ 143785 h 158356"/>
                  <a:gd name="connsiteX20" fmla="*/ 373309 w 416603"/>
                  <a:gd name="connsiteY20" fmla="*/ 140906 h 158356"/>
                  <a:gd name="connsiteX21" fmla="*/ 367378 w 416603"/>
                  <a:gd name="connsiteY21" fmla="*/ 129649 h 158356"/>
                  <a:gd name="connsiteX22" fmla="*/ 340169 w 416603"/>
                  <a:gd name="connsiteY22" fmla="*/ 94436 h 158356"/>
                  <a:gd name="connsiteX23" fmla="*/ 207872 w 416603"/>
                  <a:gd name="connsiteY23" fmla="*/ 43187 h 158356"/>
                  <a:gd name="connsiteX24" fmla="*/ 75575 w 416603"/>
                  <a:gd name="connsiteY24" fmla="*/ 94436 h 158356"/>
                  <a:gd name="connsiteX25" fmla="*/ 48367 w 416603"/>
                  <a:gd name="connsiteY25" fmla="*/ 129649 h 158356"/>
                  <a:gd name="connsiteX26" fmla="*/ 41169 w 416603"/>
                  <a:gd name="connsiteY26" fmla="*/ 143756 h 15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6603" h="158356">
                    <a:moveTo>
                      <a:pt x="41169" y="143756"/>
                    </a:moveTo>
                    <a:lnTo>
                      <a:pt x="40939" y="144361"/>
                    </a:lnTo>
                    <a:lnTo>
                      <a:pt x="40939" y="144419"/>
                    </a:lnTo>
                    <a:cubicBezTo>
                      <a:pt x="36717" y="155544"/>
                      <a:pt x="24293" y="161155"/>
                      <a:pt x="13155" y="156972"/>
                    </a:cubicBezTo>
                    <a:cubicBezTo>
                      <a:pt x="-4063" y="150522"/>
                      <a:pt x="544" y="129073"/>
                      <a:pt x="602" y="128929"/>
                    </a:cubicBezTo>
                    <a:lnTo>
                      <a:pt x="774" y="128497"/>
                    </a:lnTo>
                    <a:cubicBezTo>
                      <a:pt x="1525" y="126542"/>
                      <a:pt x="2361" y="124621"/>
                      <a:pt x="3279" y="122739"/>
                    </a:cubicBezTo>
                    <a:cubicBezTo>
                      <a:pt x="5007" y="119024"/>
                      <a:pt x="7540" y="113928"/>
                      <a:pt x="11053" y="107882"/>
                    </a:cubicBezTo>
                    <a:cubicBezTo>
                      <a:pt x="20456" y="91838"/>
                      <a:pt x="31874" y="77064"/>
                      <a:pt x="45027" y="63917"/>
                    </a:cubicBezTo>
                    <a:cubicBezTo>
                      <a:pt x="77331" y="31671"/>
                      <a:pt x="129415" y="0"/>
                      <a:pt x="207872" y="0"/>
                    </a:cubicBezTo>
                    <a:cubicBezTo>
                      <a:pt x="286358" y="0"/>
                      <a:pt x="338442" y="31671"/>
                      <a:pt x="370689" y="63917"/>
                    </a:cubicBezTo>
                    <a:cubicBezTo>
                      <a:pt x="383841" y="77064"/>
                      <a:pt x="395259" y="91838"/>
                      <a:pt x="404663" y="107882"/>
                    </a:cubicBezTo>
                    <a:cubicBezTo>
                      <a:pt x="408532" y="114527"/>
                      <a:pt x="411976" y="121414"/>
                      <a:pt x="414970" y="128497"/>
                    </a:cubicBezTo>
                    <a:lnTo>
                      <a:pt x="415143" y="128929"/>
                    </a:lnTo>
                    <a:lnTo>
                      <a:pt x="415200" y="129073"/>
                    </a:lnTo>
                    <a:lnTo>
                      <a:pt x="415200" y="129130"/>
                    </a:lnTo>
                    <a:lnTo>
                      <a:pt x="415229" y="129188"/>
                    </a:lnTo>
                    <a:cubicBezTo>
                      <a:pt x="419404" y="140350"/>
                      <a:pt x="413749" y="152785"/>
                      <a:pt x="402590" y="156972"/>
                    </a:cubicBezTo>
                    <a:cubicBezTo>
                      <a:pt x="391441" y="161017"/>
                      <a:pt x="379101" y="155417"/>
                      <a:pt x="374806" y="144361"/>
                    </a:cubicBezTo>
                    <a:lnTo>
                      <a:pt x="374575" y="143785"/>
                    </a:lnTo>
                    <a:cubicBezTo>
                      <a:pt x="374575" y="143785"/>
                      <a:pt x="373913" y="142202"/>
                      <a:pt x="373309" y="140906"/>
                    </a:cubicBezTo>
                    <a:cubicBezTo>
                      <a:pt x="371506" y="137065"/>
                      <a:pt x="369528" y="133308"/>
                      <a:pt x="367378" y="129649"/>
                    </a:cubicBezTo>
                    <a:cubicBezTo>
                      <a:pt x="359846" y="116802"/>
                      <a:pt x="350701" y="104968"/>
                      <a:pt x="340169" y="94436"/>
                    </a:cubicBezTo>
                    <a:cubicBezTo>
                      <a:pt x="314833" y="69100"/>
                      <a:pt x="273373" y="43187"/>
                      <a:pt x="207872" y="43187"/>
                    </a:cubicBezTo>
                    <a:cubicBezTo>
                      <a:pt x="142400" y="43187"/>
                      <a:pt x="100911" y="69100"/>
                      <a:pt x="75575" y="94436"/>
                    </a:cubicBezTo>
                    <a:cubicBezTo>
                      <a:pt x="65043" y="104965"/>
                      <a:pt x="55899" y="116799"/>
                      <a:pt x="48367" y="129649"/>
                    </a:cubicBezTo>
                    <a:cubicBezTo>
                      <a:pt x="45699" y="134209"/>
                      <a:pt x="43296" y="138919"/>
                      <a:pt x="41169" y="143756"/>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algn="ctr" defTabSz="914367" fontAlgn="base">
                  <a:spcBef>
                    <a:spcPct val="0"/>
                  </a:spcBef>
                  <a:spcAft>
                    <a:spcPct val="0"/>
                  </a:spcAft>
                </a:pPr>
                <a:endParaRPr lang="en-US" sz="1600" b="1" kern="0">
                  <a:ln w="3175">
                    <a:noFill/>
                  </a:ln>
                  <a:gradFill>
                    <a:gsLst>
                      <a:gs pos="53933">
                        <a:srgbClr val="FFFFFF"/>
                      </a:gs>
                      <a:gs pos="38000">
                        <a:srgbClr val="FFFFFF"/>
                      </a:gs>
                    </a:gsLst>
                    <a:path path="circle">
                      <a:fillToRect l="100000" b="100000"/>
                    </a:path>
                  </a:gradFill>
                  <a:latin typeface="Calibri" panose="020F0502020204030204"/>
                  <a:cs typeface="Segoe UI" pitchFamily="34" charset="0"/>
                </a:endParaRPr>
              </a:p>
            </p:txBody>
          </p:sp>
        </p:grpSp>
        <p:sp>
          <p:nvSpPr>
            <p:cNvPr id="75" name="TextBox 74">
              <a:extLst>
                <a:ext uri="{FF2B5EF4-FFF2-40B4-BE49-F238E27FC236}">
                  <a16:creationId xmlns:a16="http://schemas.microsoft.com/office/drawing/2014/main" id="{49BE91F5-FE02-0236-85CB-6114B0404E05}"/>
                </a:ext>
              </a:extLst>
            </p:cNvPr>
            <p:cNvSpPr txBox="1"/>
            <p:nvPr/>
          </p:nvSpPr>
          <p:spPr>
            <a:xfrm>
              <a:off x="609600" y="2699876"/>
              <a:ext cx="2603500" cy="400110"/>
            </a:xfrm>
            <a:prstGeom prst="rect">
              <a:avLst/>
            </a:prstGeom>
            <a:noFill/>
          </p:spPr>
          <p:txBody>
            <a:bodyPr wrap="square">
              <a:spAutoFit/>
            </a:bodyPr>
            <a:lstStyle/>
            <a:p>
              <a:pPr lvl="0" algn="ctr" defTabSz="914367" fontAlgn="base">
                <a:spcBef>
                  <a:spcPct val="0"/>
                </a:spcBef>
                <a:spcAft>
                  <a:spcPct val="0"/>
                </a:spcAft>
                <a:defRPr/>
              </a:pPr>
              <a:r>
                <a:rPr lang="en-US" sz="2000" kern="0">
                  <a:ln w="3175">
                    <a:noFill/>
                  </a:ln>
                  <a:solidFill>
                    <a:srgbClr val="3A20A0"/>
                  </a:solidFill>
                  <a:latin typeface="Open Sans SemiBold"/>
                  <a:ea typeface="Open Sans SemiBold"/>
                  <a:cs typeface="Open Sans SemiBold"/>
                </a:rPr>
                <a:t>Observability</a:t>
              </a:r>
            </a:p>
          </p:txBody>
        </p:sp>
      </p:grpSp>
      <p:grpSp>
        <p:nvGrpSpPr>
          <p:cNvPr id="104" name="Group 103" descr="Resiliency with icon">
            <a:extLst>
              <a:ext uri="{FF2B5EF4-FFF2-40B4-BE49-F238E27FC236}">
                <a16:creationId xmlns:a16="http://schemas.microsoft.com/office/drawing/2014/main" id="{6F110257-6F04-494D-EF87-AD1C7DB098A4}"/>
              </a:ext>
              <a:ext uri="{C183D7F6-B498-43B3-948B-1728B52AA6E4}">
                <adec:decorative xmlns:adec="http://schemas.microsoft.com/office/drawing/2017/decorative" val="0"/>
              </a:ext>
            </a:extLst>
          </p:cNvPr>
          <p:cNvGrpSpPr/>
          <p:nvPr/>
        </p:nvGrpSpPr>
        <p:grpSpPr>
          <a:xfrm>
            <a:off x="3399367" y="1746442"/>
            <a:ext cx="2603500" cy="1222920"/>
            <a:chOff x="3399367" y="1877066"/>
            <a:chExt cx="2603500" cy="1222920"/>
          </a:xfrm>
        </p:grpSpPr>
        <p:sp>
          <p:nvSpPr>
            <p:cNvPr id="72" name="Graphic 239">
              <a:extLst>
                <a:ext uri="{FF2B5EF4-FFF2-40B4-BE49-F238E27FC236}">
                  <a16:creationId xmlns:a16="http://schemas.microsoft.com/office/drawing/2014/main" id="{3A5B3336-7D07-68A5-528B-9CD2C8DD6972}"/>
                </a:ext>
              </a:extLst>
            </p:cNvPr>
            <p:cNvSpPr>
              <a:spLocks noChangeAspect="1"/>
            </p:cNvSpPr>
            <p:nvPr/>
          </p:nvSpPr>
          <p:spPr>
            <a:xfrm>
              <a:off x="4426737" y="1877066"/>
              <a:ext cx="548760" cy="548640"/>
            </a:xfrm>
            <a:custGeom>
              <a:avLst/>
              <a:gdLst>
                <a:gd name="connsiteX0" fmla="*/ 61913 w 381083"/>
                <a:gd name="connsiteY0" fmla="*/ 0 h 381000"/>
                <a:gd name="connsiteX1" fmla="*/ 0 w 381083"/>
                <a:gd name="connsiteY1" fmla="*/ 61913 h 381000"/>
                <a:gd name="connsiteX2" fmla="*/ 0 w 381083"/>
                <a:gd name="connsiteY2" fmla="*/ 280988 h 381000"/>
                <a:gd name="connsiteX3" fmla="*/ 61913 w 381083"/>
                <a:gd name="connsiteY3" fmla="*/ 342900 h 381000"/>
                <a:gd name="connsiteX4" fmla="*/ 153429 w 381083"/>
                <a:gd name="connsiteY4" fmla="*/ 342900 h 381000"/>
                <a:gd name="connsiteX5" fmla="*/ 157542 w 381083"/>
                <a:gd name="connsiteY5" fmla="*/ 331106 h 381000"/>
                <a:gd name="connsiteX6" fmla="*/ 233658 w 381083"/>
                <a:gd name="connsiteY6" fmla="*/ 178752 h 381000"/>
                <a:gd name="connsiteX7" fmla="*/ 318905 w 381083"/>
                <a:gd name="connsiteY7" fmla="*/ 178752 h 381000"/>
                <a:gd name="connsiteX8" fmla="*/ 342900 w 381083"/>
                <a:gd name="connsiteY8" fmla="*/ 226781 h 381000"/>
                <a:gd name="connsiteX9" fmla="*/ 342900 w 381083"/>
                <a:gd name="connsiteY9" fmla="*/ 61913 h 381000"/>
                <a:gd name="connsiteX10" fmla="*/ 280988 w 381083"/>
                <a:gd name="connsiteY10" fmla="*/ 0 h 381000"/>
                <a:gd name="connsiteX11" fmla="*/ 61913 w 381083"/>
                <a:gd name="connsiteY11" fmla="*/ 0 h 381000"/>
                <a:gd name="connsiteX12" fmla="*/ 272034 w 381083"/>
                <a:gd name="connsiteY12" fmla="*/ 119646 h 381000"/>
                <a:gd name="connsiteX13" fmla="*/ 143376 w 381083"/>
                <a:gd name="connsiteY13" fmla="*/ 248157 h 381000"/>
                <a:gd name="connsiteX14" fmla="*/ 123176 w 381083"/>
                <a:gd name="connsiteY14" fmla="*/ 248149 h 381000"/>
                <a:gd name="connsiteX15" fmla="*/ 70869 w 381083"/>
                <a:gd name="connsiteY15" fmla="*/ 195840 h 381000"/>
                <a:gd name="connsiteX16" fmla="*/ 70869 w 381083"/>
                <a:gd name="connsiteY16" fmla="*/ 175633 h 381000"/>
                <a:gd name="connsiteX17" fmla="*/ 91075 w 381083"/>
                <a:gd name="connsiteY17" fmla="*/ 175635 h 381000"/>
                <a:gd name="connsiteX18" fmla="*/ 133285 w 381083"/>
                <a:gd name="connsiteY18" fmla="*/ 217848 h 381000"/>
                <a:gd name="connsiteX19" fmla="*/ 251841 w 381083"/>
                <a:gd name="connsiteY19" fmla="*/ 99429 h 381000"/>
                <a:gd name="connsiteX20" fmla="*/ 272045 w 381083"/>
                <a:gd name="connsiteY20" fmla="*/ 99441 h 381000"/>
                <a:gd name="connsiteX21" fmla="*/ 272034 w 381083"/>
                <a:gd name="connsiteY21" fmla="*/ 119646 h 381000"/>
                <a:gd name="connsiteX22" fmla="*/ 250727 w 381083"/>
                <a:gd name="connsiteY22" fmla="*/ 187263 h 381000"/>
                <a:gd name="connsiteX23" fmla="*/ 174586 w 381083"/>
                <a:gd name="connsiteY23" fmla="*/ 339631 h 381000"/>
                <a:gd name="connsiteX24" fmla="*/ 200168 w 381083"/>
                <a:gd name="connsiteY24" fmla="*/ 381000 h 381000"/>
                <a:gd name="connsiteX25" fmla="*/ 352450 w 381083"/>
                <a:gd name="connsiteY25" fmla="*/ 381000 h 381000"/>
                <a:gd name="connsiteX26" fmla="*/ 378032 w 381083"/>
                <a:gd name="connsiteY26" fmla="*/ 339631 h 381000"/>
                <a:gd name="connsiteX27" fmla="*/ 301891 w 381083"/>
                <a:gd name="connsiteY27" fmla="*/ 187263 h 381000"/>
                <a:gd name="connsiteX28" fmla="*/ 250727 w 381083"/>
                <a:gd name="connsiteY28" fmla="*/ 187263 h 381000"/>
                <a:gd name="connsiteX29" fmla="*/ 285841 w 381083"/>
                <a:gd name="connsiteY29" fmla="*/ 238041 h 381000"/>
                <a:gd name="connsiteX30" fmla="*/ 285841 w 381083"/>
                <a:gd name="connsiteY30" fmla="*/ 295225 h 381000"/>
                <a:gd name="connsiteX31" fmla="*/ 276309 w 381083"/>
                <a:gd name="connsiteY31" fmla="*/ 304754 h 381000"/>
                <a:gd name="connsiteX32" fmla="*/ 266776 w 381083"/>
                <a:gd name="connsiteY32" fmla="*/ 295225 h 381000"/>
                <a:gd name="connsiteX33" fmla="*/ 266776 w 381083"/>
                <a:gd name="connsiteY33" fmla="*/ 238041 h 381000"/>
                <a:gd name="connsiteX34" fmla="*/ 276309 w 381083"/>
                <a:gd name="connsiteY34" fmla="*/ 228512 h 381000"/>
                <a:gd name="connsiteX35" fmla="*/ 285841 w 381083"/>
                <a:gd name="connsiteY35" fmla="*/ 238041 h 381000"/>
                <a:gd name="connsiteX36" fmla="*/ 276309 w 381083"/>
                <a:gd name="connsiteY36" fmla="*/ 342877 h 381000"/>
                <a:gd name="connsiteX37" fmla="*/ 266776 w 381083"/>
                <a:gd name="connsiteY37" fmla="*/ 333346 h 381000"/>
                <a:gd name="connsiteX38" fmla="*/ 276309 w 381083"/>
                <a:gd name="connsiteY38" fmla="*/ 323816 h 381000"/>
                <a:gd name="connsiteX39" fmla="*/ 285841 w 381083"/>
                <a:gd name="connsiteY39" fmla="*/ 333346 h 381000"/>
                <a:gd name="connsiteX40" fmla="*/ 276309 w 381083"/>
                <a:gd name="connsiteY40" fmla="*/ 34287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1083" h="381000">
                  <a:moveTo>
                    <a:pt x="61913" y="0"/>
                  </a:moveTo>
                  <a:cubicBezTo>
                    <a:pt x="27719" y="0"/>
                    <a:pt x="0" y="27719"/>
                    <a:pt x="0" y="61913"/>
                  </a:cubicBezTo>
                  <a:lnTo>
                    <a:pt x="0" y="280988"/>
                  </a:lnTo>
                  <a:cubicBezTo>
                    <a:pt x="0" y="315180"/>
                    <a:pt x="27719" y="342900"/>
                    <a:pt x="61913" y="342900"/>
                  </a:cubicBezTo>
                  <a:lnTo>
                    <a:pt x="153429" y="342900"/>
                  </a:lnTo>
                  <a:cubicBezTo>
                    <a:pt x="154252" y="338938"/>
                    <a:pt x="155606" y="334981"/>
                    <a:pt x="157542" y="331106"/>
                  </a:cubicBezTo>
                  <a:lnTo>
                    <a:pt x="233658" y="178752"/>
                  </a:lnTo>
                  <a:cubicBezTo>
                    <a:pt x="251212" y="143616"/>
                    <a:pt x="301350" y="143616"/>
                    <a:pt x="318905" y="178752"/>
                  </a:cubicBezTo>
                  <a:lnTo>
                    <a:pt x="342900" y="226781"/>
                  </a:lnTo>
                  <a:lnTo>
                    <a:pt x="342900" y="61913"/>
                  </a:lnTo>
                  <a:cubicBezTo>
                    <a:pt x="342900" y="27719"/>
                    <a:pt x="315180" y="0"/>
                    <a:pt x="280988" y="0"/>
                  </a:cubicBezTo>
                  <a:lnTo>
                    <a:pt x="61913" y="0"/>
                  </a:lnTo>
                  <a:close/>
                  <a:moveTo>
                    <a:pt x="272034" y="119646"/>
                  </a:moveTo>
                  <a:lnTo>
                    <a:pt x="143376" y="248157"/>
                  </a:lnTo>
                  <a:cubicBezTo>
                    <a:pt x="137794" y="253731"/>
                    <a:pt x="128753" y="253727"/>
                    <a:pt x="123176" y="248149"/>
                  </a:cubicBezTo>
                  <a:lnTo>
                    <a:pt x="70869" y="195840"/>
                  </a:lnTo>
                  <a:cubicBezTo>
                    <a:pt x="65289" y="190260"/>
                    <a:pt x="65289" y="181213"/>
                    <a:pt x="70869" y="175633"/>
                  </a:cubicBezTo>
                  <a:cubicBezTo>
                    <a:pt x="76449" y="170056"/>
                    <a:pt x="85495" y="170056"/>
                    <a:pt x="91075" y="175635"/>
                  </a:cubicBezTo>
                  <a:lnTo>
                    <a:pt x="133285" y="217848"/>
                  </a:lnTo>
                  <a:lnTo>
                    <a:pt x="251841" y="99429"/>
                  </a:lnTo>
                  <a:cubicBezTo>
                    <a:pt x="257423" y="93852"/>
                    <a:pt x="266470" y="93858"/>
                    <a:pt x="272045" y="99441"/>
                  </a:cubicBezTo>
                  <a:cubicBezTo>
                    <a:pt x="277623" y="105023"/>
                    <a:pt x="277618" y="114070"/>
                    <a:pt x="272034" y="119646"/>
                  </a:cubicBezTo>
                  <a:close/>
                  <a:moveTo>
                    <a:pt x="250727" y="187263"/>
                  </a:moveTo>
                  <a:lnTo>
                    <a:pt x="174586" y="339631"/>
                  </a:lnTo>
                  <a:cubicBezTo>
                    <a:pt x="165085" y="358639"/>
                    <a:pt x="178914" y="381000"/>
                    <a:pt x="200168" y="381000"/>
                  </a:cubicBezTo>
                  <a:lnTo>
                    <a:pt x="352450" y="381000"/>
                  </a:lnTo>
                  <a:cubicBezTo>
                    <a:pt x="373704" y="381000"/>
                    <a:pt x="387530" y="358641"/>
                    <a:pt x="378032" y="339631"/>
                  </a:cubicBezTo>
                  <a:lnTo>
                    <a:pt x="301891" y="187263"/>
                  </a:lnTo>
                  <a:cubicBezTo>
                    <a:pt x="291356" y="166179"/>
                    <a:pt x="261263" y="166179"/>
                    <a:pt x="250727" y="187263"/>
                  </a:cubicBezTo>
                  <a:close/>
                  <a:moveTo>
                    <a:pt x="285841" y="238041"/>
                  </a:moveTo>
                  <a:lnTo>
                    <a:pt x="285841" y="295225"/>
                  </a:lnTo>
                  <a:cubicBezTo>
                    <a:pt x="285841" y="300489"/>
                    <a:pt x="281574" y="304754"/>
                    <a:pt x="276309" y="304754"/>
                  </a:cubicBezTo>
                  <a:cubicBezTo>
                    <a:pt x="271043" y="304754"/>
                    <a:pt x="266776" y="300489"/>
                    <a:pt x="266776" y="295225"/>
                  </a:cubicBezTo>
                  <a:lnTo>
                    <a:pt x="266776" y="238041"/>
                  </a:lnTo>
                  <a:cubicBezTo>
                    <a:pt x="266776" y="232778"/>
                    <a:pt x="271043" y="228512"/>
                    <a:pt x="276309" y="228512"/>
                  </a:cubicBezTo>
                  <a:cubicBezTo>
                    <a:pt x="281574" y="228512"/>
                    <a:pt x="285841" y="232778"/>
                    <a:pt x="285841" y="238041"/>
                  </a:cubicBezTo>
                  <a:close/>
                  <a:moveTo>
                    <a:pt x="276309" y="342877"/>
                  </a:moveTo>
                  <a:cubicBezTo>
                    <a:pt x="271043" y="342877"/>
                    <a:pt x="266776" y="338610"/>
                    <a:pt x="266776" y="333346"/>
                  </a:cubicBezTo>
                  <a:cubicBezTo>
                    <a:pt x="266776" y="328083"/>
                    <a:pt x="271043" y="323816"/>
                    <a:pt x="276309" y="323816"/>
                  </a:cubicBezTo>
                  <a:cubicBezTo>
                    <a:pt x="281574" y="323816"/>
                    <a:pt x="285841" y="328083"/>
                    <a:pt x="285841" y="333346"/>
                  </a:cubicBezTo>
                  <a:cubicBezTo>
                    <a:pt x="285841" y="338610"/>
                    <a:pt x="281574" y="342877"/>
                    <a:pt x="276309" y="342877"/>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algn="ctr" defTabSz="914367" fontAlgn="base">
                <a:spcBef>
                  <a:spcPct val="0"/>
                </a:spcBef>
                <a:spcAft>
                  <a:spcPct val="0"/>
                </a:spcAft>
              </a:pPr>
              <a:endParaRPr lang="en-US" sz="1600" b="1" kern="0">
                <a:ln w="3175">
                  <a:noFill/>
                </a:ln>
                <a:gradFill>
                  <a:gsLst>
                    <a:gs pos="53933">
                      <a:srgbClr val="FFFFFF"/>
                    </a:gs>
                    <a:gs pos="38000">
                      <a:srgbClr val="FFFFFF"/>
                    </a:gs>
                  </a:gsLst>
                  <a:path path="circle">
                    <a:fillToRect l="100000" b="100000"/>
                  </a:path>
                </a:gradFill>
                <a:latin typeface="Calibri" panose="020F0502020204030204"/>
                <a:cs typeface="Segoe UI" pitchFamily="34" charset="0"/>
              </a:endParaRPr>
            </a:p>
          </p:txBody>
        </p:sp>
        <p:sp>
          <p:nvSpPr>
            <p:cNvPr id="76" name="TextBox 75">
              <a:extLst>
                <a:ext uri="{FF2B5EF4-FFF2-40B4-BE49-F238E27FC236}">
                  <a16:creationId xmlns:a16="http://schemas.microsoft.com/office/drawing/2014/main" id="{E309BCD7-3AC1-1F95-324F-0C91F21C7D33}"/>
                </a:ext>
              </a:extLst>
            </p:cNvPr>
            <p:cNvSpPr txBox="1"/>
            <p:nvPr/>
          </p:nvSpPr>
          <p:spPr>
            <a:xfrm>
              <a:off x="3399367" y="2699876"/>
              <a:ext cx="2603500" cy="400110"/>
            </a:xfrm>
            <a:prstGeom prst="rect">
              <a:avLst/>
            </a:prstGeom>
            <a:noFill/>
          </p:spPr>
          <p:txBody>
            <a:bodyPr wrap="square">
              <a:spAutoFit/>
            </a:bodyPr>
            <a:lstStyle/>
            <a:p>
              <a:pPr lvl="0" algn="ctr" defTabSz="914367" fontAlgn="base">
                <a:spcBef>
                  <a:spcPct val="0"/>
                </a:spcBef>
                <a:spcAft>
                  <a:spcPct val="0"/>
                </a:spcAft>
                <a:defRPr/>
              </a:pPr>
              <a:r>
                <a:rPr lang="en-US" sz="2000" kern="0">
                  <a:ln w="3175">
                    <a:noFill/>
                  </a:ln>
                  <a:solidFill>
                    <a:srgbClr val="3A20A0"/>
                  </a:solidFill>
                  <a:latin typeface="Open Sans SemiBold"/>
                  <a:ea typeface="Open Sans SemiBold"/>
                  <a:cs typeface="Open Sans SemiBold"/>
                </a:rPr>
                <a:t>Resiliency</a:t>
              </a:r>
            </a:p>
          </p:txBody>
        </p:sp>
      </p:grpSp>
      <p:grpSp>
        <p:nvGrpSpPr>
          <p:cNvPr id="105" name="Group 104" descr="Scalability with icon">
            <a:extLst>
              <a:ext uri="{FF2B5EF4-FFF2-40B4-BE49-F238E27FC236}">
                <a16:creationId xmlns:a16="http://schemas.microsoft.com/office/drawing/2014/main" id="{1FC35A17-3A25-1A5C-2534-04A86E2978D9}"/>
              </a:ext>
              <a:ext uri="{C183D7F6-B498-43B3-948B-1728B52AA6E4}">
                <adec:decorative xmlns:adec="http://schemas.microsoft.com/office/drawing/2017/decorative" val="0"/>
              </a:ext>
            </a:extLst>
          </p:cNvPr>
          <p:cNvGrpSpPr/>
          <p:nvPr/>
        </p:nvGrpSpPr>
        <p:grpSpPr>
          <a:xfrm>
            <a:off x="6189134" y="1746442"/>
            <a:ext cx="2603500" cy="1222920"/>
            <a:chOff x="6189134" y="1877066"/>
            <a:chExt cx="2603500" cy="1222920"/>
          </a:xfrm>
        </p:grpSpPr>
        <p:sp>
          <p:nvSpPr>
            <p:cNvPr id="73" name="Graphic 211">
              <a:extLst>
                <a:ext uri="{FF2B5EF4-FFF2-40B4-BE49-F238E27FC236}">
                  <a16:creationId xmlns:a16="http://schemas.microsoft.com/office/drawing/2014/main" id="{5B4CE4DA-C517-F579-CA13-7613F6A46286}"/>
                </a:ext>
              </a:extLst>
            </p:cNvPr>
            <p:cNvSpPr>
              <a:spLocks noChangeAspect="1"/>
            </p:cNvSpPr>
            <p:nvPr/>
          </p:nvSpPr>
          <p:spPr>
            <a:xfrm>
              <a:off x="7216552" y="1877066"/>
              <a:ext cx="548664" cy="548640"/>
            </a:xfrm>
            <a:custGeom>
              <a:avLst/>
              <a:gdLst>
                <a:gd name="connsiteX0" fmla="*/ 88939 w 342995"/>
                <a:gd name="connsiteY0" fmla="*/ 227131 h 342980"/>
                <a:gd name="connsiteX1" fmla="*/ 115880 w 342995"/>
                <a:gd name="connsiteY1" fmla="*/ 227131 h 342980"/>
                <a:gd name="connsiteX2" fmla="*/ 115880 w 342995"/>
                <a:gd name="connsiteY2" fmla="*/ 254072 h 342980"/>
                <a:gd name="connsiteX3" fmla="*/ 65056 w 342995"/>
                <a:gd name="connsiteY3" fmla="*/ 304880 h 342980"/>
                <a:gd name="connsiteX4" fmla="*/ 95250 w 342995"/>
                <a:gd name="connsiteY4" fmla="*/ 304880 h 342980"/>
                <a:gd name="connsiteX5" fmla="*/ 114172 w 342995"/>
                <a:gd name="connsiteY5" fmla="*/ 321709 h 342980"/>
                <a:gd name="connsiteX6" fmla="*/ 114300 w 342995"/>
                <a:gd name="connsiteY6" fmla="*/ 323930 h 342980"/>
                <a:gd name="connsiteX7" fmla="*/ 95250 w 342995"/>
                <a:gd name="connsiteY7" fmla="*/ 342980 h 342980"/>
                <a:gd name="connsiteX8" fmla="*/ 19050 w 342995"/>
                <a:gd name="connsiteY8" fmla="*/ 342980 h 342980"/>
                <a:gd name="connsiteX9" fmla="*/ 0 w 342995"/>
                <a:gd name="connsiteY9" fmla="*/ 323930 h 342980"/>
                <a:gd name="connsiteX10" fmla="*/ 0 w 342995"/>
                <a:gd name="connsiteY10" fmla="*/ 247730 h 342980"/>
                <a:gd name="connsiteX11" fmla="*/ 19050 w 342995"/>
                <a:gd name="connsiteY11" fmla="*/ 228680 h 342980"/>
                <a:gd name="connsiteX12" fmla="*/ 38100 w 342995"/>
                <a:gd name="connsiteY12" fmla="*/ 247730 h 342980"/>
                <a:gd name="connsiteX13" fmla="*/ 38100 w 342995"/>
                <a:gd name="connsiteY13" fmla="*/ 277962 h 342980"/>
                <a:gd name="connsiteX14" fmla="*/ 88939 w 342995"/>
                <a:gd name="connsiteY14" fmla="*/ 227131 h 342980"/>
                <a:gd name="connsiteX15" fmla="*/ 247745 w 342995"/>
                <a:gd name="connsiteY15" fmla="*/ 342980 h 342980"/>
                <a:gd name="connsiteX16" fmla="*/ 228695 w 342995"/>
                <a:gd name="connsiteY16" fmla="*/ 323930 h 342980"/>
                <a:gd name="connsiteX17" fmla="*/ 247745 w 342995"/>
                <a:gd name="connsiteY17" fmla="*/ 304880 h 342980"/>
                <a:gd name="connsiteX18" fmla="*/ 277901 w 342995"/>
                <a:gd name="connsiteY18" fmla="*/ 304880 h 342980"/>
                <a:gd name="connsiteX19" fmla="*/ 227126 w 342995"/>
                <a:gd name="connsiteY19" fmla="*/ 254066 h 342980"/>
                <a:gd name="connsiteX20" fmla="*/ 225550 w 342995"/>
                <a:gd name="connsiteY20" fmla="*/ 228920 h 342980"/>
                <a:gd name="connsiteX21" fmla="*/ 227137 w 342995"/>
                <a:gd name="connsiteY21" fmla="*/ 227126 h 342980"/>
                <a:gd name="connsiteX22" fmla="*/ 254077 w 342995"/>
                <a:gd name="connsiteY22" fmla="*/ 227137 h 342980"/>
                <a:gd name="connsiteX23" fmla="*/ 304895 w 342995"/>
                <a:gd name="connsiteY23" fmla="*/ 278000 h 342980"/>
                <a:gd name="connsiteX24" fmla="*/ 304895 w 342995"/>
                <a:gd name="connsiteY24" fmla="*/ 247730 h 342980"/>
                <a:gd name="connsiteX25" fmla="*/ 321724 w 342995"/>
                <a:gd name="connsiteY25" fmla="*/ 228808 h 342980"/>
                <a:gd name="connsiteX26" fmla="*/ 323945 w 342995"/>
                <a:gd name="connsiteY26" fmla="*/ 228680 h 342980"/>
                <a:gd name="connsiteX27" fmla="*/ 342995 w 342995"/>
                <a:gd name="connsiteY27" fmla="*/ 247730 h 342980"/>
                <a:gd name="connsiteX28" fmla="*/ 342995 w 342995"/>
                <a:gd name="connsiteY28" fmla="*/ 323930 h 342980"/>
                <a:gd name="connsiteX29" fmla="*/ 323945 w 342995"/>
                <a:gd name="connsiteY29" fmla="*/ 342980 h 342980"/>
                <a:gd name="connsiteX30" fmla="*/ 247745 w 342995"/>
                <a:gd name="connsiteY30" fmla="*/ 342980 h 342980"/>
                <a:gd name="connsiteX31" fmla="*/ 95250 w 342995"/>
                <a:gd name="connsiteY31" fmla="*/ 0 h 342980"/>
                <a:gd name="connsiteX32" fmla="*/ 114300 w 342995"/>
                <a:gd name="connsiteY32" fmla="*/ 19050 h 342980"/>
                <a:gd name="connsiteX33" fmla="*/ 95250 w 342995"/>
                <a:gd name="connsiteY33" fmla="*/ 38100 h 342980"/>
                <a:gd name="connsiteX34" fmla="*/ 65094 w 342995"/>
                <a:gd name="connsiteY34" fmla="*/ 38100 h 342980"/>
                <a:gd name="connsiteX35" fmla="*/ 115870 w 342995"/>
                <a:gd name="connsiteY35" fmla="*/ 88929 h 342980"/>
                <a:gd name="connsiteX36" fmla="*/ 117444 w 342995"/>
                <a:gd name="connsiteY36" fmla="*/ 114075 h 342980"/>
                <a:gd name="connsiteX37" fmla="*/ 115859 w 342995"/>
                <a:gd name="connsiteY37" fmla="*/ 115870 h 342980"/>
                <a:gd name="connsiteX38" fmla="*/ 88918 w 342995"/>
                <a:gd name="connsiteY38" fmla="*/ 115859 h 342980"/>
                <a:gd name="connsiteX39" fmla="*/ 38100 w 342995"/>
                <a:gd name="connsiteY39" fmla="*/ 64999 h 342980"/>
                <a:gd name="connsiteX40" fmla="*/ 38100 w 342995"/>
                <a:gd name="connsiteY40" fmla="*/ 95250 h 342980"/>
                <a:gd name="connsiteX41" fmla="*/ 21272 w 342995"/>
                <a:gd name="connsiteY41" fmla="*/ 114172 h 342980"/>
                <a:gd name="connsiteX42" fmla="*/ 19050 w 342995"/>
                <a:gd name="connsiteY42" fmla="*/ 114300 h 342980"/>
                <a:gd name="connsiteX43" fmla="*/ 0 w 342995"/>
                <a:gd name="connsiteY43" fmla="*/ 95250 h 342980"/>
                <a:gd name="connsiteX44" fmla="*/ 0 w 342995"/>
                <a:gd name="connsiteY44" fmla="*/ 19050 h 342980"/>
                <a:gd name="connsiteX45" fmla="*/ 19050 w 342995"/>
                <a:gd name="connsiteY45" fmla="*/ 0 h 342980"/>
                <a:gd name="connsiteX46" fmla="*/ 95250 w 342995"/>
                <a:gd name="connsiteY46" fmla="*/ 0 h 342980"/>
                <a:gd name="connsiteX47" fmla="*/ 323945 w 342995"/>
                <a:gd name="connsiteY47" fmla="*/ 0 h 342980"/>
                <a:gd name="connsiteX48" fmla="*/ 342995 w 342995"/>
                <a:gd name="connsiteY48" fmla="*/ 19050 h 342980"/>
                <a:gd name="connsiteX49" fmla="*/ 342995 w 342995"/>
                <a:gd name="connsiteY49" fmla="*/ 95250 h 342980"/>
                <a:gd name="connsiteX50" fmla="*/ 323945 w 342995"/>
                <a:gd name="connsiteY50" fmla="*/ 114300 h 342980"/>
                <a:gd name="connsiteX51" fmla="*/ 304895 w 342995"/>
                <a:gd name="connsiteY51" fmla="*/ 95250 h 342980"/>
                <a:gd name="connsiteX52" fmla="*/ 304895 w 342995"/>
                <a:gd name="connsiteY52" fmla="*/ 64999 h 342980"/>
                <a:gd name="connsiteX53" fmla="*/ 254074 w 342995"/>
                <a:gd name="connsiteY53" fmla="*/ 115861 h 342980"/>
                <a:gd name="connsiteX54" fmla="*/ 228930 w 342995"/>
                <a:gd name="connsiteY54" fmla="*/ 117451 h 342980"/>
                <a:gd name="connsiteX55" fmla="*/ 227133 w 342995"/>
                <a:gd name="connsiteY55" fmla="*/ 115867 h 342980"/>
                <a:gd name="connsiteX56" fmla="*/ 227129 w 342995"/>
                <a:gd name="connsiteY56" fmla="*/ 88926 h 342980"/>
                <a:gd name="connsiteX57" fmla="*/ 277920 w 342995"/>
                <a:gd name="connsiteY57" fmla="*/ 38100 h 342980"/>
                <a:gd name="connsiteX58" fmla="*/ 247745 w 342995"/>
                <a:gd name="connsiteY58" fmla="*/ 38100 h 342980"/>
                <a:gd name="connsiteX59" fmla="*/ 228823 w 342995"/>
                <a:gd name="connsiteY59" fmla="*/ 21272 h 342980"/>
                <a:gd name="connsiteX60" fmla="*/ 228695 w 342995"/>
                <a:gd name="connsiteY60" fmla="*/ 19050 h 342980"/>
                <a:gd name="connsiteX61" fmla="*/ 247745 w 342995"/>
                <a:gd name="connsiteY61" fmla="*/ 0 h 342980"/>
                <a:gd name="connsiteX62" fmla="*/ 323945 w 342995"/>
                <a:gd name="connsiteY62" fmla="*/ 0 h 34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42995" h="342980">
                  <a:moveTo>
                    <a:pt x="88939" y="227131"/>
                  </a:moveTo>
                  <a:cubicBezTo>
                    <a:pt x="96379" y="219692"/>
                    <a:pt x="108441" y="219692"/>
                    <a:pt x="115880" y="227131"/>
                  </a:cubicBezTo>
                  <a:cubicBezTo>
                    <a:pt x="123320" y="234570"/>
                    <a:pt x="123320" y="246633"/>
                    <a:pt x="115880" y="254072"/>
                  </a:cubicBezTo>
                  <a:lnTo>
                    <a:pt x="65056" y="304880"/>
                  </a:lnTo>
                  <a:lnTo>
                    <a:pt x="95250" y="304880"/>
                  </a:lnTo>
                  <a:cubicBezTo>
                    <a:pt x="105020" y="304880"/>
                    <a:pt x="113071" y="312235"/>
                    <a:pt x="114172" y="321709"/>
                  </a:cubicBezTo>
                  <a:lnTo>
                    <a:pt x="114300" y="323930"/>
                  </a:lnTo>
                  <a:cubicBezTo>
                    <a:pt x="114300" y="334451"/>
                    <a:pt x="105771" y="342980"/>
                    <a:pt x="95250" y="342980"/>
                  </a:cubicBezTo>
                  <a:lnTo>
                    <a:pt x="19050" y="342980"/>
                  </a:lnTo>
                  <a:cubicBezTo>
                    <a:pt x="8529" y="342980"/>
                    <a:pt x="0" y="334451"/>
                    <a:pt x="0" y="323930"/>
                  </a:cubicBezTo>
                  <a:lnTo>
                    <a:pt x="0" y="247730"/>
                  </a:lnTo>
                  <a:cubicBezTo>
                    <a:pt x="0" y="237209"/>
                    <a:pt x="8529" y="228680"/>
                    <a:pt x="19050" y="228680"/>
                  </a:cubicBezTo>
                  <a:cubicBezTo>
                    <a:pt x="29571" y="228680"/>
                    <a:pt x="38100" y="237209"/>
                    <a:pt x="38100" y="247730"/>
                  </a:cubicBezTo>
                  <a:lnTo>
                    <a:pt x="38100" y="277962"/>
                  </a:lnTo>
                  <a:lnTo>
                    <a:pt x="88939" y="227131"/>
                  </a:lnTo>
                  <a:close/>
                  <a:moveTo>
                    <a:pt x="247745" y="342980"/>
                  </a:moveTo>
                  <a:cubicBezTo>
                    <a:pt x="237224" y="342980"/>
                    <a:pt x="228695" y="334451"/>
                    <a:pt x="228695" y="323930"/>
                  </a:cubicBezTo>
                  <a:cubicBezTo>
                    <a:pt x="228695" y="313409"/>
                    <a:pt x="237224" y="304880"/>
                    <a:pt x="247745" y="304880"/>
                  </a:cubicBezTo>
                  <a:lnTo>
                    <a:pt x="277901" y="304880"/>
                  </a:lnTo>
                  <a:lnTo>
                    <a:pt x="227126" y="254066"/>
                  </a:lnTo>
                  <a:cubicBezTo>
                    <a:pt x="220262" y="247197"/>
                    <a:pt x="219738" y="236391"/>
                    <a:pt x="225550" y="228920"/>
                  </a:cubicBezTo>
                  <a:lnTo>
                    <a:pt x="227137" y="227126"/>
                  </a:lnTo>
                  <a:cubicBezTo>
                    <a:pt x="234578" y="219688"/>
                    <a:pt x="246640" y="219694"/>
                    <a:pt x="254077" y="227137"/>
                  </a:cubicBezTo>
                  <a:lnTo>
                    <a:pt x="304895" y="278000"/>
                  </a:lnTo>
                  <a:lnTo>
                    <a:pt x="304895" y="247730"/>
                  </a:lnTo>
                  <a:cubicBezTo>
                    <a:pt x="304895" y="237961"/>
                    <a:pt x="312250" y="229909"/>
                    <a:pt x="321724" y="228808"/>
                  </a:cubicBezTo>
                  <a:lnTo>
                    <a:pt x="323945" y="228680"/>
                  </a:lnTo>
                  <a:cubicBezTo>
                    <a:pt x="334467" y="228680"/>
                    <a:pt x="342995" y="237209"/>
                    <a:pt x="342995" y="247730"/>
                  </a:cubicBezTo>
                  <a:lnTo>
                    <a:pt x="342995" y="323930"/>
                  </a:lnTo>
                  <a:cubicBezTo>
                    <a:pt x="342995" y="334451"/>
                    <a:pt x="334467" y="342980"/>
                    <a:pt x="323945" y="342980"/>
                  </a:cubicBezTo>
                  <a:lnTo>
                    <a:pt x="247745" y="342980"/>
                  </a:lnTo>
                  <a:close/>
                  <a:moveTo>
                    <a:pt x="95250" y="0"/>
                  </a:moveTo>
                  <a:cubicBezTo>
                    <a:pt x="105771" y="0"/>
                    <a:pt x="114300" y="8529"/>
                    <a:pt x="114300" y="19050"/>
                  </a:cubicBezTo>
                  <a:cubicBezTo>
                    <a:pt x="114300" y="29571"/>
                    <a:pt x="105771" y="38100"/>
                    <a:pt x="95250" y="38100"/>
                  </a:cubicBezTo>
                  <a:lnTo>
                    <a:pt x="65094" y="38100"/>
                  </a:lnTo>
                  <a:lnTo>
                    <a:pt x="115870" y="88929"/>
                  </a:lnTo>
                  <a:cubicBezTo>
                    <a:pt x="122734" y="95799"/>
                    <a:pt x="123258" y="106605"/>
                    <a:pt x="117444" y="114075"/>
                  </a:cubicBezTo>
                  <a:lnTo>
                    <a:pt x="115859" y="115870"/>
                  </a:lnTo>
                  <a:cubicBezTo>
                    <a:pt x="108416" y="123306"/>
                    <a:pt x="96355" y="123301"/>
                    <a:pt x="88918" y="115859"/>
                  </a:cubicBezTo>
                  <a:lnTo>
                    <a:pt x="38100" y="64999"/>
                  </a:lnTo>
                  <a:lnTo>
                    <a:pt x="38100" y="95250"/>
                  </a:lnTo>
                  <a:cubicBezTo>
                    <a:pt x="38100" y="105020"/>
                    <a:pt x="30746" y="113071"/>
                    <a:pt x="21272" y="114172"/>
                  </a:cubicBezTo>
                  <a:lnTo>
                    <a:pt x="19050" y="114300"/>
                  </a:lnTo>
                  <a:cubicBezTo>
                    <a:pt x="8529" y="114300"/>
                    <a:pt x="0" y="105771"/>
                    <a:pt x="0" y="95250"/>
                  </a:cubicBezTo>
                  <a:lnTo>
                    <a:pt x="0" y="19050"/>
                  </a:lnTo>
                  <a:cubicBezTo>
                    <a:pt x="0" y="8529"/>
                    <a:pt x="8529" y="0"/>
                    <a:pt x="19050" y="0"/>
                  </a:cubicBezTo>
                  <a:lnTo>
                    <a:pt x="95250" y="0"/>
                  </a:lnTo>
                  <a:close/>
                  <a:moveTo>
                    <a:pt x="323945" y="0"/>
                  </a:moveTo>
                  <a:cubicBezTo>
                    <a:pt x="334467" y="0"/>
                    <a:pt x="342995" y="8529"/>
                    <a:pt x="342995" y="19050"/>
                  </a:cubicBezTo>
                  <a:lnTo>
                    <a:pt x="342995" y="95250"/>
                  </a:lnTo>
                  <a:cubicBezTo>
                    <a:pt x="342995" y="105771"/>
                    <a:pt x="334467" y="114300"/>
                    <a:pt x="323945" y="114300"/>
                  </a:cubicBezTo>
                  <a:cubicBezTo>
                    <a:pt x="313424" y="114300"/>
                    <a:pt x="304895" y="105771"/>
                    <a:pt x="304895" y="95250"/>
                  </a:cubicBezTo>
                  <a:lnTo>
                    <a:pt x="304895" y="64999"/>
                  </a:lnTo>
                  <a:lnTo>
                    <a:pt x="254074" y="115861"/>
                  </a:lnTo>
                  <a:cubicBezTo>
                    <a:pt x="247208" y="122730"/>
                    <a:pt x="236403" y="123261"/>
                    <a:pt x="228930" y="117451"/>
                  </a:cubicBezTo>
                  <a:lnTo>
                    <a:pt x="227133" y="115867"/>
                  </a:lnTo>
                  <a:cubicBezTo>
                    <a:pt x="219692" y="108429"/>
                    <a:pt x="219690" y="96367"/>
                    <a:pt x="227129" y="88926"/>
                  </a:cubicBezTo>
                  <a:lnTo>
                    <a:pt x="277920" y="38100"/>
                  </a:lnTo>
                  <a:lnTo>
                    <a:pt x="247745" y="38100"/>
                  </a:lnTo>
                  <a:cubicBezTo>
                    <a:pt x="237976" y="38100"/>
                    <a:pt x="229924" y="30746"/>
                    <a:pt x="228823" y="21272"/>
                  </a:cubicBezTo>
                  <a:lnTo>
                    <a:pt x="228695" y="19050"/>
                  </a:lnTo>
                  <a:cubicBezTo>
                    <a:pt x="228695" y="8529"/>
                    <a:pt x="237224" y="0"/>
                    <a:pt x="247745" y="0"/>
                  </a:cubicBezTo>
                  <a:lnTo>
                    <a:pt x="323945" y="0"/>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algn="ctr" defTabSz="914367" fontAlgn="base">
                <a:spcBef>
                  <a:spcPct val="0"/>
                </a:spcBef>
                <a:spcAft>
                  <a:spcPct val="0"/>
                </a:spcAft>
              </a:pPr>
              <a:endParaRPr lang="en-US" sz="1600" b="1" kern="0">
                <a:ln w="3175">
                  <a:noFill/>
                </a:ln>
                <a:gradFill>
                  <a:gsLst>
                    <a:gs pos="53933">
                      <a:srgbClr val="FFFFFF"/>
                    </a:gs>
                    <a:gs pos="38000">
                      <a:srgbClr val="FFFFFF"/>
                    </a:gs>
                  </a:gsLst>
                  <a:path path="circle">
                    <a:fillToRect l="100000" b="100000"/>
                  </a:path>
                </a:gradFill>
                <a:latin typeface="Calibri" panose="020F0502020204030204"/>
                <a:cs typeface="Segoe UI" pitchFamily="34" charset="0"/>
              </a:endParaRPr>
            </a:p>
          </p:txBody>
        </p:sp>
        <p:sp>
          <p:nvSpPr>
            <p:cNvPr id="77" name="TextBox 76">
              <a:extLst>
                <a:ext uri="{FF2B5EF4-FFF2-40B4-BE49-F238E27FC236}">
                  <a16:creationId xmlns:a16="http://schemas.microsoft.com/office/drawing/2014/main" id="{7E2B6FE4-2E7F-5A4D-B2DD-1B75D29438A6}"/>
                </a:ext>
              </a:extLst>
            </p:cNvPr>
            <p:cNvSpPr txBox="1"/>
            <p:nvPr/>
          </p:nvSpPr>
          <p:spPr>
            <a:xfrm>
              <a:off x="6189134" y="2699876"/>
              <a:ext cx="2603500" cy="400110"/>
            </a:xfrm>
            <a:prstGeom prst="rect">
              <a:avLst/>
            </a:prstGeom>
            <a:noFill/>
          </p:spPr>
          <p:txBody>
            <a:bodyPr wrap="square">
              <a:spAutoFit/>
            </a:bodyPr>
            <a:lstStyle/>
            <a:p>
              <a:pPr lvl="0" algn="ctr" defTabSz="914367" fontAlgn="base">
                <a:spcBef>
                  <a:spcPct val="0"/>
                </a:spcBef>
                <a:spcAft>
                  <a:spcPct val="0"/>
                </a:spcAft>
                <a:defRPr/>
              </a:pPr>
              <a:r>
                <a:rPr lang="en-US" sz="2000" kern="0">
                  <a:ln w="3175">
                    <a:noFill/>
                  </a:ln>
                  <a:solidFill>
                    <a:srgbClr val="3A20A0"/>
                  </a:solidFill>
                  <a:latin typeface="Open Sans SemiBold"/>
                  <a:ea typeface="Open Sans SemiBold"/>
                  <a:cs typeface="Open Sans SemiBold"/>
                </a:rPr>
                <a:t>Scalability </a:t>
              </a:r>
            </a:p>
          </p:txBody>
        </p:sp>
      </p:grpSp>
      <p:grpSp>
        <p:nvGrpSpPr>
          <p:cNvPr id="106" name="Group 105" descr="manageability with icon">
            <a:extLst>
              <a:ext uri="{FF2B5EF4-FFF2-40B4-BE49-F238E27FC236}">
                <a16:creationId xmlns:a16="http://schemas.microsoft.com/office/drawing/2014/main" id="{89CEA1D0-E5B4-211A-43A2-07D6805729FA}"/>
              </a:ext>
              <a:ext uri="{C183D7F6-B498-43B3-948B-1728B52AA6E4}">
                <adec:decorative xmlns:adec="http://schemas.microsoft.com/office/drawing/2017/decorative" val="0"/>
              </a:ext>
            </a:extLst>
          </p:cNvPr>
          <p:cNvGrpSpPr/>
          <p:nvPr/>
        </p:nvGrpSpPr>
        <p:grpSpPr>
          <a:xfrm>
            <a:off x="8978900" y="1746442"/>
            <a:ext cx="2603500" cy="1222920"/>
            <a:chOff x="8978900" y="1877066"/>
            <a:chExt cx="2603500" cy="1222920"/>
          </a:xfrm>
        </p:grpSpPr>
        <p:sp>
          <p:nvSpPr>
            <p:cNvPr id="74" name="Graphic 118">
              <a:extLst>
                <a:ext uri="{FF2B5EF4-FFF2-40B4-BE49-F238E27FC236}">
                  <a16:creationId xmlns:a16="http://schemas.microsoft.com/office/drawing/2014/main" id="{D55BAF45-200E-5CF1-FB28-B568243DA342}"/>
                </a:ext>
              </a:extLst>
            </p:cNvPr>
            <p:cNvSpPr>
              <a:spLocks noChangeAspect="1"/>
            </p:cNvSpPr>
            <p:nvPr/>
          </p:nvSpPr>
          <p:spPr>
            <a:xfrm>
              <a:off x="10013046" y="1877066"/>
              <a:ext cx="535208" cy="548640"/>
            </a:xfrm>
            <a:custGeom>
              <a:avLst/>
              <a:gdLst>
                <a:gd name="connsiteX0" fmla="*/ 161925 w 381000"/>
                <a:gd name="connsiteY0" fmla="*/ 352481 h 390562"/>
                <a:gd name="connsiteX1" fmla="*/ 161921 w 381000"/>
                <a:gd name="connsiteY1" fmla="*/ 315701 h 390562"/>
                <a:gd name="connsiteX2" fmla="*/ 158191 w 381000"/>
                <a:gd name="connsiteY2" fmla="*/ 311840 h 390562"/>
                <a:gd name="connsiteX3" fmla="*/ 158191 w 381000"/>
                <a:gd name="connsiteY3" fmla="*/ 187952 h 390562"/>
                <a:gd name="connsiteX4" fmla="*/ 161910 w 381000"/>
                <a:gd name="connsiteY4" fmla="*/ 184323 h 390562"/>
                <a:gd name="connsiteX5" fmla="*/ 161906 w 381000"/>
                <a:gd name="connsiteY5" fmla="*/ 133369 h 390562"/>
                <a:gd name="connsiteX6" fmla="*/ 0 w 381000"/>
                <a:gd name="connsiteY6" fmla="*/ 133369 h 390562"/>
                <a:gd name="connsiteX7" fmla="*/ 0 w 381000"/>
                <a:gd name="connsiteY7" fmla="*/ 290584 h 390562"/>
                <a:gd name="connsiteX8" fmla="*/ 98 w 381000"/>
                <a:gd name="connsiteY8" fmla="*/ 294097 h 390562"/>
                <a:gd name="connsiteX9" fmla="*/ 61914 w 381000"/>
                <a:gd name="connsiteY9" fmla="*/ 352495 h 390562"/>
                <a:gd name="connsiteX10" fmla="*/ 161925 w 381000"/>
                <a:gd name="connsiteY10" fmla="*/ 352481 h 390562"/>
                <a:gd name="connsiteX11" fmla="*/ 352452 w 381000"/>
                <a:gd name="connsiteY11" fmla="*/ 61911 h 390562"/>
                <a:gd name="connsiteX12" fmla="*/ 352433 w 381000"/>
                <a:gd name="connsiteY12" fmla="*/ 171064 h 390562"/>
                <a:gd name="connsiteX13" fmla="*/ 266700 w 381000"/>
                <a:gd name="connsiteY13" fmla="*/ 176892 h 390562"/>
                <a:gd name="connsiteX14" fmla="*/ 190485 w 381000"/>
                <a:gd name="connsiteY14" fmla="*/ 166944 h 390562"/>
                <a:gd name="connsiteX15" fmla="*/ 190500 w 381000"/>
                <a:gd name="connsiteY15" fmla="*/ 0 h 390562"/>
                <a:gd name="connsiteX16" fmla="*/ 290539 w 381000"/>
                <a:gd name="connsiteY16" fmla="*/ 0 h 390562"/>
                <a:gd name="connsiteX17" fmla="*/ 352355 w 381000"/>
                <a:gd name="connsiteY17" fmla="*/ 58398 h 390562"/>
                <a:gd name="connsiteX18" fmla="*/ 352452 w 381000"/>
                <a:gd name="connsiteY18" fmla="*/ 61911 h 390562"/>
                <a:gd name="connsiteX19" fmla="*/ 161919 w 381000"/>
                <a:gd name="connsiteY19" fmla="*/ 285429 h 390562"/>
                <a:gd name="connsiteX20" fmla="*/ 161914 w 381000"/>
                <a:gd name="connsiteY20" fmla="*/ 214374 h 390562"/>
                <a:gd name="connsiteX21" fmla="*/ 171892 w 381000"/>
                <a:gd name="connsiteY21" fmla="*/ 201188 h 390562"/>
                <a:gd name="connsiteX22" fmla="*/ 190483 w 381000"/>
                <a:gd name="connsiteY22" fmla="*/ 187611 h 390562"/>
                <a:gd name="connsiteX23" fmla="*/ 261976 w 381000"/>
                <a:gd name="connsiteY23" fmla="*/ 197340 h 390562"/>
                <a:gd name="connsiteX24" fmla="*/ 266008 w 381000"/>
                <a:gd name="connsiteY24" fmla="*/ 201188 h 390562"/>
                <a:gd name="connsiteX25" fmla="*/ 266700 w 381000"/>
                <a:gd name="connsiteY25" fmla="*/ 201902 h 390562"/>
                <a:gd name="connsiteX26" fmla="*/ 267392 w 381000"/>
                <a:gd name="connsiteY26" fmla="*/ 201188 h 390562"/>
                <a:gd name="connsiteX27" fmla="*/ 271424 w 381000"/>
                <a:gd name="connsiteY27" fmla="*/ 197340 h 390562"/>
                <a:gd name="connsiteX28" fmla="*/ 352429 w 381000"/>
                <a:gd name="connsiteY28" fmla="*/ 193317 h 390562"/>
                <a:gd name="connsiteX29" fmla="*/ 361508 w 381000"/>
                <a:gd name="connsiteY29" fmla="*/ 201188 h 390562"/>
                <a:gd name="connsiteX30" fmla="*/ 361508 w 381000"/>
                <a:gd name="connsiteY30" fmla="*/ 298604 h 390562"/>
                <a:gd name="connsiteX31" fmla="*/ 276882 w 381000"/>
                <a:gd name="connsiteY31" fmla="*/ 386198 h 390562"/>
                <a:gd name="connsiteX32" fmla="*/ 266700 w 381000"/>
                <a:gd name="connsiteY32" fmla="*/ 390562 h 390562"/>
                <a:gd name="connsiteX33" fmla="*/ 256518 w 381000"/>
                <a:gd name="connsiteY33" fmla="*/ 386198 h 390562"/>
                <a:gd name="connsiteX34" fmla="*/ 171892 w 381000"/>
                <a:gd name="connsiteY34" fmla="*/ 298604 h 390562"/>
                <a:gd name="connsiteX35" fmla="*/ 161919 w 381000"/>
                <a:gd name="connsiteY35" fmla="*/ 285429 h 390562"/>
                <a:gd name="connsiteX36" fmla="*/ 161906 w 381000"/>
                <a:gd name="connsiteY36" fmla="*/ 104794 h 390562"/>
                <a:gd name="connsiteX37" fmla="*/ 161925 w 381000"/>
                <a:gd name="connsiteY37" fmla="*/ 0 h 390562"/>
                <a:gd name="connsiteX38" fmla="*/ 61925 w 381000"/>
                <a:gd name="connsiteY38" fmla="*/ 0 h 390562"/>
                <a:gd name="connsiteX39" fmla="*/ 11 w 381000"/>
                <a:gd name="connsiteY39" fmla="*/ 61911 h 390562"/>
                <a:gd name="connsiteX40" fmla="*/ 0 w 381000"/>
                <a:gd name="connsiteY40" fmla="*/ 104794 h 390562"/>
                <a:gd name="connsiteX41" fmla="*/ 161906 w 381000"/>
                <a:gd name="connsiteY41" fmla="*/ 104794 h 3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81000" h="390562">
                  <a:moveTo>
                    <a:pt x="161925" y="352481"/>
                  </a:moveTo>
                  <a:lnTo>
                    <a:pt x="161921" y="315701"/>
                  </a:lnTo>
                  <a:lnTo>
                    <a:pt x="158191" y="311840"/>
                  </a:lnTo>
                  <a:cubicBezTo>
                    <a:pt x="125069" y="277558"/>
                    <a:pt x="125069" y="222234"/>
                    <a:pt x="158191" y="187952"/>
                  </a:cubicBezTo>
                  <a:cubicBezTo>
                    <a:pt x="159405" y="186697"/>
                    <a:pt x="160645" y="185487"/>
                    <a:pt x="161910" y="184323"/>
                  </a:cubicBezTo>
                  <a:lnTo>
                    <a:pt x="161906" y="133369"/>
                  </a:lnTo>
                  <a:lnTo>
                    <a:pt x="0" y="133369"/>
                  </a:lnTo>
                  <a:lnTo>
                    <a:pt x="0" y="290584"/>
                  </a:lnTo>
                  <a:lnTo>
                    <a:pt x="98" y="294097"/>
                  </a:lnTo>
                  <a:cubicBezTo>
                    <a:pt x="1919" y="326657"/>
                    <a:pt x="28899" y="352495"/>
                    <a:pt x="61914" y="352495"/>
                  </a:cubicBezTo>
                  <a:lnTo>
                    <a:pt x="161925" y="352481"/>
                  </a:lnTo>
                  <a:close/>
                  <a:moveTo>
                    <a:pt x="352452" y="61911"/>
                  </a:moveTo>
                  <a:lnTo>
                    <a:pt x="352433" y="171064"/>
                  </a:lnTo>
                  <a:cubicBezTo>
                    <a:pt x="325218" y="157224"/>
                    <a:pt x="292320" y="159168"/>
                    <a:pt x="266700" y="176892"/>
                  </a:cubicBezTo>
                  <a:cubicBezTo>
                    <a:pt x="244002" y="161189"/>
                    <a:pt x="215595" y="157874"/>
                    <a:pt x="190485" y="166944"/>
                  </a:cubicBezTo>
                  <a:lnTo>
                    <a:pt x="190500" y="0"/>
                  </a:lnTo>
                  <a:lnTo>
                    <a:pt x="290539" y="0"/>
                  </a:lnTo>
                  <a:cubicBezTo>
                    <a:pt x="323553" y="0"/>
                    <a:pt x="350533" y="25838"/>
                    <a:pt x="352355" y="58398"/>
                  </a:cubicBezTo>
                  <a:lnTo>
                    <a:pt x="352452" y="61911"/>
                  </a:lnTo>
                  <a:close/>
                  <a:moveTo>
                    <a:pt x="161919" y="285429"/>
                  </a:moveTo>
                  <a:cubicBezTo>
                    <a:pt x="149228" y="263645"/>
                    <a:pt x="149226" y="236160"/>
                    <a:pt x="161914" y="214374"/>
                  </a:cubicBezTo>
                  <a:cubicBezTo>
                    <a:pt x="164649" y="209675"/>
                    <a:pt x="167975" y="205242"/>
                    <a:pt x="171892" y="201188"/>
                  </a:cubicBezTo>
                  <a:cubicBezTo>
                    <a:pt x="177455" y="195429"/>
                    <a:pt x="183758" y="190905"/>
                    <a:pt x="190483" y="187611"/>
                  </a:cubicBezTo>
                  <a:cubicBezTo>
                    <a:pt x="213602" y="176292"/>
                    <a:pt x="241722" y="179534"/>
                    <a:pt x="261976" y="197340"/>
                  </a:cubicBezTo>
                  <a:cubicBezTo>
                    <a:pt x="263359" y="198553"/>
                    <a:pt x="264704" y="199837"/>
                    <a:pt x="266008" y="201188"/>
                  </a:cubicBezTo>
                  <a:lnTo>
                    <a:pt x="266700" y="201902"/>
                  </a:lnTo>
                  <a:lnTo>
                    <a:pt x="267392" y="201188"/>
                  </a:lnTo>
                  <a:cubicBezTo>
                    <a:pt x="268696" y="199837"/>
                    <a:pt x="270041" y="198553"/>
                    <a:pt x="271424" y="197340"/>
                  </a:cubicBezTo>
                  <a:cubicBezTo>
                    <a:pt x="294557" y="177006"/>
                    <a:pt x="327944" y="175665"/>
                    <a:pt x="352429" y="193317"/>
                  </a:cubicBezTo>
                  <a:cubicBezTo>
                    <a:pt x="355622" y="195618"/>
                    <a:pt x="358662" y="198241"/>
                    <a:pt x="361508" y="201188"/>
                  </a:cubicBezTo>
                  <a:cubicBezTo>
                    <a:pt x="387498" y="228089"/>
                    <a:pt x="387498" y="271704"/>
                    <a:pt x="361508" y="298604"/>
                  </a:cubicBezTo>
                  <a:lnTo>
                    <a:pt x="276882" y="386198"/>
                  </a:lnTo>
                  <a:cubicBezTo>
                    <a:pt x="274070" y="389107"/>
                    <a:pt x="270386" y="390562"/>
                    <a:pt x="266700" y="390562"/>
                  </a:cubicBezTo>
                  <a:cubicBezTo>
                    <a:pt x="263014" y="390562"/>
                    <a:pt x="259330" y="389107"/>
                    <a:pt x="256518" y="386198"/>
                  </a:cubicBezTo>
                  <a:lnTo>
                    <a:pt x="171892" y="298604"/>
                  </a:lnTo>
                  <a:cubicBezTo>
                    <a:pt x="167979" y="294554"/>
                    <a:pt x="164655" y="290123"/>
                    <a:pt x="161919" y="285429"/>
                  </a:cubicBezTo>
                  <a:close/>
                  <a:moveTo>
                    <a:pt x="161906" y="104794"/>
                  </a:moveTo>
                  <a:lnTo>
                    <a:pt x="161925" y="0"/>
                  </a:lnTo>
                  <a:lnTo>
                    <a:pt x="61925" y="0"/>
                  </a:lnTo>
                  <a:cubicBezTo>
                    <a:pt x="27733" y="0"/>
                    <a:pt x="15" y="27720"/>
                    <a:pt x="11" y="61911"/>
                  </a:cubicBezTo>
                  <a:lnTo>
                    <a:pt x="0" y="104794"/>
                  </a:lnTo>
                  <a:lnTo>
                    <a:pt x="161906" y="104794"/>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algn="ctr" defTabSz="914367" fontAlgn="base">
                <a:spcBef>
                  <a:spcPct val="0"/>
                </a:spcBef>
                <a:spcAft>
                  <a:spcPct val="0"/>
                </a:spcAft>
              </a:pPr>
              <a:endParaRPr lang="en-US" sz="1600" b="1" kern="0">
                <a:ln w="3175">
                  <a:noFill/>
                </a:ln>
                <a:gradFill>
                  <a:gsLst>
                    <a:gs pos="53933">
                      <a:srgbClr val="FFFFFF"/>
                    </a:gs>
                    <a:gs pos="38000">
                      <a:srgbClr val="FFFFFF"/>
                    </a:gs>
                  </a:gsLst>
                  <a:path path="circle">
                    <a:fillToRect l="100000" b="100000"/>
                  </a:path>
                </a:gradFill>
                <a:latin typeface="Calibri" panose="020F0502020204030204"/>
                <a:cs typeface="Segoe UI" pitchFamily="34" charset="0"/>
              </a:endParaRPr>
            </a:p>
          </p:txBody>
        </p:sp>
        <p:sp>
          <p:nvSpPr>
            <p:cNvPr id="78" name="TextBox 77">
              <a:extLst>
                <a:ext uri="{FF2B5EF4-FFF2-40B4-BE49-F238E27FC236}">
                  <a16:creationId xmlns:a16="http://schemas.microsoft.com/office/drawing/2014/main" id="{6C716417-16DA-65A8-9B67-C6CB3E7417F0}"/>
                </a:ext>
              </a:extLst>
            </p:cNvPr>
            <p:cNvSpPr txBox="1"/>
            <p:nvPr/>
          </p:nvSpPr>
          <p:spPr>
            <a:xfrm>
              <a:off x="8978900" y="2699876"/>
              <a:ext cx="2603500" cy="400110"/>
            </a:xfrm>
            <a:prstGeom prst="rect">
              <a:avLst/>
            </a:prstGeom>
            <a:noFill/>
          </p:spPr>
          <p:txBody>
            <a:bodyPr wrap="square">
              <a:spAutoFit/>
            </a:bodyPr>
            <a:lstStyle/>
            <a:p>
              <a:pPr lvl="0" algn="ctr" defTabSz="914367" fontAlgn="base">
                <a:spcBef>
                  <a:spcPct val="0"/>
                </a:spcBef>
                <a:spcAft>
                  <a:spcPct val="0"/>
                </a:spcAft>
                <a:defRPr/>
              </a:pPr>
              <a:r>
                <a:rPr lang="en-US" sz="2000" kern="0">
                  <a:ln w="3175">
                    <a:noFill/>
                  </a:ln>
                  <a:solidFill>
                    <a:srgbClr val="3A20A0"/>
                  </a:solidFill>
                  <a:latin typeface="Open Sans SemiBold"/>
                  <a:ea typeface="Open Sans SemiBold"/>
                  <a:cs typeface="Open Sans SemiBold"/>
                </a:rPr>
                <a:t>Manageability</a:t>
              </a:r>
            </a:p>
          </p:txBody>
        </p:sp>
      </p:grpSp>
      <p:grpSp>
        <p:nvGrpSpPr>
          <p:cNvPr id="109" name="Group 108" descr="Group of features for observability">
            <a:extLst>
              <a:ext uri="{FF2B5EF4-FFF2-40B4-BE49-F238E27FC236}">
                <a16:creationId xmlns:a16="http://schemas.microsoft.com/office/drawing/2014/main" id="{747A5142-91C2-6A7D-12AF-0B8F1CCE1213}"/>
              </a:ext>
              <a:ext uri="{C183D7F6-B498-43B3-948B-1728B52AA6E4}">
                <adec:decorative xmlns:adec="http://schemas.microsoft.com/office/drawing/2017/decorative" val="0"/>
              </a:ext>
            </a:extLst>
          </p:cNvPr>
          <p:cNvGrpSpPr/>
          <p:nvPr/>
        </p:nvGrpSpPr>
        <p:grpSpPr>
          <a:xfrm>
            <a:off x="609600" y="3247591"/>
            <a:ext cx="2603500" cy="2921702"/>
            <a:chOff x="609600" y="3378215"/>
            <a:chExt cx="2603500" cy="2921702"/>
          </a:xfrm>
        </p:grpSpPr>
        <p:sp>
          <p:nvSpPr>
            <p:cNvPr id="86" name="TextBox 85">
              <a:extLst>
                <a:ext uri="{FF2B5EF4-FFF2-40B4-BE49-F238E27FC236}">
                  <a16:creationId xmlns:a16="http://schemas.microsoft.com/office/drawing/2014/main" id="{56E451AB-5A2F-04BA-710D-4F1DCC5A8FBE}"/>
                </a:ext>
              </a:extLst>
            </p:cNvPr>
            <p:cNvSpPr txBox="1"/>
            <p:nvPr/>
          </p:nvSpPr>
          <p:spPr>
            <a:xfrm>
              <a:off x="609600" y="3378215"/>
              <a:ext cx="2603500" cy="411480"/>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Built in metrics with dimensions</a:t>
              </a:r>
            </a:p>
          </p:txBody>
        </p:sp>
        <p:sp>
          <p:nvSpPr>
            <p:cNvPr id="87" name="TextBox 86">
              <a:extLst>
                <a:ext uri="{FF2B5EF4-FFF2-40B4-BE49-F238E27FC236}">
                  <a16:creationId xmlns:a16="http://schemas.microsoft.com/office/drawing/2014/main" id="{AB16BD14-7662-2CD2-0192-3178E607B02B}"/>
                </a:ext>
              </a:extLst>
            </p:cNvPr>
            <p:cNvSpPr txBox="1"/>
            <p:nvPr/>
          </p:nvSpPr>
          <p:spPr>
            <a:xfrm>
              <a:off x="609600" y="3880259"/>
              <a:ext cx="2603500" cy="411480"/>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DI integration for metrics</a:t>
              </a:r>
            </a:p>
          </p:txBody>
        </p:sp>
        <p:sp>
          <p:nvSpPr>
            <p:cNvPr id="88" name="TextBox 87">
              <a:extLst>
                <a:ext uri="{FF2B5EF4-FFF2-40B4-BE49-F238E27FC236}">
                  <a16:creationId xmlns:a16="http://schemas.microsoft.com/office/drawing/2014/main" id="{F9772A0E-2578-E706-898D-8CA5BEA23C2F}"/>
                </a:ext>
              </a:extLst>
            </p:cNvPr>
            <p:cNvSpPr txBox="1"/>
            <p:nvPr/>
          </p:nvSpPr>
          <p:spPr>
            <a:xfrm>
              <a:off x="609600" y="4382303"/>
              <a:ext cx="2603500" cy="411480"/>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Better Logging support </a:t>
              </a:r>
              <a:b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000" b="0"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(faster, can object serialization)</a:t>
              </a:r>
              <a:endParaRPr kumimoji="0" lang="en-US" sz="1100" b="0"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9" name="TextBox 88">
              <a:extLst>
                <a:ext uri="{FF2B5EF4-FFF2-40B4-BE49-F238E27FC236}">
                  <a16:creationId xmlns:a16="http://schemas.microsoft.com/office/drawing/2014/main" id="{F8D8CD5B-27A1-0760-94C7-29133B1628F5}"/>
                </a:ext>
              </a:extLst>
            </p:cNvPr>
            <p:cNvSpPr txBox="1"/>
            <p:nvPr/>
          </p:nvSpPr>
          <p:spPr>
            <a:xfrm>
              <a:off x="609600" y="4884347"/>
              <a:ext cx="2603500" cy="411480"/>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Enrichment</a:t>
              </a:r>
            </a:p>
          </p:txBody>
        </p:sp>
        <p:sp>
          <p:nvSpPr>
            <p:cNvPr id="90" name="TextBox 89">
              <a:extLst>
                <a:ext uri="{FF2B5EF4-FFF2-40B4-BE49-F238E27FC236}">
                  <a16:creationId xmlns:a16="http://schemas.microsoft.com/office/drawing/2014/main" id="{475D429B-A3C4-27FE-F436-201FEAF12AF2}"/>
                </a:ext>
              </a:extLst>
            </p:cNvPr>
            <p:cNvSpPr txBox="1"/>
            <p:nvPr/>
          </p:nvSpPr>
          <p:spPr>
            <a:xfrm>
              <a:off x="609600" y="5386391"/>
              <a:ext cx="2603500" cy="411480"/>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Redaction</a:t>
              </a:r>
            </a:p>
          </p:txBody>
        </p:sp>
        <p:sp>
          <p:nvSpPr>
            <p:cNvPr id="91" name="TextBox 90">
              <a:extLst>
                <a:ext uri="{FF2B5EF4-FFF2-40B4-BE49-F238E27FC236}">
                  <a16:creationId xmlns:a16="http://schemas.microsoft.com/office/drawing/2014/main" id="{749B55FC-2B97-0F80-9D63-CB434C65A9EF}"/>
                </a:ext>
              </a:extLst>
            </p:cNvPr>
            <p:cNvSpPr txBox="1"/>
            <p:nvPr/>
          </p:nvSpPr>
          <p:spPr>
            <a:xfrm>
              <a:off x="609600" y="5888437"/>
              <a:ext cx="2603500" cy="411480"/>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nb-NO"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Testing fakes for Logging &amp; Metrics </a:t>
              </a:r>
              <a:endPar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8" name="Group 107" descr="Group of features for Resiliency">
            <a:extLst>
              <a:ext uri="{FF2B5EF4-FFF2-40B4-BE49-F238E27FC236}">
                <a16:creationId xmlns:a16="http://schemas.microsoft.com/office/drawing/2014/main" id="{C2706937-9F80-3057-14B9-CA395DDDF2A2}"/>
              </a:ext>
              <a:ext uri="{C183D7F6-B498-43B3-948B-1728B52AA6E4}">
                <adec:decorative xmlns:adec="http://schemas.microsoft.com/office/drawing/2017/decorative" val="0"/>
              </a:ext>
            </a:extLst>
          </p:cNvPr>
          <p:cNvGrpSpPr/>
          <p:nvPr/>
        </p:nvGrpSpPr>
        <p:grpSpPr>
          <a:xfrm>
            <a:off x="3399367" y="3247591"/>
            <a:ext cx="2603500" cy="913524"/>
            <a:chOff x="3399367" y="3378215"/>
            <a:chExt cx="2603500" cy="913524"/>
          </a:xfrm>
        </p:grpSpPr>
        <p:sp>
          <p:nvSpPr>
            <p:cNvPr id="92" name="TextBox 91">
              <a:extLst>
                <a:ext uri="{FF2B5EF4-FFF2-40B4-BE49-F238E27FC236}">
                  <a16:creationId xmlns:a16="http://schemas.microsoft.com/office/drawing/2014/main" id="{6199C645-6D55-D4CF-8A12-04034F5A2EC6}"/>
                </a:ext>
              </a:extLst>
            </p:cNvPr>
            <p:cNvSpPr txBox="1"/>
            <p:nvPr/>
          </p:nvSpPr>
          <p:spPr>
            <a:xfrm>
              <a:off x="3399367" y="3378215"/>
              <a:ext cx="2603500" cy="411480"/>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New Polly based </a:t>
              </a:r>
              <a:b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resiliency packages</a:t>
              </a:r>
            </a:p>
          </p:txBody>
        </p:sp>
        <p:sp>
          <p:nvSpPr>
            <p:cNvPr id="93" name="TextBox 92">
              <a:extLst>
                <a:ext uri="{FF2B5EF4-FFF2-40B4-BE49-F238E27FC236}">
                  <a16:creationId xmlns:a16="http://schemas.microsoft.com/office/drawing/2014/main" id="{5151EC6E-19AA-B9B4-5575-53D033E7A551}"/>
                </a:ext>
              </a:extLst>
            </p:cNvPr>
            <p:cNvSpPr txBox="1"/>
            <p:nvPr/>
          </p:nvSpPr>
          <p:spPr>
            <a:xfrm>
              <a:off x="3399367" y="3880259"/>
              <a:ext cx="2603500" cy="411480"/>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err="1">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SignalR</a:t>
              </a:r>
              <a: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Stateful Reconnect</a:t>
              </a:r>
            </a:p>
          </p:txBody>
        </p:sp>
      </p:grpSp>
      <p:grpSp>
        <p:nvGrpSpPr>
          <p:cNvPr id="107" name="Group 106" descr="Group of features for Scalability">
            <a:extLst>
              <a:ext uri="{FF2B5EF4-FFF2-40B4-BE49-F238E27FC236}">
                <a16:creationId xmlns:a16="http://schemas.microsoft.com/office/drawing/2014/main" id="{9A2FCBFD-14E8-600B-C3D1-C320C9363228}"/>
              </a:ext>
              <a:ext uri="{C183D7F6-B498-43B3-948B-1728B52AA6E4}">
                <adec:decorative xmlns:adec="http://schemas.microsoft.com/office/drawing/2017/decorative" val="0"/>
              </a:ext>
            </a:extLst>
          </p:cNvPr>
          <p:cNvGrpSpPr/>
          <p:nvPr/>
        </p:nvGrpSpPr>
        <p:grpSpPr>
          <a:xfrm>
            <a:off x="6189134" y="3247591"/>
            <a:ext cx="2603500" cy="1415568"/>
            <a:chOff x="6189134" y="3378215"/>
            <a:chExt cx="2603500" cy="1415568"/>
          </a:xfrm>
        </p:grpSpPr>
        <p:sp>
          <p:nvSpPr>
            <p:cNvPr id="94" name="TextBox 93">
              <a:extLst>
                <a:ext uri="{FF2B5EF4-FFF2-40B4-BE49-F238E27FC236}">
                  <a16:creationId xmlns:a16="http://schemas.microsoft.com/office/drawing/2014/main" id="{119FB945-2683-787D-275E-E368BEB2D3B9}"/>
                </a:ext>
              </a:extLst>
            </p:cNvPr>
            <p:cNvSpPr txBox="1"/>
            <p:nvPr/>
          </p:nvSpPr>
          <p:spPr>
            <a:xfrm>
              <a:off x="6189134" y="3378215"/>
              <a:ext cx="2603500" cy="411480"/>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AOT </a:t>
              </a:r>
              <a:b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br>
              <a:r>
                <a:rPr lang="en-US" sz="1000" b="0">
                  <a:solidFill>
                    <a:srgbClr val="FFFFFF"/>
                  </a:solidFill>
                </a:rPr>
                <a:t>(increased density)</a:t>
              </a:r>
            </a:p>
          </p:txBody>
        </p:sp>
        <p:sp>
          <p:nvSpPr>
            <p:cNvPr id="95" name="TextBox 94">
              <a:extLst>
                <a:ext uri="{FF2B5EF4-FFF2-40B4-BE49-F238E27FC236}">
                  <a16:creationId xmlns:a16="http://schemas.microsoft.com/office/drawing/2014/main" id="{1ED8D496-159D-5B84-ACAC-8507329A970E}"/>
                </a:ext>
              </a:extLst>
            </p:cNvPr>
            <p:cNvSpPr txBox="1"/>
            <p:nvPr/>
          </p:nvSpPr>
          <p:spPr>
            <a:xfrm>
              <a:off x="6189134" y="3880259"/>
              <a:ext cx="2603500" cy="411480"/>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Performance</a:t>
              </a:r>
            </a:p>
          </p:txBody>
        </p:sp>
        <p:sp>
          <p:nvSpPr>
            <p:cNvPr id="96" name="TextBox 95">
              <a:extLst>
                <a:ext uri="{FF2B5EF4-FFF2-40B4-BE49-F238E27FC236}">
                  <a16:creationId xmlns:a16="http://schemas.microsoft.com/office/drawing/2014/main" id="{A03601CA-358B-4396-2732-92E6B3FCDBC6}"/>
                </a:ext>
              </a:extLst>
            </p:cNvPr>
            <p:cNvSpPr txBox="1"/>
            <p:nvPr/>
          </p:nvSpPr>
          <p:spPr>
            <a:xfrm>
              <a:off x="6189134" y="4382303"/>
              <a:ext cx="2603500" cy="411480"/>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Chiseled Ubuntu</a:t>
              </a:r>
              <a:endParaRPr kumimoji="0" lang="en-US" sz="1100" b="0"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97" name="TextBox 96">
            <a:extLst>
              <a:ext uri="{FF2B5EF4-FFF2-40B4-BE49-F238E27FC236}">
                <a16:creationId xmlns:a16="http://schemas.microsoft.com/office/drawing/2014/main" id="{4C057098-B974-CBDE-2AB7-F181611F6623}"/>
              </a:ext>
            </a:extLst>
          </p:cNvPr>
          <p:cNvSpPr txBox="1"/>
          <p:nvPr/>
        </p:nvSpPr>
        <p:spPr>
          <a:xfrm>
            <a:off x="8978900" y="3247591"/>
            <a:ext cx="2603500" cy="411480"/>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gradFill>
                  <a:gsLst>
                    <a:gs pos="53933">
                      <a:srgbClr val="FFFFFF"/>
                    </a:gs>
                    <a:gs pos="38000">
                      <a:srgbClr val="FFFFFF"/>
                    </a:gs>
                  </a:gsLst>
                  <a:path path="circle">
                    <a:fillToRect l="100000" b="100000"/>
                  </a:path>
                </a:gra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Certificate auto-rotation </a:t>
            </a:r>
            <a:b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1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support in Kestrel</a:t>
            </a:r>
          </a:p>
        </p:txBody>
      </p:sp>
      <p:sp>
        <p:nvSpPr>
          <p:cNvPr id="101" name="Title 100">
            <a:extLst>
              <a:ext uri="{FF2B5EF4-FFF2-40B4-BE49-F238E27FC236}">
                <a16:creationId xmlns:a16="http://schemas.microsoft.com/office/drawing/2014/main" id="{F36BFBA7-E7AC-F959-95CD-FC76471E9A29}"/>
              </a:ext>
            </a:extLst>
          </p:cNvPr>
          <p:cNvSpPr>
            <a:spLocks noGrp="1"/>
          </p:cNvSpPr>
          <p:nvPr>
            <p:ph type="title"/>
          </p:nvPr>
        </p:nvSpPr>
        <p:spPr/>
        <p:txBody>
          <a:bodyPr>
            <a:normAutofit/>
          </a:bodyPr>
          <a:lstStyle/>
          <a:p>
            <a:r>
              <a:rPr lang="nl-NL" dirty="0"/>
              <a:t>.NET 8 Includes</a:t>
            </a:r>
            <a:endParaRPr lang="en-US" dirty="0"/>
          </a:p>
        </p:txBody>
      </p:sp>
    </p:spTree>
    <p:extLst>
      <p:ext uri="{BB962C8B-B14F-4D97-AF65-F5344CB8AC3E}">
        <p14:creationId xmlns:p14="http://schemas.microsoft.com/office/powerpoint/2010/main" val="32703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42" presetClass="path" presetSubtype="0" decel="100000" fill="hold" grpId="1" nodeType="withEffect">
                                  <p:stCondLst>
                                    <p:cond delay="0"/>
                                  </p:stCondLst>
                                  <p:childTnLst>
                                    <p:animMotion origin="layout" path="M 0 0.04606 L 0 0 " pathEditMode="relative" rAng="0" ptsTypes="AA">
                                      <p:cBhvr>
                                        <p:cTn id="9" dur="500" fill="hold"/>
                                        <p:tgtEl>
                                          <p:spTgt spid="101"/>
                                        </p:tgtEl>
                                        <p:attrNameLst>
                                          <p:attrName>ppt_x</p:attrName>
                                          <p:attrName>ppt_y</p:attrName>
                                        </p:attrNameLst>
                                      </p:cBhvr>
                                      <p:rCtr x="0" y="-2315"/>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par>
                                <p:cTn id="14" presetID="42" presetClass="path" presetSubtype="0" decel="100000" fill="hold" nodeType="withEffect">
                                  <p:stCondLst>
                                    <p:cond delay="0"/>
                                  </p:stCondLst>
                                  <p:childTnLst>
                                    <p:animMotion origin="layout" path="M 0 0.04606 L 0 0 " pathEditMode="relative" rAng="0" ptsTypes="AA">
                                      <p:cBhvr>
                                        <p:cTn id="15" dur="500" fill="hold"/>
                                        <p:tgtEl>
                                          <p:spTgt spid="103"/>
                                        </p:tgtEl>
                                        <p:attrNameLst>
                                          <p:attrName>ppt_x</p:attrName>
                                          <p:attrName>ppt_y</p:attrName>
                                        </p:attrNameLst>
                                      </p:cBhvr>
                                      <p:rCtr x="0" y="-2315"/>
                                    </p:animMotion>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par>
                                <p:cTn id="20" presetID="42" presetClass="path" presetSubtype="0" decel="100000" fill="hold" nodeType="withEffect">
                                  <p:stCondLst>
                                    <p:cond delay="0"/>
                                  </p:stCondLst>
                                  <p:childTnLst>
                                    <p:animMotion origin="layout" path="M 0 0.04606 L 0 0 " pathEditMode="relative" rAng="0" ptsTypes="AA">
                                      <p:cBhvr>
                                        <p:cTn id="21" dur="500" fill="hold"/>
                                        <p:tgtEl>
                                          <p:spTgt spid="109"/>
                                        </p:tgtEl>
                                        <p:attrNameLst>
                                          <p:attrName>ppt_x</p:attrName>
                                          <p:attrName>ppt_y</p:attrName>
                                        </p:attrNameLst>
                                      </p:cBhvr>
                                      <p:rCtr x="0" y="-2315"/>
                                    </p:animMotion>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500"/>
                                        <p:tgtEl>
                                          <p:spTgt spid="104"/>
                                        </p:tgtEl>
                                      </p:cBhvr>
                                    </p:animEffect>
                                  </p:childTnLst>
                                </p:cTn>
                              </p:par>
                              <p:par>
                                <p:cTn id="26" presetID="42" presetClass="path" presetSubtype="0" decel="100000" fill="hold" nodeType="withEffect">
                                  <p:stCondLst>
                                    <p:cond delay="0"/>
                                  </p:stCondLst>
                                  <p:childTnLst>
                                    <p:animMotion origin="layout" path="M 0 0.04606 L 0 0 " pathEditMode="relative" rAng="0" ptsTypes="AA">
                                      <p:cBhvr>
                                        <p:cTn id="27" dur="500" fill="hold"/>
                                        <p:tgtEl>
                                          <p:spTgt spid="104"/>
                                        </p:tgtEl>
                                        <p:attrNameLst>
                                          <p:attrName>ppt_x</p:attrName>
                                          <p:attrName>ppt_y</p:attrName>
                                        </p:attrNameLst>
                                      </p:cBhvr>
                                      <p:rCtr x="0" y="-2315"/>
                                    </p:animMotion>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500"/>
                                        <p:tgtEl>
                                          <p:spTgt spid="108"/>
                                        </p:tgtEl>
                                      </p:cBhvr>
                                    </p:animEffect>
                                  </p:childTnLst>
                                </p:cTn>
                              </p:par>
                              <p:par>
                                <p:cTn id="32" presetID="42" presetClass="path" presetSubtype="0" decel="100000" fill="hold" nodeType="withEffect">
                                  <p:stCondLst>
                                    <p:cond delay="0"/>
                                  </p:stCondLst>
                                  <p:childTnLst>
                                    <p:animMotion origin="layout" path="M 0 0.04606 L 0 0 " pathEditMode="relative" rAng="0" ptsTypes="AA">
                                      <p:cBhvr>
                                        <p:cTn id="33" dur="500" fill="hold"/>
                                        <p:tgtEl>
                                          <p:spTgt spid="108"/>
                                        </p:tgtEl>
                                        <p:attrNameLst>
                                          <p:attrName>ppt_x</p:attrName>
                                          <p:attrName>ppt_y</p:attrName>
                                        </p:attrNameLst>
                                      </p:cBhvr>
                                      <p:rCtr x="0" y="-2315"/>
                                    </p:animMotion>
                                  </p:childTnLst>
                                </p:cTn>
                              </p:par>
                            </p:childTnLst>
                          </p:cTn>
                        </p:par>
                        <p:par>
                          <p:cTn id="34" fill="hold">
                            <p:stCondLst>
                              <p:cond delay="2500"/>
                            </p:stCondLst>
                            <p:childTnLst>
                              <p:par>
                                <p:cTn id="35" presetID="10" presetClass="entr" presetSubtype="0" fill="hold" nodeType="after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500"/>
                                        <p:tgtEl>
                                          <p:spTgt spid="105"/>
                                        </p:tgtEl>
                                      </p:cBhvr>
                                    </p:animEffect>
                                  </p:childTnLst>
                                </p:cTn>
                              </p:par>
                              <p:par>
                                <p:cTn id="38" presetID="42" presetClass="path" presetSubtype="0" decel="100000" fill="hold" nodeType="withEffect">
                                  <p:stCondLst>
                                    <p:cond delay="0"/>
                                  </p:stCondLst>
                                  <p:childTnLst>
                                    <p:animMotion origin="layout" path="M 0 0.04606 L 0 0 " pathEditMode="relative" rAng="0" ptsTypes="AA">
                                      <p:cBhvr>
                                        <p:cTn id="39" dur="500" fill="hold"/>
                                        <p:tgtEl>
                                          <p:spTgt spid="105"/>
                                        </p:tgtEl>
                                        <p:attrNameLst>
                                          <p:attrName>ppt_x</p:attrName>
                                          <p:attrName>ppt_y</p:attrName>
                                        </p:attrNameLst>
                                      </p:cBhvr>
                                      <p:rCtr x="0" y="-2315"/>
                                    </p:animMotion>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107"/>
                                        </p:tgtEl>
                                        <p:attrNameLst>
                                          <p:attrName>style.visibility</p:attrName>
                                        </p:attrNameLst>
                                      </p:cBhvr>
                                      <p:to>
                                        <p:strVal val="visible"/>
                                      </p:to>
                                    </p:set>
                                    <p:animEffect transition="in" filter="fade">
                                      <p:cBhvr>
                                        <p:cTn id="43" dur="500"/>
                                        <p:tgtEl>
                                          <p:spTgt spid="107"/>
                                        </p:tgtEl>
                                      </p:cBhvr>
                                    </p:animEffect>
                                  </p:childTnLst>
                                </p:cTn>
                              </p:par>
                              <p:par>
                                <p:cTn id="44" presetID="42" presetClass="path" presetSubtype="0" decel="100000" fill="hold" nodeType="withEffect">
                                  <p:stCondLst>
                                    <p:cond delay="0"/>
                                  </p:stCondLst>
                                  <p:childTnLst>
                                    <p:animMotion origin="layout" path="M 0 0.04606 L 0 0 " pathEditMode="relative" rAng="0" ptsTypes="AA">
                                      <p:cBhvr>
                                        <p:cTn id="45" dur="500" fill="hold"/>
                                        <p:tgtEl>
                                          <p:spTgt spid="107"/>
                                        </p:tgtEl>
                                        <p:attrNameLst>
                                          <p:attrName>ppt_x</p:attrName>
                                          <p:attrName>ppt_y</p:attrName>
                                        </p:attrNameLst>
                                      </p:cBhvr>
                                      <p:rCtr x="0" y="-2315"/>
                                    </p:animMotion>
                                  </p:childTnLst>
                                </p:cTn>
                              </p:par>
                            </p:childTnLst>
                          </p:cTn>
                        </p:par>
                        <p:par>
                          <p:cTn id="46" fill="hold">
                            <p:stCondLst>
                              <p:cond delay="3500"/>
                            </p:stCondLst>
                            <p:childTnLst>
                              <p:par>
                                <p:cTn id="47" presetID="10" presetClass="entr" presetSubtype="0" fill="hold" nodeType="afterEffect">
                                  <p:stCondLst>
                                    <p:cond delay="0"/>
                                  </p:stCondLst>
                                  <p:childTnLst>
                                    <p:set>
                                      <p:cBhvr>
                                        <p:cTn id="48" dur="1" fill="hold">
                                          <p:stCondLst>
                                            <p:cond delay="0"/>
                                          </p:stCondLst>
                                        </p:cTn>
                                        <p:tgtEl>
                                          <p:spTgt spid="106"/>
                                        </p:tgtEl>
                                        <p:attrNameLst>
                                          <p:attrName>style.visibility</p:attrName>
                                        </p:attrNameLst>
                                      </p:cBhvr>
                                      <p:to>
                                        <p:strVal val="visible"/>
                                      </p:to>
                                    </p:set>
                                    <p:animEffect transition="in" filter="fade">
                                      <p:cBhvr>
                                        <p:cTn id="49" dur="500"/>
                                        <p:tgtEl>
                                          <p:spTgt spid="106"/>
                                        </p:tgtEl>
                                      </p:cBhvr>
                                    </p:animEffect>
                                  </p:childTnLst>
                                </p:cTn>
                              </p:par>
                              <p:par>
                                <p:cTn id="50" presetID="42" presetClass="path" presetSubtype="0" decel="100000" fill="hold" nodeType="withEffect">
                                  <p:stCondLst>
                                    <p:cond delay="0"/>
                                  </p:stCondLst>
                                  <p:childTnLst>
                                    <p:animMotion origin="layout" path="M 0 0.04606 L 0 0 " pathEditMode="relative" rAng="0" ptsTypes="AA">
                                      <p:cBhvr>
                                        <p:cTn id="51" dur="500" fill="hold"/>
                                        <p:tgtEl>
                                          <p:spTgt spid="106"/>
                                        </p:tgtEl>
                                        <p:attrNameLst>
                                          <p:attrName>ppt_x</p:attrName>
                                          <p:attrName>ppt_y</p:attrName>
                                        </p:attrNameLst>
                                      </p:cBhvr>
                                      <p:rCtr x="0" y="-2315"/>
                                    </p:animMotion>
                                  </p:childTnLst>
                                </p:cTn>
                              </p:par>
                            </p:childTnLst>
                          </p:cTn>
                        </p:par>
                        <p:par>
                          <p:cTn id="52" fill="hold">
                            <p:stCondLst>
                              <p:cond delay="4000"/>
                            </p:stCondLst>
                            <p:childTnLst>
                              <p:par>
                                <p:cTn id="53" presetID="10" presetClass="entr" presetSubtype="0" fill="hold" grpId="0" nodeType="afterEffect">
                                  <p:stCondLst>
                                    <p:cond delay="0"/>
                                  </p:stCondLst>
                                  <p:childTnLst>
                                    <p:set>
                                      <p:cBhvr>
                                        <p:cTn id="54" dur="1" fill="hold">
                                          <p:stCondLst>
                                            <p:cond delay="0"/>
                                          </p:stCondLst>
                                        </p:cTn>
                                        <p:tgtEl>
                                          <p:spTgt spid="97"/>
                                        </p:tgtEl>
                                        <p:attrNameLst>
                                          <p:attrName>style.visibility</p:attrName>
                                        </p:attrNameLst>
                                      </p:cBhvr>
                                      <p:to>
                                        <p:strVal val="visible"/>
                                      </p:to>
                                    </p:set>
                                    <p:animEffect transition="in" filter="fade">
                                      <p:cBhvr>
                                        <p:cTn id="55" dur="500"/>
                                        <p:tgtEl>
                                          <p:spTgt spid="97"/>
                                        </p:tgtEl>
                                      </p:cBhvr>
                                    </p:animEffect>
                                  </p:childTnLst>
                                </p:cTn>
                              </p:par>
                              <p:par>
                                <p:cTn id="56" presetID="42" presetClass="path" presetSubtype="0" decel="100000" fill="hold" grpId="1" nodeType="withEffect">
                                  <p:stCondLst>
                                    <p:cond delay="0"/>
                                  </p:stCondLst>
                                  <p:childTnLst>
                                    <p:animMotion origin="layout" path="M 0 0.04606 L 0 0 " pathEditMode="relative" rAng="0" ptsTypes="AA">
                                      <p:cBhvr>
                                        <p:cTn id="57" dur="500" fill="hold"/>
                                        <p:tgtEl>
                                          <p:spTgt spid="97"/>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101" grpId="0"/>
      <p:bldP spid="10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936F28-E6B0-A6FB-9D4C-962BF43309BE}"/>
              </a:ext>
            </a:extLst>
          </p:cNvPr>
          <p:cNvSpPr>
            <a:spLocks noGrp="1"/>
          </p:cNvSpPr>
          <p:nvPr>
            <p:ph type="title"/>
          </p:nvPr>
        </p:nvSpPr>
        <p:spPr>
          <a:xfrm>
            <a:off x="838199" y="167531"/>
            <a:ext cx="10515600" cy="1325563"/>
          </a:xfrm>
        </p:spPr>
        <p:txBody>
          <a:bodyPr/>
          <a:lstStyle/>
          <a:p>
            <a:r>
              <a:rPr lang="it-IT" dirty="0"/>
              <a:t>History of .NET ASPIRE</a:t>
            </a:r>
          </a:p>
        </p:txBody>
      </p:sp>
      <p:pic>
        <p:nvPicPr>
          <p:cNvPr id="4" name="Immagine 3">
            <a:extLst>
              <a:ext uri="{FF2B5EF4-FFF2-40B4-BE49-F238E27FC236}">
                <a16:creationId xmlns:a16="http://schemas.microsoft.com/office/drawing/2014/main" id="{F19F0A5A-A182-237B-B4EC-FE982190E325}"/>
              </a:ext>
            </a:extLst>
          </p:cNvPr>
          <p:cNvPicPr>
            <a:picLocks noChangeAspect="1"/>
          </p:cNvPicPr>
          <p:nvPr/>
        </p:nvPicPr>
        <p:blipFill>
          <a:blip r:embed="rId2"/>
          <a:stretch>
            <a:fillRect/>
          </a:stretch>
        </p:blipFill>
        <p:spPr>
          <a:xfrm>
            <a:off x="2131774" y="4264700"/>
            <a:ext cx="7374175" cy="1859102"/>
          </a:xfrm>
          <a:prstGeom prst="rect">
            <a:avLst/>
          </a:prstGeom>
        </p:spPr>
      </p:pic>
      <p:sp>
        <p:nvSpPr>
          <p:cNvPr id="6" name="CasellaDiTesto 5">
            <a:extLst>
              <a:ext uri="{FF2B5EF4-FFF2-40B4-BE49-F238E27FC236}">
                <a16:creationId xmlns:a16="http://schemas.microsoft.com/office/drawing/2014/main" id="{FCE08984-BA9A-FD32-1222-8E61170CBA92}"/>
              </a:ext>
            </a:extLst>
          </p:cNvPr>
          <p:cNvSpPr txBox="1"/>
          <p:nvPr/>
        </p:nvSpPr>
        <p:spPr>
          <a:xfrm>
            <a:off x="1579323" y="1270000"/>
            <a:ext cx="8479076" cy="2893100"/>
          </a:xfrm>
          <a:prstGeom prst="rect">
            <a:avLst/>
          </a:prstGeom>
          <a:noFill/>
        </p:spPr>
        <p:txBody>
          <a:bodyPr wrap="square">
            <a:spAutoFit/>
          </a:bodyPr>
          <a:lstStyle/>
          <a:p>
            <a:pPr algn="l"/>
            <a:r>
              <a:rPr lang="en-US" sz="1400" b="1" i="0" dirty="0">
                <a:solidFill>
                  <a:srgbClr val="1F2328"/>
                </a:solidFill>
                <a:effectLst/>
                <a:latin typeface="-apple-system"/>
              </a:rPr>
              <a:t>Project Tye</a:t>
            </a:r>
          </a:p>
          <a:p>
            <a:pPr algn="l"/>
            <a:r>
              <a:rPr lang="en-US" sz="1400" b="0" i="0" dirty="0">
                <a:solidFill>
                  <a:srgbClr val="1F2328"/>
                </a:solidFill>
                <a:effectLst/>
                <a:latin typeface="-apple-system"/>
              </a:rPr>
              <a:t>Tye is a developer tool that makes developing, testing, and deploying microservices and distributed applications easier. Project Tye includes a local orchestrator to make developing microservices easier and the ability to deploy microservices to Kubernetes with minimal configuration.</a:t>
            </a:r>
          </a:p>
          <a:p>
            <a:pPr algn="l"/>
            <a:r>
              <a:rPr lang="en-US" sz="1400" b="0" i="0" dirty="0">
                <a:solidFill>
                  <a:srgbClr val="1F2328"/>
                </a:solidFill>
                <a:effectLst/>
                <a:latin typeface="-apple-system"/>
              </a:rPr>
              <a:t>Tye can:</a:t>
            </a:r>
          </a:p>
          <a:p>
            <a:pPr algn="l">
              <a:buFont typeface="Arial" panose="020B0604020202020204" pitchFamily="34" charset="0"/>
              <a:buChar char="•"/>
            </a:pPr>
            <a:r>
              <a:rPr lang="en-US" sz="1400" b="0" i="0" dirty="0">
                <a:solidFill>
                  <a:srgbClr val="1F2328"/>
                </a:solidFill>
                <a:effectLst/>
                <a:latin typeface="-apple-system"/>
              </a:rPr>
              <a:t>Simplify microservices development by making it easy to:</a:t>
            </a:r>
          </a:p>
          <a:p>
            <a:pPr marL="742950" lvl="1" indent="-285750" algn="l">
              <a:buFont typeface="Arial" panose="020B0604020202020204" pitchFamily="34" charset="0"/>
              <a:buChar char="•"/>
            </a:pPr>
            <a:r>
              <a:rPr lang="en-US" sz="1400" b="0" i="0" dirty="0">
                <a:solidFill>
                  <a:srgbClr val="1F2328"/>
                </a:solidFill>
                <a:effectLst/>
                <a:latin typeface="-apple-system"/>
              </a:rPr>
              <a:t>Run many services with one command</a:t>
            </a:r>
          </a:p>
          <a:p>
            <a:pPr marL="742950" lvl="1" indent="-285750" algn="l">
              <a:buFont typeface="Arial" panose="020B0604020202020204" pitchFamily="34" charset="0"/>
              <a:buChar char="•"/>
            </a:pPr>
            <a:r>
              <a:rPr lang="en-US" sz="1400" b="0" i="0" dirty="0">
                <a:solidFill>
                  <a:srgbClr val="1F2328"/>
                </a:solidFill>
                <a:effectLst/>
                <a:latin typeface="-apple-system"/>
              </a:rPr>
              <a:t>Use dependencies in containers</a:t>
            </a:r>
          </a:p>
          <a:p>
            <a:pPr marL="742950" lvl="1" indent="-285750" algn="l">
              <a:buFont typeface="Arial" panose="020B0604020202020204" pitchFamily="34" charset="0"/>
              <a:buChar char="•"/>
            </a:pPr>
            <a:r>
              <a:rPr lang="en-US" sz="1400" b="0" i="0" dirty="0">
                <a:solidFill>
                  <a:srgbClr val="1F2328"/>
                </a:solidFill>
                <a:effectLst/>
                <a:latin typeface="-apple-system"/>
              </a:rPr>
              <a:t>Discover addresses of other services using simple conventions</a:t>
            </a:r>
          </a:p>
          <a:p>
            <a:pPr algn="l">
              <a:buFont typeface="Arial" panose="020B0604020202020204" pitchFamily="34" charset="0"/>
              <a:buChar char="•"/>
            </a:pPr>
            <a:r>
              <a:rPr lang="en-US" sz="1400" b="0" i="0" dirty="0">
                <a:solidFill>
                  <a:srgbClr val="1F2328"/>
                </a:solidFill>
                <a:effectLst/>
                <a:latin typeface="-apple-system"/>
              </a:rPr>
              <a:t>Deploy .NET applications to Kubernetes by:</a:t>
            </a:r>
          </a:p>
          <a:p>
            <a:pPr marL="742950" lvl="1" indent="-285750" algn="l">
              <a:buFont typeface="Arial" panose="020B0604020202020204" pitchFamily="34" charset="0"/>
              <a:buChar char="•"/>
            </a:pPr>
            <a:r>
              <a:rPr lang="en-US" sz="1400" b="0" i="0" dirty="0">
                <a:solidFill>
                  <a:srgbClr val="1F2328"/>
                </a:solidFill>
                <a:effectLst/>
                <a:latin typeface="-apple-system"/>
              </a:rPr>
              <a:t>Automatically containerizing .NET applications</a:t>
            </a:r>
          </a:p>
          <a:p>
            <a:pPr marL="742950" lvl="1" indent="-285750" algn="l">
              <a:buFont typeface="Arial" panose="020B0604020202020204" pitchFamily="34" charset="0"/>
              <a:buChar char="•"/>
            </a:pPr>
            <a:r>
              <a:rPr lang="en-US" sz="1400" b="0" i="0" dirty="0">
                <a:solidFill>
                  <a:srgbClr val="1F2328"/>
                </a:solidFill>
                <a:effectLst/>
                <a:latin typeface="-apple-system"/>
              </a:rPr>
              <a:t>Generating Kubernetes manifests with minimal knowledge or configuration</a:t>
            </a:r>
          </a:p>
          <a:p>
            <a:pPr marL="742950" lvl="1" indent="-285750" algn="l">
              <a:buFont typeface="Arial" panose="020B0604020202020204" pitchFamily="34" charset="0"/>
              <a:buChar char="•"/>
            </a:pPr>
            <a:r>
              <a:rPr lang="en-US" sz="1400" b="0" i="0" dirty="0">
                <a:solidFill>
                  <a:srgbClr val="1F2328"/>
                </a:solidFill>
                <a:effectLst/>
                <a:latin typeface="-apple-system"/>
              </a:rPr>
              <a:t>Using the same conventions as development to keep it consistent</a:t>
            </a:r>
          </a:p>
        </p:txBody>
      </p:sp>
    </p:spTree>
    <p:extLst>
      <p:ext uri="{BB962C8B-B14F-4D97-AF65-F5344CB8AC3E}">
        <p14:creationId xmlns:p14="http://schemas.microsoft.com/office/powerpoint/2010/main" val="22966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176E-BD3C-DCB0-580D-2363E657389E}"/>
              </a:ext>
              <a:ext uri="{C183D7F6-B498-43B3-948B-1728B52AA6E4}">
                <adec:decorative xmlns:adec="http://schemas.microsoft.com/office/drawing/2017/decorative" val="0"/>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of </a:t>
            </a:r>
            <a:r>
              <a:rPr lang="en-US" dirty="0" err="1"/>
              <a:t>realworld</a:t>
            </a:r>
            <a:r>
              <a:rPr lang="en-US" dirty="0"/>
              <a:t> application</a:t>
            </a:r>
          </a:p>
        </p:txBody>
      </p:sp>
      <p:grpSp>
        <p:nvGrpSpPr>
          <p:cNvPr id="4" name="Group 3" descr="The eShop web application running in the browser displaying sports equipment">
            <a:extLst>
              <a:ext uri="{FF2B5EF4-FFF2-40B4-BE49-F238E27FC236}">
                <a16:creationId xmlns:a16="http://schemas.microsoft.com/office/drawing/2014/main" id="{7B1BAE96-0638-B0C5-54ED-199CF06D7220}"/>
              </a:ext>
            </a:extLst>
          </p:cNvPr>
          <p:cNvGrpSpPr/>
          <p:nvPr/>
        </p:nvGrpSpPr>
        <p:grpSpPr>
          <a:xfrm>
            <a:off x="0" y="0"/>
            <a:ext cx="12192000" cy="6858000"/>
            <a:chOff x="0" y="0"/>
            <a:chExt cx="12192000" cy="6858000"/>
          </a:xfrm>
        </p:grpSpPr>
        <p:pic>
          <p:nvPicPr>
            <p:cNvPr id="12" name="Picture 11">
              <a:extLst>
                <a:ext uri="{FF2B5EF4-FFF2-40B4-BE49-F238E27FC236}">
                  <a16:creationId xmlns:a16="http://schemas.microsoft.com/office/drawing/2014/main" id="{1132B9A7-06B3-3548-4416-6D768FBB08A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ADB88D07-71C0-3634-88CD-04C824D30BE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75688" y="306212"/>
              <a:ext cx="1581800" cy="150935"/>
            </a:xfrm>
            <a:prstGeom prst="rect">
              <a:avLst/>
            </a:prstGeom>
          </p:spPr>
        </p:pic>
      </p:grpSp>
    </p:spTree>
    <p:extLst>
      <p:ext uri="{BB962C8B-B14F-4D97-AF65-F5344CB8AC3E}">
        <p14:creationId xmlns:p14="http://schemas.microsoft.com/office/powerpoint/2010/main" val="4216479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BB33-BFBE-7DCF-5920-9D83DD8B92B1}"/>
              </a:ext>
              <a:ext uri="{C183D7F6-B498-43B3-948B-1728B52AA6E4}">
                <adec:decorative xmlns:adec="http://schemas.microsoft.com/office/drawing/2017/decorative" val="0"/>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How you may build a POC</a:t>
            </a:r>
          </a:p>
        </p:txBody>
      </p:sp>
      <p:grpSp>
        <p:nvGrpSpPr>
          <p:cNvPr id="129" name="Group 128" descr="eShop web app running in the browser">
            <a:extLst>
              <a:ext uri="{FF2B5EF4-FFF2-40B4-BE49-F238E27FC236}">
                <a16:creationId xmlns:a16="http://schemas.microsoft.com/office/drawing/2014/main" id="{E741A62B-6FDF-3A7B-9554-B6B0B6D6E417}"/>
              </a:ext>
            </a:extLst>
          </p:cNvPr>
          <p:cNvGrpSpPr/>
          <p:nvPr/>
        </p:nvGrpSpPr>
        <p:grpSpPr>
          <a:xfrm>
            <a:off x="289994" y="1309669"/>
            <a:ext cx="6536528" cy="3971335"/>
            <a:chOff x="0" y="0"/>
            <a:chExt cx="12192000" cy="6858000"/>
          </a:xfrm>
        </p:grpSpPr>
        <p:pic>
          <p:nvPicPr>
            <p:cNvPr id="130" name="Picture 129">
              <a:extLst>
                <a:ext uri="{FF2B5EF4-FFF2-40B4-BE49-F238E27FC236}">
                  <a16:creationId xmlns:a16="http://schemas.microsoft.com/office/drawing/2014/main" id="{88E6DE1D-49DD-29B5-466D-15E83736598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31" name="Picture 130">
              <a:extLst>
                <a:ext uri="{FF2B5EF4-FFF2-40B4-BE49-F238E27FC236}">
                  <a16:creationId xmlns:a16="http://schemas.microsoft.com/office/drawing/2014/main" id="{F8FD8729-C2D2-C8A9-0B80-933C298DF27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75688" y="306212"/>
              <a:ext cx="1581800" cy="150935"/>
            </a:xfrm>
            <a:prstGeom prst="rect">
              <a:avLst/>
            </a:prstGeom>
          </p:spPr>
        </p:pic>
      </p:grpSp>
      <p:grpSp>
        <p:nvGrpSpPr>
          <p:cNvPr id="3" name="Group 2" descr="Architecture showing a web app talking to a data source">
            <a:extLst>
              <a:ext uri="{FF2B5EF4-FFF2-40B4-BE49-F238E27FC236}">
                <a16:creationId xmlns:a16="http://schemas.microsoft.com/office/drawing/2014/main" id="{D9D5CE5E-5E2B-CA44-BDC0-18F09B866B68}"/>
              </a:ext>
            </a:extLst>
          </p:cNvPr>
          <p:cNvGrpSpPr/>
          <p:nvPr/>
        </p:nvGrpSpPr>
        <p:grpSpPr>
          <a:xfrm>
            <a:off x="7066206" y="2005626"/>
            <a:ext cx="3582744" cy="2004400"/>
            <a:chOff x="7066206" y="2005626"/>
            <a:chExt cx="3582744" cy="2004400"/>
          </a:xfrm>
        </p:grpSpPr>
        <p:sp>
          <p:nvSpPr>
            <p:cNvPr id="4" name="Rounded Rectangle 2">
              <a:extLst>
                <a:ext uri="{FF2B5EF4-FFF2-40B4-BE49-F238E27FC236}">
                  <a16:creationId xmlns:a16="http://schemas.microsoft.com/office/drawing/2014/main" id="{BDB24F3C-5C9B-AB08-48BD-734696BD6F19}"/>
                </a:ext>
                <a:ext uri="{C183D7F6-B498-43B3-948B-1728B52AA6E4}">
                  <adec:decorative xmlns:adec="http://schemas.microsoft.com/office/drawing/2017/decorative" val="1"/>
                </a:ext>
              </a:extLst>
            </p:cNvPr>
            <p:cNvSpPr/>
            <p:nvPr/>
          </p:nvSpPr>
          <p:spPr>
            <a:xfrm>
              <a:off x="7066206" y="2139678"/>
              <a:ext cx="3582744" cy="1870348"/>
            </a:xfrm>
            <a:prstGeom prst="roundRect">
              <a:avLst>
                <a:gd name="adj" fmla="val 2119"/>
              </a:avLst>
            </a:prstGeom>
            <a:solidFill>
              <a:srgbClr val="FFFFFF"/>
            </a:solidFill>
            <a:ln w="19050" cap="flat" cmpd="sng" algn="ctr">
              <a:gradFill>
                <a:gsLst>
                  <a:gs pos="67000">
                    <a:srgbClr val="3802DB"/>
                  </a:gs>
                  <a:gs pos="100000">
                    <a:srgbClr val="C039C4"/>
                  </a:gs>
                </a:gsLst>
                <a:lin ang="0" scaled="0"/>
              </a:gradFill>
              <a:prstDash val="solid"/>
            </a:ln>
            <a:effectLst>
              <a:outerShdw blurRad="127000" dist="127000" dir="2700000" algn="tl" rotWithShape="0">
                <a:prstClr val="black">
                  <a:alpha val="10000"/>
                </a:prstClr>
              </a:outerShdw>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5" name="Rounded Rectangle 51">
              <a:extLst>
                <a:ext uri="{FF2B5EF4-FFF2-40B4-BE49-F238E27FC236}">
                  <a16:creationId xmlns:a16="http://schemas.microsoft.com/office/drawing/2014/main" id="{420C777D-862E-7148-9E5F-9BBE5A950F67}"/>
                </a:ext>
                <a:ext uri="{C183D7F6-B498-43B3-948B-1728B52AA6E4}">
                  <adec:decorative xmlns:adec="http://schemas.microsoft.com/office/drawing/2017/decorative" val="1"/>
                </a:ext>
              </a:extLst>
            </p:cNvPr>
            <p:cNvSpPr/>
            <p:nvPr/>
          </p:nvSpPr>
          <p:spPr>
            <a:xfrm>
              <a:off x="8706597" y="2940566"/>
              <a:ext cx="1695141" cy="661954"/>
            </a:xfrm>
            <a:prstGeom prst="roundRect">
              <a:avLst>
                <a:gd name="adj" fmla="val 2532"/>
              </a:avLst>
            </a:prstGeom>
            <a:solidFill>
              <a:srgbClr val="F5F3F6"/>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91F2C"/>
                </a:solidFill>
                <a:effectLst/>
                <a:uLnTx/>
                <a:uFillTx/>
                <a:latin typeface="Segoe UI"/>
                <a:ea typeface="+mn-ea"/>
                <a:cs typeface="+mn-cs"/>
              </a:endParaRPr>
            </a:p>
          </p:txBody>
        </p:sp>
        <p:sp>
          <p:nvSpPr>
            <p:cNvPr id="6" name="Rounded Rectangle 189">
              <a:extLst>
                <a:ext uri="{FF2B5EF4-FFF2-40B4-BE49-F238E27FC236}">
                  <a16:creationId xmlns:a16="http://schemas.microsoft.com/office/drawing/2014/main" id="{58FA8E05-BCB3-3DF0-F158-FBE8DBFAAE32}"/>
                </a:ext>
                <a:ext uri="{C183D7F6-B498-43B3-948B-1728B52AA6E4}">
                  <adec:decorative xmlns:adec="http://schemas.microsoft.com/office/drawing/2017/decorative" val="1"/>
                </a:ext>
              </a:extLst>
            </p:cNvPr>
            <p:cNvSpPr/>
            <p:nvPr/>
          </p:nvSpPr>
          <p:spPr>
            <a:xfrm>
              <a:off x="8814908" y="3052103"/>
              <a:ext cx="1431539" cy="435744"/>
            </a:xfrm>
            <a:prstGeom prst="roundRect">
              <a:avLst>
                <a:gd name="adj" fmla="val 8095"/>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24" name="TextBox 23">
              <a:extLst>
                <a:ext uri="{FF2B5EF4-FFF2-40B4-BE49-F238E27FC236}">
                  <a16:creationId xmlns:a16="http://schemas.microsoft.com/office/drawing/2014/main" id="{99289457-F64F-FCFA-ABEA-198C801CC98A}"/>
                </a:ext>
              </a:extLst>
            </p:cNvPr>
            <p:cNvSpPr txBox="1"/>
            <p:nvPr/>
          </p:nvSpPr>
          <p:spPr>
            <a:xfrm>
              <a:off x="8133012" y="2005626"/>
              <a:ext cx="1180600" cy="232791"/>
            </a:xfrm>
            <a:prstGeom prst="roundRect">
              <a:avLst/>
            </a:prstGeom>
            <a:solidFill>
              <a:srgbClr val="FFFFFF"/>
            </a:solidFill>
          </p:spPr>
          <p:txBody>
            <a:bodyPr wrap="none" lIns="91440" rIns="91440" rtlCol="0">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802DB"/>
                  </a:solidFill>
                  <a:effectLst/>
                  <a:uLnTx/>
                  <a:uFillTx/>
                  <a:latin typeface="Segoe UI Semibold"/>
                </a:rPr>
                <a:t>Cloud Services</a:t>
              </a:r>
            </a:p>
          </p:txBody>
        </p:sp>
        <p:grpSp>
          <p:nvGrpSpPr>
            <p:cNvPr id="74" name="Group 73">
              <a:extLst>
                <a:ext uri="{FF2B5EF4-FFF2-40B4-BE49-F238E27FC236}">
                  <a16:creationId xmlns:a16="http://schemas.microsoft.com/office/drawing/2014/main" id="{8D9F35DC-9E39-6BCB-E624-47AFF48AFB1A}"/>
                </a:ext>
                <a:ext uri="{C183D7F6-B498-43B3-948B-1728B52AA6E4}">
                  <adec:decorative xmlns:adec="http://schemas.microsoft.com/office/drawing/2017/decorative" val="1"/>
                </a:ext>
              </a:extLst>
            </p:cNvPr>
            <p:cNvGrpSpPr/>
            <p:nvPr/>
          </p:nvGrpSpPr>
          <p:grpSpPr>
            <a:xfrm>
              <a:off x="7323913" y="2569946"/>
              <a:ext cx="1143000" cy="1143000"/>
              <a:chOff x="3482545" y="3354467"/>
              <a:chExt cx="1143000" cy="1143000"/>
            </a:xfrm>
          </p:grpSpPr>
          <p:sp>
            <p:nvSpPr>
              <p:cNvPr id="110" name="Rounded Rectangle 92">
                <a:extLst>
                  <a:ext uri="{FF2B5EF4-FFF2-40B4-BE49-F238E27FC236}">
                    <a16:creationId xmlns:a16="http://schemas.microsoft.com/office/drawing/2014/main" id="{2ADD28FF-B53A-62D0-C708-9D1930422B96}"/>
                  </a:ext>
                </a:extLst>
              </p:cNvPr>
              <p:cNvSpPr/>
              <p:nvPr/>
            </p:nvSpPr>
            <p:spPr>
              <a:xfrm>
                <a:off x="3482545" y="3354467"/>
                <a:ext cx="1143000" cy="1143000"/>
              </a:xfrm>
              <a:prstGeom prst="roundRect">
                <a:avLst>
                  <a:gd name="adj" fmla="val 6599"/>
                </a:avLst>
              </a:prstGeom>
              <a:solidFill>
                <a:srgbClr val="F5F3F6"/>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11" name="TextBox 110">
                <a:extLst>
                  <a:ext uri="{FF2B5EF4-FFF2-40B4-BE49-F238E27FC236}">
                    <a16:creationId xmlns:a16="http://schemas.microsoft.com/office/drawing/2014/main" id="{E74FE3AA-65EE-0747-276D-865866B31DAD}"/>
                  </a:ext>
                </a:extLst>
              </p:cNvPr>
              <p:cNvSpPr txBox="1"/>
              <p:nvPr/>
            </p:nvSpPr>
            <p:spPr>
              <a:xfrm>
                <a:off x="3485774" y="3392349"/>
                <a:ext cx="1113517" cy="230832"/>
              </a:xfrm>
              <a:prstGeom prst="rect">
                <a:avLst/>
              </a:prstGeom>
              <a:solidFill>
                <a:srgbClr val="F5F3F6"/>
              </a:solid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Web App</a:t>
                </a:r>
              </a:p>
            </p:txBody>
          </p:sp>
          <p:sp>
            <p:nvSpPr>
              <p:cNvPr id="112" name="Rounded Rectangle 137">
                <a:extLst>
                  <a:ext uri="{FF2B5EF4-FFF2-40B4-BE49-F238E27FC236}">
                    <a16:creationId xmlns:a16="http://schemas.microsoft.com/office/drawing/2014/main" id="{1C890BE9-C421-F854-E2A4-ECC06E5030DF}"/>
                  </a:ext>
                </a:extLst>
              </p:cNvPr>
              <p:cNvSpPr/>
              <p:nvPr/>
            </p:nvSpPr>
            <p:spPr>
              <a:xfrm>
                <a:off x="3585963" y="3836624"/>
                <a:ext cx="960120" cy="527747"/>
              </a:xfrm>
              <a:prstGeom prst="roundRect">
                <a:avLst>
                  <a:gd name="adj" fmla="val 15470"/>
                </a:avLst>
              </a:prstGeom>
              <a:solidFill>
                <a:srgbClr val="F5F3F6"/>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ea typeface="+mn-ea"/>
                    <a:cs typeface="+mn-cs"/>
                  </a:rPr>
                  <a:t>Blazor App</a:t>
                </a:r>
              </a:p>
            </p:txBody>
          </p:sp>
          <p:sp>
            <p:nvSpPr>
              <p:cNvPr id="113" name="Oval 112">
                <a:extLst>
                  <a:ext uri="{FF2B5EF4-FFF2-40B4-BE49-F238E27FC236}">
                    <a16:creationId xmlns:a16="http://schemas.microsoft.com/office/drawing/2014/main" id="{128A49FE-770C-B7F5-C41F-2DE6765EFF5A}"/>
                  </a:ext>
                </a:extLst>
              </p:cNvPr>
              <p:cNvSpPr/>
              <p:nvPr/>
            </p:nvSpPr>
            <p:spPr>
              <a:xfrm>
                <a:off x="3947329" y="3673153"/>
                <a:ext cx="237236" cy="242538"/>
              </a:xfrm>
              <a:prstGeom prst="ellipse">
                <a:avLst/>
              </a:prstGeom>
              <a:solidFill>
                <a:srgbClr val="F5F3F6"/>
              </a:solidFill>
              <a:ln w="12700" cap="flat" cmpd="sng" algn="ctr">
                <a:solidFill>
                  <a:srgbClr val="3802DB"/>
                </a:solidFill>
                <a:prstDash val="solid"/>
              </a:ln>
              <a:effectLst>
                <a:outerShdw blurRad="127000" dist="127000" dir="2700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114" name="Graphic 23" descr="Blazor logo">
                <a:extLst>
                  <a:ext uri="{FF2B5EF4-FFF2-40B4-BE49-F238E27FC236}">
                    <a16:creationId xmlns:a16="http://schemas.microsoft.com/office/drawing/2014/main" id="{3D6956FE-C3EF-C72B-1C93-9E82832F1A75}"/>
                  </a:ext>
                  <a:ext uri="{C183D7F6-B498-43B3-948B-1728B52AA6E4}">
                    <adec:decorative xmlns:adec="http://schemas.microsoft.com/office/drawing/2017/decorative" val="0"/>
                  </a:ext>
                </a:extLst>
              </p:cNvPr>
              <p:cNvSpPr/>
              <p:nvPr/>
            </p:nvSpPr>
            <p:spPr>
              <a:xfrm>
                <a:off x="3998416" y="3725087"/>
                <a:ext cx="137838" cy="131799"/>
              </a:xfrm>
              <a:custGeom>
                <a:avLst/>
                <a:gdLst>
                  <a:gd name="connsiteX0" fmla="*/ 514915 w 518508"/>
                  <a:gd name="connsiteY0" fmla="*/ 134249 h 419189"/>
                  <a:gd name="connsiteX1" fmla="*/ 413965 w 518508"/>
                  <a:gd name="connsiteY1" fmla="*/ 295831 h 419189"/>
                  <a:gd name="connsiteX2" fmla="*/ 220179 w 518508"/>
                  <a:gd name="connsiteY2" fmla="*/ 360751 h 419189"/>
                  <a:gd name="connsiteX3" fmla="*/ 177098 w 518508"/>
                  <a:gd name="connsiteY3" fmla="*/ 358412 h 419189"/>
                  <a:gd name="connsiteX4" fmla="*/ 67296 w 518508"/>
                  <a:gd name="connsiteY4" fmla="*/ 247081 h 419189"/>
                  <a:gd name="connsiteX5" fmla="*/ 104911 w 518508"/>
                  <a:gd name="connsiteY5" fmla="*/ 166906 h 419189"/>
                  <a:gd name="connsiteX6" fmla="*/ 284801 w 518508"/>
                  <a:gd name="connsiteY6" fmla="*/ 165769 h 419189"/>
                  <a:gd name="connsiteX7" fmla="*/ 323679 w 518508"/>
                  <a:gd name="connsiteY7" fmla="*/ 245459 h 419189"/>
                  <a:gd name="connsiteX8" fmla="*/ 296090 w 518508"/>
                  <a:gd name="connsiteY8" fmla="*/ 281625 h 419189"/>
                  <a:gd name="connsiteX9" fmla="*/ 266398 w 518508"/>
                  <a:gd name="connsiteY9" fmla="*/ 251334 h 419189"/>
                  <a:gd name="connsiteX10" fmla="*/ 266398 w 518508"/>
                  <a:gd name="connsiteY10" fmla="*/ 203016 h 419189"/>
                  <a:gd name="connsiteX11" fmla="*/ 233570 w 518508"/>
                  <a:gd name="connsiteY11" fmla="*/ 173394 h 419189"/>
                  <a:gd name="connsiteX12" fmla="*/ 188289 w 518508"/>
                  <a:gd name="connsiteY12" fmla="*/ 173394 h 419189"/>
                  <a:gd name="connsiteX13" fmla="*/ 121828 w 518508"/>
                  <a:gd name="connsiteY13" fmla="*/ 205246 h 419189"/>
                  <a:gd name="connsiteX14" fmla="*/ 144548 w 518508"/>
                  <a:gd name="connsiteY14" fmla="*/ 302864 h 419189"/>
                  <a:gd name="connsiteX15" fmla="*/ 175492 w 518508"/>
                  <a:gd name="connsiteY15" fmla="*/ 313541 h 419189"/>
                  <a:gd name="connsiteX16" fmla="*/ 246507 w 518508"/>
                  <a:gd name="connsiteY16" fmla="*/ 290883 h 419189"/>
                  <a:gd name="connsiteX17" fmla="*/ 248091 w 518508"/>
                  <a:gd name="connsiteY17" fmla="*/ 288771 h 419189"/>
                  <a:gd name="connsiteX18" fmla="*/ 249676 w 518508"/>
                  <a:gd name="connsiteY18" fmla="*/ 291116 h 419189"/>
                  <a:gd name="connsiteX19" fmla="*/ 297222 w 518508"/>
                  <a:gd name="connsiteY19" fmla="*/ 311368 h 419189"/>
                  <a:gd name="connsiteX20" fmla="*/ 355441 w 518508"/>
                  <a:gd name="connsiteY20" fmla="*/ 252606 h 419189"/>
                  <a:gd name="connsiteX21" fmla="*/ 350750 w 518508"/>
                  <a:gd name="connsiteY21" fmla="*/ 215260 h 419189"/>
                  <a:gd name="connsiteX22" fmla="*/ 287876 w 518508"/>
                  <a:gd name="connsiteY22" fmla="*/ 129522 h 419189"/>
                  <a:gd name="connsiteX23" fmla="*/ 75110 w 518508"/>
                  <a:gd name="connsiteY23" fmla="*/ 150367 h 419189"/>
                  <a:gd name="connsiteX24" fmla="*/ 34472 w 518508"/>
                  <a:gd name="connsiteY24" fmla="*/ 246246 h 419189"/>
                  <a:gd name="connsiteX25" fmla="*/ 81146 w 518508"/>
                  <a:gd name="connsiteY25" fmla="*/ 346270 h 419189"/>
                  <a:gd name="connsiteX26" fmla="*/ 192337 w 518508"/>
                  <a:gd name="connsiteY26" fmla="*/ 389340 h 419189"/>
                  <a:gd name="connsiteX27" fmla="*/ 217565 w 518508"/>
                  <a:gd name="connsiteY27" fmla="*/ 390030 h 419189"/>
                  <a:gd name="connsiteX28" fmla="*/ 400656 w 518508"/>
                  <a:gd name="connsiteY28" fmla="*/ 341168 h 419189"/>
                  <a:gd name="connsiteX29" fmla="*/ 401692 w 518508"/>
                  <a:gd name="connsiteY29" fmla="*/ 342354 h 419189"/>
                  <a:gd name="connsiteX30" fmla="*/ 192342 w 518508"/>
                  <a:gd name="connsiteY30" fmla="*/ 418933 h 419189"/>
                  <a:gd name="connsiteX31" fmla="*/ 54796 w 518508"/>
                  <a:gd name="connsiteY31" fmla="*/ 368984 h 419189"/>
                  <a:gd name="connsiteX32" fmla="*/ 65 w 518508"/>
                  <a:gd name="connsiteY32" fmla="*/ 245547 h 419189"/>
                  <a:gd name="connsiteX33" fmla="*/ 78594 w 518508"/>
                  <a:gd name="connsiteY33" fmla="*/ 105490 h 419189"/>
                  <a:gd name="connsiteX34" fmla="*/ 191568 w 518508"/>
                  <a:gd name="connsiteY34" fmla="*/ 72131 h 419189"/>
                  <a:gd name="connsiteX35" fmla="*/ 252341 w 518508"/>
                  <a:gd name="connsiteY35" fmla="*/ 72131 h 419189"/>
                  <a:gd name="connsiteX36" fmla="*/ 378481 w 518508"/>
                  <a:gd name="connsiteY36" fmla="*/ 22314 h 419189"/>
                  <a:gd name="connsiteX37" fmla="*/ 379764 w 518508"/>
                  <a:gd name="connsiteY37" fmla="*/ 21659 h 419189"/>
                  <a:gd name="connsiteX38" fmla="*/ 382347 w 518508"/>
                  <a:gd name="connsiteY38" fmla="*/ 22666 h 419189"/>
                  <a:gd name="connsiteX39" fmla="*/ 382681 w 518508"/>
                  <a:gd name="connsiteY39" fmla="*/ 23964 h 419189"/>
                  <a:gd name="connsiteX40" fmla="*/ 356164 w 518508"/>
                  <a:gd name="connsiteY40" fmla="*/ 92557 h 419189"/>
                  <a:gd name="connsiteX41" fmla="*/ 356360 w 518508"/>
                  <a:gd name="connsiteY41" fmla="*/ 94853 h 419189"/>
                  <a:gd name="connsiteX42" fmla="*/ 358779 w 518508"/>
                  <a:gd name="connsiteY42" fmla="*/ 95623 h 419189"/>
                  <a:gd name="connsiteX43" fmla="*/ 486535 w 518508"/>
                  <a:gd name="connsiteY43" fmla="*/ 1391 h 419189"/>
                  <a:gd name="connsiteX44" fmla="*/ 487715 w 518508"/>
                  <a:gd name="connsiteY44" fmla="*/ 373 h 419189"/>
                  <a:gd name="connsiteX45" fmla="*/ 490891 w 518508"/>
                  <a:gd name="connsiteY45" fmla="*/ 373 h 419189"/>
                  <a:gd name="connsiteX46" fmla="*/ 492070 w 518508"/>
                  <a:gd name="connsiteY46" fmla="*/ 1391 h 419189"/>
                  <a:gd name="connsiteX47" fmla="*/ 514915 w 518508"/>
                  <a:gd name="connsiteY47" fmla="*/ 134249 h 419189"/>
                  <a:gd name="connsiteX48" fmla="*/ 192181 w 518508"/>
                  <a:gd name="connsiteY48" fmla="*/ 202413 h 419189"/>
                  <a:gd name="connsiteX49" fmla="*/ 144903 w 518508"/>
                  <a:gd name="connsiteY49" fmla="*/ 244684 h 419189"/>
                  <a:gd name="connsiteX50" fmla="*/ 145812 w 518508"/>
                  <a:gd name="connsiteY50" fmla="*/ 252946 h 419189"/>
                  <a:gd name="connsiteX51" fmla="*/ 182954 w 518508"/>
                  <a:gd name="connsiteY51" fmla="*/ 286171 h 419189"/>
                  <a:gd name="connsiteX52" fmla="*/ 238538 w 518508"/>
                  <a:gd name="connsiteY52" fmla="*/ 252949 h 419189"/>
                  <a:gd name="connsiteX53" fmla="*/ 239445 w 518508"/>
                  <a:gd name="connsiteY53" fmla="*/ 244693 h 419189"/>
                  <a:gd name="connsiteX54" fmla="*/ 239445 w 518508"/>
                  <a:gd name="connsiteY54" fmla="*/ 205220 h 419189"/>
                  <a:gd name="connsiteX55" fmla="*/ 236210 w 518508"/>
                  <a:gd name="connsiteY55" fmla="*/ 202327 h 41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18508" h="419189">
                    <a:moveTo>
                      <a:pt x="514915" y="134249"/>
                    </a:moveTo>
                    <a:cubicBezTo>
                      <a:pt x="503706" y="197101"/>
                      <a:pt x="467935" y="254356"/>
                      <a:pt x="413965" y="295831"/>
                    </a:cubicBezTo>
                    <a:cubicBezTo>
                      <a:pt x="359995" y="337306"/>
                      <a:pt x="291328" y="360310"/>
                      <a:pt x="220179" y="360751"/>
                    </a:cubicBezTo>
                    <a:cubicBezTo>
                      <a:pt x="205767" y="361246"/>
                      <a:pt x="191337" y="360462"/>
                      <a:pt x="177098" y="358412"/>
                    </a:cubicBezTo>
                    <a:cubicBezTo>
                      <a:pt x="115735" y="349087"/>
                      <a:pt x="69986" y="302699"/>
                      <a:pt x="67296" y="247081"/>
                    </a:cubicBezTo>
                    <a:cubicBezTo>
                      <a:pt x="67584" y="216977"/>
                      <a:pt x="81094" y="188180"/>
                      <a:pt x="104911" y="166906"/>
                    </a:cubicBezTo>
                    <a:cubicBezTo>
                      <a:pt x="154462" y="122645"/>
                      <a:pt x="234555" y="122139"/>
                      <a:pt x="284801" y="165769"/>
                    </a:cubicBezTo>
                    <a:cubicBezTo>
                      <a:pt x="308951" y="186739"/>
                      <a:pt x="322915" y="215361"/>
                      <a:pt x="323679" y="245459"/>
                    </a:cubicBezTo>
                    <a:cubicBezTo>
                      <a:pt x="324218" y="264469"/>
                      <a:pt x="315011" y="281143"/>
                      <a:pt x="296090" y="281625"/>
                    </a:cubicBezTo>
                    <a:cubicBezTo>
                      <a:pt x="275875" y="281625"/>
                      <a:pt x="266398" y="268722"/>
                      <a:pt x="266398" y="251334"/>
                    </a:cubicBezTo>
                    <a:lnTo>
                      <a:pt x="266398" y="203016"/>
                    </a:lnTo>
                    <a:cubicBezTo>
                      <a:pt x="266414" y="186753"/>
                      <a:pt x="251754" y="173523"/>
                      <a:pt x="233570" y="173394"/>
                    </a:cubicBezTo>
                    <a:lnTo>
                      <a:pt x="188289" y="173394"/>
                    </a:lnTo>
                    <a:cubicBezTo>
                      <a:pt x="161526" y="173229"/>
                      <a:pt x="136497" y="185224"/>
                      <a:pt x="121828" y="205246"/>
                    </a:cubicBezTo>
                    <a:cubicBezTo>
                      <a:pt x="97964" y="237813"/>
                      <a:pt x="108136" y="281518"/>
                      <a:pt x="144548" y="302864"/>
                    </a:cubicBezTo>
                    <a:cubicBezTo>
                      <a:pt x="153899" y="308346"/>
                      <a:pt x="164447" y="311985"/>
                      <a:pt x="175492" y="313541"/>
                    </a:cubicBezTo>
                    <a:cubicBezTo>
                      <a:pt x="201929" y="317263"/>
                      <a:pt x="228672" y="308731"/>
                      <a:pt x="246507" y="290883"/>
                    </a:cubicBezTo>
                    <a:lnTo>
                      <a:pt x="248091" y="288771"/>
                    </a:lnTo>
                    <a:lnTo>
                      <a:pt x="249676" y="291116"/>
                    </a:lnTo>
                    <a:cubicBezTo>
                      <a:pt x="260738" y="304558"/>
                      <a:pt x="278583" y="312159"/>
                      <a:pt x="297222" y="311368"/>
                    </a:cubicBezTo>
                    <a:cubicBezTo>
                      <a:pt x="331241" y="309158"/>
                      <a:pt x="357078" y="283079"/>
                      <a:pt x="355441" y="252606"/>
                    </a:cubicBezTo>
                    <a:cubicBezTo>
                      <a:pt x="355600" y="240031"/>
                      <a:pt x="354024" y="227489"/>
                      <a:pt x="350750" y="215260"/>
                    </a:cubicBezTo>
                    <a:cubicBezTo>
                      <a:pt x="342352" y="180714"/>
                      <a:pt x="319955" y="150171"/>
                      <a:pt x="287876" y="129522"/>
                    </a:cubicBezTo>
                    <a:cubicBezTo>
                      <a:pt x="221438" y="86755"/>
                      <a:pt x="129622" y="95750"/>
                      <a:pt x="75110" y="150367"/>
                    </a:cubicBezTo>
                    <a:cubicBezTo>
                      <a:pt x="48788" y="176740"/>
                      <a:pt x="34311" y="210894"/>
                      <a:pt x="34472" y="246246"/>
                    </a:cubicBezTo>
                    <a:cubicBezTo>
                      <a:pt x="34977" y="283732"/>
                      <a:pt x="51706" y="319585"/>
                      <a:pt x="81146" y="346270"/>
                    </a:cubicBezTo>
                    <a:cubicBezTo>
                      <a:pt x="110583" y="372953"/>
                      <a:pt x="150439" y="388392"/>
                      <a:pt x="192337" y="389340"/>
                    </a:cubicBezTo>
                    <a:cubicBezTo>
                      <a:pt x="192337" y="389340"/>
                      <a:pt x="204196" y="390305"/>
                      <a:pt x="217565" y="390030"/>
                    </a:cubicBezTo>
                    <a:cubicBezTo>
                      <a:pt x="282550" y="389662"/>
                      <a:pt x="346069" y="372711"/>
                      <a:pt x="400656" y="341168"/>
                    </a:cubicBezTo>
                    <a:cubicBezTo>
                      <a:pt x="401432" y="340685"/>
                      <a:pt x="402209" y="341650"/>
                      <a:pt x="401692" y="342354"/>
                    </a:cubicBezTo>
                    <a:cubicBezTo>
                      <a:pt x="347903" y="394183"/>
                      <a:pt x="271324" y="422196"/>
                      <a:pt x="192342" y="418933"/>
                    </a:cubicBezTo>
                    <a:cubicBezTo>
                      <a:pt x="140793" y="419771"/>
                      <a:pt x="91102" y="401726"/>
                      <a:pt x="54796" y="368984"/>
                    </a:cubicBezTo>
                    <a:cubicBezTo>
                      <a:pt x="18486" y="336241"/>
                      <a:pt x="-1286" y="291649"/>
                      <a:pt x="65" y="245547"/>
                    </a:cubicBezTo>
                    <a:cubicBezTo>
                      <a:pt x="90" y="190398"/>
                      <a:pt x="29194" y="138491"/>
                      <a:pt x="78594" y="105490"/>
                    </a:cubicBezTo>
                    <a:cubicBezTo>
                      <a:pt x="111336" y="83923"/>
                      <a:pt x="150905" y="72239"/>
                      <a:pt x="191568" y="72131"/>
                    </a:cubicBezTo>
                    <a:lnTo>
                      <a:pt x="252341" y="72131"/>
                    </a:lnTo>
                    <a:cubicBezTo>
                      <a:pt x="300343" y="72099"/>
                      <a:pt x="346117" y="54021"/>
                      <a:pt x="378481" y="22314"/>
                    </a:cubicBezTo>
                    <a:cubicBezTo>
                      <a:pt x="378820" y="21978"/>
                      <a:pt x="379270" y="21749"/>
                      <a:pt x="379764" y="21659"/>
                    </a:cubicBezTo>
                    <a:cubicBezTo>
                      <a:pt x="380778" y="21463"/>
                      <a:pt x="381818" y="21868"/>
                      <a:pt x="382347" y="22666"/>
                    </a:cubicBezTo>
                    <a:cubicBezTo>
                      <a:pt x="382606" y="23057"/>
                      <a:pt x="382724" y="23510"/>
                      <a:pt x="382681" y="23964"/>
                    </a:cubicBezTo>
                    <a:cubicBezTo>
                      <a:pt x="380106" y="48397"/>
                      <a:pt x="371011" y="71919"/>
                      <a:pt x="356164" y="92557"/>
                    </a:cubicBezTo>
                    <a:cubicBezTo>
                      <a:pt x="355714" y="93289"/>
                      <a:pt x="355791" y="94190"/>
                      <a:pt x="356360" y="94853"/>
                    </a:cubicBezTo>
                    <a:cubicBezTo>
                      <a:pt x="356926" y="95515"/>
                      <a:pt x="357874" y="95817"/>
                      <a:pt x="358779" y="95623"/>
                    </a:cubicBezTo>
                    <a:cubicBezTo>
                      <a:pt x="415671" y="84128"/>
                      <a:pt x="463084" y="49157"/>
                      <a:pt x="486535" y="1391"/>
                    </a:cubicBezTo>
                    <a:cubicBezTo>
                      <a:pt x="486829" y="970"/>
                      <a:pt x="487233" y="621"/>
                      <a:pt x="487715" y="373"/>
                    </a:cubicBezTo>
                    <a:cubicBezTo>
                      <a:pt x="488701" y="-124"/>
                      <a:pt x="489905" y="-124"/>
                      <a:pt x="490891" y="373"/>
                    </a:cubicBezTo>
                    <a:cubicBezTo>
                      <a:pt x="491373" y="619"/>
                      <a:pt x="491779" y="969"/>
                      <a:pt x="492070" y="1391"/>
                    </a:cubicBezTo>
                    <a:cubicBezTo>
                      <a:pt x="515889" y="42203"/>
                      <a:pt x="523921" y="88922"/>
                      <a:pt x="514915" y="134249"/>
                    </a:cubicBezTo>
                    <a:close/>
                    <a:moveTo>
                      <a:pt x="192181" y="202413"/>
                    </a:moveTo>
                    <a:cubicBezTo>
                      <a:pt x="166075" y="202409"/>
                      <a:pt x="144908" y="221333"/>
                      <a:pt x="144903" y="244684"/>
                    </a:cubicBezTo>
                    <a:cubicBezTo>
                      <a:pt x="144902" y="247457"/>
                      <a:pt x="145207" y="250225"/>
                      <a:pt x="145812" y="252946"/>
                    </a:cubicBezTo>
                    <a:cubicBezTo>
                      <a:pt x="149543" y="269719"/>
                      <a:pt x="164201" y="282833"/>
                      <a:pt x="182954" y="286171"/>
                    </a:cubicBezTo>
                    <a:cubicBezTo>
                      <a:pt x="208560" y="290725"/>
                      <a:pt x="233444" y="275852"/>
                      <a:pt x="238538" y="252949"/>
                    </a:cubicBezTo>
                    <a:cubicBezTo>
                      <a:pt x="239141" y="250231"/>
                      <a:pt x="239445" y="247465"/>
                      <a:pt x="239445" y="244693"/>
                    </a:cubicBezTo>
                    <a:lnTo>
                      <a:pt x="239445" y="205220"/>
                    </a:lnTo>
                    <a:cubicBezTo>
                      <a:pt x="239357" y="203656"/>
                      <a:pt x="237958" y="202406"/>
                      <a:pt x="236210" y="202327"/>
                    </a:cubicBezTo>
                    <a:close/>
                  </a:path>
                </a:pathLst>
              </a:custGeom>
              <a:gradFill flip="none" rotWithShape="1">
                <a:gsLst>
                  <a:gs pos="35000">
                    <a:srgbClr val="3802DB"/>
                  </a:gs>
                  <a:gs pos="10000">
                    <a:srgbClr val="D59ED7"/>
                  </a:gs>
                </a:gsLst>
                <a:path path="circle">
                  <a:fillToRect l="100000" t="100000"/>
                </a:path>
                <a:tileRect r="-100000" b="-100000"/>
              </a:gra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67" eaLnBrk="1" fontAlgn="base" latinLnBrk="0" hangingPunct="1">
                  <a:lnSpc>
                    <a:spcPct val="9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77528">
                        <a:srgbClr val="000000"/>
                      </a:gs>
                      <a:gs pos="53933">
                        <a:srgbClr val="000000"/>
                      </a:gs>
                    </a:gsLst>
                    <a:path path="circle">
                      <a:fillToRect l="100000" b="100000"/>
                    </a:path>
                  </a:gradFill>
                  <a:effectLst/>
                  <a:uLnTx/>
                  <a:uFillTx/>
                  <a:latin typeface="Segoe UI Semibold"/>
                  <a:ea typeface="+mn-ea"/>
                  <a:cs typeface="Segoe UI" pitchFamily="34" charset="0"/>
                </a:endParaRPr>
              </a:p>
            </p:txBody>
          </p:sp>
        </p:grpSp>
        <p:cxnSp>
          <p:nvCxnSpPr>
            <p:cNvPr id="81" name="Straight Connector 80">
              <a:extLst>
                <a:ext uri="{FF2B5EF4-FFF2-40B4-BE49-F238E27FC236}">
                  <a16:creationId xmlns:a16="http://schemas.microsoft.com/office/drawing/2014/main" id="{867EFCC3-C943-6608-DA8D-E429B4C786A0}"/>
                </a:ext>
                <a:ext uri="{C183D7F6-B498-43B3-948B-1728B52AA6E4}">
                  <adec:decorative xmlns:adec="http://schemas.microsoft.com/office/drawing/2017/decorative" val="1"/>
                </a:ext>
              </a:extLst>
            </p:cNvPr>
            <p:cNvCxnSpPr>
              <a:cxnSpLocks/>
            </p:cNvCxnSpPr>
            <p:nvPr/>
          </p:nvCxnSpPr>
          <p:spPr>
            <a:xfrm>
              <a:off x="8407363" y="3288986"/>
              <a:ext cx="189656" cy="0"/>
            </a:xfrm>
            <a:prstGeom prst="line">
              <a:avLst/>
            </a:prstGeom>
            <a:noFill/>
            <a:ln w="12700" cap="flat" cmpd="sng" algn="ctr">
              <a:solidFill>
                <a:srgbClr val="C039C4"/>
              </a:solidFill>
              <a:prstDash val="solid"/>
              <a:headEnd type="none" w="med" len="med"/>
              <a:tailEnd type="none" w="med" len="med"/>
            </a:ln>
            <a:effectLst/>
          </p:spPr>
        </p:cxnSp>
        <p:cxnSp>
          <p:nvCxnSpPr>
            <p:cNvPr id="84" name="Straight Arrow Connector 83">
              <a:extLst>
                <a:ext uri="{FF2B5EF4-FFF2-40B4-BE49-F238E27FC236}">
                  <a16:creationId xmlns:a16="http://schemas.microsoft.com/office/drawing/2014/main" id="{ABBF7E6A-0234-32B4-B059-401A39470652}"/>
                </a:ext>
                <a:ext uri="{C183D7F6-B498-43B3-948B-1728B52AA6E4}">
                  <adec:decorative xmlns:adec="http://schemas.microsoft.com/office/drawing/2017/decorative" val="1"/>
                </a:ext>
              </a:extLst>
            </p:cNvPr>
            <p:cNvCxnSpPr>
              <a:cxnSpLocks/>
            </p:cNvCxnSpPr>
            <p:nvPr/>
          </p:nvCxnSpPr>
          <p:spPr>
            <a:xfrm flipV="1">
              <a:off x="8548244" y="3286493"/>
              <a:ext cx="357909" cy="2493"/>
            </a:xfrm>
            <a:prstGeom prst="straightConnector1">
              <a:avLst/>
            </a:prstGeom>
            <a:noFill/>
            <a:ln w="12700" cap="flat" cmpd="sng" algn="ctr">
              <a:solidFill>
                <a:srgbClr val="C039C4"/>
              </a:solidFill>
              <a:prstDash val="solid"/>
              <a:headEnd type="none" w="med" len="med"/>
              <a:tailEnd type="arrow" w="med" len="med"/>
            </a:ln>
            <a:effectLst/>
          </p:spPr>
        </p:cxnSp>
        <p:sp>
          <p:nvSpPr>
            <p:cNvPr id="132" name="Rounded Rectangle 179">
              <a:extLst>
                <a:ext uri="{FF2B5EF4-FFF2-40B4-BE49-F238E27FC236}">
                  <a16:creationId xmlns:a16="http://schemas.microsoft.com/office/drawing/2014/main" id="{8A2A6921-D99D-C55C-B3AC-415F0121C2FE}"/>
                </a:ext>
                <a:ext uri="{C183D7F6-B498-43B3-948B-1728B52AA6E4}">
                  <adec:decorative xmlns:adec="http://schemas.microsoft.com/office/drawing/2017/decorative" val="1"/>
                </a:ext>
              </a:extLst>
            </p:cNvPr>
            <p:cNvSpPr/>
            <p:nvPr/>
          </p:nvSpPr>
          <p:spPr>
            <a:xfrm>
              <a:off x="9015293" y="3173373"/>
              <a:ext cx="945128" cy="238923"/>
            </a:xfrm>
            <a:prstGeom prst="roundRect">
              <a:avLst>
                <a:gd name="adj" fmla="val 20736"/>
              </a:avLst>
            </a:prstGeom>
            <a:solidFill>
              <a:srgbClr val="ECE9E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ysClr val="windowText" lastClr="000000"/>
                </a:solidFill>
                <a:effectLst/>
                <a:uLnTx/>
                <a:uFillTx/>
                <a:latin typeface="Segoe UI Semibold"/>
                <a:ea typeface="+mn-ea"/>
                <a:cs typeface="+mn-cs"/>
              </a:endParaRPr>
            </a:p>
          </p:txBody>
        </p:sp>
        <p:sp>
          <p:nvSpPr>
            <p:cNvPr id="133" name="TextBox 132">
              <a:extLst>
                <a:ext uri="{FF2B5EF4-FFF2-40B4-BE49-F238E27FC236}">
                  <a16:creationId xmlns:a16="http://schemas.microsoft.com/office/drawing/2014/main" id="{FE44F99B-0126-373F-BBAC-58D0B09B6645}"/>
                </a:ext>
              </a:extLst>
            </p:cNvPr>
            <p:cNvSpPr txBox="1"/>
            <p:nvPr/>
          </p:nvSpPr>
          <p:spPr>
            <a:xfrm>
              <a:off x="9032446" y="3186590"/>
              <a:ext cx="905223" cy="215444"/>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Semibold"/>
                  <a:cs typeface="Calibri" panose="020F0502020204030204" pitchFamily="34" charset="0"/>
                </a:rPr>
                <a:t>Data Source</a:t>
              </a:r>
            </a:p>
          </p:txBody>
        </p:sp>
      </p:grpSp>
    </p:spTree>
    <p:extLst>
      <p:ext uri="{BB962C8B-B14F-4D97-AF65-F5344CB8AC3E}">
        <p14:creationId xmlns:p14="http://schemas.microsoft.com/office/powerpoint/2010/main" val="408808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66D7-FDF8-1EF0-317A-B250C980981B}"/>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Add an API and database</a:t>
            </a:r>
          </a:p>
        </p:txBody>
      </p:sp>
      <p:grpSp>
        <p:nvGrpSpPr>
          <p:cNvPr id="129" name="Group 128" descr="eShop app running in the browser">
            <a:extLst>
              <a:ext uri="{FF2B5EF4-FFF2-40B4-BE49-F238E27FC236}">
                <a16:creationId xmlns:a16="http://schemas.microsoft.com/office/drawing/2014/main" id="{E741A62B-6FDF-3A7B-9554-B6B0B6D6E417}"/>
              </a:ext>
            </a:extLst>
          </p:cNvPr>
          <p:cNvGrpSpPr/>
          <p:nvPr/>
        </p:nvGrpSpPr>
        <p:grpSpPr>
          <a:xfrm>
            <a:off x="289994" y="1309669"/>
            <a:ext cx="6536528" cy="3971335"/>
            <a:chOff x="0" y="0"/>
            <a:chExt cx="12192000" cy="6858000"/>
          </a:xfrm>
        </p:grpSpPr>
        <p:pic>
          <p:nvPicPr>
            <p:cNvPr id="130" name="Picture 129">
              <a:extLst>
                <a:ext uri="{FF2B5EF4-FFF2-40B4-BE49-F238E27FC236}">
                  <a16:creationId xmlns:a16="http://schemas.microsoft.com/office/drawing/2014/main" id="{88E6DE1D-49DD-29B5-466D-15E83736598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31" name="Picture 130">
              <a:extLst>
                <a:ext uri="{FF2B5EF4-FFF2-40B4-BE49-F238E27FC236}">
                  <a16:creationId xmlns:a16="http://schemas.microsoft.com/office/drawing/2014/main" id="{F8FD8729-C2D2-C8A9-0B80-933C298DF27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75688" y="306212"/>
              <a:ext cx="1581800" cy="150935"/>
            </a:xfrm>
            <a:prstGeom prst="rect">
              <a:avLst/>
            </a:prstGeom>
          </p:spPr>
        </p:pic>
      </p:grpSp>
      <p:grpSp>
        <p:nvGrpSpPr>
          <p:cNvPr id="3" name="Group 2" descr="Architecture showing a web app talking to a backend api that talks to a database">
            <a:extLst>
              <a:ext uri="{FF2B5EF4-FFF2-40B4-BE49-F238E27FC236}">
                <a16:creationId xmlns:a16="http://schemas.microsoft.com/office/drawing/2014/main" id="{B2B8EEC5-8E35-DF97-7CE5-DEADF55222B2}"/>
              </a:ext>
            </a:extLst>
          </p:cNvPr>
          <p:cNvGrpSpPr/>
          <p:nvPr/>
        </p:nvGrpSpPr>
        <p:grpSpPr>
          <a:xfrm>
            <a:off x="7066206" y="2006014"/>
            <a:ext cx="4928944" cy="2712308"/>
            <a:chOff x="7066206" y="2006014"/>
            <a:chExt cx="4928944" cy="2712308"/>
          </a:xfrm>
        </p:grpSpPr>
        <p:sp>
          <p:nvSpPr>
            <p:cNvPr id="4" name="Rounded Rectangle 2">
              <a:extLst>
                <a:ext uri="{FF2B5EF4-FFF2-40B4-BE49-F238E27FC236}">
                  <a16:creationId xmlns:a16="http://schemas.microsoft.com/office/drawing/2014/main" id="{BDB24F3C-5C9B-AB08-48BD-734696BD6F19}"/>
                </a:ext>
                <a:ext uri="{C183D7F6-B498-43B3-948B-1728B52AA6E4}">
                  <adec:decorative xmlns:adec="http://schemas.microsoft.com/office/drawing/2017/decorative" val="1"/>
                </a:ext>
              </a:extLst>
            </p:cNvPr>
            <p:cNvSpPr/>
            <p:nvPr/>
          </p:nvSpPr>
          <p:spPr>
            <a:xfrm>
              <a:off x="7066206" y="2139677"/>
              <a:ext cx="4928944" cy="2578645"/>
            </a:xfrm>
            <a:prstGeom prst="roundRect">
              <a:avLst>
                <a:gd name="adj" fmla="val 2119"/>
              </a:avLst>
            </a:prstGeom>
            <a:solidFill>
              <a:srgbClr val="FFFFFF"/>
            </a:solidFill>
            <a:ln w="19050" cap="flat" cmpd="sng" algn="ctr">
              <a:gradFill>
                <a:gsLst>
                  <a:gs pos="67000">
                    <a:srgbClr val="3802DB"/>
                  </a:gs>
                  <a:gs pos="100000">
                    <a:srgbClr val="C039C4"/>
                  </a:gs>
                </a:gsLst>
                <a:lin ang="0" scaled="0"/>
              </a:gradFill>
              <a:prstDash val="solid"/>
            </a:ln>
            <a:effectLst>
              <a:outerShdw blurRad="127000" dist="127000" dir="2700000" algn="tl" rotWithShape="0">
                <a:prstClr val="black">
                  <a:alpha val="10000"/>
                </a:prstClr>
              </a:outerShdw>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5" name="Rounded Rectangle 51">
              <a:extLst>
                <a:ext uri="{FF2B5EF4-FFF2-40B4-BE49-F238E27FC236}">
                  <a16:creationId xmlns:a16="http://schemas.microsoft.com/office/drawing/2014/main" id="{420C777D-862E-7148-9E5F-9BBE5A950F67}"/>
                </a:ext>
                <a:ext uri="{C183D7F6-B498-43B3-948B-1728B52AA6E4}">
                  <adec:decorative xmlns:adec="http://schemas.microsoft.com/office/drawing/2017/decorative" val="1"/>
                </a:ext>
              </a:extLst>
            </p:cNvPr>
            <p:cNvSpPr/>
            <p:nvPr/>
          </p:nvSpPr>
          <p:spPr>
            <a:xfrm>
              <a:off x="8706159" y="2587974"/>
              <a:ext cx="2833042" cy="1692111"/>
            </a:xfrm>
            <a:prstGeom prst="roundRect">
              <a:avLst>
                <a:gd name="adj" fmla="val 2532"/>
              </a:avLst>
            </a:prstGeom>
            <a:solidFill>
              <a:srgbClr val="F5F3F6"/>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91F2C"/>
                </a:solidFill>
                <a:effectLst/>
                <a:uLnTx/>
                <a:uFillTx/>
                <a:latin typeface="Segoe UI"/>
                <a:ea typeface="+mn-ea"/>
                <a:cs typeface="+mn-cs"/>
              </a:endParaRPr>
            </a:p>
          </p:txBody>
        </p:sp>
        <p:sp>
          <p:nvSpPr>
            <p:cNvPr id="6" name="Rounded Rectangle 189">
              <a:extLst>
                <a:ext uri="{FF2B5EF4-FFF2-40B4-BE49-F238E27FC236}">
                  <a16:creationId xmlns:a16="http://schemas.microsoft.com/office/drawing/2014/main" id="{58FA8E05-BCB3-3DF0-F158-FBE8DBFAAE32}"/>
                </a:ext>
                <a:ext uri="{C183D7F6-B498-43B3-948B-1728B52AA6E4}">
                  <adec:decorative xmlns:adec="http://schemas.microsoft.com/office/drawing/2017/decorative" val="1"/>
                </a:ext>
              </a:extLst>
            </p:cNvPr>
            <p:cNvSpPr/>
            <p:nvPr/>
          </p:nvSpPr>
          <p:spPr>
            <a:xfrm>
              <a:off x="8788786" y="2735137"/>
              <a:ext cx="2646150" cy="1436721"/>
            </a:xfrm>
            <a:prstGeom prst="roundRect">
              <a:avLst>
                <a:gd name="adj" fmla="val 8095"/>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7" name="Rounded Rectangle 39">
              <a:extLst>
                <a:ext uri="{FF2B5EF4-FFF2-40B4-BE49-F238E27FC236}">
                  <a16:creationId xmlns:a16="http://schemas.microsoft.com/office/drawing/2014/main" id="{44F9AA9D-895C-343E-A64B-AB9B0B748F33}"/>
                </a:ext>
              </a:extLst>
            </p:cNvPr>
            <p:cNvSpPr/>
            <p:nvPr/>
          </p:nvSpPr>
          <p:spPr>
            <a:xfrm>
              <a:off x="8901202" y="2999080"/>
              <a:ext cx="1211063" cy="239082"/>
            </a:xfrm>
            <a:prstGeom prst="roundRect">
              <a:avLst>
                <a:gd name="adj" fmla="val 26451"/>
              </a:avLst>
            </a:prstGeom>
            <a:gradFill flip="none" rotWithShape="1">
              <a:gsLst>
                <a:gs pos="49000">
                  <a:srgbClr val="3802DB"/>
                </a:gs>
                <a:gs pos="0">
                  <a:srgbClr val="C039C4"/>
                </a:gs>
              </a:gsLst>
              <a:lin ang="12600000" scaled="0"/>
              <a:tileRect/>
            </a:gra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Semibold"/>
                  <a:ea typeface="+mn-ea"/>
                  <a:cs typeface="+mn-cs"/>
                </a:rPr>
                <a:t>Backend API</a:t>
              </a:r>
            </a:p>
          </p:txBody>
        </p:sp>
        <p:sp>
          <p:nvSpPr>
            <p:cNvPr id="24" name="TextBox 23">
              <a:extLst>
                <a:ext uri="{FF2B5EF4-FFF2-40B4-BE49-F238E27FC236}">
                  <a16:creationId xmlns:a16="http://schemas.microsoft.com/office/drawing/2014/main" id="{99289457-F64F-FCFA-ABEA-198C801CC98A}"/>
                </a:ext>
              </a:extLst>
            </p:cNvPr>
            <p:cNvSpPr txBox="1"/>
            <p:nvPr/>
          </p:nvSpPr>
          <p:spPr>
            <a:xfrm>
              <a:off x="8807836" y="2006014"/>
              <a:ext cx="1180600" cy="232791"/>
            </a:xfrm>
            <a:prstGeom prst="roundRect">
              <a:avLst/>
            </a:prstGeom>
            <a:solidFill>
              <a:srgbClr val="FFFFFF"/>
            </a:solidFill>
          </p:spPr>
          <p:txBody>
            <a:bodyPr wrap="none" lIns="91440" rIns="91440" rtlCol="0">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802DB"/>
                  </a:solidFill>
                  <a:effectLst/>
                  <a:uLnTx/>
                  <a:uFillTx/>
                  <a:latin typeface="Segoe UI Semibold"/>
                </a:rPr>
                <a:t>Cloud Services</a:t>
              </a:r>
            </a:p>
          </p:txBody>
        </p:sp>
        <p:sp>
          <p:nvSpPr>
            <p:cNvPr id="39" name="TextBox 38">
              <a:extLst>
                <a:ext uri="{FF2B5EF4-FFF2-40B4-BE49-F238E27FC236}">
                  <a16:creationId xmlns:a16="http://schemas.microsoft.com/office/drawing/2014/main" id="{08D2932D-FD44-142E-A634-E3FA4213F7C8}"/>
                </a:ext>
              </a:extLst>
            </p:cNvPr>
            <p:cNvSpPr txBox="1"/>
            <p:nvPr/>
          </p:nvSpPr>
          <p:spPr>
            <a:xfrm>
              <a:off x="9034736" y="3238162"/>
              <a:ext cx="943992" cy="784830"/>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Identity</a:t>
              </a:r>
            </a:p>
            <a:p>
              <a:pPr marL="0" marR="0" lvl="0" indent="0" algn="ctr" defTabSz="914367" eaLnBrk="1" fontAlgn="auto" latinLnBrk="0" hangingPunct="1">
                <a:lnSpc>
                  <a:spcPct val="100000"/>
                </a:lnSpc>
                <a:spcBef>
                  <a:spcPts val="0"/>
                </a:spcBef>
                <a:spcAft>
                  <a:spcPts val="0"/>
                </a:spcAft>
                <a:buClrTx/>
                <a:buSzTx/>
                <a:buFontTx/>
                <a:buNone/>
                <a:tabLst/>
                <a:defRPr/>
              </a:pPr>
              <a:r>
                <a:rPr lang="en-US" sz="900" b="1" kern="0">
                  <a:solidFill>
                    <a:srgbClr val="C039C4"/>
                  </a:solidFill>
                  <a:latin typeface="Segoe UI Semibold"/>
                </a:rPr>
                <a:t>Catalog</a:t>
              </a:r>
            </a:p>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Order</a:t>
              </a:r>
            </a:p>
            <a:p>
              <a:pPr marL="0" marR="0" lvl="0" indent="0" algn="ctr" defTabSz="914367" eaLnBrk="1" fontAlgn="auto" latinLnBrk="0" hangingPunct="1">
                <a:lnSpc>
                  <a:spcPct val="100000"/>
                </a:lnSpc>
                <a:spcBef>
                  <a:spcPts val="0"/>
                </a:spcBef>
                <a:spcAft>
                  <a:spcPts val="0"/>
                </a:spcAft>
                <a:buClrTx/>
                <a:buSzTx/>
                <a:buFontTx/>
                <a:buNone/>
                <a:tabLst/>
                <a:defRPr/>
              </a:pPr>
              <a:r>
                <a:rPr lang="en-US" sz="900" b="1" kern="0">
                  <a:solidFill>
                    <a:srgbClr val="C039C4"/>
                  </a:solidFill>
                  <a:latin typeface="Segoe UI Semibold"/>
                </a:rPr>
                <a:t>Basket</a:t>
              </a:r>
            </a:p>
            <a:p>
              <a:pPr marL="0" marR="0" lvl="0" indent="0" algn="ctr" defTabSz="914367" eaLnBrk="1" fontAlgn="auto" latinLnBrk="0" hangingPunct="1">
                <a:lnSpc>
                  <a:spcPct val="100000"/>
                </a:lnSpc>
                <a:spcBef>
                  <a:spcPts val="0"/>
                </a:spcBef>
                <a:spcAft>
                  <a:spcPts val="0"/>
                </a:spcAft>
                <a:buClrTx/>
                <a:buSzTx/>
                <a:buFontTx/>
                <a:buNone/>
                <a:tabLst/>
                <a:defRPr/>
              </a:pPr>
              <a:r>
                <a:rPr lang="en-US" sz="900" b="1" kern="0">
                  <a:solidFill>
                    <a:srgbClr val="C039C4"/>
                  </a:solidFill>
                  <a:latin typeface="Segoe UI Semibold"/>
                </a:rPr>
                <a:t>Payment</a:t>
              </a:r>
              <a:endParaRPr kumimoji="0" lang="en-US" sz="900" b="1" i="0" u="none" strike="noStrike" kern="0" cap="none" spc="0" normalizeH="0" baseline="0" noProof="0">
                <a:ln>
                  <a:noFill/>
                </a:ln>
                <a:solidFill>
                  <a:srgbClr val="C039C4"/>
                </a:solidFill>
                <a:effectLst/>
                <a:uLnTx/>
                <a:uFillTx/>
                <a:latin typeface="Segoe UI Semibold"/>
              </a:endParaRPr>
            </a:p>
          </p:txBody>
        </p:sp>
        <p:grpSp>
          <p:nvGrpSpPr>
            <p:cNvPr id="74" name="Group 73">
              <a:extLst>
                <a:ext uri="{FF2B5EF4-FFF2-40B4-BE49-F238E27FC236}">
                  <a16:creationId xmlns:a16="http://schemas.microsoft.com/office/drawing/2014/main" id="{8D9F35DC-9E39-6BCB-E624-47AFF48AFB1A}"/>
                </a:ext>
                <a:ext uri="{C183D7F6-B498-43B3-948B-1728B52AA6E4}">
                  <adec:decorative xmlns:adec="http://schemas.microsoft.com/office/drawing/2017/decorative" val="1"/>
                </a:ext>
              </a:extLst>
            </p:cNvPr>
            <p:cNvGrpSpPr/>
            <p:nvPr/>
          </p:nvGrpSpPr>
          <p:grpSpPr>
            <a:xfrm>
              <a:off x="7323913" y="2569946"/>
              <a:ext cx="1143000" cy="1143000"/>
              <a:chOff x="3482545" y="3354467"/>
              <a:chExt cx="1143000" cy="1143000"/>
            </a:xfrm>
          </p:grpSpPr>
          <p:sp>
            <p:nvSpPr>
              <p:cNvPr id="110" name="Rounded Rectangle 92">
                <a:extLst>
                  <a:ext uri="{FF2B5EF4-FFF2-40B4-BE49-F238E27FC236}">
                    <a16:creationId xmlns:a16="http://schemas.microsoft.com/office/drawing/2014/main" id="{2ADD28FF-B53A-62D0-C708-9D1930422B96}"/>
                  </a:ext>
                </a:extLst>
              </p:cNvPr>
              <p:cNvSpPr/>
              <p:nvPr/>
            </p:nvSpPr>
            <p:spPr>
              <a:xfrm>
                <a:off x="3482545" y="3354467"/>
                <a:ext cx="1143000" cy="1143000"/>
              </a:xfrm>
              <a:prstGeom prst="roundRect">
                <a:avLst>
                  <a:gd name="adj" fmla="val 6599"/>
                </a:avLst>
              </a:prstGeom>
              <a:solidFill>
                <a:srgbClr val="F5F3F6"/>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11" name="TextBox 110">
                <a:extLst>
                  <a:ext uri="{FF2B5EF4-FFF2-40B4-BE49-F238E27FC236}">
                    <a16:creationId xmlns:a16="http://schemas.microsoft.com/office/drawing/2014/main" id="{E74FE3AA-65EE-0747-276D-865866B31DAD}"/>
                  </a:ext>
                </a:extLst>
              </p:cNvPr>
              <p:cNvSpPr txBox="1"/>
              <p:nvPr/>
            </p:nvSpPr>
            <p:spPr>
              <a:xfrm>
                <a:off x="3485774" y="3392349"/>
                <a:ext cx="1113517" cy="230832"/>
              </a:xfrm>
              <a:prstGeom prst="rect">
                <a:avLst/>
              </a:prstGeom>
              <a:solidFill>
                <a:srgbClr val="F5F3F6"/>
              </a:solid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Web App</a:t>
                </a:r>
              </a:p>
            </p:txBody>
          </p:sp>
          <p:sp>
            <p:nvSpPr>
              <p:cNvPr id="112" name="Rounded Rectangle 137">
                <a:extLst>
                  <a:ext uri="{FF2B5EF4-FFF2-40B4-BE49-F238E27FC236}">
                    <a16:creationId xmlns:a16="http://schemas.microsoft.com/office/drawing/2014/main" id="{1C890BE9-C421-F854-E2A4-ECC06E5030DF}"/>
                  </a:ext>
                </a:extLst>
              </p:cNvPr>
              <p:cNvSpPr/>
              <p:nvPr/>
            </p:nvSpPr>
            <p:spPr>
              <a:xfrm>
                <a:off x="3585963" y="3836624"/>
                <a:ext cx="960120" cy="527747"/>
              </a:xfrm>
              <a:prstGeom prst="roundRect">
                <a:avLst>
                  <a:gd name="adj" fmla="val 15470"/>
                </a:avLst>
              </a:prstGeom>
              <a:solidFill>
                <a:srgbClr val="F5F3F6"/>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ea typeface="+mn-ea"/>
                    <a:cs typeface="+mn-cs"/>
                  </a:rPr>
                  <a:t>Blazor App</a:t>
                </a:r>
              </a:p>
            </p:txBody>
          </p:sp>
          <p:sp>
            <p:nvSpPr>
              <p:cNvPr id="113" name="Oval 112">
                <a:extLst>
                  <a:ext uri="{FF2B5EF4-FFF2-40B4-BE49-F238E27FC236}">
                    <a16:creationId xmlns:a16="http://schemas.microsoft.com/office/drawing/2014/main" id="{128A49FE-770C-B7F5-C41F-2DE6765EFF5A}"/>
                  </a:ext>
                </a:extLst>
              </p:cNvPr>
              <p:cNvSpPr/>
              <p:nvPr/>
            </p:nvSpPr>
            <p:spPr>
              <a:xfrm>
                <a:off x="3947329" y="3673153"/>
                <a:ext cx="237236" cy="242538"/>
              </a:xfrm>
              <a:prstGeom prst="ellipse">
                <a:avLst/>
              </a:prstGeom>
              <a:solidFill>
                <a:srgbClr val="F5F3F6"/>
              </a:solidFill>
              <a:ln w="12700" cap="flat" cmpd="sng" algn="ctr">
                <a:solidFill>
                  <a:srgbClr val="3802DB"/>
                </a:solidFill>
                <a:prstDash val="solid"/>
              </a:ln>
              <a:effectLst>
                <a:outerShdw blurRad="127000" dist="127000" dir="2700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114" name="Graphic 23" descr="Blazor logo">
                <a:extLst>
                  <a:ext uri="{FF2B5EF4-FFF2-40B4-BE49-F238E27FC236}">
                    <a16:creationId xmlns:a16="http://schemas.microsoft.com/office/drawing/2014/main" id="{3D6956FE-C3EF-C72B-1C93-9E82832F1A75}"/>
                  </a:ext>
                  <a:ext uri="{C183D7F6-B498-43B3-948B-1728B52AA6E4}">
                    <adec:decorative xmlns:adec="http://schemas.microsoft.com/office/drawing/2017/decorative" val="0"/>
                  </a:ext>
                </a:extLst>
              </p:cNvPr>
              <p:cNvSpPr/>
              <p:nvPr/>
            </p:nvSpPr>
            <p:spPr>
              <a:xfrm>
                <a:off x="3998416" y="3725087"/>
                <a:ext cx="137838" cy="131799"/>
              </a:xfrm>
              <a:custGeom>
                <a:avLst/>
                <a:gdLst>
                  <a:gd name="connsiteX0" fmla="*/ 514915 w 518508"/>
                  <a:gd name="connsiteY0" fmla="*/ 134249 h 419189"/>
                  <a:gd name="connsiteX1" fmla="*/ 413965 w 518508"/>
                  <a:gd name="connsiteY1" fmla="*/ 295831 h 419189"/>
                  <a:gd name="connsiteX2" fmla="*/ 220179 w 518508"/>
                  <a:gd name="connsiteY2" fmla="*/ 360751 h 419189"/>
                  <a:gd name="connsiteX3" fmla="*/ 177098 w 518508"/>
                  <a:gd name="connsiteY3" fmla="*/ 358412 h 419189"/>
                  <a:gd name="connsiteX4" fmla="*/ 67296 w 518508"/>
                  <a:gd name="connsiteY4" fmla="*/ 247081 h 419189"/>
                  <a:gd name="connsiteX5" fmla="*/ 104911 w 518508"/>
                  <a:gd name="connsiteY5" fmla="*/ 166906 h 419189"/>
                  <a:gd name="connsiteX6" fmla="*/ 284801 w 518508"/>
                  <a:gd name="connsiteY6" fmla="*/ 165769 h 419189"/>
                  <a:gd name="connsiteX7" fmla="*/ 323679 w 518508"/>
                  <a:gd name="connsiteY7" fmla="*/ 245459 h 419189"/>
                  <a:gd name="connsiteX8" fmla="*/ 296090 w 518508"/>
                  <a:gd name="connsiteY8" fmla="*/ 281625 h 419189"/>
                  <a:gd name="connsiteX9" fmla="*/ 266398 w 518508"/>
                  <a:gd name="connsiteY9" fmla="*/ 251334 h 419189"/>
                  <a:gd name="connsiteX10" fmla="*/ 266398 w 518508"/>
                  <a:gd name="connsiteY10" fmla="*/ 203016 h 419189"/>
                  <a:gd name="connsiteX11" fmla="*/ 233570 w 518508"/>
                  <a:gd name="connsiteY11" fmla="*/ 173394 h 419189"/>
                  <a:gd name="connsiteX12" fmla="*/ 188289 w 518508"/>
                  <a:gd name="connsiteY12" fmla="*/ 173394 h 419189"/>
                  <a:gd name="connsiteX13" fmla="*/ 121828 w 518508"/>
                  <a:gd name="connsiteY13" fmla="*/ 205246 h 419189"/>
                  <a:gd name="connsiteX14" fmla="*/ 144548 w 518508"/>
                  <a:gd name="connsiteY14" fmla="*/ 302864 h 419189"/>
                  <a:gd name="connsiteX15" fmla="*/ 175492 w 518508"/>
                  <a:gd name="connsiteY15" fmla="*/ 313541 h 419189"/>
                  <a:gd name="connsiteX16" fmla="*/ 246507 w 518508"/>
                  <a:gd name="connsiteY16" fmla="*/ 290883 h 419189"/>
                  <a:gd name="connsiteX17" fmla="*/ 248091 w 518508"/>
                  <a:gd name="connsiteY17" fmla="*/ 288771 h 419189"/>
                  <a:gd name="connsiteX18" fmla="*/ 249676 w 518508"/>
                  <a:gd name="connsiteY18" fmla="*/ 291116 h 419189"/>
                  <a:gd name="connsiteX19" fmla="*/ 297222 w 518508"/>
                  <a:gd name="connsiteY19" fmla="*/ 311368 h 419189"/>
                  <a:gd name="connsiteX20" fmla="*/ 355441 w 518508"/>
                  <a:gd name="connsiteY20" fmla="*/ 252606 h 419189"/>
                  <a:gd name="connsiteX21" fmla="*/ 350750 w 518508"/>
                  <a:gd name="connsiteY21" fmla="*/ 215260 h 419189"/>
                  <a:gd name="connsiteX22" fmla="*/ 287876 w 518508"/>
                  <a:gd name="connsiteY22" fmla="*/ 129522 h 419189"/>
                  <a:gd name="connsiteX23" fmla="*/ 75110 w 518508"/>
                  <a:gd name="connsiteY23" fmla="*/ 150367 h 419189"/>
                  <a:gd name="connsiteX24" fmla="*/ 34472 w 518508"/>
                  <a:gd name="connsiteY24" fmla="*/ 246246 h 419189"/>
                  <a:gd name="connsiteX25" fmla="*/ 81146 w 518508"/>
                  <a:gd name="connsiteY25" fmla="*/ 346270 h 419189"/>
                  <a:gd name="connsiteX26" fmla="*/ 192337 w 518508"/>
                  <a:gd name="connsiteY26" fmla="*/ 389340 h 419189"/>
                  <a:gd name="connsiteX27" fmla="*/ 217565 w 518508"/>
                  <a:gd name="connsiteY27" fmla="*/ 390030 h 419189"/>
                  <a:gd name="connsiteX28" fmla="*/ 400656 w 518508"/>
                  <a:gd name="connsiteY28" fmla="*/ 341168 h 419189"/>
                  <a:gd name="connsiteX29" fmla="*/ 401692 w 518508"/>
                  <a:gd name="connsiteY29" fmla="*/ 342354 h 419189"/>
                  <a:gd name="connsiteX30" fmla="*/ 192342 w 518508"/>
                  <a:gd name="connsiteY30" fmla="*/ 418933 h 419189"/>
                  <a:gd name="connsiteX31" fmla="*/ 54796 w 518508"/>
                  <a:gd name="connsiteY31" fmla="*/ 368984 h 419189"/>
                  <a:gd name="connsiteX32" fmla="*/ 65 w 518508"/>
                  <a:gd name="connsiteY32" fmla="*/ 245547 h 419189"/>
                  <a:gd name="connsiteX33" fmla="*/ 78594 w 518508"/>
                  <a:gd name="connsiteY33" fmla="*/ 105490 h 419189"/>
                  <a:gd name="connsiteX34" fmla="*/ 191568 w 518508"/>
                  <a:gd name="connsiteY34" fmla="*/ 72131 h 419189"/>
                  <a:gd name="connsiteX35" fmla="*/ 252341 w 518508"/>
                  <a:gd name="connsiteY35" fmla="*/ 72131 h 419189"/>
                  <a:gd name="connsiteX36" fmla="*/ 378481 w 518508"/>
                  <a:gd name="connsiteY36" fmla="*/ 22314 h 419189"/>
                  <a:gd name="connsiteX37" fmla="*/ 379764 w 518508"/>
                  <a:gd name="connsiteY37" fmla="*/ 21659 h 419189"/>
                  <a:gd name="connsiteX38" fmla="*/ 382347 w 518508"/>
                  <a:gd name="connsiteY38" fmla="*/ 22666 h 419189"/>
                  <a:gd name="connsiteX39" fmla="*/ 382681 w 518508"/>
                  <a:gd name="connsiteY39" fmla="*/ 23964 h 419189"/>
                  <a:gd name="connsiteX40" fmla="*/ 356164 w 518508"/>
                  <a:gd name="connsiteY40" fmla="*/ 92557 h 419189"/>
                  <a:gd name="connsiteX41" fmla="*/ 356360 w 518508"/>
                  <a:gd name="connsiteY41" fmla="*/ 94853 h 419189"/>
                  <a:gd name="connsiteX42" fmla="*/ 358779 w 518508"/>
                  <a:gd name="connsiteY42" fmla="*/ 95623 h 419189"/>
                  <a:gd name="connsiteX43" fmla="*/ 486535 w 518508"/>
                  <a:gd name="connsiteY43" fmla="*/ 1391 h 419189"/>
                  <a:gd name="connsiteX44" fmla="*/ 487715 w 518508"/>
                  <a:gd name="connsiteY44" fmla="*/ 373 h 419189"/>
                  <a:gd name="connsiteX45" fmla="*/ 490891 w 518508"/>
                  <a:gd name="connsiteY45" fmla="*/ 373 h 419189"/>
                  <a:gd name="connsiteX46" fmla="*/ 492070 w 518508"/>
                  <a:gd name="connsiteY46" fmla="*/ 1391 h 419189"/>
                  <a:gd name="connsiteX47" fmla="*/ 514915 w 518508"/>
                  <a:gd name="connsiteY47" fmla="*/ 134249 h 419189"/>
                  <a:gd name="connsiteX48" fmla="*/ 192181 w 518508"/>
                  <a:gd name="connsiteY48" fmla="*/ 202413 h 419189"/>
                  <a:gd name="connsiteX49" fmla="*/ 144903 w 518508"/>
                  <a:gd name="connsiteY49" fmla="*/ 244684 h 419189"/>
                  <a:gd name="connsiteX50" fmla="*/ 145812 w 518508"/>
                  <a:gd name="connsiteY50" fmla="*/ 252946 h 419189"/>
                  <a:gd name="connsiteX51" fmla="*/ 182954 w 518508"/>
                  <a:gd name="connsiteY51" fmla="*/ 286171 h 419189"/>
                  <a:gd name="connsiteX52" fmla="*/ 238538 w 518508"/>
                  <a:gd name="connsiteY52" fmla="*/ 252949 h 419189"/>
                  <a:gd name="connsiteX53" fmla="*/ 239445 w 518508"/>
                  <a:gd name="connsiteY53" fmla="*/ 244693 h 419189"/>
                  <a:gd name="connsiteX54" fmla="*/ 239445 w 518508"/>
                  <a:gd name="connsiteY54" fmla="*/ 205220 h 419189"/>
                  <a:gd name="connsiteX55" fmla="*/ 236210 w 518508"/>
                  <a:gd name="connsiteY55" fmla="*/ 202327 h 41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18508" h="419189">
                    <a:moveTo>
                      <a:pt x="514915" y="134249"/>
                    </a:moveTo>
                    <a:cubicBezTo>
                      <a:pt x="503706" y="197101"/>
                      <a:pt x="467935" y="254356"/>
                      <a:pt x="413965" y="295831"/>
                    </a:cubicBezTo>
                    <a:cubicBezTo>
                      <a:pt x="359995" y="337306"/>
                      <a:pt x="291328" y="360310"/>
                      <a:pt x="220179" y="360751"/>
                    </a:cubicBezTo>
                    <a:cubicBezTo>
                      <a:pt x="205767" y="361246"/>
                      <a:pt x="191337" y="360462"/>
                      <a:pt x="177098" y="358412"/>
                    </a:cubicBezTo>
                    <a:cubicBezTo>
                      <a:pt x="115735" y="349087"/>
                      <a:pt x="69986" y="302699"/>
                      <a:pt x="67296" y="247081"/>
                    </a:cubicBezTo>
                    <a:cubicBezTo>
                      <a:pt x="67584" y="216977"/>
                      <a:pt x="81094" y="188180"/>
                      <a:pt x="104911" y="166906"/>
                    </a:cubicBezTo>
                    <a:cubicBezTo>
                      <a:pt x="154462" y="122645"/>
                      <a:pt x="234555" y="122139"/>
                      <a:pt x="284801" y="165769"/>
                    </a:cubicBezTo>
                    <a:cubicBezTo>
                      <a:pt x="308951" y="186739"/>
                      <a:pt x="322915" y="215361"/>
                      <a:pt x="323679" y="245459"/>
                    </a:cubicBezTo>
                    <a:cubicBezTo>
                      <a:pt x="324218" y="264469"/>
                      <a:pt x="315011" y="281143"/>
                      <a:pt x="296090" y="281625"/>
                    </a:cubicBezTo>
                    <a:cubicBezTo>
                      <a:pt x="275875" y="281625"/>
                      <a:pt x="266398" y="268722"/>
                      <a:pt x="266398" y="251334"/>
                    </a:cubicBezTo>
                    <a:lnTo>
                      <a:pt x="266398" y="203016"/>
                    </a:lnTo>
                    <a:cubicBezTo>
                      <a:pt x="266414" y="186753"/>
                      <a:pt x="251754" y="173523"/>
                      <a:pt x="233570" y="173394"/>
                    </a:cubicBezTo>
                    <a:lnTo>
                      <a:pt x="188289" y="173394"/>
                    </a:lnTo>
                    <a:cubicBezTo>
                      <a:pt x="161526" y="173229"/>
                      <a:pt x="136497" y="185224"/>
                      <a:pt x="121828" y="205246"/>
                    </a:cubicBezTo>
                    <a:cubicBezTo>
                      <a:pt x="97964" y="237813"/>
                      <a:pt x="108136" y="281518"/>
                      <a:pt x="144548" y="302864"/>
                    </a:cubicBezTo>
                    <a:cubicBezTo>
                      <a:pt x="153899" y="308346"/>
                      <a:pt x="164447" y="311985"/>
                      <a:pt x="175492" y="313541"/>
                    </a:cubicBezTo>
                    <a:cubicBezTo>
                      <a:pt x="201929" y="317263"/>
                      <a:pt x="228672" y="308731"/>
                      <a:pt x="246507" y="290883"/>
                    </a:cubicBezTo>
                    <a:lnTo>
                      <a:pt x="248091" y="288771"/>
                    </a:lnTo>
                    <a:lnTo>
                      <a:pt x="249676" y="291116"/>
                    </a:lnTo>
                    <a:cubicBezTo>
                      <a:pt x="260738" y="304558"/>
                      <a:pt x="278583" y="312159"/>
                      <a:pt x="297222" y="311368"/>
                    </a:cubicBezTo>
                    <a:cubicBezTo>
                      <a:pt x="331241" y="309158"/>
                      <a:pt x="357078" y="283079"/>
                      <a:pt x="355441" y="252606"/>
                    </a:cubicBezTo>
                    <a:cubicBezTo>
                      <a:pt x="355600" y="240031"/>
                      <a:pt x="354024" y="227489"/>
                      <a:pt x="350750" y="215260"/>
                    </a:cubicBezTo>
                    <a:cubicBezTo>
                      <a:pt x="342352" y="180714"/>
                      <a:pt x="319955" y="150171"/>
                      <a:pt x="287876" y="129522"/>
                    </a:cubicBezTo>
                    <a:cubicBezTo>
                      <a:pt x="221438" y="86755"/>
                      <a:pt x="129622" y="95750"/>
                      <a:pt x="75110" y="150367"/>
                    </a:cubicBezTo>
                    <a:cubicBezTo>
                      <a:pt x="48788" y="176740"/>
                      <a:pt x="34311" y="210894"/>
                      <a:pt x="34472" y="246246"/>
                    </a:cubicBezTo>
                    <a:cubicBezTo>
                      <a:pt x="34977" y="283732"/>
                      <a:pt x="51706" y="319585"/>
                      <a:pt x="81146" y="346270"/>
                    </a:cubicBezTo>
                    <a:cubicBezTo>
                      <a:pt x="110583" y="372953"/>
                      <a:pt x="150439" y="388392"/>
                      <a:pt x="192337" y="389340"/>
                    </a:cubicBezTo>
                    <a:cubicBezTo>
                      <a:pt x="192337" y="389340"/>
                      <a:pt x="204196" y="390305"/>
                      <a:pt x="217565" y="390030"/>
                    </a:cubicBezTo>
                    <a:cubicBezTo>
                      <a:pt x="282550" y="389662"/>
                      <a:pt x="346069" y="372711"/>
                      <a:pt x="400656" y="341168"/>
                    </a:cubicBezTo>
                    <a:cubicBezTo>
                      <a:pt x="401432" y="340685"/>
                      <a:pt x="402209" y="341650"/>
                      <a:pt x="401692" y="342354"/>
                    </a:cubicBezTo>
                    <a:cubicBezTo>
                      <a:pt x="347903" y="394183"/>
                      <a:pt x="271324" y="422196"/>
                      <a:pt x="192342" y="418933"/>
                    </a:cubicBezTo>
                    <a:cubicBezTo>
                      <a:pt x="140793" y="419771"/>
                      <a:pt x="91102" y="401726"/>
                      <a:pt x="54796" y="368984"/>
                    </a:cubicBezTo>
                    <a:cubicBezTo>
                      <a:pt x="18486" y="336241"/>
                      <a:pt x="-1286" y="291649"/>
                      <a:pt x="65" y="245547"/>
                    </a:cubicBezTo>
                    <a:cubicBezTo>
                      <a:pt x="90" y="190398"/>
                      <a:pt x="29194" y="138491"/>
                      <a:pt x="78594" y="105490"/>
                    </a:cubicBezTo>
                    <a:cubicBezTo>
                      <a:pt x="111336" y="83923"/>
                      <a:pt x="150905" y="72239"/>
                      <a:pt x="191568" y="72131"/>
                    </a:cubicBezTo>
                    <a:lnTo>
                      <a:pt x="252341" y="72131"/>
                    </a:lnTo>
                    <a:cubicBezTo>
                      <a:pt x="300343" y="72099"/>
                      <a:pt x="346117" y="54021"/>
                      <a:pt x="378481" y="22314"/>
                    </a:cubicBezTo>
                    <a:cubicBezTo>
                      <a:pt x="378820" y="21978"/>
                      <a:pt x="379270" y="21749"/>
                      <a:pt x="379764" y="21659"/>
                    </a:cubicBezTo>
                    <a:cubicBezTo>
                      <a:pt x="380778" y="21463"/>
                      <a:pt x="381818" y="21868"/>
                      <a:pt x="382347" y="22666"/>
                    </a:cubicBezTo>
                    <a:cubicBezTo>
                      <a:pt x="382606" y="23057"/>
                      <a:pt x="382724" y="23510"/>
                      <a:pt x="382681" y="23964"/>
                    </a:cubicBezTo>
                    <a:cubicBezTo>
                      <a:pt x="380106" y="48397"/>
                      <a:pt x="371011" y="71919"/>
                      <a:pt x="356164" y="92557"/>
                    </a:cubicBezTo>
                    <a:cubicBezTo>
                      <a:pt x="355714" y="93289"/>
                      <a:pt x="355791" y="94190"/>
                      <a:pt x="356360" y="94853"/>
                    </a:cubicBezTo>
                    <a:cubicBezTo>
                      <a:pt x="356926" y="95515"/>
                      <a:pt x="357874" y="95817"/>
                      <a:pt x="358779" y="95623"/>
                    </a:cubicBezTo>
                    <a:cubicBezTo>
                      <a:pt x="415671" y="84128"/>
                      <a:pt x="463084" y="49157"/>
                      <a:pt x="486535" y="1391"/>
                    </a:cubicBezTo>
                    <a:cubicBezTo>
                      <a:pt x="486829" y="970"/>
                      <a:pt x="487233" y="621"/>
                      <a:pt x="487715" y="373"/>
                    </a:cubicBezTo>
                    <a:cubicBezTo>
                      <a:pt x="488701" y="-124"/>
                      <a:pt x="489905" y="-124"/>
                      <a:pt x="490891" y="373"/>
                    </a:cubicBezTo>
                    <a:cubicBezTo>
                      <a:pt x="491373" y="619"/>
                      <a:pt x="491779" y="969"/>
                      <a:pt x="492070" y="1391"/>
                    </a:cubicBezTo>
                    <a:cubicBezTo>
                      <a:pt x="515889" y="42203"/>
                      <a:pt x="523921" y="88922"/>
                      <a:pt x="514915" y="134249"/>
                    </a:cubicBezTo>
                    <a:close/>
                    <a:moveTo>
                      <a:pt x="192181" y="202413"/>
                    </a:moveTo>
                    <a:cubicBezTo>
                      <a:pt x="166075" y="202409"/>
                      <a:pt x="144908" y="221333"/>
                      <a:pt x="144903" y="244684"/>
                    </a:cubicBezTo>
                    <a:cubicBezTo>
                      <a:pt x="144902" y="247457"/>
                      <a:pt x="145207" y="250225"/>
                      <a:pt x="145812" y="252946"/>
                    </a:cubicBezTo>
                    <a:cubicBezTo>
                      <a:pt x="149543" y="269719"/>
                      <a:pt x="164201" y="282833"/>
                      <a:pt x="182954" y="286171"/>
                    </a:cubicBezTo>
                    <a:cubicBezTo>
                      <a:pt x="208560" y="290725"/>
                      <a:pt x="233444" y="275852"/>
                      <a:pt x="238538" y="252949"/>
                    </a:cubicBezTo>
                    <a:cubicBezTo>
                      <a:pt x="239141" y="250231"/>
                      <a:pt x="239445" y="247465"/>
                      <a:pt x="239445" y="244693"/>
                    </a:cubicBezTo>
                    <a:lnTo>
                      <a:pt x="239445" y="205220"/>
                    </a:lnTo>
                    <a:cubicBezTo>
                      <a:pt x="239357" y="203656"/>
                      <a:pt x="237958" y="202406"/>
                      <a:pt x="236210" y="202327"/>
                    </a:cubicBezTo>
                    <a:close/>
                  </a:path>
                </a:pathLst>
              </a:custGeom>
              <a:gradFill flip="none" rotWithShape="1">
                <a:gsLst>
                  <a:gs pos="35000">
                    <a:srgbClr val="3802DB"/>
                  </a:gs>
                  <a:gs pos="10000">
                    <a:srgbClr val="D59ED7"/>
                  </a:gs>
                </a:gsLst>
                <a:path path="circle">
                  <a:fillToRect l="100000" t="100000"/>
                </a:path>
                <a:tileRect r="-100000" b="-100000"/>
              </a:gra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67" eaLnBrk="1" fontAlgn="base" latinLnBrk="0" hangingPunct="1">
                  <a:lnSpc>
                    <a:spcPct val="9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77528">
                        <a:srgbClr val="000000"/>
                      </a:gs>
                      <a:gs pos="53933">
                        <a:srgbClr val="000000"/>
                      </a:gs>
                    </a:gsLst>
                    <a:path path="circle">
                      <a:fillToRect l="100000" b="100000"/>
                    </a:path>
                  </a:gradFill>
                  <a:effectLst/>
                  <a:uLnTx/>
                  <a:uFillTx/>
                  <a:latin typeface="Segoe UI Semibold"/>
                  <a:ea typeface="+mn-ea"/>
                  <a:cs typeface="Segoe UI" pitchFamily="34" charset="0"/>
                </a:endParaRPr>
              </a:p>
            </p:txBody>
          </p:sp>
        </p:grpSp>
        <p:cxnSp>
          <p:nvCxnSpPr>
            <p:cNvPr id="81" name="Straight Connector 80">
              <a:extLst>
                <a:ext uri="{FF2B5EF4-FFF2-40B4-BE49-F238E27FC236}">
                  <a16:creationId xmlns:a16="http://schemas.microsoft.com/office/drawing/2014/main" id="{867EFCC3-C943-6608-DA8D-E429B4C786A0}"/>
                </a:ext>
                <a:ext uri="{C183D7F6-B498-43B3-948B-1728B52AA6E4}">
                  <adec:decorative xmlns:adec="http://schemas.microsoft.com/office/drawing/2017/decorative" val="1"/>
                </a:ext>
              </a:extLst>
            </p:cNvPr>
            <p:cNvCxnSpPr>
              <a:cxnSpLocks/>
            </p:cNvCxnSpPr>
            <p:nvPr/>
          </p:nvCxnSpPr>
          <p:spPr>
            <a:xfrm>
              <a:off x="8407363" y="3288986"/>
              <a:ext cx="189656" cy="0"/>
            </a:xfrm>
            <a:prstGeom prst="line">
              <a:avLst/>
            </a:prstGeom>
            <a:noFill/>
            <a:ln w="12700" cap="flat" cmpd="sng" algn="ctr">
              <a:solidFill>
                <a:srgbClr val="C039C4"/>
              </a:solidFill>
              <a:prstDash val="solid"/>
              <a:headEnd type="none" w="med" len="med"/>
              <a:tailEnd type="none" w="med" len="med"/>
            </a:ln>
            <a:effectLst/>
          </p:spPr>
        </p:cxnSp>
        <p:cxnSp>
          <p:nvCxnSpPr>
            <p:cNvPr id="84" name="Straight Arrow Connector 83">
              <a:extLst>
                <a:ext uri="{FF2B5EF4-FFF2-40B4-BE49-F238E27FC236}">
                  <a16:creationId xmlns:a16="http://schemas.microsoft.com/office/drawing/2014/main" id="{ABBF7E6A-0234-32B4-B059-401A39470652}"/>
                </a:ext>
                <a:ext uri="{C183D7F6-B498-43B3-948B-1728B52AA6E4}">
                  <adec:decorative xmlns:adec="http://schemas.microsoft.com/office/drawing/2017/decorative" val="1"/>
                </a:ext>
              </a:extLst>
            </p:cNvPr>
            <p:cNvCxnSpPr>
              <a:cxnSpLocks/>
            </p:cNvCxnSpPr>
            <p:nvPr/>
          </p:nvCxnSpPr>
          <p:spPr>
            <a:xfrm flipV="1">
              <a:off x="8548244" y="3286493"/>
              <a:ext cx="357909" cy="2493"/>
            </a:xfrm>
            <a:prstGeom prst="straightConnector1">
              <a:avLst/>
            </a:prstGeom>
            <a:noFill/>
            <a:ln w="12700" cap="flat" cmpd="sng" algn="ctr">
              <a:solidFill>
                <a:srgbClr val="C039C4"/>
              </a:solidFill>
              <a:prstDash val="solid"/>
              <a:headEnd type="none" w="med" len="med"/>
              <a:tailEnd type="arrow" w="med" len="med"/>
            </a:ln>
            <a:effectLst/>
          </p:spPr>
        </p:cxnSp>
        <p:sp>
          <p:nvSpPr>
            <p:cNvPr id="132" name="Rounded Rectangle 179">
              <a:extLst>
                <a:ext uri="{FF2B5EF4-FFF2-40B4-BE49-F238E27FC236}">
                  <a16:creationId xmlns:a16="http://schemas.microsoft.com/office/drawing/2014/main" id="{8A2A6921-D99D-C55C-B3AC-415F0121C2FE}"/>
                </a:ext>
                <a:ext uri="{C183D7F6-B498-43B3-948B-1728B52AA6E4}">
                  <adec:decorative xmlns:adec="http://schemas.microsoft.com/office/drawing/2017/decorative" val="1"/>
                </a:ext>
              </a:extLst>
            </p:cNvPr>
            <p:cNvSpPr/>
            <p:nvPr/>
          </p:nvSpPr>
          <p:spPr>
            <a:xfrm>
              <a:off x="10437536" y="3019429"/>
              <a:ext cx="945128" cy="238923"/>
            </a:xfrm>
            <a:prstGeom prst="roundRect">
              <a:avLst>
                <a:gd name="adj" fmla="val 20736"/>
              </a:avLst>
            </a:prstGeom>
            <a:solidFill>
              <a:srgbClr val="ECE9E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ysClr val="windowText" lastClr="000000"/>
                </a:solidFill>
                <a:effectLst/>
                <a:uLnTx/>
                <a:uFillTx/>
                <a:latin typeface="Segoe UI Semibold"/>
                <a:ea typeface="+mn-ea"/>
                <a:cs typeface="+mn-cs"/>
              </a:endParaRPr>
            </a:p>
          </p:txBody>
        </p:sp>
        <p:sp>
          <p:nvSpPr>
            <p:cNvPr id="133" name="TextBox 132">
              <a:extLst>
                <a:ext uri="{FF2B5EF4-FFF2-40B4-BE49-F238E27FC236}">
                  <a16:creationId xmlns:a16="http://schemas.microsoft.com/office/drawing/2014/main" id="{FE44F99B-0126-373F-BBAC-58D0B09B6645}"/>
                </a:ext>
              </a:extLst>
            </p:cNvPr>
            <p:cNvSpPr txBox="1"/>
            <p:nvPr/>
          </p:nvSpPr>
          <p:spPr>
            <a:xfrm>
              <a:off x="10626340" y="3032646"/>
              <a:ext cx="733572" cy="215444"/>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Semibold"/>
                  <a:cs typeface="Calibri" panose="020F0502020204030204" pitchFamily="34" charset="0"/>
                </a:rPr>
                <a:t>PostgreSQL</a:t>
              </a:r>
            </a:p>
          </p:txBody>
        </p:sp>
        <p:pic>
          <p:nvPicPr>
            <p:cNvPr id="134" name="Picture 4" descr="Postgres Logo">
              <a:extLst>
                <a:ext uri="{FF2B5EF4-FFF2-40B4-BE49-F238E27FC236}">
                  <a16:creationId xmlns:a16="http://schemas.microsoft.com/office/drawing/2014/main" id="{E0C5A377-CEE6-1A3A-DE63-F8F791C988E7}"/>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464543" y="3058795"/>
              <a:ext cx="154703" cy="163146"/>
            </a:xfrm>
            <a:prstGeom prst="rect">
              <a:avLst/>
            </a:prstGeom>
            <a:noFill/>
            <a:extLst>
              <a:ext uri="{909E8E84-426E-40DD-AFC4-6F175D3DCCD1}">
                <a14:hiddenFill xmlns:a14="http://schemas.microsoft.com/office/drawing/2010/main">
                  <a:solidFill>
                    <a:srgbClr val="FFFFFF"/>
                  </a:solidFill>
                </a14:hiddenFill>
              </a:ext>
            </a:extLst>
          </p:spPr>
        </p:pic>
        <p:cxnSp>
          <p:nvCxnSpPr>
            <p:cNvPr id="135" name="Straight Arrow Connector 134">
              <a:extLst>
                <a:ext uri="{FF2B5EF4-FFF2-40B4-BE49-F238E27FC236}">
                  <a16:creationId xmlns:a16="http://schemas.microsoft.com/office/drawing/2014/main" id="{8668F4D1-ADDC-F536-C5BE-14D22F45FED9}"/>
                </a:ext>
                <a:ext uri="{C183D7F6-B498-43B3-948B-1728B52AA6E4}">
                  <adec:decorative xmlns:adec="http://schemas.microsoft.com/office/drawing/2017/decorative" val="1"/>
                </a:ext>
              </a:extLst>
            </p:cNvPr>
            <p:cNvCxnSpPr>
              <a:cxnSpLocks/>
            </p:cNvCxnSpPr>
            <p:nvPr/>
          </p:nvCxnSpPr>
          <p:spPr>
            <a:xfrm>
              <a:off x="10132035" y="3131056"/>
              <a:ext cx="250361" cy="2927"/>
            </a:xfrm>
            <a:prstGeom prst="straightConnector1">
              <a:avLst/>
            </a:prstGeom>
            <a:noFill/>
            <a:ln w="12700" cap="flat" cmpd="sng" algn="ctr">
              <a:solidFill>
                <a:srgbClr val="C039C4"/>
              </a:solidFill>
              <a:prstDash val="solid"/>
              <a:headEnd type="none" w="med" len="med"/>
              <a:tailEnd type="arrow" w="med" len="med"/>
            </a:ln>
            <a:effectLst/>
          </p:spPr>
        </p:cxnSp>
      </p:grpSp>
    </p:spTree>
    <p:extLst>
      <p:ext uri="{BB962C8B-B14F-4D97-AF65-F5344CB8AC3E}">
        <p14:creationId xmlns:p14="http://schemas.microsoft.com/office/powerpoint/2010/main" val="141517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E5FC-8EE3-D6F1-9307-0ACE549187CD}"/>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Full architecture reference</a:t>
            </a:r>
          </a:p>
        </p:txBody>
      </p:sp>
      <p:grpSp>
        <p:nvGrpSpPr>
          <p:cNvPr id="3" name="Group 2" descr="A larger grouping of different services making up the eShop application including client apps, cloud services, and AI">
            <a:extLst>
              <a:ext uri="{FF2B5EF4-FFF2-40B4-BE49-F238E27FC236}">
                <a16:creationId xmlns:a16="http://schemas.microsoft.com/office/drawing/2014/main" id="{BDC4B741-8086-8949-E83A-D3B022780A4C}"/>
              </a:ext>
            </a:extLst>
          </p:cNvPr>
          <p:cNvGrpSpPr/>
          <p:nvPr/>
        </p:nvGrpSpPr>
        <p:grpSpPr>
          <a:xfrm>
            <a:off x="1472738" y="700479"/>
            <a:ext cx="9246523" cy="5457042"/>
            <a:chOff x="1472739" y="1042183"/>
            <a:chExt cx="9246523" cy="5457042"/>
          </a:xfrm>
        </p:grpSpPr>
        <p:sp>
          <p:nvSpPr>
            <p:cNvPr id="4" name="Rounded Rectangle 2">
              <a:extLst>
                <a:ext uri="{FF2B5EF4-FFF2-40B4-BE49-F238E27FC236}">
                  <a16:creationId xmlns:a16="http://schemas.microsoft.com/office/drawing/2014/main" id="{BDB24F3C-5C9B-AB08-48BD-734696BD6F19}"/>
                </a:ext>
              </a:extLst>
            </p:cNvPr>
            <p:cNvSpPr/>
            <p:nvPr/>
          </p:nvSpPr>
          <p:spPr>
            <a:xfrm>
              <a:off x="3249857" y="1192058"/>
              <a:ext cx="6095639" cy="5307167"/>
            </a:xfrm>
            <a:prstGeom prst="roundRect">
              <a:avLst>
                <a:gd name="adj" fmla="val 2119"/>
              </a:avLst>
            </a:prstGeom>
            <a:solidFill>
              <a:srgbClr val="FFFFFF"/>
            </a:solidFill>
            <a:ln w="19050" cap="flat" cmpd="sng" algn="ctr">
              <a:gradFill>
                <a:gsLst>
                  <a:gs pos="67000">
                    <a:srgbClr val="3802DB"/>
                  </a:gs>
                  <a:gs pos="100000">
                    <a:srgbClr val="C039C4"/>
                  </a:gs>
                </a:gsLst>
                <a:lin ang="0" scaled="0"/>
              </a:gradFill>
              <a:prstDash val="solid"/>
            </a:ln>
            <a:effectLst>
              <a:outerShdw blurRad="127000" dist="127000" dir="2700000" algn="tl" rotWithShape="0">
                <a:prstClr val="black">
                  <a:alpha val="10000"/>
                </a:prstClr>
              </a:outerShdw>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5" name="Rounded Rectangle 51">
              <a:extLst>
                <a:ext uri="{FF2B5EF4-FFF2-40B4-BE49-F238E27FC236}">
                  <a16:creationId xmlns:a16="http://schemas.microsoft.com/office/drawing/2014/main" id="{420C777D-862E-7148-9E5F-9BBE5A950F67}"/>
                </a:ext>
              </a:extLst>
            </p:cNvPr>
            <p:cNvSpPr/>
            <p:nvPr/>
          </p:nvSpPr>
          <p:spPr>
            <a:xfrm>
              <a:off x="4889811" y="1640356"/>
              <a:ext cx="2833042" cy="3547376"/>
            </a:xfrm>
            <a:prstGeom prst="roundRect">
              <a:avLst>
                <a:gd name="adj" fmla="val 2532"/>
              </a:avLst>
            </a:prstGeom>
            <a:solidFill>
              <a:srgbClr val="F5F3F6"/>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91F2C"/>
                </a:solidFill>
                <a:effectLst/>
                <a:uLnTx/>
                <a:uFillTx/>
                <a:latin typeface="Segoe UI"/>
                <a:ea typeface="+mn-ea"/>
                <a:cs typeface="+mn-cs"/>
              </a:endParaRPr>
            </a:p>
          </p:txBody>
        </p:sp>
        <p:sp>
          <p:nvSpPr>
            <p:cNvPr id="6" name="Rounded Rectangle 189">
              <a:extLst>
                <a:ext uri="{FF2B5EF4-FFF2-40B4-BE49-F238E27FC236}">
                  <a16:creationId xmlns:a16="http://schemas.microsoft.com/office/drawing/2014/main" id="{58FA8E05-BCB3-3DF0-F158-FBE8DBFAAE32}"/>
                </a:ext>
              </a:extLst>
            </p:cNvPr>
            <p:cNvSpPr/>
            <p:nvPr/>
          </p:nvSpPr>
          <p:spPr>
            <a:xfrm>
              <a:off x="4986607" y="2394395"/>
              <a:ext cx="2646150" cy="563736"/>
            </a:xfrm>
            <a:prstGeom prst="roundRect">
              <a:avLst>
                <a:gd name="adj" fmla="val 8095"/>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7" name="Rounded Rectangle 39">
              <a:extLst>
                <a:ext uri="{FF2B5EF4-FFF2-40B4-BE49-F238E27FC236}">
                  <a16:creationId xmlns:a16="http://schemas.microsoft.com/office/drawing/2014/main" id="{44F9AA9D-895C-343E-A64B-AB9B0B748F33}"/>
                </a:ext>
              </a:extLst>
            </p:cNvPr>
            <p:cNvSpPr/>
            <p:nvPr/>
          </p:nvSpPr>
          <p:spPr>
            <a:xfrm>
              <a:off x="5116578" y="2647573"/>
              <a:ext cx="1211063" cy="239082"/>
            </a:xfrm>
            <a:prstGeom prst="roundRect">
              <a:avLst>
                <a:gd name="adj" fmla="val 26451"/>
              </a:avLst>
            </a:prstGeom>
            <a:gradFill flip="none" rotWithShape="1">
              <a:gsLst>
                <a:gs pos="49000">
                  <a:srgbClr val="3802DB"/>
                </a:gs>
                <a:gs pos="0">
                  <a:srgbClr val="C039C4"/>
                </a:gs>
              </a:gsLst>
              <a:lin ang="12600000" scaled="0"/>
              <a:tileRect/>
            </a:gra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Semibold"/>
                  <a:ea typeface="+mn-ea"/>
                  <a:cs typeface="+mn-cs"/>
                </a:rPr>
                <a:t>Catalog API</a:t>
              </a:r>
            </a:p>
          </p:txBody>
        </p:sp>
        <p:sp>
          <p:nvSpPr>
            <p:cNvPr id="8" name="Rounded Rectangle 38">
              <a:extLst>
                <a:ext uri="{FF2B5EF4-FFF2-40B4-BE49-F238E27FC236}">
                  <a16:creationId xmlns:a16="http://schemas.microsoft.com/office/drawing/2014/main" id="{85E827EC-A5A8-A98C-8459-D9A8B80D0FB0}"/>
                </a:ext>
              </a:extLst>
            </p:cNvPr>
            <p:cNvSpPr/>
            <p:nvPr/>
          </p:nvSpPr>
          <p:spPr>
            <a:xfrm>
              <a:off x="5115980" y="3268395"/>
              <a:ext cx="1211063" cy="239082"/>
            </a:xfrm>
            <a:prstGeom prst="roundRect">
              <a:avLst>
                <a:gd name="adj" fmla="val 16386"/>
              </a:avLst>
            </a:prstGeom>
            <a:gradFill flip="none" rotWithShape="1">
              <a:gsLst>
                <a:gs pos="49000">
                  <a:srgbClr val="3802DB"/>
                </a:gs>
                <a:gs pos="0">
                  <a:srgbClr val="C039C4"/>
                </a:gs>
              </a:gsLst>
              <a:lin ang="12600000" scaled="0"/>
              <a:tileRect/>
            </a:gra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Semibold"/>
                  <a:ea typeface="+mn-ea"/>
                  <a:cs typeface="+mn-cs"/>
                </a:rPr>
                <a:t>Ordering API</a:t>
              </a:r>
            </a:p>
          </p:txBody>
        </p:sp>
        <p:sp>
          <p:nvSpPr>
            <p:cNvPr id="9" name="Rounded Rectangle 199">
              <a:extLst>
                <a:ext uri="{FF2B5EF4-FFF2-40B4-BE49-F238E27FC236}">
                  <a16:creationId xmlns:a16="http://schemas.microsoft.com/office/drawing/2014/main" id="{9462C089-A819-1250-C26F-3E7DC10C03D9}"/>
                </a:ext>
              </a:extLst>
            </p:cNvPr>
            <p:cNvSpPr/>
            <p:nvPr/>
          </p:nvSpPr>
          <p:spPr>
            <a:xfrm>
              <a:off x="4984621" y="3015777"/>
              <a:ext cx="2646150" cy="828317"/>
            </a:xfrm>
            <a:prstGeom prst="roundRect">
              <a:avLst>
                <a:gd name="adj" fmla="val 5327"/>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10" name="Rounded Rectangle 203">
              <a:extLst>
                <a:ext uri="{FF2B5EF4-FFF2-40B4-BE49-F238E27FC236}">
                  <a16:creationId xmlns:a16="http://schemas.microsoft.com/office/drawing/2014/main" id="{726060F3-4D8A-DD8A-299A-ABA804970605}"/>
                </a:ext>
              </a:extLst>
            </p:cNvPr>
            <p:cNvSpPr/>
            <p:nvPr/>
          </p:nvSpPr>
          <p:spPr>
            <a:xfrm>
              <a:off x="6583862" y="3398111"/>
              <a:ext cx="945128" cy="238923"/>
            </a:xfrm>
            <a:prstGeom prst="roundRect">
              <a:avLst>
                <a:gd name="adj" fmla="val 20736"/>
              </a:avLst>
            </a:prstGeom>
            <a:solidFill>
              <a:srgbClr val="ECE9E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ysClr val="windowText" lastClr="000000"/>
                </a:solidFill>
                <a:effectLst/>
                <a:uLnTx/>
                <a:uFillTx/>
                <a:latin typeface="Segoe UI Semibold"/>
                <a:ea typeface="+mn-ea"/>
                <a:cs typeface="+mn-cs"/>
              </a:endParaRPr>
            </a:p>
          </p:txBody>
        </p:sp>
        <p:sp>
          <p:nvSpPr>
            <p:cNvPr id="11" name="TextBox 10">
              <a:extLst>
                <a:ext uri="{FF2B5EF4-FFF2-40B4-BE49-F238E27FC236}">
                  <a16:creationId xmlns:a16="http://schemas.microsoft.com/office/drawing/2014/main" id="{32159EDB-6988-2042-71EB-046E7DEB64B2}"/>
                </a:ext>
              </a:extLst>
            </p:cNvPr>
            <p:cNvSpPr txBox="1"/>
            <p:nvPr/>
          </p:nvSpPr>
          <p:spPr>
            <a:xfrm>
              <a:off x="6821946" y="3409850"/>
              <a:ext cx="727343" cy="215444"/>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Semibold"/>
                  <a:cs typeface="Calibri" panose="020F0502020204030204" pitchFamily="34" charset="0"/>
                </a:rPr>
                <a:t>PostgreSQL</a:t>
              </a:r>
            </a:p>
          </p:txBody>
        </p:sp>
        <p:pic>
          <p:nvPicPr>
            <p:cNvPr id="12" name="Picture 4">
              <a:extLst>
                <a:ext uri="{FF2B5EF4-FFF2-40B4-BE49-F238E27FC236}">
                  <a16:creationId xmlns:a16="http://schemas.microsoft.com/office/drawing/2014/main" id="{6F663035-398A-F218-62DB-B643E5F87A2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60149" y="3435999"/>
              <a:ext cx="154703" cy="16314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853980C-0205-8A24-F3C6-C558D0BCE176}"/>
                </a:ext>
              </a:extLst>
            </p:cNvPr>
            <p:cNvSpPr txBox="1"/>
            <p:nvPr/>
          </p:nvSpPr>
          <p:spPr>
            <a:xfrm>
              <a:off x="5122285" y="3031948"/>
              <a:ext cx="2399707" cy="230832"/>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Order Service</a:t>
              </a:r>
            </a:p>
          </p:txBody>
        </p:sp>
        <p:sp>
          <p:nvSpPr>
            <p:cNvPr id="14" name="Rounded Rectangle 224">
              <a:extLst>
                <a:ext uri="{FF2B5EF4-FFF2-40B4-BE49-F238E27FC236}">
                  <a16:creationId xmlns:a16="http://schemas.microsoft.com/office/drawing/2014/main" id="{DEE15024-779B-6059-91D5-8B82059DAC05}"/>
                </a:ext>
              </a:extLst>
            </p:cNvPr>
            <p:cNvSpPr/>
            <p:nvPr/>
          </p:nvSpPr>
          <p:spPr>
            <a:xfrm>
              <a:off x="5116863" y="3543266"/>
              <a:ext cx="1211063" cy="238207"/>
            </a:xfrm>
            <a:prstGeom prst="roundRect">
              <a:avLst>
                <a:gd name="adj" fmla="val 28172"/>
              </a:avLst>
            </a:prstGeom>
            <a:solidFill>
              <a:srgbClr val="ECE9E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Semibold"/>
                  <a:ea typeface="+mn-ea"/>
                  <a:cs typeface="+mn-cs"/>
                </a:rPr>
                <a:t>Order Processor</a:t>
              </a:r>
            </a:p>
          </p:txBody>
        </p:sp>
        <p:cxnSp>
          <p:nvCxnSpPr>
            <p:cNvPr id="15" name="Elbow Connector 58">
              <a:extLst>
                <a:ext uri="{FF2B5EF4-FFF2-40B4-BE49-F238E27FC236}">
                  <a16:creationId xmlns:a16="http://schemas.microsoft.com/office/drawing/2014/main" id="{7B85962B-D0DA-B8A7-6229-1709A38F4838}"/>
                </a:ext>
              </a:extLst>
            </p:cNvPr>
            <p:cNvCxnSpPr>
              <a:cxnSpLocks/>
            </p:cNvCxnSpPr>
            <p:nvPr/>
          </p:nvCxnSpPr>
          <p:spPr>
            <a:xfrm>
              <a:off x="6327641" y="3388496"/>
              <a:ext cx="250361" cy="76487"/>
            </a:xfrm>
            <a:prstGeom prst="bentConnector3">
              <a:avLst>
                <a:gd name="adj1" fmla="val 50000"/>
              </a:avLst>
            </a:prstGeom>
            <a:noFill/>
            <a:ln w="12700" cap="flat" cmpd="sng" algn="ctr">
              <a:solidFill>
                <a:srgbClr val="C039C4"/>
              </a:solidFill>
              <a:prstDash val="solid"/>
              <a:headEnd type="none" w="med" len="med"/>
              <a:tailEnd type="arrow" w="med" len="med"/>
            </a:ln>
            <a:effectLst/>
          </p:spPr>
        </p:cxnSp>
        <p:cxnSp>
          <p:nvCxnSpPr>
            <p:cNvPr id="16" name="Elbow Connector 64">
              <a:extLst>
                <a:ext uri="{FF2B5EF4-FFF2-40B4-BE49-F238E27FC236}">
                  <a16:creationId xmlns:a16="http://schemas.microsoft.com/office/drawing/2014/main" id="{C97E3E08-DEB9-5663-CBF1-CDF8FC527922}"/>
                </a:ext>
              </a:extLst>
            </p:cNvPr>
            <p:cNvCxnSpPr>
              <a:cxnSpLocks/>
              <a:stCxn id="14" idx="3"/>
            </p:cNvCxnSpPr>
            <p:nvPr/>
          </p:nvCxnSpPr>
          <p:spPr>
            <a:xfrm flipV="1">
              <a:off x="6327926" y="3586252"/>
              <a:ext cx="250076" cy="76118"/>
            </a:xfrm>
            <a:prstGeom prst="bentConnector3">
              <a:avLst>
                <a:gd name="adj1" fmla="val 50000"/>
              </a:avLst>
            </a:prstGeom>
            <a:noFill/>
            <a:ln w="12700" cap="flat" cmpd="sng" algn="ctr">
              <a:solidFill>
                <a:srgbClr val="C039C4"/>
              </a:solidFill>
              <a:prstDash val="solid"/>
              <a:headEnd type="none" w="med" len="med"/>
              <a:tailEnd type="arrow" w="med" len="med"/>
            </a:ln>
            <a:effectLst/>
          </p:spPr>
        </p:cxnSp>
        <p:sp>
          <p:nvSpPr>
            <p:cNvPr id="17" name="Rounded Rectangle 5">
              <a:extLst>
                <a:ext uri="{FF2B5EF4-FFF2-40B4-BE49-F238E27FC236}">
                  <a16:creationId xmlns:a16="http://schemas.microsoft.com/office/drawing/2014/main" id="{F2586671-88A9-FBD2-3734-B98B613C225F}"/>
                </a:ext>
              </a:extLst>
            </p:cNvPr>
            <p:cNvSpPr/>
            <p:nvPr/>
          </p:nvSpPr>
          <p:spPr>
            <a:xfrm>
              <a:off x="7980654" y="3283294"/>
              <a:ext cx="1143000" cy="1143000"/>
            </a:xfrm>
            <a:prstGeom prst="roundRect">
              <a:avLst>
                <a:gd name="adj" fmla="val 6599"/>
              </a:avLst>
            </a:prstGeom>
            <a:solidFill>
              <a:srgbClr val="FFFFF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8" name="Rounded Rectangle 33">
              <a:extLst>
                <a:ext uri="{FF2B5EF4-FFF2-40B4-BE49-F238E27FC236}">
                  <a16:creationId xmlns:a16="http://schemas.microsoft.com/office/drawing/2014/main" id="{C1EB3924-20C2-940B-A89D-C208F18530A9}"/>
                </a:ext>
              </a:extLst>
            </p:cNvPr>
            <p:cNvSpPr/>
            <p:nvPr/>
          </p:nvSpPr>
          <p:spPr>
            <a:xfrm>
              <a:off x="1472739" y="1690491"/>
              <a:ext cx="1471159" cy="3002159"/>
            </a:xfrm>
            <a:prstGeom prst="roundRect">
              <a:avLst>
                <a:gd name="adj" fmla="val 7086"/>
              </a:avLst>
            </a:prstGeom>
            <a:solidFill>
              <a:srgbClr val="FFFFFF"/>
            </a:solidFill>
            <a:ln w="19050" cap="flat" cmpd="sng" algn="ctr">
              <a:solidFill>
                <a:srgbClr val="3802DB"/>
              </a:solidFill>
              <a:prstDash val="solid"/>
            </a:ln>
            <a:effectLst>
              <a:outerShdw blurRad="127000" dist="127000" dir="2700000" algn="tl" rotWithShape="0">
                <a:prstClr val="black">
                  <a:alpha val="10000"/>
                </a:prstClr>
              </a:outerShdw>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19" name="Rounded Rectangle 91">
              <a:extLst>
                <a:ext uri="{FF2B5EF4-FFF2-40B4-BE49-F238E27FC236}">
                  <a16:creationId xmlns:a16="http://schemas.microsoft.com/office/drawing/2014/main" id="{6FAD5564-C70A-7B8C-49CB-1ED00DA166D2}"/>
                </a:ext>
              </a:extLst>
            </p:cNvPr>
            <p:cNvSpPr/>
            <p:nvPr/>
          </p:nvSpPr>
          <p:spPr>
            <a:xfrm>
              <a:off x="3493142" y="5381967"/>
              <a:ext cx="5530240" cy="969501"/>
            </a:xfrm>
            <a:prstGeom prst="roundRect">
              <a:avLst>
                <a:gd name="adj" fmla="val 6599"/>
              </a:avLst>
            </a:prstGeom>
            <a:solidFill>
              <a:srgbClr val="F5F3F6"/>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03285CB3-CCEF-52BC-F187-183CDD7DA530}"/>
                </a:ext>
              </a:extLst>
            </p:cNvPr>
            <p:cNvSpPr txBox="1"/>
            <p:nvPr/>
          </p:nvSpPr>
          <p:spPr>
            <a:xfrm>
              <a:off x="1747276" y="1549350"/>
              <a:ext cx="949541" cy="240939"/>
            </a:xfrm>
            <a:prstGeom prst="roundRect">
              <a:avLst/>
            </a:prstGeom>
            <a:solidFill>
              <a:srgbClr val="FFFFFF"/>
            </a:solidFill>
          </p:spPr>
          <p:txBody>
            <a:bodyPr wrap="none" lIns="91440" rIns="91440" rtlCol="0">
              <a:noAutofit/>
            </a:bodyPr>
            <a:lstStyle>
              <a:defPPr>
                <a:defRPr lang="en-US"/>
              </a:defPPr>
              <a:lvl1pPr algn="ctr">
                <a:defRPr sz="1400" b="1">
                  <a:latin typeface="+mj-lt"/>
                </a:defRPr>
              </a:lvl1p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802DB"/>
                  </a:solidFill>
                  <a:effectLst/>
                  <a:uLnTx/>
                  <a:uFillTx/>
                  <a:latin typeface="Segoe UI Semibold"/>
                </a:rPr>
                <a:t>Client Apps</a:t>
              </a:r>
            </a:p>
          </p:txBody>
        </p:sp>
        <p:grpSp>
          <p:nvGrpSpPr>
            <p:cNvPr id="21" name="Group 20">
              <a:extLst>
                <a:ext uri="{FF2B5EF4-FFF2-40B4-BE49-F238E27FC236}">
                  <a16:creationId xmlns:a16="http://schemas.microsoft.com/office/drawing/2014/main" id="{08751510-5CF7-6032-FD66-BD9733294D31}"/>
                </a:ext>
              </a:extLst>
            </p:cNvPr>
            <p:cNvGrpSpPr/>
            <p:nvPr/>
          </p:nvGrpSpPr>
          <p:grpSpPr>
            <a:xfrm>
              <a:off x="8071970" y="3466174"/>
              <a:ext cx="960245" cy="777240"/>
              <a:chOff x="8051893" y="3466174"/>
              <a:chExt cx="960245" cy="777240"/>
            </a:xfrm>
          </p:grpSpPr>
          <p:sp>
            <p:nvSpPr>
              <p:cNvPr id="126" name="Rounded Rectangle 125">
                <a:extLst>
                  <a:ext uri="{FF2B5EF4-FFF2-40B4-BE49-F238E27FC236}">
                    <a16:creationId xmlns:a16="http://schemas.microsoft.com/office/drawing/2014/main" id="{AB9590E4-9D1C-11DD-D2EB-59E0D9B36454}"/>
                  </a:ext>
                </a:extLst>
              </p:cNvPr>
              <p:cNvSpPr/>
              <p:nvPr/>
            </p:nvSpPr>
            <p:spPr>
              <a:xfrm>
                <a:off x="8052018" y="3466174"/>
                <a:ext cx="960120" cy="777240"/>
              </a:xfrm>
              <a:prstGeom prst="roundRect">
                <a:avLst>
                  <a:gd name="adj" fmla="val 4924"/>
                </a:avLst>
              </a:prstGeom>
              <a:solidFill>
                <a:srgbClr val="F5F3F6"/>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pic>
            <p:nvPicPr>
              <p:cNvPr id="127" name="Graphic 126">
                <a:extLst>
                  <a:ext uri="{FF2B5EF4-FFF2-40B4-BE49-F238E27FC236}">
                    <a16:creationId xmlns:a16="http://schemas.microsoft.com/office/drawing/2014/main" id="{80B9E308-9A14-83C7-3DF1-131A51DDE0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57292" y="3843173"/>
                <a:ext cx="202735" cy="207267"/>
              </a:xfrm>
              <a:prstGeom prst="rect">
                <a:avLst/>
              </a:prstGeom>
            </p:spPr>
          </p:pic>
          <p:sp>
            <p:nvSpPr>
              <p:cNvPr id="128" name="TextBox 127">
                <a:extLst>
                  <a:ext uri="{FF2B5EF4-FFF2-40B4-BE49-F238E27FC236}">
                    <a16:creationId xmlns:a16="http://schemas.microsoft.com/office/drawing/2014/main" id="{DCEF7C83-5409-03FD-18DB-B09AA174F920}"/>
                  </a:ext>
                </a:extLst>
              </p:cNvPr>
              <p:cNvSpPr txBox="1"/>
              <p:nvPr/>
            </p:nvSpPr>
            <p:spPr>
              <a:xfrm>
                <a:off x="8051893" y="3543749"/>
                <a:ext cx="951412" cy="215444"/>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rPr>
                  <a:t>Event Bus</a:t>
                </a:r>
              </a:p>
            </p:txBody>
          </p:sp>
        </p:grpSp>
        <p:pic>
          <p:nvPicPr>
            <p:cNvPr id="22" name="Picture 21" descr="A purple triangle with white triangles&#10;&#10;Description automatically generated">
              <a:extLst>
                <a:ext uri="{FF2B5EF4-FFF2-40B4-BE49-F238E27FC236}">
                  <a16:creationId xmlns:a16="http://schemas.microsoft.com/office/drawing/2014/main" id="{70EFC978-E898-5959-8749-F0ADEE35D57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72080" y="1307569"/>
              <a:ext cx="197867" cy="202291"/>
            </a:xfrm>
            <a:prstGeom prst="rect">
              <a:avLst/>
            </a:prstGeom>
          </p:spPr>
        </p:pic>
        <p:grpSp>
          <p:nvGrpSpPr>
            <p:cNvPr id="23" name="Group 22">
              <a:extLst>
                <a:ext uri="{FF2B5EF4-FFF2-40B4-BE49-F238E27FC236}">
                  <a16:creationId xmlns:a16="http://schemas.microsoft.com/office/drawing/2014/main" id="{97F819D0-1173-D8F5-C51A-A94BB7F79B19}"/>
                </a:ext>
              </a:extLst>
            </p:cNvPr>
            <p:cNvGrpSpPr/>
            <p:nvPr/>
          </p:nvGrpSpPr>
          <p:grpSpPr>
            <a:xfrm>
              <a:off x="9576262" y="1973232"/>
              <a:ext cx="1143000" cy="1249929"/>
              <a:chOff x="9556185" y="1973232"/>
              <a:chExt cx="1143000" cy="1249929"/>
            </a:xfrm>
          </p:grpSpPr>
          <p:sp>
            <p:nvSpPr>
              <p:cNvPr id="121" name="Rounded Rectangle 86">
                <a:extLst>
                  <a:ext uri="{FF2B5EF4-FFF2-40B4-BE49-F238E27FC236}">
                    <a16:creationId xmlns:a16="http://schemas.microsoft.com/office/drawing/2014/main" id="{3236EA2B-FA04-78A6-4A89-6C0F1E977010}"/>
                  </a:ext>
                </a:extLst>
              </p:cNvPr>
              <p:cNvSpPr/>
              <p:nvPr/>
            </p:nvSpPr>
            <p:spPr>
              <a:xfrm>
                <a:off x="9556185" y="1973232"/>
                <a:ext cx="1143000" cy="1143000"/>
              </a:xfrm>
              <a:prstGeom prst="roundRect">
                <a:avLst>
                  <a:gd name="adj" fmla="val 6599"/>
                </a:avLst>
              </a:prstGeom>
              <a:solidFill>
                <a:srgbClr val="FFFFF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22" name="Rounded Rectangle 88">
                <a:extLst>
                  <a:ext uri="{FF2B5EF4-FFF2-40B4-BE49-F238E27FC236}">
                    <a16:creationId xmlns:a16="http://schemas.microsoft.com/office/drawing/2014/main" id="{4DC4BA35-B856-EBD3-7A3F-BDE8681F091E}"/>
                  </a:ext>
                </a:extLst>
              </p:cNvPr>
              <p:cNvSpPr/>
              <p:nvPr/>
            </p:nvSpPr>
            <p:spPr>
              <a:xfrm>
                <a:off x="9647625" y="2134798"/>
                <a:ext cx="960120" cy="819869"/>
              </a:xfrm>
              <a:prstGeom prst="roundRect">
                <a:avLst>
                  <a:gd name="adj" fmla="val 4924"/>
                </a:avLst>
              </a:prstGeom>
              <a:solidFill>
                <a:srgbClr val="F6F3F7"/>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123" name="Rectangle 122">
                <a:extLst>
                  <a:ext uri="{FF2B5EF4-FFF2-40B4-BE49-F238E27FC236}">
                    <a16:creationId xmlns:a16="http://schemas.microsoft.com/office/drawing/2014/main" id="{FCE92018-0082-5C7F-835F-6F8932120FE0}"/>
                  </a:ext>
                </a:extLst>
              </p:cNvPr>
              <p:cNvSpPr/>
              <p:nvPr/>
            </p:nvSpPr>
            <p:spPr>
              <a:xfrm>
                <a:off x="9652203" y="2460590"/>
                <a:ext cx="816217" cy="762571"/>
              </a:xfrm>
              <a:prstGeom prst="rect">
                <a:avLst/>
              </a:prstGeom>
              <a:no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124" name="TextBox 123">
                <a:extLst>
                  <a:ext uri="{FF2B5EF4-FFF2-40B4-BE49-F238E27FC236}">
                    <a16:creationId xmlns:a16="http://schemas.microsoft.com/office/drawing/2014/main" id="{BCA6394B-9ECD-EEE6-5AA5-011716D4D060}"/>
                  </a:ext>
                </a:extLst>
              </p:cNvPr>
              <p:cNvSpPr txBox="1"/>
              <p:nvPr/>
            </p:nvSpPr>
            <p:spPr>
              <a:xfrm>
                <a:off x="9666044" y="2214809"/>
                <a:ext cx="941701" cy="215444"/>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cs typeface="Calibri" panose="020F0502020204030204" pitchFamily="34" charset="0"/>
                  </a:rPr>
                  <a:t>OpenAI</a:t>
                </a:r>
              </a:p>
            </p:txBody>
          </p:sp>
          <p:pic>
            <p:nvPicPr>
              <p:cNvPr id="125" name="Graphic 124">
                <a:extLst>
                  <a:ext uri="{FF2B5EF4-FFF2-40B4-BE49-F238E27FC236}">
                    <a16:creationId xmlns:a16="http://schemas.microsoft.com/office/drawing/2014/main" id="{19FE9FCB-390C-71C3-D47C-A903279A3D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00630" y="2550950"/>
                <a:ext cx="272221" cy="281306"/>
              </a:xfrm>
              <a:prstGeom prst="rect">
                <a:avLst/>
              </a:prstGeom>
            </p:spPr>
          </p:pic>
        </p:grpSp>
        <p:sp>
          <p:nvSpPr>
            <p:cNvPr id="24" name="TextBox 23">
              <a:extLst>
                <a:ext uri="{FF2B5EF4-FFF2-40B4-BE49-F238E27FC236}">
                  <a16:creationId xmlns:a16="http://schemas.microsoft.com/office/drawing/2014/main" id="{99289457-F64F-FCFA-ABEA-198C801CC98A}"/>
                </a:ext>
              </a:extLst>
            </p:cNvPr>
            <p:cNvSpPr txBox="1"/>
            <p:nvPr/>
          </p:nvSpPr>
          <p:spPr>
            <a:xfrm>
              <a:off x="5707376" y="1042183"/>
              <a:ext cx="1180600" cy="232791"/>
            </a:xfrm>
            <a:prstGeom prst="roundRect">
              <a:avLst/>
            </a:prstGeom>
            <a:solidFill>
              <a:srgbClr val="FFFFFF"/>
            </a:solidFill>
          </p:spPr>
          <p:txBody>
            <a:bodyPr wrap="none" lIns="91440" rIns="91440" rtlCol="0">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802DB"/>
                  </a:solidFill>
                  <a:effectLst/>
                  <a:uLnTx/>
                  <a:uFillTx/>
                  <a:latin typeface="Segoe UI Semibold"/>
                </a:rPr>
                <a:t>Cloud Services</a:t>
              </a:r>
            </a:p>
          </p:txBody>
        </p:sp>
        <p:cxnSp>
          <p:nvCxnSpPr>
            <p:cNvPr id="25" name="Straight Connector 24">
              <a:extLst>
                <a:ext uri="{FF2B5EF4-FFF2-40B4-BE49-F238E27FC236}">
                  <a16:creationId xmlns:a16="http://schemas.microsoft.com/office/drawing/2014/main" id="{FD997FD1-4AF7-A877-B813-225D98290CB6}"/>
                </a:ext>
              </a:extLst>
            </p:cNvPr>
            <p:cNvCxnSpPr>
              <a:cxnSpLocks/>
            </p:cNvCxnSpPr>
            <p:nvPr/>
          </p:nvCxnSpPr>
          <p:spPr>
            <a:xfrm flipV="1">
              <a:off x="4759476" y="2144268"/>
              <a:ext cx="0" cy="2139839"/>
            </a:xfrm>
            <a:prstGeom prst="line">
              <a:avLst/>
            </a:prstGeom>
            <a:noFill/>
            <a:ln w="12700" cap="flat" cmpd="sng" algn="ctr">
              <a:solidFill>
                <a:srgbClr val="C039C4"/>
              </a:solidFill>
              <a:prstDash val="solid"/>
              <a:headEnd type="none" w="med" len="med"/>
              <a:tailEnd type="none" w="med" len="med"/>
            </a:ln>
            <a:effectLst/>
          </p:spPr>
        </p:cxnSp>
        <p:sp>
          <p:nvSpPr>
            <p:cNvPr id="26" name="Rounded Rectangle 56">
              <a:extLst>
                <a:ext uri="{FF2B5EF4-FFF2-40B4-BE49-F238E27FC236}">
                  <a16:creationId xmlns:a16="http://schemas.microsoft.com/office/drawing/2014/main" id="{2CBE595C-24AC-D48C-CEAE-94CC0779B2B1}"/>
                </a:ext>
              </a:extLst>
            </p:cNvPr>
            <p:cNvSpPr/>
            <p:nvPr/>
          </p:nvSpPr>
          <p:spPr>
            <a:xfrm>
              <a:off x="4978692" y="4531649"/>
              <a:ext cx="2647850" cy="563736"/>
            </a:xfrm>
            <a:prstGeom prst="roundRect">
              <a:avLst>
                <a:gd name="adj" fmla="val 7331"/>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27" name="TextBox 26">
              <a:extLst>
                <a:ext uri="{FF2B5EF4-FFF2-40B4-BE49-F238E27FC236}">
                  <a16:creationId xmlns:a16="http://schemas.microsoft.com/office/drawing/2014/main" id="{AAA8124B-3492-3FBE-ADA6-8CCD4D62AA6E}"/>
                </a:ext>
              </a:extLst>
            </p:cNvPr>
            <p:cNvSpPr txBox="1"/>
            <p:nvPr/>
          </p:nvSpPr>
          <p:spPr>
            <a:xfrm>
              <a:off x="5099230" y="4547820"/>
              <a:ext cx="2423364" cy="230832"/>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Payment Service</a:t>
              </a:r>
            </a:p>
          </p:txBody>
        </p:sp>
        <p:sp>
          <p:nvSpPr>
            <p:cNvPr id="28" name="Rounded Rectangle 55">
              <a:extLst>
                <a:ext uri="{FF2B5EF4-FFF2-40B4-BE49-F238E27FC236}">
                  <a16:creationId xmlns:a16="http://schemas.microsoft.com/office/drawing/2014/main" id="{D73987ED-D228-C053-5096-63F9955ED70B}"/>
                </a:ext>
              </a:extLst>
            </p:cNvPr>
            <p:cNvSpPr/>
            <p:nvPr/>
          </p:nvSpPr>
          <p:spPr>
            <a:xfrm>
              <a:off x="5692425" y="4798437"/>
              <a:ext cx="1220384" cy="239082"/>
            </a:xfrm>
            <a:prstGeom prst="roundRect">
              <a:avLst>
                <a:gd name="adj" fmla="val 29806"/>
              </a:avLst>
            </a:prstGeom>
            <a:solidFill>
              <a:srgbClr val="ECE9E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Semibold"/>
                  <a:ea typeface="+mn-ea"/>
                  <a:cs typeface="+mn-cs"/>
                </a:rPr>
                <a:t>Payment Processor</a:t>
              </a:r>
            </a:p>
          </p:txBody>
        </p:sp>
        <p:sp>
          <p:nvSpPr>
            <p:cNvPr id="29" name="Rounded Rectangle 32">
              <a:extLst>
                <a:ext uri="{FF2B5EF4-FFF2-40B4-BE49-F238E27FC236}">
                  <a16:creationId xmlns:a16="http://schemas.microsoft.com/office/drawing/2014/main" id="{35EA69F9-BC46-46A1-8CEE-3B91BBF4117F}"/>
                </a:ext>
              </a:extLst>
            </p:cNvPr>
            <p:cNvSpPr/>
            <p:nvPr/>
          </p:nvSpPr>
          <p:spPr>
            <a:xfrm>
              <a:off x="4986607" y="1773012"/>
              <a:ext cx="2646150" cy="563736"/>
            </a:xfrm>
            <a:prstGeom prst="roundRect">
              <a:avLst>
                <a:gd name="adj" fmla="val 7331"/>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30" name="Rounded Rectangle 179">
              <a:extLst>
                <a:ext uri="{FF2B5EF4-FFF2-40B4-BE49-F238E27FC236}">
                  <a16:creationId xmlns:a16="http://schemas.microsoft.com/office/drawing/2014/main" id="{8CD656B9-5068-6647-9183-B15EE60BD644}"/>
                </a:ext>
              </a:extLst>
            </p:cNvPr>
            <p:cNvSpPr/>
            <p:nvPr/>
          </p:nvSpPr>
          <p:spPr>
            <a:xfrm>
              <a:off x="6583862" y="2032332"/>
              <a:ext cx="945128" cy="238923"/>
            </a:xfrm>
            <a:prstGeom prst="roundRect">
              <a:avLst>
                <a:gd name="adj" fmla="val 20736"/>
              </a:avLst>
            </a:prstGeom>
            <a:solidFill>
              <a:srgbClr val="ECE9E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ysClr val="windowText" lastClr="000000"/>
                </a:solidFill>
                <a:effectLst/>
                <a:uLnTx/>
                <a:uFillTx/>
                <a:latin typeface="Segoe UI Semibold"/>
                <a:ea typeface="+mn-ea"/>
                <a:cs typeface="+mn-cs"/>
              </a:endParaRPr>
            </a:p>
          </p:txBody>
        </p:sp>
        <p:sp>
          <p:nvSpPr>
            <p:cNvPr id="31" name="TextBox 30">
              <a:extLst>
                <a:ext uri="{FF2B5EF4-FFF2-40B4-BE49-F238E27FC236}">
                  <a16:creationId xmlns:a16="http://schemas.microsoft.com/office/drawing/2014/main" id="{1194F8CC-0530-84D3-7E68-4E51BDBA971E}"/>
                </a:ext>
              </a:extLst>
            </p:cNvPr>
            <p:cNvSpPr txBox="1"/>
            <p:nvPr/>
          </p:nvSpPr>
          <p:spPr>
            <a:xfrm>
              <a:off x="6821946" y="2044071"/>
              <a:ext cx="733572" cy="215444"/>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Semibold"/>
                  <a:cs typeface="Calibri" panose="020F0502020204030204" pitchFamily="34" charset="0"/>
                </a:rPr>
                <a:t>PostgreSQL</a:t>
              </a:r>
            </a:p>
          </p:txBody>
        </p:sp>
        <p:pic>
          <p:nvPicPr>
            <p:cNvPr id="32" name="Picture 4">
              <a:extLst>
                <a:ext uri="{FF2B5EF4-FFF2-40B4-BE49-F238E27FC236}">
                  <a16:creationId xmlns:a16="http://schemas.microsoft.com/office/drawing/2014/main" id="{34D7E1F7-230D-C3EC-4788-ADC0ED04943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60149" y="2070220"/>
              <a:ext cx="154703" cy="16314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71D8CD7-B4BE-1719-883D-68998D7005CD}"/>
                </a:ext>
              </a:extLst>
            </p:cNvPr>
            <p:cNvSpPr txBox="1"/>
            <p:nvPr/>
          </p:nvSpPr>
          <p:spPr>
            <a:xfrm>
              <a:off x="5112773" y="1789182"/>
              <a:ext cx="2416217" cy="230832"/>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Identity Service</a:t>
              </a:r>
            </a:p>
          </p:txBody>
        </p:sp>
        <p:sp>
          <p:nvSpPr>
            <p:cNvPr id="34" name="Rounded Rectangle 12">
              <a:extLst>
                <a:ext uri="{FF2B5EF4-FFF2-40B4-BE49-F238E27FC236}">
                  <a16:creationId xmlns:a16="http://schemas.microsoft.com/office/drawing/2014/main" id="{5F5DF17A-1963-8450-E091-A54FC75D1469}"/>
                </a:ext>
              </a:extLst>
            </p:cNvPr>
            <p:cNvSpPr/>
            <p:nvPr/>
          </p:nvSpPr>
          <p:spPr>
            <a:xfrm>
              <a:off x="5116578" y="2026190"/>
              <a:ext cx="1211063" cy="239082"/>
            </a:xfrm>
            <a:prstGeom prst="roundRect">
              <a:avLst>
                <a:gd name="adj" fmla="val 26451"/>
              </a:avLst>
            </a:prstGeom>
            <a:gradFill flip="none" rotWithShape="1">
              <a:gsLst>
                <a:gs pos="49000">
                  <a:srgbClr val="3802DB"/>
                </a:gs>
                <a:gs pos="0">
                  <a:srgbClr val="C039C4"/>
                </a:gs>
              </a:gsLst>
              <a:lin ang="12600000" scaled="0"/>
              <a:tileRect/>
            </a:gra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Semibold"/>
                  <a:ea typeface="+mn-ea"/>
                  <a:cs typeface="+mn-cs"/>
                </a:rPr>
                <a:t>Identity API</a:t>
              </a:r>
            </a:p>
          </p:txBody>
        </p:sp>
        <p:cxnSp>
          <p:nvCxnSpPr>
            <p:cNvPr id="35" name="Straight Arrow Connector 34">
              <a:extLst>
                <a:ext uri="{FF2B5EF4-FFF2-40B4-BE49-F238E27FC236}">
                  <a16:creationId xmlns:a16="http://schemas.microsoft.com/office/drawing/2014/main" id="{C46A7402-BF1A-E2D7-571D-2B3AC93E9ED3}"/>
                </a:ext>
              </a:extLst>
            </p:cNvPr>
            <p:cNvCxnSpPr>
              <a:cxnSpLocks/>
            </p:cNvCxnSpPr>
            <p:nvPr/>
          </p:nvCxnSpPr>
          <p:spPr>
            <a:xfrm>
              <a:off x="6327641" y="2142481"/>
              <a:ext cx="250361" cy="2927"/>
            </a:xfrm>
            <a:prstGeom prst="straightConnector1">
              <a:avLst/>
            </a:prstGeom>
            <a:noFill/>
            <a:ln w="12700" cap="flat" cmpd="sng" algn="ctr">
              <a:solidFill>
                <a:srgbClr val="C039C4"/>
              </a:solidFill>
              <a:prstDash val="solid"/>
              <a:headEnd type="none" w="med" len="med"/>
              <a:tailEnd type="arrow" w="med" len="med"/>
            </a:ln>
            <a:effectLst/>
          </p:spPr>
        </p:cxnSp>
        <p:sp>
          <p:nvSpPr>
            <p:cNvPr id="36" name="Rounded Rectangle 193">
              <a:extLst>
                <a:ext uri="{FF2B5EF4-FFF2-40B4-BE49-F238E27FC236}">
                  <a16:creationId xmlns:a16="http://schemas.microsoft.com/office/drawing/2014/main" id="{316518A7-A731-73B5-38B6-19EF85F0855F}"/>
                </a:ext>
              </a:extLst>
            </p:cNvPr>
            <p:cNvSpPr/>
            <p:nvPr/>
          </p:nvSpPr>
          <p:spPr>
            <a:xfrm>
              <a:off x="6583862" y="2653715"/>
              <a:ext cx="945128" cy="238923"/>
            </a:xfrm>
            <a:prstGeom prst="roundRect">
              <a:avLst>
                <a:gd name="adj" fmla="val 20736"/>
              </a:avLst>
            </a:prstGeom>
            <a:solidFill>
              <a:srgbClr val="ECE9E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ysClr val="windowText" lastClr="000000"/>
                </a:solidFill>
                <a:effectLst/>
                <a:uLnTx/>
                <a:uFillTx/>
                <a:latin typeface="Segoe UI Semibold"/>
                <a:ea typeface="+mn-ea"/>
                <a:cs typeface="+mn-cs"/>
              </a:endParaRPr>
            </a:p>
          </p:txBody>
        </p:sp>
        <p:sp>
          <p:nvSpPr>
            <p:cNvPr id="37" name="TextBox 36">
              <a:extLst>
                <a:ext uri="{FF2B5EF4-FFF2-40B4-BE49-F238E27FC236}">
                  <a16:creationId xmlns:a16="http://schemas.microsoft.com/office/drawing/2014/main" id="{813E80FD-068B-381C-BB9F-8AACCEC34E28}"/>
                </a:ext>
              </a:extLst>
            </p:cNvPr>
            <p:cNvSpPr txBox="1"/>
            <p:nvPr/>
          </p:nvSpPr>
          <p:spPr>
            <a:xfrm>
              <a:off x="6821946" y="2665454"/>
              <a:ext cx="733572" cy="215444"/>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Semibold"/>
                  <a:cs typeface="Calibri" panose="020F0502020204030204" pitchFamily="34" charset="0"/>
                </a:rPr>
                <a:t>PostgreSQL</a:t>
              </a:r>
            </a:p>
          </p:txBody>
        </p:sp>
        <p:pic>
          <p:nvPicPr>
            <p:cNvPr id="38" name="Picture 4">
              <a:extLst>
                <a:ext uri="{FF2B5EF4-FFF2-40B4-BE49-F238E27FC236}">
                  <a16:creationId xmlns:a16="http://schemas.microsoft.com/office/drawing/2014/main" id="{941FD8CF-C356-FA2B-8A46-40192D5DA97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60149" y="2691603"/>
              <a:ext cx="154703" cy="16314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08D2932D-FD44-142E-A634-E3FA4213F7C8}"/>
                </a:ext>
              </a:extLst>
            </p:cNvPr>
            <p:cNvSpPr txBox="1"/>
            <p:nvPr/>
          </p:nvSpPr>
          <p:spPr>
            <a:xfrm>
              <a:off x="5128394" y="2410566"/>
              <a:ext cx="2393600" cy="230832"/>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Catalog Service</a:t>
              </a:r>
            </a:p>
          </p:txBody>
        </p:sp>
        <p:cxnSp>
          <p:nvCxnSpPr>
            <p:cNvPr id="40" name="Straight Arrow Connector 39">
              <a:extLst>
                <a:ext uri="{FF2B5EF4-FFF2-40B4-BE49-F238E27FC236}">
                  <a16:creationId xmlns:a16="http://schemas.microsoft.com/office/drawing/2014/main" id="{C8712E9D-B9C1-9403-3F60-E744E30E53C5}"/>
                </a:ext>
              </a:extLst>
            </p:cNvPr>
            <p:cNvCxnSpPr>
              <a:cxnSpLocks/>
            </p:cNvCxnSpPr>
            <p:nvPr/>
          </p:nvCxnSpPr>
          <p:spPr>
            <a:xfrm>
              <a:off x="6327641" y="2763865"/>
              <a:ext cx="250361" cy="3250"/>
            </a:xfrm>
            <a:prstGeom prst="straightConnector1">
              <a:avLst/>
            </a:prstGeom>
            <a:noFill/>
            <a:ln w="12700" cap="flat" cmpd="sng" algn="ctr">
              <a:solidFill>
                <a:srgbClr val="C039C4"/>
              </a:solidFill>
              <a:prstDash val="solid"/>
              <a:headEnd type="none" w="med" len="med"/>
              <a:tailEnd type="arrow" w="med" len="med"/>
            </a:ln>
            <a:effectLst/>
          </p:spPr>
        </p:cxnSp>
        <p:sp>
          <p:nvSpPr>
            <p:cNvPr id="41" name="Rounded Rectangle 209">
              <a:extLst>
                <a:ext uri="{FF2B5EF4-FFF2-40B4-BE49-F238E27FC236}">
                  <a16:creationId xmlns:a16="http://schemas.microsoft.com/office/drawing/2014/main" id="{F323F2A9-AA36-A4F8-C4F8-05AA307D2D25}"/>
                </a:ext>
              </a:extLst>
            </p:cNvPr>
            <p:cNvSpPr/>
            <p:nvPr/>
          </p:nvSpPr>
          <p:spPr>
            <a:xfrm>
              <a:off x="4984621" y="3905082"/>
              <a:ext cx="2646150" cy="563736"/>
            </a:xfrm>
            <a:prstGeom prst="roundRect">
              <a:avLst>
                <a:gd name="adj" fmla="val 7331"/>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42" name="Rounded Rectangle 213">
              <a:extLst>
                <a:ext uri="{FF2B5EF4-FFF2-40B4-BE49-F238E27FC236}">
                  <a16:creationId xmlns:a16="http://schemas.microsoft.com/office/drawing/2014/main" id="{FA7F9ABD-0ECB-FBD2-25D6-988000181B9A}"/>
                </a:ext>
              </a:extLst>
            </p:cNvPr>
            <p:cNvSpPr/>
            <p:nvPr/>
          </p:nvSpPr>
          <p:spPr>
            <a:xfrm>
              <a:off x="6583862" y="4164402"/>
              <a:ext cx="945128" cy="238923"/>
            </a:xfrm>
            <a:prstGeom prst="roundRect">
              <a:avLst>
                <a:gd name="adj" fmla="val 20736"/>
              </a:avLst>
            </a:prstGeom>
            <a:solidFill>
              <a:srgbClr val="ECE9E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Text" lastClr="000000"/>
                </a:solidFill>
                <a:effectLst/>
                <a:uLnTx/>
                <a:uFillTx/>
                <a:latin typeface="Segoe UI Semibold"/>
                <a:ea typeface="+mn-ea"/>
                <a:cs typeface="+mn-cs"/>
              </a:endParaRPr>
            </a:p>
          </p:txBody>
        </p:sp>
        <p:pic>
          <p:nvPicPr>
            <p:cNvPr id="43" name="Graphic 42">
              <a:extLst>
                <a:ext uri="{FF2B5EF4-FFF2-40B4-BE49-F238E27FC236}">
                  <a16:creationId xmlns:a16="http://schemas.microsoft.com/office/drawing/2014/main" id="{A884C6DE-012B-9D41-81C8-143F2C37A0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61667" y="4203075"/>
              <a:ext cx="158044" cy="161576"/>
            </a:xfrm>
            <a:prstGeom prst="rect">
              <a:avLst/>
            </a:prstGeom>
          </p:spPr>
        </p:pic>
        <p:sp>
          <p:nvSpPr>
            <p:cNvPr id="44" name="TextBox 43">
              <a:extLst>
                <a:ext uri="{FF2B5EF4-FFF2-40B4-BE49-F238E27FC236}">
                  <a16:creationId xmlns:a16="http://schemas.microsoft.com/office/drawing/2014/main" id="{1CFD851F-20D8-575B-FF83-3B9708448D1C}"/>
                </a:ext>
              </a:extLst>
            </p:cNvPr>
            <p:cNvSpPr txBox="1"/>
            <p:nvPr/>
          </p:nvSpPr>
          <p:spPr>
            <a:xfrm>
              <a:off x="6821946" y="4176141"/>
              <a:ext cx="510811" cy="215444"/>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Semibold"/>
                  <a:cs typeface="Calibri" panose="020F0502020204030204" pitchFamily="34" charset="0"/>
                </a:rPr>
                <a:t>Redis</a:t>
              </a:r>
            </a:p>
          </p:txBody>
        </p:sp>
        <p:sp>
          <p:nvSpPr>
            <p:cNvPr id="45" name="TextBox 44">
              <a:extLst>
                <a:ext uri="{FF2B5EF4-FFF2-40B4-BE49-F238E27FC236}">
                  <a16:creationId xmlns:a16="http://schemas.microsoft.com/office/drawing/2014/main" id="{A190E74F-A57E-EE6E-DF93-66FAF8641C43}"/>
                </a:ext>
              </a:extLst>
            </p:cNvPr>
            <p:cNvSpPr txBox="1"/>
            <p:nvPr/>
          </p:nvSpPr>
          <p:spPr>
            <a:xfrm>
              <a:off x="5634252" y="3921254"/>
              <a:ext cx="1357537" cy="230832"/>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Basket Service</a:t>
              </a:r>
            </a:p>
          </p:txBody>
        </p:sp>
        <p:sp>
          <p:nvSpPr>
            <p:cNvPr id="46" name="Rounded Rectangle 208">
              <a:extLst>
                <a:ext uri="{FF2B5EF4-FFF2-40B4-BE49-F238E27FC236}">
                  <a16:creationId xmlns:a16="http://schemas.microsoft.com/office/drawing/2014/main" id="{0A650C34-0D91-DE9E-C2BE-8231F531FC45}"/>
                </a:ext>
              </a:extLst>
            </p:cNvPr>
            <p:cNvSpPr/>
            <p:nvPr/>
          </p:nvSpPr>
          <p:spPr>
            <a:xfrm>
              <a:off x="5116578" y="4158260"/>
              <a:ext cx="1211063" cy="239082"/>
            </a:xfrm>
            <a:prstGeom prst="roundRect">
              <a:avLst>
                <a:gd name="adj" fmla="val 28128"/>
              </a:avLst>
            </a:prstGeom>
            <a:gradFill flip="none" rotWithShape="1">
              <a:gsLst>
                <a:gs pos="49000">
                  <a:srgbClr val="3802DB"/>
                </a:gs>
                <a:gs pos="0">
                  <a:srgbClr val="C039C4"/>
                </a:gs>
              </a:gsLst>
              <a:lin ang="12600000" scaled="0"/>
              <a:tileRect/>
            </a:gra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Semibold"/>
                  <a:ea typeface="+mn-ea"/>
                  <a:cs typeface="+mn-cs"/>
                </a:rPr>
                <a:t>    Basket API</a:t>
              </a:r>
            </a:p>
          </p:txBody>
        </p:sp>
        <p:sp>
          <p:nvSpPr>
            <p:cNvPr id="47" name="Oval 46">
              <a:extLst>
                <a:ext uri="{FF2B5EF4-FFF2-40B4-BE49-F238E27FC236}">
                  <a16:creationId xmlns:a16="http://schemas.microsoft.com/office/drawing/2014/main" id="{055ED25C-9FE8-3B10-A566-D0F74476664C}"/>
                </a:ext>
              </a:extLst>
            </p:cNvPr>
            <p:cNvSpPr/>
            <p:nvPr/>
          </p:nvSpPr>
          <p:spPr>
            <a:xfrm>
              <a:off x="5160701" y="4155029"/>
              <a:ext cx="237236" cy="242538"/>
            </a:xfrm>
            <a:prstGeom prst="ellipse">
              <a:avLst/>
            </a:prstGeom>
            <a:solidFill>
              <a:srgbClr val="ECE9EF"/>
            </a:solidFill>
            <a:ln w="12700" cap="flat" cmpd="sng" algn="ctr">
              <a:solidFill>
                <a:srgbClr val="3802DB"/>
              </a:solidFill>
              <a:prstDash val="solid"/>
            </a:ln>
            <a:effectLst>
              <a:outerShdw blurRad="88900" dist="508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pic>
          <p:nvPicPr>
            <p:cNvPr id="48" name="Graphic 47">
              <a:extLst>
                <a:ext uri="{FF2B5EF4-FFF2-40B4-BE49-F238E27FC236}">
                  <a16:creationId xmlns:a16="http://schemas.microsoft.com/office/drawing/2014/main" id="{7D3D5DD2-0A03-54A3-8D4C-F7BEBA4E136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189993" y="4234284"/>
              <a:ext cx="185615" cy="77092"/>
            </a:xfrm>
            <a:prstGeom prst="rect">
              <a:avLst/>
            </a:prstGeom>
          </p:spPr>
        </p:pic>
        <p:cxnSp>
          <p:nvCxnSpPr>
            <p:cNvPr id="49" name="Straight Arrow Connector 48">
              <a:extLst>
                <a:ext uri="{FF2B5EF4-FFF2-40B4-BE49-F238E27FC236}">
                  <a16:creationId xmlns:a16="http://schemas.microsoft.com/office/drawing/2014/main" id="{1358AEAF-6657-9E10-3444-D2CEEC47A55A}"/>
                </a:ext>
              </a:extLst>
            </p:cNvPr>
            <p:cNvCxnSpPr>
              <a:cxnSpLocks/>
            </p:cNvCxnSpPr>
            <p:nvPr/>
          </p:nvCxnSpPr>
          <p:spPr>
            <a:xfrm>
              <a:off x="6321245" y="4277802"/>
              <a:ext cx="256757" cy="0"/>
            </a:xfrm>
            <a:prstGeom prst="straightConnector1">
              <a:avLst/>
            </a:prstGeom>
            <a:noFill/>
            <a:ln w="12700" cap="flat" cmpd="sng" algn="ctr">
              <a:solidFill>
                <a:srgbClr val="C039C4"/>
              </a:solidFill>
              <a:prstDash val="solid"/>
              <a:headEnd type="none" w="med" len="med"/>
              <a:tailEnd type="arrow" w="med" len="med"/>
            </a:ln>
            <a:effectLst/>
          </p:spPr>
        </p:cxnSp>
        <p:sp>
          <p:nvSpPr>
            <p:cNvPr id="50" name="Rounded Rectangle 96">
              <a:extLst>
                <a:ext uri="{FF2B5EF4-FFF2-40B4-BE49-F238E27FC236}">
                  <a16:creationId xmlns:a16="http://schemas.microsoft.com/office/drawing/2014/main" id="{14A26276-8F93-3543-153E-33B16ADBF089}"/>
                </a:ext>
              </a:extLst>
            </p:cNvPr>
            <p:cNvSpPr/>
            <p:nvPr/>
          </p:nvSpPr>
          <p:spPr>
            <a:xfrm>
              <a:off x="4986607" y="5638298"/>
              <a:ext cx="2646150" cy="563736"/>
            </a:xfrm>
            <a:prstGeom prst="roundRect">
              <a:avLst>
                <a:gd name="adj" fmla="val 8095"/>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51" name="Rounded Rectangle 100">
              <a:extLst>
                <a:ext uri="{FF2B5EF4-FFF2-40B4-BE49-F238E27FC236}">
                  <a16:creationId xmlns:a16="http://schemas.microsoft.com/office/drawing/2014/main" id="{05077EE2-CAAD-732F-6526-EC8BD012D6CC}"/>
                </a:ext>
              </a:extLst>
            </p:cNvPr>
            <p:cNvSpPr/>
            <p:nvPr/>
          </p:nvSpPr>
          <p:spPr>
            <a:xfrm>
              <a:off x="6578002" y="5894469"/>
              <a:ext cx="945128" cy="238923"/>
            </a:xfrm>
            <a:prstGeom prst="roundRect">
              <a:avLst>
                <a:gd name="adj" fmla="val 20736"/>
              </a:avLst>
            </a:prstGeom>
            <a:solidFill>
              <a:srgbClr val="ECE9E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ysClr val="windowText" lastClr="000000"/>
                </a:solidFill>
                <a:effectLst/>
                <a:uLnTx/>
                <a:uFillTx/>
                <a:latin typeface="Segoe UI Semibold"/>
                <a:ea typeface="+mn-ea"/>
                <a:cs typeface="+mn-cs"/>
              </a:endParaRPr>
            </a:p>
          </p:txBody>
        </p:sp>
        <p:sp>
          <p:nvSpPr>
            <p:cNvPr id="52" name="TextBox 51">
              <a:extLst>
                <a:ext uri="{FF2B5EF4-FFF2-40B4-BE49-F238E27FC236}">
                  <a16:creationId xmlns:a16="http://schemas.microsoft.com/office/drawing/2014/main" id="{4E4DD777-8AC4-12E5-C03B-A7D5818FBAEF}"/>
                </a:ext>
              </a:extLst>
            </p:cNvPr>
            <p:cNvSpPr txBox="1"/>
            <p:nvPr/>
          </p:nvSpPr>
          <p:spPr>
            <a:xfrm>
              <a:off x="6801024" y="5906208"/>
              <a:ext cx="748265" cy="215444"/>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Semibold"/>
                  <a:cs typeface="Calibri" panose="020F0502020204030204" pitchFamily="34" charset="0"/>
                </a:rPr>
                <a:t>PostgreSQL</a:t>
              </a:r>
            </a:p>
          </p:txBody>
        </p:sp>
        <p:pic>
          <p:nvPicPr>
            <p:cNvPr id="53" name="Picture 4">
              <a:extLst>
                <a:ext uri="{FF2B5EF4-FFF2-40B4-BE49-F238E27FC236}">
                  <a16:creationId xmlns:a16="http://schemas.microsoft.com/office/drawing/2014/main" id="{0CC3A541-F13F-0782-E400-F80AD789065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60149" y="5932357"/>
              <a:ext cx="154703" cy="163146"/>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2F080AC8-8EED-9B0B-35D0-B868C81C0F0A}"/>
                </a:ext>
              </a:extLst>
            </p:cNvPr>
            <p:cNvSpPr txBox="1"/>
            <p:nvPr/>
          </p:nvSpPr>
          <p:spPr>
            <a:xfrm>
              <a:off x="5160701" y="5647845"/>
              <a:ext cx="2416681" cy="230832"/>
            </a:xfrm>
            <a:prstGeom prst="rect">
              <a:avLst/>
            </a:prstGeom>
            <a:noFill/>
            <a:ln>
              <a:noFill/>
            </a:ln>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ysClr val="windowText" lastClr="000000"/>
                  </a:solidFill>
                  <a:effectLst/>
                  <a:uLnTx/>
                  <a:uFillTx/>
                  <a:latin typeface="Segoe UI Semibold"/>
                </a:rPr>
                <a:t>Webhooks Service</a:t>
              </a:r>
            </a:p>
          </p:txBody>
        </p:sp>
        <p:sp>
          <p:nvSpPr>
            <p:cNvPr id="55" name="Rounded Rectangle 93">
              <a:extLst>
                <a:ext uri="{FF2B5EF4-FFF2-40B4-BE49-F238E27FC236}">
                  <a16:creationId xmlns:a16="http://schemas.microsoft.com/office/drawing/2014/main" id="{57ED721A-81AB-9214-A428-8CFC54129C68}"/>
                </a:ext>
              </a:extLst>
            </p:cNvPr>
            <p:cNvSpPr/>
            <p:nvPr/>
          </p:nvSpPr>
          <p:spPr>
            <a:xfrm>
              <a:off x="5116578" y="5889618"/>
              <a:ext cx="1211063" cy="239082"/>
            </a:xfrm>
            <a:prstGeom prst="roundRect">
              <a:avLst>
                <a:gd name="adj" fmla="val 26229"/>
              </a:avLst>
            </a:prstGeom>
            <a:gradFill flip="none" rotWithShape="1">
              <a:gsLst>
                <a:gs pos="49000">
                  <a:srgbClr val="3802DB"/>
                </a:gs>
                <a:gs pos="0">
                  <a:srgbClr val="C039C4"/>
                </a:gs>
              </a:gsLst>
              <a:lin ang="12600000" scaled="0"/>
              <a:tileRect/>
            </a:gra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Semibold"/>
                  <a:ea typeface="+mn-ea"/>
                  <a:cs typeface="+mn-cs"/>
                </a:rPr>
                <a:t>Webhooks API</a:t>
              </a:r>
            </a:p>
          </p:txBody>
        </p:sp>
        <p:cxnSp>
          <p:nvCxnSpPr>
            <p:cNvPr id="56" name="Straight Arrow Connector 55">
              <a:extLst>
                <a:ext uri="{FF2B5EF4-FFF2-40B4-BE49-F238E27FC236}">
                  <a16:creationId xmlns:a16="http://schemas.microsoft.com/office/drawing/2014/main" id="{42DEDB21-40E8-6073-B49A-4D8023AEE78D}"/>
                </a:ext>
              </a:extLst>
            </p:cNvPr>
            <p:cNvCxnSpPr>
              <a:cxnSpLocks/>
              <a:endCxn id="51" idx="1"/>
            </p:cNvCxnSpPr>
            <p:nvPr/>
          </p:nvCxnSpPr>
          <p:spPr>
            <a:xfrm flipV="1">
              <a:off x="6327641" y="6013931"/>
              <a:ext cx="250361" cy="1984"/>
            </a:xfrm>
            <a:prstGeom prst="straightConnector1">
              <a:avLst/>
            </a:prstGeom>
            <a:noFill/>
            <a:ln w="12700" cap="flat" cmpd="sng" algn="ctr">
              <a:solidFill>
                <a:srgbClr val="C039C4"/>
              </a:solidFill>
              <a:prstDash val="solid"/>
              <a:headEnd type="none" w="med" len="med"/>
              <a:tailEnd type="arrow" w="med" len="med"/>
            </a:ln>
            <a:effectLst/>
          </p:spPr>
        </p:cxnSp>
        <p:grpSp>
          <p:nvGrpSpPr>
            <p:cNvPr id="57" name="Group 56">
              <a:extLst>
                <a:ext uri="{FF2B5EF4-FFF2-40B4-BE49-F238E27FC236}">
                  <a16:creationId xmlns:a16="http://schemas.microsoft.com/office/drawing/2014/main" id="{97F1B4E1-EA45-CE39-A972-B23CACEB648E}"/>
                </a:ext>
              </a:extLst>
            </p:cNvPr>
            <p:cNvGrpSpPr/>
            <p:nvPr/>
          </p:nvGrpSpPr>
          <p:grpSpPr>
            <a:xfrm>
              <a:off x="3566150" y="5639891"/>
              <a:ext cx="1025866" cy="562143"/>
              <a:chOff x="3546073" y="5639891"/>
              <a:chExt cx="1025866" cy="562143"/>
            </a:xfrm>
          </p:grpSpPr>
          <p:pic>
            <p:nvPicPr>
              <p:cNvPr id="118" name="Graphic 117">
                <a:extLst>
                  <a:ext uri="{FF2B5EF4-FFF2-40B4-BE49-F238E27FC236}">
                    <a16:creationId xmlns:a16="http://schemas.microsoft.com/office/drawing/2014/main" id="{177AD41E-F503-CD68-FB63-CE382C3754C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41054" y="5899920"/>
                <a:ext cx="234261" cy="234514"/>
              </a:xfrm>
              <a:prstGeom prst="rect">
                <a:avLst/>
              </a:prstGeom>
            </p:spPr>
          </p:pic>
          <p:sp>
            <p:nvSpPr>
              <p:cNvPr id="119" name="TextBox 118">
                <a:extLst>
                  <a:ext uri="{FF2B5EF4-FFF2-40B4-BE49-F238E27FC236}">
                    <a16:creationId xmlns:a16="http://schemas.microsoft.com/office/drawing/2014/main" id="{20548E7C-21BB-7FD0-109A-7A0FDF012370}"/>
                  </a:ext>
                </a:extLst>
              </p:cNvPr>
              <p:cNvSpPr txBox="1"/>
              <p:nvPr/>
            </p:nvSpPr>
            <p:spPr>
              <a:xfrm>
                <a:off x="3546073" y="5657675"/>
                <a:ext cx="1025866" cy="215444"/>
              </a:xfrm>
              <a:prstGeom prst="rect">
                <a:avLst/>
              </a:prstGeom>
              <a:noFill/>
            </p:spPr>
            <p:txBody>
              <a:bodyPr wrap="square" rtlCol="0">
                <a:spAutoFit/>
              </a:bodyPr>
              <a:lstStyle>
                <a:defPPr>
                  <a:defRPr lang="en-US"/>
                </a:defPPr>
                <a:lvl1pPr algn="ctr">
                  <a:defRPr sz="1073">
                    <a:latin typeface="+mj-lt"/>
                    <a:cs typeface="Calibri" panose="020F0502020204030204" pitchFamily="34" charset="0"/>
                  </a:defRPr>
                </a:lvl1p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cs typeface="Calibri" panose="020F0502020204030204" pitchFamily="34" charset="0"/>
                  </a:rPr>
                  <a:t>Webhook Client</a:t>
                </a:r>
              </a:p>
            </p:txBody>
          </p:sp>
          <p:sp>
            <p:nvSpPr>
              <p:cNvPr id="120" name="Rounded Rectangle 121">
                <a:extLst>
                  <a:ext uri="{FF2B5EF4-FFF2-40B4-BE49-F238E27FC236}">
                    <a16:creationId xmlns:a16="http://schemas.microsoft.com/office/drawing/2014/main" id="{EFB567DD-A060-54DE-71D8-8B72517833E3}"/>
                  </a:ext>
                </a:extLst>
              </p:cNvPr>
              <p:cNvSpPr/>
              <p:nvPr/>
            </p:nvSpPr>
            <p:spPr>
              <a:xfrm>
                <a:off x="3585739" y="5639891"/>
                <a:ext cx="946865" cy="562143"/>
              </a:xfrm>
              <a:prstGeom prst="roundRect">
                <a:avLst>
                  <a:gd name="adj" fmla="val 14755"/>
                </a:avLst>
              </a:prstGeom>
              <a:no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grpSp>
        <p:sp>
          <p:nvSpPr>
            <p:cNvPr id="58" name="TextBox 57">
              <a:extLst>
                <a:ext uri="{FF2B5EF4-FFF2-40B4-BE49-F238E27FC236}">
                  <a16:creationId xmlns:a16="http://schemas.microsoft.com/office/drawing/2014/main" id="{00E8D119-EF94-7CC4-4F58-3935C9E676C2}"/>
                </a:ext>
              </a:extLst>
            </p:cNvPr>
            <p:cNvSpPr txBox="1"/>
            <p:nvPr/>
          </p:nvSpPr>
          <p:spPr>
            <a:xfrm>
              <a:off x="3516941" y="5395513"/>
              <a:ext cx="5506441" cy="230832"/>
            </a:xfrm>
            <a:prstGeom prst="rect">
              <a:avLst/>
            </a:prstGeom>
            <a:noFill/>
          </p:spPr>
          <p:txBody>
            <a:bodyPr wrap="square" rtlCol="0">
              <a:spAutoFit/>
            </a:bodyPr>
            <a:lstStyle>
              <a:defPPr>
                <a:defRPr lang="en-US"/>
              </a:defPPr>
              <a:lvl1pPr algn="ctr">
                <a:defRPr sz="1200" b="1">
                  <a:latin typeface="+mj-lt"/>
                </a:defRPr>
              </a:lvl1p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Admin Services</a:t>
              </a:r>
            </a:p>
          </p:txBody>
        </p:sp>
        <p:cxnSp>
          <p:nvCxnSpPr>
            <p:cNvPr id="59" name="Elbow Connector 25">
              <a:extLst>
                <a:ext uri="{FF2B5EF4-FFF2-40B4-BE49-F238E27FC236}">
                  <a16:creationId xmlns:a16="http://schemas.microsoft.com/office/drawing/2014/main" id="{89665E93-C048-5660-9C18-30AAACFFE633}"/>
                </a:ext>
              </a:extLst>
            </p:cNvPr>
            <p:cNvCxnSpPr>
              <a:cxnSpLocks/>
            </p:cNvCxnSpPr>
            <p:nvPr/>
          </p:nvCxnSpPr>
          <p:spPr>
            <a:xfrm rot="5400000">
              <a:off x="7305756" y="4297458"/>
              <a:ext cx="1370415" cy="1262200"/>
            </a:xfrm>
            <a:prstGeom prst="bentConnector3">
              <a:avLst>
                <a:gd name="adj1" fmla="val 80005"/>
              </a:avLst>
            </a:prstGeom>
            <a:noFill/>
            <a:ln w="9525" cap="flat" cmpd="sng" algn="ctr">
              <a:solidFill>
                <a:srgbClr val="C039C4"/>
              </a:solidFill>
              <a:prstDash val="dash"/>
              <a:headEnd type="none" w="med" len="med"/>
              <a:tailEnd type="arrow" w="med" len="med"/>
            </a:ln>
            <a:effectLst/>
          </p:spPr>
        </p:cxnSp>
        <p:cxnSp>
          <p:nvCxnSpPr>
            <p:cNvPr id="60" name="Straight Arrow Connector 59">
              <a:extLst>
                <a:ext uri="{FF2B5EF4-FFF2-40B4-BE49-F238E27FC236}">
                  <a16:creationId xmlns:a16="http://schemas.microsoft.com/office/drawing/2014/main" id="{D0A3C750-BC19-2635-90C7-708356639FD4}"/>
                </a:ext>
              </a:extLst>
            </p:cNvPr>
            <p:cNvCxnSpPr>
              <a:cxnSpLocks/>
            </p:cNvCxnSpPr>
            <p:nvPr/>
          </p:nvCxnSpPr>
          <p:spPr>
            <a:xfrm flipV="1">
              <a:off x="4555696" y="6009159"/>
              <a:ext cx="566928" cy="0"/>
            </a:xfrm>
            <a:prstGeom prst="straightConnector1">
              <a:avLst/>
            </a:prstGeom>
            <a:noFill/>
            <a:ln w="12700" cap="flat" cmpd="sng" algn="ctr">
              <a:solidFill>
                <a:srgbClr val="C039C4"/>
              </a:solidFill>
              <a:prstDash val="solid"/>
              <a:headEnd type="none" w="med" len="med"/>
              <a:tailEnd type="arrow" w="med" len="med"/>
            </a:ln>
            <a:effectLst/>
          </p:spPr>
        </p:cxnSp>
        <p:grpSp>
          <p:nvGrpSpPr>
            <p:cNvPr id="61" name="Group 60">
              <a:extLst>
                <a:ext uri="{FF2B5EF4-FFF2-40B4-BE49-F238E27FC236}">
                  <a16:creationId xmlns:a16="http://schemas.microsoft.com/office/drawing/2014/main" id="{191F84D2-20D6-6765-38A4-CF954599161E}"/>
                </a:ext>
              </a:extLst>
            </p:cNvPr>
            <p:cNvGrpSpPr/>
            <p:nvPr/>
          </p:nvGrpSpPr>
          <p:grpSpPr>
            <a:xfrm>
              <a:off x="7956303" y="5638298"/>
              <a:ext cx="991033" cy="563736"/>
              <a:chOff x="7936226" y="5638298"/>
              <a:chExt cx="991033" cy="563736"/>
            </a:xfrm>
          </p:grpSpPr>
          <p:pic>
            <p:nvPicPr>
              <p:cNvPr id="115" name="Graphic 114">
                <a:extLst>
                  <a:ext uri="{FF2B5EF4-FFF2-40B4-BE49-F238E27FC236}">
                    <a16:creationId xmlns:a16="http://schemas.microsoft.com/office/drawing/2014/main" id="{12139A6C-5A5A-9984-0A78-BC7E39BF6D8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37344" y="5908172"/>
                <a:ext cx="221316" cy="226262"/>
              </a:xfrm>
              <a:prstGeom prst="rect">
                <a:avLst/>
              </a:prstGeom>
            </p:spPr>
          </p:pic>
          <p:sp>
            <p:nvSpPr>
              <p:cNvPr id="116" name="TextBox 115">
                <a:extLst>
                  <a:ext uri="{FF2B5EF4-FFF2-40B4-BE49-F238E27FC236}">
                    <a16:creationId xmlns:a16="http://schemas.microsoft.com/office/drawing/2014/main" id="{E8346625-1C5D-8018-8BA5-290CEE04C220}"/>
                  </a:ext>
                </a:extLst>
              </p:cNvPr>
              <p:cNvSpPr txBox="1"/>
              <p:nvPr/>
            </p:nvSpPr>
            <p:spPr>
              <a:xfrm>
                <a:off x="7936226" y="5673510"/>
                <a:ext cx="991033" cy="215444"/>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rPr>
                  <a:t>Observability</a:t>
                </a:r>
              </a:p>
            </p:txBody>
          </p:sp>
          <p:sp>
            <p:nvSpPr>
              <p:cNvPr id="117" name="Rounded Rectangle 165">
                <a:extLst>
                  <a:ext uri="{FF2B5EF4-FFF2-40B4-BE49-F238E27FC236}">
                    <a16:creationId xmlns:a16="http://schemas.microsoft.com/office/drawing/2014/main" id="{38B9BD13-5AA5-DEC6-AFA2-9FCA23129376}"/>
                  </a:ext>
                </a:extLst>
              </p:cNvPr>
              <p:cNvSpPr/>
              <p:nvPr/>
            </p:nvSpPr>
            <p:spPr>
              <a:xfrm>
                <a:off x="7956525" y="5638298"/>
                <a:ext cx="952481" cy="563736"/>
              </a:xfrm>
              <a:prstGeom prst="roundRect">
                <a:avLst>
                  <a:gd name="adj" fmla="val 11682"/>
                </a:avLst>
              </a:prstGeom>
              <a:no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grpSp>
        <p:cxnSp>
          <p:nvCxnSpPr>
            <p:cNvPr id="62" name="Straight Arrow Connector 61">
              <a:extLst>
                <a:ext uri="{FF2B5EF4-FFF2-40B4-BE49-F238E27FC236}">
                  <a16:creationId xmlns:a16="http://schemas.microsoft.com/office/drawing/2014/main" id="{E376CF12-999E-1E3E-F30D-3F124FA9FBC1}"/>
                </a:ext>
              </a:extLst>
            </p:cNvPr>
            <p:cNvCxnSpPr>
              <a:cxnSpLocks/>
            </p:cNvCxnSpPr>
            <p:nvPr/>
          </p:nvCxnSpPr>
          <p:spPr>
            <a:xfrm flipV="1">
              <a:off x="7638255" y="2616947"/>
              <a:ext cx="2034025" cy="0"/>
            </a:xfrm>
            <a:prstGeom prst="straightConnector1">
              <a:avLst/>
            </a:prstGeom>
            <a:noFill/>
            <a:ln w="12700" cap="flat" cmpd="sng" algn="ctr">
              <a:solidFill>
                <a:srgbClr val="C039C4"/>
              </a:solidFill>
              <a:prstDash val="sysDot"/>
              <a:headEnd type="none" w="med" len="med"/>
              <a:tailEnd type="arrow" w="med" len="med"/>
            </a:ln>
            <a:effectLst/>
          </p:spPr>
        </p:cxnSp>
        <p:cxnSp>
          <p:nvCxnSpPr>
            <p:cNvPr id="63" name="Straight Connector 62">
              <a:extLst>
                <a:ext uri="{FF2B5EF4-FFF2-40B4-BE49-F238E27FC236}">
                  <a16:creationId xmlns:a16="http://schemas.microsoft.com/office/drawing/2014/main" id="{4ED4FD98-BB0E-1043-2519-5ED9C42E53A6}"/>
                </a:ext>
              </a:extLst>
            </p:cNvPr>
            <p:cNvCxnSpPr>
              <a:cxnSpLocks/>
            </p:cNvCxnSpPr>
            <p:nvPr/>
          </p:nvCxnSpPr>
          <p:spPr>
            <a:xfrm flipH="1" flipV="1">
              <a:off x="7854344" y="2735579"/>
              <a:ext cx="904" cy="1006961"/>
            </a:xfrm>
            <a:prstGeom prst="line">
              <a:avLst/>
            </a:prstGeom>
            <a:noFill/>
            <a:ln w="9525" cap="flat" cmpd="sng" algn="ctr">
              <a:solidFill>
                <a:srgbClr val="C039C4"/>
              </a:solidFill>
              <a:prstDash val="dash"/>
              <a:headEnd type="none" w="med" len="med"/>
              <a:tailEnd type="none" w="med" len="med"/>
            </a:ln>
            <a:effectLst/>
          </p:spPr>
        </p:cxnSp>
        <p:cxnSp>
          <p:nvCxnSpPr>
            <p:cNvPr id="64" name="Straight Arrow Connector 63">
              <a:extLst>
                <a:ext uri="{FF2B5EF4-FFF2-40B4-BE49-F238E27FC236}">
                  <a16:creationId xmlns:a16="http://schemas.microsoft.com/office/drawing/2014/main" id="{40E440D2-7D9A-801E-8FA7-D78240BC0B46}"/>
                </a:ext>
              </a:extLst>
            </p:cNvPr>
            <p:cNvCxnSpPr>
              <a:cxnSpLocks/>
            </p:cNvCxnSpPr>
            <p:nvPr/>
          </p:nvCxnSpPr>
          <p:spPr>
            <a:xfrm>
              <a:off x="7626542" y="2735579"/>
              <a:ext cx="229304" cy="0"/>
            </a:xfrm>
            <a:prstGeom prst="straightConnector1">
              <a:avLst/>
            </a:prstGeom>
            <a:noFill/>
            <a:ln w="12700" cap="flat" cmpd="sng" algn="ctr">
              <a:solidFill>
                <a:srgbClr val="C039C4"/>
              </a:solidFill>
              <a:prstDash val="dash"/>
              <a:headEnd type="arrow" w="med" len="med"/>
              <a:tailEnd type="none" w="med" len="med"/>
            </a:ln>
            <a:effectLst/>
          </p:spPr>
        </p:cxnSp>
        <p:cxnSp>
          <p:nvCxnSpPr>
            <p:cNvPr id="65" name="Straight Arrow Connector 64">
              <a:extLst>
                <a:ext uri="{FF2B5EF4-FFF2-40B4-BE49-F238E27FC236}">
                  <a16:creationId xmlns:a16="http://schemas.microsoft.com/office/drawing/2014/main" id="{5151BFE1-D460-06DE-FA99-A5BD980B5511}"/>
                </a:ext>
              </a:extLst>
            </p:cNvPr>
            <p:cNvCxnSpPr>
              <a:cxnSpLocks/>
            </p:cNvCxnSpPr>
            <p:nvPr/>
          </p:nvCxnSpPr>
          <p:spPr>
            <a:xfrm>
              <a:off x="7626542" y="3429935"/>
              <a:ext cx="229304" cy="0"/>
            </a:xfrm>
            <a:prstGeom prst="straightConnector1">
              <a:avLst/>
            </a:prstGeom>
            <a:noFill/>
            <a:ln w="9525" cap="flat" cmpd="sng" algn="ctr">
              <a:solidFill>
                <a:srgbClr val="C039C4"/>
              </a:solidFill>
              <a:prstDash val="dash"/>
              <a:headEnd type="arrow" w="med" len="med"/>
              <a:tailEnd type="none" w="med" len="med"/>
            </a:ln>
            <a:effectLst/>
          </p:spPr>
        </p:cxnSp>
        <p:cxnSp>
          <p:nvCxnSpPr>
            <p:cNvPr id="66" name="Straight Arrow Connector 65">
              <a:extLst>
                <a:ext uri="{FF2B5EF4-FFF2-40B4-BE49-F238E27FC236}">
                  <a16:creationId xmlns:a16="http://schemas.microsoft.com/office/drawing/2014/main" id="{B6829AB3-F9D0-CF3D-B7E4-0B684DAAF04B}"/>
                </a:ext>
              </a:extLst>
            </p:cNvPr>
            <p:cNvCxnSpPr>
              <a:cxnSpLocks/>
            </p:cNvCxnSpPr>
            <p:nvPr/>
          </p:nvCxnSpPr>
          <p:spPr>
            <a:xfrm flipH="1">
              <a:off x="7851432" y="3745650"/>
              <a:ext cx="212486" cy="65"/>
            </a:xfrm>
            <a:prstGeom prst="straightConnector1">
              <a:avLst/>
            </a:prstGeom>
            <a:noFill/>
            <a:ln w="12700" cap="flat" cmpd="sng" algn="ctr">
              <a:solidFill>
                <a:srgbClr val="C039C4"/>
              </a:solidFill>
              <a:prstDash val="dash"/>
              <a:headEnd type="arrow" w="med" len="med"/>
              <a:tailEnd type="none" w="med" len="med"/>
            </a:ln>
            <a:effectLst/>
          </p:spPr>
        </p:cxnSp>
        <p:cxnSp>
          <p:nvCxnSpPr>
            <p:cNvPr id="67" name="Elbow Connector 175">
              <a:extLst>
                <a:ext uri="{FF2B5EF4-FFF2-40B4-BE49-F238E27FC236}">
                  <a16:creationId xmlns:a16="http://schemas.microsoft.com/office/drawing/2014/main" id="{E0D247E8-F4AF-8227-FE86-89D876749C4F}"/>
                </a:ext>
              </a:extLst>
            </p:cNvPr>
            <p:cNvCxnSpPr>
              <a:cxnSpLocks/>
            </p:cNvCxnSpPr>
            <p:nvPr/>
          </p:nvCxnSpPr>
          <p:spPr>
            <a:xfrm rot="5400000">
              <a:off x="8144349" y="4540038"/>
              <a:ext cx="586091" cy="1"/>
            </a:xfrm>
            <a:prstGeom prst="bentConnector3">
              <a:avLst>
                <a:gd name="adj1" fmla="val 50000"/>
              </a:avLst>
            </a:prstGeom>
            <a:noFill/>
            <a:ln w="9525" cap="flat" cmpd="sng" algn="ctr">
              <a:solidFill>
                <a:srgbClr val="C039C4"/>
              </a:solidFill>
              <a:prstDash val="dash"/>
              <a:headEnd type="arrow" w="med" len="med"/>
              <a:tailEnd type="none" w="med" len="med"/>
            </a:ln>
            <a:effectLst/>
          </p:spPr>
        </p:cxnSp>
        <p:cxnSp>
          <p:nvCxnSpPr>
            <p:cNvPr id="68" name="Elbow Connector 182">
              <a:extLst>
                <a:ext uri="{FF2B5EF4-FFF2-40B4-BE49-F238E27FC236}">
                  <a16:creationId xmlns:a16="http://schemas.microsoft.com/office/drawing/2014/main" id="{03883955-D63D-61A2-218D-7BD27D89AB3F}"/>
                </a:ext>
              </a:extLst>
            </p:cNvPr>
            <p:cNvCxnSpPr>
              <a:cxnSpLocks/>
              <a:stCxn id="126" idx="1"/>
              <a:endCxn id="41" idx="3"/>
            </p:cNvCxnSpPr>
            <p:nvPr/>
          </p:nvCxnSpPr>
          <p:spPr>
            <a:xfrm rot="10800000" flipV="1">
              <a:off x="7630771" y="3854794"/>
              <a:ext cx="441324" cy="332156"/>
            </a:xfrm>
            <a:prstGeom prst="bentConnector3">
              <a:avLst>
                <a:gd name="adj1" fmla="val 50000"/>
              </a:avLst>
            </a:prstGeom>
            <a:noFill/>
            <a:ln w="9525" cap="flat" cmpd="sng" algn="ctr">
              <a:solidFill>
                <a:srgbClr val="C039C4"/>
              </a:solidFill>
              <a:prstDash val="dash"/>
              <a:headEnd type="none" w="med" len="med"/>
              <a:tailEnd type="arrow" w="med" len="med"/>
            </a:ln>
            <a:effectLst/>
          </p:spPr>
        </p:cxnSp>
        <p:cxnSp>
          <p:nvCxnSpPr>
            <p:cNvPr id="69" name="Straight Arrow Connector 68">
              <a:extLst>
                <a:ext uri="{FF2B5EF4-FFF2-40B4-BE49-F238E27FC236}">
                  <a16:creationId xmlns:a16="http://schemas.microsoft.com/office/drawing/2014/main" id="{A53A3F5D-3601-A8F8-FC74-EECE1802DF29}"/>
                </a:ext>
              </a:extLst>
            </p:cNvPr>
            <p:cNvCxnSpPr>
              <a:cxnSpLocks/>
            </p:cNvCxnSpPr>
            <p:nvPr/>
          </p:nvCxnSpPr>
          <p:spPr>
            <a:xfrm>
              <a:off x="7625040" y="4818524"/>
              <a:ext cx="812354" cy="0"/>
            </a:xfrm>
            <a:prstGeom prst="straightConnector1">
              <a:avLst/>
            </a:prstGeom>
            <a:noFill/>
            <a:ln w="9525" cap="flat" cmpd="sng" algn="ctr">
              <a:solidFill>
                <a:srgbClr val="C039C4"/>
              </a:solidFill>
              <a:prstDash val="dash"/>
              <a:headEnd type="arrow" w="med" len="med"/>
              <a:tailEnd type="none" w="med" len="med"/>
            </a:ln>
            <a:effectLst/>
          </p:spPr>
        </p:cxnSp>
        <p:sp>
          <p:nvSpPr>
            <p:cNvPr id="70" name="Rounded Rectangle 94">
              <a:extLst>
                <a:ext uri="{FF2B5EF4-FFF2-40B4-BE49-F238E27FC236}">
                  <a16:creationId xmlns:a16="http://schemas.microsoft.com/office/drawing/2014/main" id="{9B9E7E0F-DF87-07CC-EF0E-F82CDC2D6F94}"/>
                </a:ext>
              </a:extLst>
            </p:cNvPr>
            <p:cNvSpPr/>
            <p:nvPr/>
          </p:nvSpPr>
          <p:spPr>
            <a:xfrm>
              <a:off x="3502622" y="1970133"/>
              <a:ext cx="1143000" cy="1143000"/>
            </a:xfrm>
            <a:prstGeom prst="roundRect">
              <a:avLst>
                <a:gd name="adj" fmla="val 6599"/>
              </a:avLst>
            </a:prstGeom>
            <a:solidFill>
              <a:srgbClr val="F5F3F6"/>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71" name="Rounded Rectangle 14">
              <a:extLst>
                <a:ext uri="{FF2B5EF4-FFF2-40B4-BE49-F238E27FC236}">
                  <a16:creationId xmlns:a16="http://schemas.microsoft.com/office/drawing/2014/main" id="{78BEE6E6-97D0-002C-A388-A0E8C01EA371}"/>
                </a:ext>
              </a:extLst>
            </p:cNvPr>
            <p:cNvSpPr/>
            <p:nvPr/>
          </p:nvSpPr>
          <p:spPr>
            <a:xfrm>
              <a:off x="3605816" y="2462060"/>
              <a:ext cx="960120" cy="492047"/>
            </a:xfrm>
            <a:prstGeom prst="roundRect">
              <a:avLst>
                <a:gd name="adj" fmla="val 15507"/>
              </a:avLst>
            </a:prstGeom>
            <a:solidFill>
              <a:srgbClr val="F5F3F6"/>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ea typeface="+mn-ea"/>
                  <a:cs typeface="+mn-cs"/>
                </a:rPr>
                <a:t>Mobile API</a:t>
              </a:r>
            </a:p>
          </p:txBody>
        </p:sp>
        <p:sp>
          <p:nvSpPr>
            <p:cNvPr id="72" name="Oval 71">
              <a:extLst>
                <a:ext uri="{FF2B5EF4-FFF2-40B4-BE49-F238E27FC236}">
                  <a16:creationId xmlns:a16="http://schemas.microsoft.com/office/drawing/2014/main" id="{B941210A-C826-4483-6475-84F6F363AA68}"/>
                </a:ext>
              </a:extLst>
            </p:cNvPr>
            <p:cNvSpPr/>
            <p:nvPr/>
          </p:nvSpPr>
          <p:spPr>
            <a:xfrm>
              <a:off x="3959644" y="2305240"/>
              <a:ext cx="237236" cy="242538"/>
            </a:xfrm>
            <a:prstGeom prst="ellipse">
              <a:avLst/>
            </a:prstGeom>
            <a:solidFill>
              <a:srgbClr val="F5F3F6"/>
            </a:solidFill>
            <a:ln w="12700" cap="flat" cmpd="sng" algn="ctr">
              <a:solidFill>
                <a:srgbClr val="3802DB"/>
              </a:solidFill>
              <a:prstDash val="solid"/>
            </a:ln>
            <a:effectLst>
              <a:outerShdw blurRad="127000" dist="127000" dir="2700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pic>
          <p:nvPicPr>
            <p:cNvPr id="73" name="Picture 2">
              <a:extLst>
                <a:ext uri="{FF2B5EF4-FFF2-40B4-BE49-F238E27FC236}">
                  <a16:creationId xmlns:a16="http://schemas.microsoft.com/office/drawing/2014/main" id="{E450AE13-B341-58FF-118E-732AFC59E94F}"/>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3988918" y="2339803"/>
              <a:ext cx="186019" cy="186019"/>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Group 73">
              <a:extLst>
                <a:ext uri="{FF2B5EF4-FFF2-40B4-BE49-F238E27FC236}">
                  <a16:creationId xmlns:a16="http://schemas.microsoft.com/office/drawing/2014/main" id="{8D9F35DC-9E39-6BCB-E624-47AFF48AFB1A}"/>
                </a:ext>
              </a:extLst>
            </p:cNvPr>
            <p:cNvGrpSpPr/>
            <p:nvPr/>
          </p:nvGrpSpPr>
          <p:grpSpPr>
            <a:xfrm>
              <a:off x="3502622" y="3354467"/>
              <a:ext cx="1143000" cy="1143000"/>
              <a:chOff x="3482545" y="3354467"/>
              <a:chExt cx="1143000" cy="1143000"/>
            </a:xfrm>
          </p:grpSpPr>
          <p:sp>
            <p:nvSpPr>
              <p:cNvPr id="110" name="Rounded Rectangle 92">
                <a:extLst>
                  <a:ext uri="{FF2B5EF4-FFF2-40B4-BE49-F238E27FC236}">
                    <a16:creationId xmlns:a16="http://schemas.microsoft.com/office/drawing/2014/main" id="{2ADD28FF-B53A-62D0-C708-9D1930422B96}"/>
                  </a:ext>
                </a:extLst>
              </p:cNvPr>
              <p:cNvSpPr/>
              <p:nvPr/>
            </p:nvSpPr>
            <p:spPr>
              <a:xfrm>
                <a:off x="3482545" y="3354467"/>
                <a:ext cx="1143000" cy="1143000"/>
              </a:xfrm>
              <a:prstGeom prst="roundRect">
                <a:avLst>
                  <a:gd name="adj" fmla="val 6599"/>
                </a:avLst>
              </a:prstGeom>
              <a:solidFill>
                <a:srgbClr val="F5F3F6"/>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11" name="TextBox 110">
                <a:extLst>
                  <a:ext uri="{FF2B5EF4-FFF2-40B4-BE49-F238E27FC236}">
                    <a16:creationId xmlns:a16="http://schemas.microsoft.com/office/drawing/2014/main" id="{E74FE3AA-65EE-0747-276D-865866B31DAD}"/>
                  </a:ext>
                </a:extLst>
              </p:cNvPr>
              <p:cNvSpPr txBox="1"/>
              <p:nvPr/>
            </p:nvSpPr>
            <p:spPr>
              <a:xfrm>
                <a:off x="3485774" y="3392349"/>
                <a:ext cx="1113517" cy="230832"/>
              </a:xfrm>
              <a:prstGeom prst="rect">
                <a:avLst/>
              </a:prstGeom>
              <a:solidFill>
                <a:srgbClr val="F5F3F6"/>
              </a:solid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Web App</a:t>
                </a:r>
              </a:p>
            </p:txBody>
          </p:sp>
          <p:sp>
            <p:nvSpPr>
              <p:cNvPr id="112" name="Rounded Rectangle 137">
                <a:extLst>
                  <a:ext uri="{FF2B5EF4-FFF2-40B4-BE49-F238E27FC236}">
                    <a16:creationId xmlns:a16="http://schemas.microsoft.com/office/drawing/2014/main" id="{1C890BE9-C421-F854-E2A4-ECC06E5030DF}"/>
                  </a:ext>
                </a:extLst>
              </p:cNvPr>
              <p:cNvSpPr/>
              <p:nvPr/>
            </p:nvSpPr>
            <p:spPr>
              <a:xfrm>
                <a:off x="3585963" y="3836624"/>
                <a:ext cx="960120" cy="527747"/>
              </a:xfrm>
              <a:prstGeom prst="roundRect">
                <a:avLst>
                  <a:gd name="adj" fmla="val 15470"/>
                </a:avLst>
              </a:prstGeom>
              <a:solidFill>
                <a:srgbClr val="F5F3F6"/>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ea typeface="+mn-ea"/>
                    <a:cs typeface="+mn-cs"/>
                  </a:rPr>
                  <a:t>Blazor App</a:t>
                </a:r>
              </a:p>
            </p:txBody>
          </p:sp>
          <p:sp>
            <p:nvSpPr>
              <p:cNvPr id="113" name="Oval 112">
                <a:extLst>
                  <a:ext uri="{FF2B5EF4-FFF2-40B4-BE49-F238E27FC236}">
                    <a16:creationId xmlns:a16="http://schemas.microsoft.com/office/drawing/2014/main" id="{128A49FE-770C-B7F5-C41F-2DE6765EFF5A}"/>
                  </a:ext>
                </a:extLst>
              </p:cNvPr>
              <p:cNvSpPr/>
              <p:nvPr/>
            </p:nvSpPr>
            <p:spPr>
              <a:xfrm>
                <a:off x="3947329" y="3673153"/>
                <a:ext cx="237236" cy="242538"/>
              </a:xfrm>
              <a:prstGeom prst="ellipse">
                <a:avLst/>
              </a:prstGeom>
              <a:solidFill>
                <a:srgbClr val="F5F3F6"/>
              </a:solidFill>
              <a:ln w="12700" cap="flat" cmpd="sng" algn="ctr">
                <a:solidFill>
                  <a:srgbClr val="3802DB"/>
                </a:solidFill>
                <a:prstDash val="solid"/>
              </a:ln>
              <a:effectLst>
                <a:outerShdw blurRad="127000" dist="127000" dir="2700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114" name="Graphic 23" descr="Blazor logo">
                <a:extLst>
                  <a:ext uri="{FF2B5EF4-FFF2-40B4-BE49-F238E27FC236}">
                    <a16:creationId xmlns:a16="http://schemas.microsoft.com/office/drawing/2014/main" id="{3D6956FE-C3EF-C72B-1C93-9E82832F1A75}"/>
                  </a:ext>
                  <a:ext uri="{C183D7F6-B498-43B3-948B-1728B52AA6E4}">
                    <adec:decorative xmlns:adec="http://schemas.microsoft.com/office/drawing/2017/decorative" val="0"/>
                  </a:ext>
                </a:extLst>
              </p:cNvPr>
              <p:cNvSpPr/>
              <p:nvPr/>
            </p:nvSpPr>
            <p:spPr>
              <a:xfrm>
                <a:off x="3998416" y="3725087"/>
                <a:ext cx="137838" cy="131799"/>
              </a:xfrm>
              <a:custGeom>
                <a:avLst/>
                <a:gdLst>
                  <a:gd name="connsiteX0" fmla="*/ 514915 w 518508"/>
                  <a:gd name="connsiteY0" fmla="*/ 134249 h 419189"/>
                  <a:gd name="connsiteX1" fmla="*/ 413965 w 518508"/>
                  <a:gd name="connsiteY1" fmla="*/ 295831 h 419189"/>
                  <a:gd name="connsiteX2" fmla="*/ 220179 w 518508"/>
                  <a:gd name="connsiteY2" fmla="*/ 360751 h 419189"/>
                  <a:gd name="connsiteX3" fmla="*/ 177098 w 518508"/>
                  <a:gd name="connsiteY3" fmla="*/ 358412 h 419189"/>
                  <a:gd name="connsiteX4" fmla="*/ 67296 w 518508"/>
                  <a:gd name="connsiteY4" fmla="*/ 247081 h 419189"/>
                  <a:gd name="connsiteX5" fmla="*/ 104911 w 518508"/>
                  <a:gd name="connsiteY5" fmla="*/ 166906 h 419189"/>
                  <a:gd name="connsiteX6" fmla="*/ 284801 w 518508"/>
                  <a:gd name="connsiteY6" fmla="*/ 165769 h 419189"/>
                  <a:gd name="connsiteX7" fmla="*/ 323679 w 518508"/>
                  <a:gd name="connsiteY7" fmla="*/ 245459 h 419189"/>
                  <a:gd name="connsiteX8" fmla="*/ 296090 w 518508"/>
                  <a:gd name="connsiteY8" fmla="*/ 281625 h 419189"/>
                  <a:gd name="connsiteX9" fmla="*/ 266398 w 518508"/>
                  <a:gd name="connsiteY9" fmla="*/ 251334 h 419189"/>
                  <a:gd name="connsiteX10" fmla="*/ 266398 w 518508"/>
                  <a:gd name="connsiteY10" fmla="*/ 203016 h 419189"/>
                  <a:gd name="connsiteX11" fmla="*/ 233570 w 518508"/>
                  <a:gd name="connsiteY11" fmla="*/ 173394 h 419189"/>
                  <a:gd name="connsiteX12" fmla="*/ 188289 w 518508"/>
                  <a:gd name="connsiteY12" fmla="*/ 173394 h 419189"/>
                  <a:gd name="connsiteX13" fmla="*/ 121828 w 518508"/>
                  <a:gd name="connsiteY13" fmla="*/ 205246 h 419189"/>
                  <a:gd name="connsiteX14" fmla="*/ 144548 w 518508"/>
                  <a:gd name="connsiteY14" fmla="*/ 302864 h 419189"/>
                  <a:gd name="connsiteX15" fmla="*/ 175492 w 518508"/>
                  <a:gd name="connsiteY15" fmla="*/ 313541 h 419189"/>
                  <a:gd name="connsiteX16" fmla="*/ 246507 w 518508"/>
                  <a:gd name="connsiteY16" fmla="*/ 290883 h 419189"/>
                  <a:gd name="connsiteX17" fmla="*/ 248091 w 518508"/>
                  <a:gd name="connsiteY17" fmla="*/ 288771 h 419189"/>
                  <a:gd name="connsiteX18" fmla="*/ 249676 w 518508"/>
                  <a:gd name="connsiteY18" fmla="*/ 291116 h 419189"/>
                  <a:gd name="connsiteX19" fmla="*/ 297222 w 518508"/>
                  <a:gd name="connsiteY19" fmla="*/ 311368 h 419189"/>
                  <a:gd name="connsiteX20" fmla="*/ 355441 w 518508"/>
                  <a:gd name="connsiteY20" fmla="*/ 252606 h 419189"/>
                  <a:gd name="connsiteX21" fmla="*/ 350750 w 518508"/>
                  <a:gd name="connsiteY21" fmla="*/ 215260 h 419189"/>
                  <a:gd name="connsiteX22" fmla="*/ 287876 w 518508"/>
                  <a:gd name="connsiteY22" fmla="*/ 129522 h 419189"/>
                  <a:gd name="connsiteX23" fmla="*/ 75110 w 518508"/>
                  <a:gd name="connsiteY23" fmla="*/ 150367 h 419189"/>
                  <a:gd name="connsiteX24" fmla="*/ 34472 w 518508"/>
                  <a:gd name="connsiteY24" fmla="*/ 246246 h 419189"/>
                  <a:gd name="connsiteX25" fmla="*/ 81146 w 518508"/>
                  <a:gd name="connsiteY25" fmla="*/ 346270 h 419189"/>
                  <a:gd name="connsiteX26" fmla="*/ 192337 w 518508"/>
                  <a:gd name="connsiteY26" fmla="*/ 389340 h 419189"/>
                  <a:gd name="connsiteX27" fmla="*/ 217565 w 518508"/>
                  <a:gd name="connsiteY27" fmla="*/ 390030 h 419189"/>
                  <a:gd name="connsiteX28" fmla="*/ 400656 w 518508"/>
                  <a:gd name="connsiteY28" fmla="*/ 341168 h 419189"/>
                  <a:gd name="connsiteX29" fmla="*/ 401692 w 518508"/>
                  <a:gd name="connsiteY29" fmla="*/ 342354 h 419189"/>
                  <a:gd name="connsiteX30" fmla="*/ 192342 w 518508"/>
                  <a:gd name="connsiteY30" fmla="*/ 418933 h 419189"/>
                  <a:gd name="connsiteX31" fmla="*/ 54796 w 518508"/>
                  <a:gd name="connsiteY31" fmla="*/ 368984 h 419189"/>
                  <a:gd name="connsiteX32" fmla="*/ 65 w 518508"/>
                  <a:gd name="connsiteY32" fmla="*/ 245547 h 419189"/>
                  <a:gd name="connsiteX33" fmla="*/ 78594 w 518508"/>
                  <a:gd name="connsiteY33" fmla="*/ 105490 h 419189"/>
                  <a:gd name="connsiteX34" fmla="*/ 191568 w 518508"/>
                  <a:gd name="connsiteY34" fmla="*/ 72131 h 419189"/>
                  <a:gd name="connsiteX35" fmla="*/ 252341 w 518508"/>
                  <a:gd name="connsiteY35" fmla="*/ 72131 h 419189"/>
                  <a:gd name="connsiteX36" fmla="*/ 378481 w 518508"/>
                  <a:gd name="connsiteY36" fmla="*/ 22314 h 419189"/>
                  <a:gd name="connsiteX37" fmla="*/ 379764 w 518508"/>
                  <a:gd name="connsiteY37" fmla="*/ 21659 h 419189"/>
                  <a:gd name="connsiteX38" fmla="*/ 382347 w 518508"/>
                  <a:gd name="connsiteY38" fmla="*/ 22666 h 419189"/>
                  <a:gd name="connsiteX39" fmla="*/ 382681 w 518508"/>
                  <a:gd name="connsiteY39" fmla="*/ 23964 h 419189"/>
                  <a:gd name="connsiteX40" fmla="*/ 356164 w 518508"/>
                  <a:gd name="connsiteY40" fmla="*/ 92557 h 419189"/>
                  <a:gd name="connsiteX41" fmla="*/ 356360 w 518508"/>
                  <a:gd name="connsiteY41" fmla="*/ 94853 h 419189"/>
                  <a:gd name="connsiteX42" fmla="*/ 358779 w 518508"/>
                  <a:gd name="connsiteY42" fmla="*/ 95623 h 419189"/>
                  <a:gd name="connsiteX43" fmla="*/ 486535 w 518508"/>
                  <a:gd name="connsiteY43" fmla="*/ 1391 h 419189"/>
                  <a:gd name="connsiteX44" fmla="*/ 487715 w 518508"/>
                  <a:gd name="connsiteY44" fmla="*/ 373 h 419189"/>
                  <a:gd name="connsiteX45" fmla="*/ 490891 w 518508"/>
                  <a:gd name="connsiteY45" fmla="*/ 373 h 419189"/>
                  <a:gd name="connsiteX46" fmla="*/ 492070 w 518508"/>
                  <a:gd name="connsiteY46" fmla="*/ 1391 h 419189"/>
                  <a:gd name="connsiteX47" fmla="*/ 514915 w 518508"/>
                  <a:gd name="connsiteY47" fmla="*/ 134249 h 419189"/>
                  <a:gd name="connsiteX48" fmla="*/ 192181 w 518508"/>
                  <a:gd name="connsiteY48" fmla="*/ 202413 h 419189"/>
                  <a:gd name="connsiteX49" fmla="*/ 144903 w 518508"/>
                  <a:gd name="connsiteY49" fmla="*/ 244684 h 419189"/>
                  <a:gd name="connsiteX50" fmla="*/ 145812 w 518508"/>
                  <a:gd name="connsiteY50" fmla="*/ 252946 h 419189"/>
                  <a:gd name="connsiteX51" fmla="*/ 182954 w 518508"/>
                  <a:gd name="connsiteY51" fmla="*/ 286171 h 419189"/>
                  <a:gd name="connsiteX52" fmla="*/ 238538 w 518508"/>
                  <a:gd name="connsiteY52" fmla="*/ 252949 h 419189"/>
                  <a:gd name="connsiteX53" fmla="*/ 239445 w 518508"/>
                  <a:gd name="connsiteY53" fmla="*/ 244693 h 419189"/>
                  <a:gd name="connsiteX54" fmla="*/ 239445 w 518508"/>
                  <a:gd name="connsiteY54" fmla="*/ 205220 h 419189"/>
                  <a:gd name="connsiteX55" fmla="*/ 236210 w 518508"/>
                  <a:gd name="connsiteY55" fmla="*/ 202327 h 41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18508" h="419189">
                    <a:moveTo>
                      <a:pt x="514915" y="134249"/>
                    </a:moveTo>
                    <a:cubicBezTo>
                      <a:pt x="503706" y="197101"/>
                      <a:pt x="467935" y="254356"/>
                      <a:pt x="413965" y="295831"/>
                    </a:cubicBezTo>
                    <a:cubicBezTo>
                      <a:pt x="359995" y="337306"/>
                      <a:pt x="291328" y="360310"/>
                      <a:pt x="220179" y="360751"/>
                    </a:cubicBezTo>
                    <a:cubicBezTo>
                      <a:pt x="205767" y="361246"/>
                      <a:pt x="191337" y="360462"/>
                      <a:pt x="177098" y="358412"/>
                    </a:cubicBezTo>
                    <a:cubicBezTo>
                      <a:pt x="115735" y="349087"/>
                      <a:pt x="69986" y="302699"/>
                      <a:pt x="67296" y="247081"/>
                    </a:cubicBezTo>
                    <a:cubicBezTo>
                      <a:pt x="67584" y="216977"/>
                      <a:pt x="81094" y="188180"/>
                      <a:pt x="104911" y="166906"/>
                    </a:cubicBezTo>
                    <a:cubicBezTo>
                      <a:pt x="154462" y="122645"/>
                      <a:pt x="234555" y="122139"/>
                      <a:pt x="284801" y="165769"/>
                    </a:cubicBezTo>
                    <a:cubicBezTo>
                      <a:pt x="308951" y="186739"/>
                      <a:pt x="322915" y="215361"/>
                      <a:pt x="323679" y="245459"/>
                    </a:cubicBezTo>
                    <a:cubicBezTo>
                      <a:pt x="324218" y="264469"/>
                      <a:pt x="315011" y="281143"/>
                      <a:pt x="296090" y="281625"/>
                    </a:cubicBezTo>
                    <a:cubicBezTo>
                      <a:pt x="275875" y="281625"/>
                      <a:pt x="266398" y="268722"/>
                      <a:pt x="266398" y="251334"/>
                    </a:cubicBezTo>
                    <a:lnTo>
                      <a:pt x="266398" y="203016"/>
                    </a:lnTo>
                    <a:cubicBezTo>
                      <a:pt x="266414" y="186753"/>
                      <a:pt x="251754" y="173523"/>
                      <a:pt x="233570" y="173394"/>
                    </a:cubicBezTo>
                    <a:lnTo>
                      <a:pt x="188289" y="173394"/>
                    </a:lnTo>
                    <a:cubicBezTo>
                      <a:pt x="161526" y="173229"/>
                      <a:pt x="136497" y="185224"/>
                      <a:pt x="121828" y="205246"/>
                    </a:cubicBezTo>
                    <a:cubicBezTo>
                      <a:pt x="97964" y="237813"/>
                      <a:pt x="108136" y="281518"/>
                      <a:pt x="144548" y="302864"/>
                    </a:cubicBezTo>
                    <a:cubicBezTo>
                      <a:pt x="153899" y="308346"/>
                      <a:pt x="164447" y="311985"/>
                      <a:pt x="175492" y="313541"/>
                    </a:cubicBezTo>
                    <a:cubicBezTo>
                      <a:pt x="201929" y="317263"/>
                      <a:pt x="228672" y="308731"/>
                      <a:pt x="246507" y="290883"/>
                    </a:cubicBezTo>
                    <a:lnTo>
                      <a:pt x="248091" y="288771"/>
                    </a:lnTo>
                    <a:lnTo>
                      <a:pt x="249676" y="291116"/>
                    </a:lnTo>
                    <a:cubicBezTo>
                      <a:pt x="260738" y="304558"/>
                      <a:pt x="278583" y="312159"/>
                      <a:pt x="297222" y="311368"/>
                    </a:cubicBezTo>
                    <a:cubicBezTo>
                      <a:pt x="331241" y="309158"/>
                      <a:pt x="357078" y="283079"/>
                      <a:pt x="355441" y="252606"/>
                    </a:cubicBezTo>
                    <a:cubicBezTo>
                      <a:pt x="355600" y="240031"/>
                      <a:pt x="354024" y="227489"/>
                      <a:pt x="350750" y="215260"/>
                    </a:cubicBezTo>
                    <a:cubicBezTo>
                      <a:pt x="342352" y="180714"/>
                      <a:pt x="319955" y="150171"/>
                      <a:pt x="287876" y="129522"/>
                    </a:cubicBezTo>
                    <a:cubicBezTo>
                      <a:pt x="221438" y="86755"/>
                      <a:pt x="129622" y="95750"/>
                      <a:pt x="75110" y="150367"/>
                    </a:cubicBezTo>
                    <a:cubicBezTo>
                      <a:pt x="48788" y="176740"/>
                      <a:pt x="34311" y="210894"/>
                      <a:pt x="34472" y="246246"/>
                    </a:cubicBezTo>
                    <a:cubicBezTo>
                      <a:pt x="34977" y="283732"/>
                      <a:pt x="51706" y="319585"/>
                      <a:pt x="81146" y="346270"/>
                    </a:cubicBezTo>
                    <a:cubicBezTo>
                      <a:pt x="110583" y="372953"/>
                      <a:pt x="150439" y="388392"/>
                      <a:pt x="192337" y="389340"/>
                    </a:cubicBezTo>
                    <a:cubicBezTo>
                      <a:pt x="192337" y="389340"/>
                      <a:pt x="204196" y="390305"/>
                      <a:pt x="217565" y="390030"/>
                    </a:cubicBezTo>
                    <a:cubicBezTo>
                      <a:pt x="282550" y="389662"/>
                      <a:pt x="346069" y="372711"/>
                      <a:pt x="400656" y="341168"/>
                    </a:cubicBezTo>
                    <a:cubicBezTo>
                      <a:pt x="401432" y="340685"/>
                      <a:pt x="402209" y="341650"/>
                      <a:pt x="401692" y="342354"/>
                    </a:cubicBezTo>
                    <a:cubicBezTo>
                      <a:pt x="347903" y="394183"/>
                      <a:pt x="271324" y="422196"/>
                      <a:pt x="192342" y="418933"/>
                    </a:cubicBezTo>
                    <a:cubicBezTo>
                      <a:pt x="140793" y="419771"/>
                      <a:pt x="91102" y="401726"/>
                      <a:pt x="54796" y="368984"/>
                    </a:cubicBezTo>
                    <a:cubicBezTo>
                      <a:pt x="18486" y="336241"/>
                      <a:pt x="-1286" y="291649"/>
                      <a:pt x="65" y="245547"/>
                    </a:cubicBezTo>
                    <a:cubicBezTo>
                      <a:pt x="90" y="190398"/>
                      <a:pt x="29194" y="138491"/>
                      <a:pt x="78594" y="105490"/>
                    </a:cubicBezTo>
                    <a:cubicBezTo>
                      <a:pt x="111336" y="83923"/>
                      <a:pt x="150905" y="72239"/>
                      <a:pt x="191568" y="72131"/>
                    </a:cubicBezTo>
                    <a:lnTo>
                      <a:pt x="252341" y="72131"/>
                    </a:lnTo>
                    <a:cubicBezTo>
                      <a:pt x="300343" y="72099"/>
                      <a:pt x="346117" y="54021"/>
                      <a:pt x="378481" y="22314"/>
                    </a:cubicBezTo>
                    <a:cubicBezTo>
                      <a:pt x="378820" y="21978"/>
                      <a:pt x="379270" y="21749"/>
                      <a:pt x="379764" y="21659"/>
                    </a:cubicBezTo>
                    <a:cubicBezTo>
                      <a:pt x="380778" y="21463"/>
                      <a:pt x="381818" y="21868"/>
                      <a:pt x="382347" y="22666"/>
                    </a:cubicBezTo>
                    <a:cubicBezTo>
                      <a:pt x="382606" y="23057"/>
                      <a:pt x="382724" y="23510"/>
                      <a:pt x="382681" y="23964"/>
                    </a:cubicBezTo>
                    <a:cubicBezTo>
                      <a:pt x="380106" y="48397"/>
                      <a:pt x="371011" y="71919"/>
                      <a:pt x="356164" y="92557"/>
                    </a:cubicBezTo>
                    <a:cubicBezTo>
                      <a:pt x="355714" y="93289"/>
                      <a:pt x="355791" y="94190"/>
                      <a:pt x="356360" y="94853"/>
                    </a:cubicBezTo>
                    <a:cubicBezTo>
                      <a:pt x="356926" y="95515"/>
                      <a:pt x="357874" y="95817"/>
                      <a:pt x="358779" y="95623"/>
                    </a:cubicBezTo>
                    <a:cubicBezTo>
                      <a:pt x="415671" y="84128"/>
                      <a:pt x="463084" y="49157"/>
                      <a:pt x="486535" y="1391"/>
                    </a:cubicBezTo>
                    <a:cubicBezTo>
                      <a:pt x="486829" y="970"/>
                      <a:pt x="487233" y="621"/>
                      <a:pt x="487715" y="373"/>
                    </a:cubicBezTo>
                    <a:cubicBezTo>
                      <a:pt x="488701" y="-124"/>
                      <a:pt x="489905" y="-124"/>
                      <a:pt x="490891" y="373"/>
                    </a:cubicBezTo>
                    <a:cubicBezTo>
                      <a:pt x="491373" y="619"/>
                      <a:pt x="491779" y="969"/>
                      <a:pt x="492070" y="1391"/>
                    </a:cubicBezTo>
                    <a:cubicBezTo>
                      <a:pt x="515889" y="42203"/>
                      <a:pt x="523921" y="88922"/>
                      <a:pt x="514915" y="134249"/>
                    </a:cubicBezTo>
                    <a:close/>
                    <a:moveTo>
                      <a:pt x="192181" y="202413"/>
                    </a:moveTo>
                    <a:cubicBezTo>
                      <a:pt x="166075" y="202409"/>
                      <a:pt x="144908" y="221333"/>
                      <a:pt x="144903" y="244684"/>
                    </a:cubicBezTo>
                    <a:cubicBezTo>
                      <a:pt x="144902" y="247457"/>
                      <a:pt x="145207" y="250225"/>
                      <a:pt x="145812" y="252946"/>
                    </a:cubicBezTo>
                    <a:cubicBezTo>
                      <a:pt x="149543" y="269719"/>
                      <a:pt x="164201" y="282833"/>
                      <a:pt x="182954" y="286171"/>
                    </a:cubicBezTo>
                    <a:cubicBezTo>
                      <a:pt x="208560" y="290725"/>
                      <a:pt x="233444" y="275852"/>
                      <a:pt x="238538" y="252949"/>
                    </a:cubicBezTo>
                    <a:cubicBezTo>
                      <a:pt x="239141" y="250231"/>
                      <a:pt x="239445" y="247465"/>
                      <a:pt x="239445" y="244693"/>
                    </a:cubicBezTo>
                    <a:lnTo>
                      <a:pt x="239445" y="205220"/>
                    </a:lnTo>
                    <a:cubicBezTo>
                      <a:pt x="239357" y="203656"/>
                      <a:pt x="237958" y="202406"/>
                      <a:pt x="236210" y="202327"/>
                    </a:cubicBezTo>
                    <a:close/>
                  </a:path>
                </a:pathLst>
              </a:custGeom>
              <a:gradFill flip="none" rotWithShape="1">
                <a:gsLst>
                  <a:gs pos="35000">
                    <a:srgbClr val="3802DB"/>
                  </a:gs>
                  <a:gs pos="10000">
                    <a:srgbClr val="D59ED7"/>
                  </a:gs>
                </a:gsLst>
                <a:path path="circle">
                  <a:fillToRect l="100000" t="100000"/>
                </a:path>
                <a:tileRect r="-100000" b="-100000"/>
              </a:gra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67" eaLnBrk="1" fontAlgn="base" latinLnBrk="0" hangingPunct="1">
                  <a:lnSpc>
                    <a:spcPct val="9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77528">
                        <a:srgbClr val="000000"/>
                      </a:gs>
                      <a:gs pos="53933">
                        <a:srgbClr val="000000"/>
                      </a:gs>
                    </a:gsLst>
                    <a:path path="circle">
                      <a:fillToRect l="100000" b="100000"/>
                    </a:path>
                  </a:gradFill>
                  <a:effectLst/>
                  <a:uLnTx/>
                  <a:uFillTx/>
                  <a:latin typeface="Segoe UI Semibold"/>
                  <a:ea typeface="+mn-ea"/>
                  <a:cs typeface="Segoe UI" pitchFamily="34" charset="0"/>
                </a:endParaRPr>
              </a:p>
            </p:txBody>
          </p:sp>
        </p:grpSp>
        <p:grpSp>
          <p:nvGrpSpPr>
            <p:cNvPr id="75" name="Group 74">
              <a:extLst>
                <a:ext uri="{FF2B5EF4-FFF2-40B4-BE49-F238E27FC236}">
                  <a16:creationId xmlns:a16="http://schemas.microsoft.com/office/drawing/2014/main" id="{C140E45F-3A00-69AF-7A38-D9CCBFF47DD0}"/>
                </a:ext>
              </a:extLst>
            </p:cNvPr>
            <p:cNvGrpSpPr/>
            <p:nvPr/>
          </p:nvGrpSpPr>
          <p:grpSpPr>
            <a:xfrm>
              <a:off x="1631518" y="1973231"/>
              <a:ext cx="1143000" cy="1143000"/>
              <a:chOff x="1611441" y="1973231"/>
              <a:chExt cx="1143000" cy="1143000"/>
            </a:xfrm>
          </p:grpSpPr>
          <p:sp>
            <p:nvSpPr>
              <p:cNvPr id="102" name="Rounded Rectangle 34">
                <a:extLst>
                  <a:ext uri="{FF2B5EF4-FFF2-40B4-BE49-F238E27FC236}">
                    <a16:creationId xmlns:a16="http://schemas.microsoft.com/office/drawing/2014/main" id="{C58B5D3C-FCF8-0BCF-A827-811D06FC9505}"/>
                  </a:ext>
                </a:extLst>
              </p:cNvPr>
              <p:cNvSpPr/>
              <p:nvPr/>
            </p:nvSpPr>
            <p:spPr>
              <a:xfrm>
                <a:off x="1611441" y="1973231"/>
                <a:ext cx="1143000" cy="1143000"/>
              </a:xfrm>
              <a:prstGeom prst="roundRect">
                <a:avLst>
                  <a:gd name="adj" fmla="val 6227"/>
                </a:avLst>
              </a:prstGeom>
              <a:no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91F2C"/>
                  </a:solidFill>
                  <a:effectLst/>
                  <a:uLnTx/>
                  <a:uFillTx/>
                  <a:latin typeface="Segoe UI"/>
                  <a:ea typeface="+mn-ea"/>
                  <a:cs typeface="+mn-cs"/>
                </a:endParaRPr>
              </a:p>
            </p:txBody>
          </p:sp>
          <p:sp>
            <p:nvSpPr>
              <p:cNvPr id="103" name="Rounded Rectangle 45">
                <a:extLst>
                  <a:ext uri="{FF2B5EF4-FFF2-40B4-BE49-F238E27FC236}">
                    <a16:creationId xmlns:a16="http://schemas.microsoft.com/office/drawing/2014/main" id="{793F7C0F-D923-E868-AD06-A2F3AB9930E4}"/>
                  </a:ext>
                </a:extLst>
              </p:cNvPr>
              <p:cNvSpPr/>
              <p:nvPr/>
            </p:nvSpPr>
            <p:spPr>
              <a:xfrm>
                <a:off x="1702881" y="2190247"/>
                <a:ext cx="960120" cy="778126"/>
              </a:xfrm>
              <a:prstGeom prst="roundRect">
                <a:avLst>
                  <a:gd name="adj" fmla="val 7035"/>
                </a:avLst>
              </a:prstGeom>
              <a:solidFill>
                <a:srgbClr val="F5F3F6"/>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104" name="Oval 103">
                <a:extLst>
                  <a:ext uri="{FF2B5EF4-FFF2-40B4-BE49-F238E27FC236}">
                    <a16:creationId xmlns:a16="http://schemas.microsoft.com/office/drawing/2014/main" id="{B5E5208F-1D3C-0D42-6679-E7FD45EA80B9}"/>
                  </a:ext>
                </a:extLst>
              </p:cNvPr>
              <p:cNvSpPr/>
              <p:nvPr/>
            </p:nvSpPr>
            <p:spPr>
              <a:xfrm>
                <a:off x="2057491" y="2039032"/>
                <a:ext cx="237236" cy="242538"/>
              </a:xfrm>
              <a:prstGeom prst="ellipse">
                <a:avLst/>
              </a:prstGeom>
              <a:solidFill>
                <a:srgbClr val="FFFFFF"/>
              </a:solidFill>
              <a:ln w="12700" cap="flat" cmpd="sng" algn="ctr">
                <a:solidFill>
                  <a:srgbClr val="3802DB"/>
                </a:solidFill>
                <a:prstDash val="solid"/>
              </a:ln>
              <a:effectLst>
                <a:outerShdw blurRad="127000" dist="127000" dir="2700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pic>
            <p:nvPicPr>
              <p:cNvPr id="105" name="Picture 6">
                <a:extLst>
                  <a:ext uri="{FF2B5EF4-FFF2-40B4-BE49-F238E27FC236}">
                    <a16:creationId xmlns:a16="http://schemas.microsoft.com/office/drawing/2014/main" id="{7E67D27B-F654-2F4A-A77E-7513F7AF882D}"/>
                  </a:ext>
                </a:extLst>
              </p:cNvPr>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2102957" y="2087149"/>
                <a:ext cx="146304" cy="146304"/>
              </a:xfrm>
              <a:prstGeom prst="rect">
                <a:avLst/>
              </a:prstGeom>
              <a:solidFill>
                <a:srgbClr val="FFFFFF"/>
              </a:solidFill>
            </p:spPr>
          </p:pic>
          <p:grpSp>
            <p:nvGrpSpPr>
              <p:cNvPr id="106" name="Group 105">
                <a:extLst>
                  <a:ext uri="{FF2B5EF4-FFF2-40B4-BE49-F238E27FC236}">
                    <a16:creationId xmlns:a16="http://schemas.microsoft.com/office/drawing/2014/main" id="{3564334C-AD26-CDB7-0EF5-F3006E73880B}"/>
                  </a:ext>
                </a:extLst>
              </p:cNvPr>
              <p:cNvGrpSpPr/>
              <p:nvPr/>
            </p:nvGrpSpPr>
            <p:grpSpPr>
              <a:xfrm>
                <a:off x="2086659" y="2507906"/>
                <a:ext cx="179491" cy="340759"/>
                <a:chOff x="601580" y="1486552"/>
                <a:chExt cx="1014733" cy="1884331"/>
              </a:xfrm>
            </p:grpSpPr>
            <p:sp>
              <p:nvSpPr>
                <p:cNvPr id="108" name="Graphic 7305">
                  <a:extLst>
                    <a:ext uri="{FF2B5EF4-FFF2-40B4-BE49-F238E27FC236}">
                      <a16:creationId xmlns:a16="http://schemas.microsoft.com/office/drawing/2014/main" id="{B87CB0E3-AF39-4B3D-FCB7-D9D776135DE1}"/>
                    </a:ext>
                  </a:extLst>
                </p:cNvPr>
                <p:cNvSpPr/>
                <p:nvPr/>
              </p:nvSpPr>
              <p:spPr>
                <a:xfrm>
                  <a:off x="601580" y="1486552"/>
                  <a:ext cx="1014733" cy="1884331"/>
                </a:xfrm>
                <a:custGeom>
                  <a:avLst/>
                  <a:gdLst>
                    <a:gd name="connsiteX0" fmla="*/ 130047 w 1014733"/>
                    <a:gd name="connsiteY0" fmla="*/ 0 h 1884331"/>
                    <a:gd name="connsiteX1" fmla="*/ 884686 w 1014733"/>
                    <a:gd name="connsiteY1" fmla="*/ 0 h 1884331"/>
                    <a:gd name="connsiteX2" fmla="*/ 1014733 w 1014733"/>
                    <a:gd name="connsiteY2" fmla="*/ 131422 h 1884331"/>
                    <a:gd name="connsiteX3" fmla="*/ 1014733 w 1014733"/>
                    <a:gd name="connsiteY3" fmla="*/ 1752907 h 1884331"/>
                    <a:gd name="connsiteX4" fmla="*/ 884686 w 1014733"/>
                    <a:gd name="connsiteY4" fmla="*/ 1884332 h 1884331"/>
                    <a:gd name="connsiteX5" fmla="*/ 130047 w 1014733"/>
                    <a:gd name="connsiteY5" fmla="*/ 1884332 h 1884331"/>
                    <a:gd name="connsiteX6" fmla="*/ 0 w 1014733"/>
                    <a:gd name="connsiteY6" fmla="*/ 1752907 h 1884331"/>
                    <a:gd name="connsiteX7" fmla="*/ 0 w 1014733"/>
                    <a:gd name="connsiteY7" fmla="*/ 131422 h 1884331"/>
                    <a:gd name="connsiteX8" fmla="*/ 130047 w 1014733"/>
                    <a:gd name="connsiteY8" fmla="*/ 0 h 188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4733" h="1884331">
                      <a:moveTo>
                        <a:pt x="130047" y="0"/>
                      </a:moveTo>
                      <a:lnTo>
                        <a:pt x="884686" y="0"/>
                      </a:lnTo>
                      <a:cubicBezTo>
                        <a:pt x="956484" y="0"/>
                        <a:pt x="1014733" y="58862"/>
                        <a:pt x="1014733" y="131422"/>
                      </a:cubicBezTo>
                      <a:lnTo>
                        <a:pt x="1014733" y="1752907"/>
                      </a:lnTo>
                      <a:cubicBezTo>
                        <a:pt x="1014733" y="1825470"/>
                        <a:pt x="956484" y="1884332"/>
                        <a:pt x="884686" y="1884332"/>
                      </a:cubicBezTo>
                      <a:lnTo>
                        <a:pt x="130047" y="1884332"/>
                      </a:lnTo>
                      <a:cubicBezTo>
                        <a:pt x="58246" y="1884332"/>
                        <a:pt x="0" y="1825470"/>
                        <a:pt x="0" y="1752907"/>
                      </a:cubicBezTo>
                      <a:lnTo>
                        <a:pt x="0" y="131422"/>
                      </a:lnTo>
                      <a:cubicBezTo>
                        <a:pt x="0" y="58862"/>
                        <a:pt x="58246" y="0"/>
                        <a:pt x="130047" y="0"/>
                      </a:cubicBezTo>
                      <a:close/>
                    </a:path>
                  </a:pathLst>
                </a:custGeom>
                <a:gradFill>
                  <a:gsLst>
                    <a:gs pos="2000">
                      <a:srgbClr val="3802DB"/>
                    </a:gs>
                    <a:gs pos="100000">
                      <a:srgbClr val="C039C4"/>
                    </a:gs>
                  </a:gsLst>
                  <a:lin ang="2400000" scaled="0"/>
                </a:gradFill>
                <a:ln w="943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pic>
              <p:nvPicPr>
                <p:cNvPr id="109" name="Graphic 108">
                  <a:extLst>
                    <a:ext uri="{FF2B5EF4-FFF2-40B4-BE49-F238E27FC236}">
                      <a16:creationId xmlns:a16="http://schemas.microsoft.com/office/drawing/2014/main" id="{281D0FBA-D64B-159B-897E-24C004D0706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93585" y="3153807"/>
                  <a:ext cx="228600" cy="76200"/>
                </a:xfrm>
                <a:prstGeom prst="rect">
                  <a:avLst/>
                </a:prstGeom>
              </p:spPr>
            </p:pic>
          </p:grpSp>
          <p:sp>
            <p:nvSpPr>
              <p:cNvPr id="107" name="TextBox 106">
                <a:extLst>
                  <a:ext uri="{FF2B5EF4-FFF2-40B4-BE49-F238E27FC236}">
                    <a16:creationId xmlns:a16="http://schemas.microsoft.com/office/drawing/2014/main" id="{EC4A74FF-26FF-6665-E96E-7A2A400B6364}"/>
                  </a:ext>
                </a:extLst>
              </p:cNvPr>
              <p:cNvSpPr txBox="1"/>
              <p:nvPr/>
            </p:nvSpPr>
            <p:spPr>
              <a:xfrm>
                <a:off x="1806243" y="2288156"/>
                <a:ext cx="748633" cy="215444"/>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cs typeface="Calibri" panose="020F0502020204030204" pitchFamily="34" charset="0"/>
                  </a:rPr>
                  <a:t>Mobile App</a:t>
                </a:r>
              </a:p>
            </p:txBody>
          </p:sp>
        </p:grpSp>
        <p:grpSp>
          <p:nvGrpSpPr>
            <p:cNvPr id="76" name="Group 75">
              <a:extLst>
                <a:ext uri="{FF2B5EF4-FFF2-40B4-BE49-F238E27FC236}">
                  <a16:creationId xmlns:a16="http://schemas.microsoft.com/office/drawing/2014/main" id="{AE66BE09-1BD3-F908-591E-AB0EEA0D5DE5}"/>
                </a:ext>
              </a:extLst>
            </p:cNvPr>
            <p:cNvGrpSpPr/>
            <p:nvPr/>
          </p:nvGrpSpPr>
          <p:grpSpPr>
            <a:xfrm>
              <a:off x="1631221" y="3358995"/>
              <a:ext cx="1143000" cy="1143000"/>
              <a:chOff x="1611144" y="3358995"/>
              <a:chExt cx="1143000" cy="1143000"/>
            </a:xfrm>
          </p:grpSpPr>
          <p:sp>
            <p:nvSpPr>
              <p:cNvPr id="89" name="Rounded Rectangle 257">
                <a:extLst>
                  <a:ext uri="{FF2B5EF4-FFF2-40B4-BE49-F238E27FC236}">
                    <a16:creationId xmlns:a16="http://schemas.microsoft.com/office/drawing/2014/main" id="{BD3E2AB8-D584-54F2-0880-3EEFEBD89F45}"/>
                  </a:ext>
                </a:extLst>
              </p:cNvPr>
              <p:cNvSpPr/>
              <p:nvPr/>
            </p:nvSpPr>
            <p:spPr>
              <a:xfrm>
                <a:off x="1611144" y="3358995"/>
                <a:ext cx="1143000" cy="1143000"/>
              </a:xfrm>
              <a:prstGeom prst="roundRect">
                <a:avLst>
                  <a:gd name="adj" fmla="val 6227"/>
                </a:avLst>
              </a:prstGeom>
              <a:no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91F2C"/>
                  </a:solidFill>
                  <a:effectLst/>
                  <a:uLnTx/>
                  <a:uFillTx/>
                  <a:latin typeface="Segoe UI"/>
                  <a:ea typeface="+mn-ea"/>
                  <a:cs typeface="+mn-cs"/>
                </a:endParaRPr>
              </a:p>
            </p:txBody>
          </p:sp>
          <p:sp>
            <p:nvSpPr>
              <p:cNvPr id="90" name="Rounded Rectangle 50">
                <a:extLst>
                  <a:ext uri="{FF2B5EF4-FFF2-40B4-BE49-F238E27FC236}">
                    <a16:creationId xmlns:a16="http://schemas.microsoft.com/office/drawing/2014/main" id="{6AE70DE7-4B8D-4DE7-C2C8-4BCFD2FF9D68}"/>
                  </a:ext>
                </a:extLst>
              </p:cNvPr>
              <p:cNvSpPr/>
              <p:nvPr/>
            </p:nvSpPr>
            <p:spPr>
              <a:xfrm>
                <a:off x="1702584" y="3586252"/>
                <a:ext cx="960120" cy="778126"/>
              </a:xfrm>
              <a:prstGeom prst="roundRect">
                <a:avLst>
                  <a:gd name="adj" fmla="val 6940"/>
                </a:avLst>
              </a:prstGeom>
              <a:solidFill>
                <a:srgbClr val="F5F3F6"/>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91" name="Oval 90">
                <a:extLst>
                  <a:ext uri="{FF2B5EF4-FFF2-40B4-BE49-F238E27FC236}">
                    <a16:creationId xmlns:a16="http://schemas.microsoft.com/office/drawing/2014/main" id="{9C3D7578-FF29-CA33-2798-2AB8905AD63E}"/>
                  </a:ext>
                </a:extLst>
              </p:cNvPr>
              <p:cNvSpPr/>
              <p:nvPr/>
            </p:nvSpPr>
            <p:spPr>
              <a:xfrm>
                <a:off x="2045492" y="3464983"/>
                <a:ext cx="237236" cy="242538"/>
              </a:xfrm>
              <a:prstGeom prst="ellipse">
                <a:avLst/>
              </a:prstGeom>
              <a:solidFill>
                <a:srgbClr val="FFFFFF"/>
              </a:solidFill>
              <a:ln w="12700" cap="flat" cmpd="sng" algn="ctr">
                <a:solidFill>
                  <a:srgbClr val="3802DB"/>
                </a:solidFill>
                <a:prstDash val="solid"/>
              </a:ln>
              <a:effectLst>
                <a:outerShdw blurRad="127000" dist="127000" dir="2700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92" name="Graphic 153" descr="World with solid fill">
                <a:extLst>
                  <a:ext uri="{FF2B5EF4-FFF2-40B4-BE49-F238E27FC236}">
                    <a16:creationId xmlns:a16="http://schemas.microsoft.com/office/drawing/2014/main" id="{E8472F93-ED5F-796A-9311-6332A46A028E}"/>
                  </a:ext>
                </a:extLst>
              </p:cNvPr>
              <p:cNvSpPr/>
              <p:nvPr/>
            </p:nvSpPr>
            <p:spPr>
              <a:xfrm rot="1419658">
                <a:off x="2098272" y="3521993"/>
                <a:ext cx="132704" cy="132704"/>
              </a:xfrm>
              <a:custGeom>
                <a:avLst/>
                <a:gdLst>
                  <a:gd name="connsiteX0" fmla="*/ 292673 w 511336"/>
                  <a:gd name="connsiteY0" fmla="*/ 467604 h 511336"/>
                  <a:gd name="connsiteX1" fmla="*/ 389558 w 511336"/>
                  <a:gd name="connsiteY1" fmla="*/ 269125 h 511336"/>
                  <a:gd name="connsiteX2" fmla="*/ 470295 w 511336"/>
                  <a:gd name="connsiteY2" fmla="*/ 269125 h 511336"/>
                  <a:gd name="connsiteX3" fmla="*/ 292673 w 511336"/>
                  <a:gd name="connsiteY3" fmla="*/ 467604 h 511336"/>
                  <a:gd name="connsiteX4" fmla="*/ 41042 w 511336"/>
                  <a:gd name="connsiteY4" fmla="*/ 269125 h 511336"/>
                  <a:gd name="connsiteX5" fmla="*/ 121779 w 511336"/>
                  <a:gd name="connsiteY5" fmla="*/ 269125 h 511336"/>
                  <a:gd name="connsiteX6" fmla="*/ 218664 w 511336"/>
                  <a:gd name="connsiteY6" fmla="*/ 467604 h 511336"/>
                  <a:gd name="connsiteX7" fmla="*/ 41042 w 511336"/>
                  <a:gd name="connsiteY7" fmla="*/ 269125 h 511336"/>
                  <a:gd name="connsiteX8" fmla="*/ 218664 w 511336"/>
                  <a:gd name="connsiteY8" fmla="*/ 43733 h 511336"/>
                  <a:gd name="connsiteX9" fmla="*/ 121779 w 511336"/>
                  <a:gd name="connsiteY9" fmla="*/ 242212 h 511336"/>
                  <a:gd name="connsiteX10" fmla="*/ 41042 w 511336"/>
                  <a:gd name="connsiteY10" fmla="*/ 242212 h 511336"/>
                  <a:gd name="connsiteX11" fmla="*/ 218664 w 511336"/>
                  <a:gd name="connsiteY11" fmla="*/ 43733 h 511336"/>
                  <a:gd name="connsiteX12" fmla="*/ 269125 w 511336"/>
                  <a:gd name="connsiteY12" fmla="*/ 269125 h 511336"/>
                  <a:gd name="connsiteX13" fmla="*/ 362645 w 511336"/>
                  <a:gd name="connsiteY13" fmla="*/ 269125 h 511336"/>
                  <a:gd name="connsiteX14" fmla="*/ 269125 w 511336"/>
                  <a:gd name="connsiteY14" fmla="*/ 454148 h 511336"/>
                  <a:gd name="connsiteX15" fmla="*/ 269125 w 511336"/>
                  <a:gd name="connsiteY15" fmla="*/ 269125 h 511336"/>
                  <a:gd name="connsiteX16" fmla="*/ 242212 w 511336"/>
                  <a:gd name="connsiteY16" fmla="*/ 269125 h 511336"/>
                  <a:gd name="connsiteX17" fmla="*/ 242212 w 511336"/>
                  <a:gd name="connsiteY17" fmla="*/ 454148 h 511336"/>
                  <a:gd name="connsiteX18" fmla="*/ 148691 w 511336"/>
                  <a:gd name="connsiteY18" fmla="*/ 269125 h 511336"/>
                  <a:gd name="connsiteX19" fmla="*/ 242212 w 511336"/>
                  <a:gd name="connsiteY19" fmla="*/ 269125 h 511336"/>
                  <a:gd name="connsiteX20" fmla="*/ 269125 w 511336"/>
                  <a:gd name="connsiteY20" fmla="*/ 57189 h 511336"/>
                  <a:gd name="connsiteX21" fmla="*/ 362645 w 511336"/>
                  <a:gd name="connsiteY21" fmla="*/ 242212 h 511336"/>
                  <a:gd name="connsiteX22" fmla="*/ 269125 w 511336"/>
                  <a:gd name="connsiteY22" fmla="*/ 242212 h 511336"/>
                  <a:gd name="connsiteX23" fmla="*/ 269125 w 511336"/>
                  <a:gd name="connsiteY23" fmla="*/ 57189 h 511336"/>
                  <a:gd name="connsiteX24" fmla="*/ 242212 w 511336"/>
                  <a:gd name="connsiteY24" fmla="*/ 242212 h 511336"/>
                  <a:gd name="connsiteX25" fmla="*/ 148691 w 511336"/>
                  <a:gd name="connsiteY25" fmla="*/ 242212 h 511336"/>
                  <a:gd name="connsiteX26" fmla="*/ 242212 w 511336"/>
                  <a:gd name="connsiteY26" fmla="*/ 57189 h 511336"/>
                  <a:gd name="connsiteX27" fmla="*/ 242212 w 511336"/>
                  <a:gd name="connsiteY27" fmla="*/ 242212 h 511336"/>
                  <a:gd name="connsiteX28" fmla="*/ 470295 w 511336"/>
                  <a:gd name="connsiteY28" fmla="*/ 242212 h 511336"/>
                  <a:gd name="connsiteX29" fmla="*/ 389558 w 511336"/>
                  <a:gd name="connsiteY29" fmla="*/ 242212 h 511336"/>
                  <a:gd name="connsiteX30" fmla="*/ 292673 w 511336"/>
                  <a:gd name="connsiteY30" fmla="*/ 43733 h 511336"/>
                  <a:gd name="connsiteX31" fmla="*/ 470295 w 511336"/>
                  <a:gd name="connsiteY31" fmla="*/ 242212 h 511336"/>
                  <a:gd name="connsiteX32" fmla="*/ 255668 w 511336"/>
                  <a:gd name="connsiteY32" fmla="*/ 0 h 511336"/>
                  <a:gd name="connsiteX33" fmla="*/ 0 w 511336"/>
                  <a:gd name="connsiteY33" fmla="*/ 255668 h 511336"/>
                  <a:gd name="connsiteX34" fmla="*/ 255668 w 511336"/>
                  <a:gd name="connsiteY34" fmla="*/ 511337 h 511336"/>
                  <a:gd name="connsiteX35" fmla="*/ 511337 w 511336"/>
                  <a:gd name="connsiteY35" fmla="*/ 255668 h 511336"/>
                  <a:gd name="connsiteX36" fmla="*/ 255668 w 511336"/>
                  <a:gd name="connsiteY36" fmla="*/ 0 h 51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1336" h="511336">
                    <a:moveTo>
                      <a:pt x="292673" y="467604"/>
                    </a:moveTo>
                    <a:cubicBezTo>
                      <a:pt x="336406" y="413779"/>
                      <a:pt x="384848" y="345825"/>
                      <a:pt x="389558" y="269125"/>
                    </a:cubicBezTo>
                    <a:lnTo>
                      <a:pt x="470295" y="269125"/>
                    </a:lnTo>
                    <a:cubicBezTo>
                      <a:pt x="464240" y="369374"/>
                      <a:pt x="389558" y="450784"/>
                      <a:pt x="292673" y="467604"/>
                    </a:cubicBezTo>
                    <a:close/>
                    <a:moveTo>
                      <a:pt x="41042" y="269125"/>
                    </a:moveTo>
                    <a:lnTo>
                      <a:pt x="121779" y="269125"/>
                    </a:lnTo>
                    <a:cubicBezTo>
                      <a:pt x="127161" y="345825"/>
                      <a:pt x="174931" y="413779"/>
                      <a:pt x="218664" y="467604"/>
                    </a:cubicBezTo>
                    <a:cubicBezTo>
                      <a:pt x="121779" y="450784"/>
                      <a:pt x="47097" y="369374"/>
                      <a:pt x="41042" y="269125"/>
                    </a:cubicBezTo>
                    <a:close/>
                    <a:moveTo>
                      <a:pt x="218664" y="43733"/>
                    </a:moveTo>
                    <a:cubicBezTo>
                      <a:pt x="174931" y="97558"/>
                      <a:pt x="126489" y="165512"/>
                      <a:pt x="121779" y="242212"/>
                    </a:cubicBezTo>
                    <a:lnTo>
                      <a:pt x="41042" y="242212"/>
                    </a:lnTo>
                    <a:cubicBezTo>
                      <a:pt x="47097" y="141963"/>
                      <a:pt x="121779" y="60553"/>
                      <a:pt x="218664" y="43733"/>
                    </a:cubicBezTo>
                    <a:close/>
                    <a:moveTo>
                      <a:pt x="269125" y="269125"/>
                    </a:moveTo>
                    <a:lnTo>
                      <a:pt x="362645" y="269125"/>
                    </a:lnTo>
                    <a:cubicBezTo>
                      <a:pt x="357263" y="338424"/>
                      <a:pt x="312185" y="400996"/>
                      <a:pt x="269125" y="454148"/>
                    </a:cubicBezTo>
                    <a:lnTo>
                      <a:pt x="269125" y="269125"/>
                    </a:lnTo>
                    <a:close/>
                    <a:moveTo>
                      <a:pt x="242212" y="269125"/>
                    </a:moveTo>
                    <a:lnTo>
                      <a:pt x="242212" y="454148"/>
                    </a:lnTo>
                    <a:cubicBezTo>
                      <a:pt x="199152" y="400996"/>
                      <a:pt x="154074" y="338424"/>
                      <a:pt x="148691" y="269125"/>
                    </a:cubicBezTo>
                    <a:lnTo>
                      <a:pt x="242212" y="269125"/>
                    </a:lnTo>
                    <a:close/>
                    <a:moveTo>
                      <a:pt x="269125" y="57189"/>
                    </a:moveTo>
                    <a:cubicBezTo>
                      <a:pt x="312185" y="110341"/>
                      <a:pt x="357263" y="172240"/>
                      <a:pt x="362645" y="242212"/>
                    </a:cubicBezTo>
                    <a:lnTo>
                      <a:pt x="269125" y="242212"/>
                    </a:lnTo>
                    <a:lnTo>
                      <a:pt x="269125" y="57189"/>
                    </a:lnTo>
                    <a:close/>
                    <a:moveTo>
                      <a:pt x="242212" y="242212"/>
                    </a:moveTo>
                    <a:lnTo>
                      <a:pt x="148691" y="242212"/>
                    </a:lnTo>
                    <a:cubicBezTo>
                      <a:pt x="154074" y="172913"/>
                      <a:pt x="199152" y="110341"/>
                      <a:pt x="242212" y="57189"/>
                    </a:cubicBezTo>
                    <a:lnTo>
                      <a:pt x="242212" y="242212"/>
                    </a:lnTo>
                    <a:close/>
                    <a:moveTo>
                      <a:pt x="470295" y="242212"/>
                    </a:moveTo>
                    <a:lnTo>
                      <a:pt x="389558" y="242212"/>
                    </a:lnTo>
                    <a:cubicBezTo>
                      <a:pt x="384848" y="165512"/>
                      <a:pt x="336406" y="97558"/>
                      <a:pt x="292673" y="43733"/>
                    </a:cubicBezTo>
                    <a:cubicBezTo>
                      <a:pt x="389558" y="60553"/>
                      <a:pt x="464240" y="141963"/>
                      <a:pt x="470295" y="242212"/>
                    </a:cubicBezTo>
                    <a:close/>
                    <a:moveTo>
                      <a:pt x="255668" y="0"/>
                    </a:moveTo>
                    <a:cubicBezTo>
                      <a:pt x="114378" y="0"/>
                      <a:pt x="0" y="114378"/>
                      <a:pt x="0" y="255668"/>
                    </a:cubicBezTo>
                    <a:cubicBezTo>
                      <a:pt x="0" y="396959"/>
                      <a:pt x="114378" y="511337"/>
                      <a:pt x="255668" y="511337"/>
                    </a:cubicBezTo>
                    <a:cubicBezTo>
                      <a:pt x="396959" y="511337"/>
                      <a:pt x="511337" y="396959"/>
                      <a:pt x="511337" y="255668"/>
                    </a:cubicBezTo>
                    <a:cubicBezTo>
                      <a:pt x="511337" y="114378"/>
                      <a:pt x="396959" y="0"/>
                      <a:pt x="255668" y="0"/>
                    </a:cubicBezTo>
                    <a:close/>
                  </a:path>
                </a:pathLst>
              </a:custGeom>
              <a:gradFill>
                <a:gsLst>
                  <a:gs pos="67000">
                    <a:srgbClr val="3802DB"/>
                  </a:gs>
                  <a:gs pos="100000">
                    <a:srgbClr val="C039C4"/>
                  </a:gs>
                </a:gsLst>
                <a:lin ang="0" scaled="0"/>
              </a:gra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67" eaLnBrk="1" fontAlgn="base" latinLnBrk="0" hangingPunct="1">
                  <a:lnSpc>
                    <a:spcPct val="90000"/>
                  </a:lnSpc>
                  <a:spcBef>
                    <a:spcPct val="0"/>
                  </a:spcBef>
                  <a:spcAft>
                    <a:spcPct val="0"/>
                  </a:spcAft>
                  <a:buClrTx/>
                  <a:buSzTx/>
                  <a:buFontTx/>
                  <a:buNone/>
                  <a:tabLst/>
                  <a:defRPr/>
                </a:pPr>
                <a:endParaRPr kumimoji="0" lang="en-US" sz="1600" b="1" i="0" u="none" strike="noStrike" kern="0" cap="none" spc="0" normalizeH="0" baseline="0" noProof="0">
                  <a:ln w="3175">
                    <a:noFill/>
                  </a:ln>
                  <a:solidFill>
                    <a:srgbClr val="091F2C"/>
                  </a:solidFill>
                  <a:effectLst/>
                  <a:uLnTx/>
                  <a:uFillTx/>
                  <a:latin typeface="Segoe UI Semibold"/>
                  <a:ea typeface="+mn-ea"/>
                  <a:cs typeface="Segoe UI" pitchFamily="34" charset="0"/>
                </a:endParaRPr>
              </a:p>
            </p:txBody>
          </p:sp>
          <p:sp>
            <p:nvSpPr>
              <p:cNvPr id="93" name="TextBox 92">
                <a:extLst>
                  <a:ext uri="{FF2B5EF4-FFF2-40B4-BE49-F238E27FC236}">
                    <a16:creationId xmlns:a16="http://schemas.microsoft.com/office/drawing/2014/main" id="{42860439-F0D1-790D-CAE7-717DBBB40D0B}"/>
                  </a:ext>
                </a:extLst>
              </p:cNvPr>
              <p:cNvSpPr txBox="1"/>
              <p:nvPr/>
            </p:nvSpPr>
            <p:spPr>
              <a:xfrm>
                <a:off x="1813668" y="3733625"/>
                <a:ext cx="748633" cy="215444"/>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cs typeface="Calibri" panose="020F0502020204030204" pitchFamily="34" charset="0"/>
                  </a:rPr>
                  <a:t>Browser</a:t>
                </a:r>
              </a:p>
            </p:txBody>
          </p:sp>
          <p:grpSp>
            <p:nvGrpSpPr>
              <p:cNvPr id="94" name="Group 93">
                <a:extLst>
                  <a:ext uri="{FF2B5EF4-FFF2-40B4-BE49-F238E27FC236}">
                    <a16:creationId xmlns:a16="http://schemas.microsoft.com/office/drawing/2014/main" id="{02FD3D89-5AB8-BDA1-C777-325DCC707C74}"/>
                  </a:ext>
                </a:extLst>
              </p:cNvPr>
              <p:cNvGrpSpPr/>
              <p:nvPr/>
            </p:nvGrpSpPr>
            <p:grpSpPr>
              <a:xfrm>
                <a:off x="2017036" y="3955939"/>
                <a:ext cx="316015" cy="277060"/>
                <a:chOff x="925971" y="7461417"/>
                <a:chExt cx="469862" cy="402939"/>
              </a:xfrm>
            </p:grpSpPr>
            <p:sp>
              <p:nvSpPr>
                <p:cNvPr id="95" name="Freeform 127">
                  <a:extLst>
                    <a:ext uri="{FF2B5EF4-FFF2-40B4-BE49-F238E27FC236}">
                      <a16:creationId xmlns:a16="http://schemas.microsoft.com/office/drawing/2014/main" id="{5898C8B8-27D1-51A9-348D-8E00B7D5E3B1}"/>
                    </a:ext>
                  </a:extLst>
                </p:cNvPr>
                <p:cNvSpPr/>
                <p:nvPr/>
              </p:nvSpPr>
              <p:spPr>
                <a:xfrm>
                  <a:off x="925979" y="7461417"/>
                  <a:ext cx="469854" cy="122410"/>
                </a:xfrm>
                <a:custGeom>
                  <a:avLst/>
                  <a:gdLst>
                    <a:gd name="connsiteX0" fmla="*/ 481902 w 481902"/>
                    <a:gd name="connsiteY0" fmla="*/ 125550 h 125549"/>
                    <a:gd name="connsiteX1" fmla="*/ 481902 w 481902"/>
                    <a:gd name="connsiteY1" fmla="*/ 47081 h 125549"/>
                    <a:gd name="connsiteX2" fmla="*/ 434759 w 481902"/>
                    <a:gd name="connsiteY2" fmla="*/ 0 h 125549"/>
                    <a:gd name="connsiteX3" fmla="*/ 47143 w 481902"/>
                    <a:gd name="connsiteY3" fmla="*/ 0 h 125549"/>
                    <a:gd name="connsiteX4" fmla="*/ 0 w 481902"/>
                    <a:gd name="connsiteY4" fmla="*/ 47081 h 125549"/>
                    <a:gd name="connsiteX5" fmla="*/ 0 w 481902"/>
                    <a:gd name="connsiteY5" fmla="*/ 125550 h 125549"/>
                    <a:gd name="connsiteX6" fmla="*/ 481902 w 481902"/>
                    <a:gd name="connsiteY6" fmla="*/ 125550 h 12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902" h="125549">
                      <a:moveTo>
                        <a:pt x="481902" y="125550"/>
                      </a:moveTo>
                      <a:lnTo>
                        <a:pt x="481902" y="47081"/>
                      </a:lnTo>
                      <a:cubicBezTo>
                        <a:pt x="481902" y="12558"/>
                        <a:pt x="469336" y="0"/>
                        <a:pt x="434759" y="0"/>
                      </a:cubicBezTo>
                      <a:lnTo>
                        <a:pt x="47143" y="0"/>
                      </a:lnTo>
                      <a:cubicBezTo>
                        <a:pt x="12575" y="0"/>
                        <a:pt x="0" y="12558"/>
                        <a:pt x="0" y="47081"/>
                      </a:cubicBezTo>
                      <a:lnTo>
                        <a:pt x="0" y="125550"/>
                      </a:lnTo>
                      <a:lnTo>
                        <a:pt x="481902" y="125550"/>
                      </a:lnTo>
                      <a:close/>
                    </a:path>
                  </a:pathLst>
                </a:custGeom>
                <a:gradFill>
                  <a:gsLst>
                    <a:gs pos="2000">
                      <a:srgbClr val="3802DB"/>
                    </a:gs>
                    <a:gs pos="100000">
                      <a:srgbClr val="C039C4"/>
                    </a:gs>
                  </a:gsLst>
                  <a:lin ang="2400000" scaled="0"/>
                </a:gra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sp>
              <p:nvSpPr>
                <p:cNvPr id="96" name="Freeform 128">
                  <a:extLst>
                    <a:ext uri="{FF2B5EF4-FFF2-40B4-BE49-F238E27FC236}">
                      <a16:creationId xmlns:a16="http://schemas.microsoft.com/office/drawing/2014/main" id="{221CBE83-7A6C-6ED5-B15C-2AFFF27351D0}"/>
                    </a:ext>
                  </a:extLst>
                </p:cNvPr>
                <p:cNvSpPr/>
                <p:nvPr/>
              </p:nvSpPr>
              <p:spPr>
                <a:xfrm>
                  <a:off x="925979" y="7583828"/>
                  <a:ext cx="469854" cy="280528"/>
                </a:xfrm>
                <a:custGeom>
                  <a:avLst/>
                  <a:gdLst>
                    <a:gd name="connsiteX0" fmla="*/ 0 w 481902"/>
                    <a:gd name="connsiteY0" fmla="*/ 0 h 287721"/>
                    <a:gd name="connsiteX1" fmla="*/ 0 w 481902"/>
                    <a:gd name="connsiteY1" fmla="*/ 240640 h 287721"/>
                    <a:gd name="connsiteX2" fmla="*/ 47151 w 481902"/>
                    <a:gd name="connsiteY2" fmla="*/ 287721 h 287721"/>
                    <a:gd name="connsiteX3" fmla="*/ 434767 w 481902"/>
                    <a:gd name="connsiteY3" fmla="*/ 287721 h 287721"/>
                    <a:gd name="connsiteX4" fmla="*/ 481902 w 481902"/>
                    <a:gd name="connsiteY4" fmla="*/ 240640 h 287721"/>
                    <a:gd name="connsiteX5" fmla="*/ 481902 w 481902"/>
                    <a:gd name="connsiteY5" fmla="*/ 0 h 287721"/>
                    <a:gd name="connsiteX6" fmla="*/ 0 w 481902"/>
                    <a:gd name="connsiteY6" fmla="*/ 0 h 28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902" h="287721">
                      <a:moveTo>
                        <a:pt x="0" y="0"/>
                      </a:moveTo>
                      <a:lnTo>
                        <a:pt x="0" y="240640"/>
                      </a:lnTo>
                      <a:cubicBezTo>
                        <a:pt x="0" y="275171"/>
                        <a:pt x="12575" y="287721"/>
                        <a:pt x="47151" y="287721"/>
                      </a:cubicBezTo>
                      <a:lnTo>
                        <a:pt x="434767" y="287721"/>
                      </a:lnTo>
                      <a:cubicBezTo>
                        <a:pt x="469336" y="287721"/>
                        <a:pt x="481902" y="275171"/>
                        <a:pt x="481902" y="240640"/>
                      </a:cubicBezTo>
                      <a:lnTo>
                        <a:pt x="481902" y="0"/>
                      </a:lnTo>
                      <a:lnTo>
                        <a:pt x="0" y="0"/>
                      </a:lnTo>
                      <a:close/>
                    </a:path>
                  </a:pathLst>
                </a:custGeom>
                <a:gradFill>
                  <a:gsLst>
                    <a:gs pos="2000">
                      <a:srgbClr val="3802DB"/>
                    </a:gs>
                    <a:gs pos="100000">
                      <a:srgbClr val="C039C4"/>
                    </a:gs>
                  </a:gsLst>
                  <a:lin ang="2400000" scaled="0"/>
                </a:gra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sp>
              <p:nvSpPr>
                <p:cNvPr id="97" name="Freeform 129">
                  <a:extLst>
                    <a:ext uri="{FF2B5EF4-FFF2-40B4-BE49-F238E27FC236}">
                      <a16:creationId xmlns:a16="http://schemas.microsoft.com/office/drawing/2014/main" id="{9C6448E1-BF76-1E05-BD33-6A61C7783350}"/>
                    </a:ext>
                  </a:extLst>
                </p:cNvPr>
                <p:cNvSpPr/>
                <p:nvPr/>
              </p:nvSpPr>
              <p:spPr>
                <a:xfrm>
                  <a:off x="925979" y="7461418"/>
                  <a:ext cx="411131" cy="122410"/>
                </a:xfrm>
                <a:custGeom>
                  <a:avLst/>
                  <a:gdLst>
                    <a:gd name="connsiteX0" fmla="*/ 421674 w 421673"/>
                    <a:gd name="connsiteY0" fmla="*/ 0 h 125549"/>
                    <a:gd name="connsiteX1" fmla="*/ 47151 w 421673"/>
                    <a:gd name="connsiteY1" fmla="*/ 0 h 125549"/>
                    <a:gd name="connsiteX2" fmla="*/ 0 w 421673"/>
                    <a:gd name="connsiteY2" fmla="*/ 47081 h 125549"/>
                    <a:gd name="connsiteX3" fmla="*/ 0 w 421673"/>
                    <a:gd name="connsiteY3" fmla="*/ 125550 h 125549"/>
                    <a:gd name="connsiteX4" fmla="*/ 303812 w 421673"/>
                    <a:gd name="connsiteY4" fmla="*/ 125550 h 125549"/>
                    <a:gd name="connsiteX5" fmla="*/ 421674 w 421673"/>
                    <a:gd name="connsiteY5" fmla="*/ 0 h 12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673" h="125549">
                      <a:moveTo>
                        <a:pt x="421674" y="0"/>
                      </a:moveTo>
                      <a:lnTo>
                        <a:pt x="47151" y="0"/>
                      </a:lnTo>
                      <a:cubicBezTo>
                        <a:pt x="12575" y="0"/>
                        <a:pt x="0" y="12550"/>
                        <a:pt x="0" y="47081"/>
                      </a:cubicBezTo>
                      <a:lnTo>
                        <a:pt x="0" y="125550"/>
                      </a:lnTo>
                      <a:lnTo>
                        <a:pt x="303812" y="125550"/>
                      </a:lnTo>
                      <a:lnTo>
                        <a:pt x="421674" y="0"/>
                      </a:lnTo>
                      <a:close/>
                    </a:path>
                  </a:pathLst>
                </a:custGeom>
                <a:gradFill>
                  <a:gsLst>
                    <a:gs pos="2000">
                      <a:srgbClr val="3802DB"/>
                    </a:gs>
                    <a:gs pos="100000">
                      <a:srgbClr val="C039C4"/>
                    </a:gs>
                  </a:gsLst>
                  <a:lin ang="2400000" scaled="0"/>
                </a:gra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sp>
              <p:nvSpPr>
                <p:cNvPr id="98" name="Freeform 130">
                  <a:extLst>
                    <a:ext uri="{FF2B5EF4-FFF2-40B4-BE49-F238E27FC236}">
                      <a16:creationId xmlns:a16="http://schemas.microsoft.com/office/drawing/2014/main" id="{7EC54C5B-2851-B762-74BB-840EE0723FB9}"/>
                    </a:ext>
                  </a:extLst>
                </p:cNvPr>
                <p:cNvSpPr/>
                <p:nvPr/>
              </p:nvSpPr>
              <p:spPr>
                <a:xfrm>
                  <a:off x="925971" y="7583828"/>
                  <a:ext cx="296217" cy="280528"/>
                </a:xfrm>
                <a:custGeom>
                  <a:avLst/>
                  <a:gdLst>
                    <a:gd name="connsiteX0" fmla="*/ 47151 w 303812"/>
                    <a:gd name="connsiteY0" fmla="*/ 287721 h 287721"/>
                    <a:gd name="connsiteX1" fmla="*/ 40172 w 303812"/>
                    <a:gd name="connsiteY1" fmla="*/ 287532 h 287721"/>
                    <a:gd name="connsiteX2" fmla="*/ 0 w 303812"/>
                    <a:gd name="connsiteY2" fmla="*/ 240640 h 287721"/>
                    <a:gd name="connsiteX3" fmla="*/ 0 w 303812"/>
                    <a:gd name="connsiteY3" fmla="*/ 0 h 287721"/>
                    <a:gd name="connsiteX4" fmla="*/ 303812 w 303812"/>
                    <a:gd name="connsiteY4" fmla="*/ 0 h 287721"/>
                    <a:gd name="connsiteX5" fmla="*/ 47151 w 303812"/>
                    <a:gd name="connsiteY5" fmla="*/ 287721 h 28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812" h="287721">
                      <a:moveTo>
                        <a:pt x="47151" y="287721"/>
                      </a:moveTo>
                      <a:cubicBezTo>
                        <a:pt x="44712" y="287721"/>
                        <a:pt x="42396" y="287664"/>
                        <a:pt x="40172" y="287532"/>
                      </a:cubicBezTo>
                      <a:cubicBezTo>
                        <a:pt x="10869" y="285845"/>
                        <a:pt x="0" y="272735"/>
                        <a:pt x="0" y="240640"/>
                      </a:cubicBezTo>
                      <a:lnTo>
                        <a:pt x="0" y="0"/>
                      </a:lnTo>
                      <a:lnTo>
                        <a:pt x="303812" y="0"/>
                      </a:lnTo>
                      <a:lnTo>
                        <a:pt x="47151" y="287721"/>
                      </a:lnTo>
                      <a:close/>
                    </a:path>
                  </a:pathLst>
                </a:custGeom>
                <a:gradFill>
                  <a:gsLst>
                    <a:gs pos="2000">
                      <a:srgbClr val="3802DB"/>
                    </a:gs>
                    <a:gs pos="100000">
                      <a:srgbClr val="C039C4"/>
                    </a:gs>
                  </a:gsLst>
                  <a:lin ang="2400000" scaled="0"/>
                </a:gra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sp>
              <p:nvSpPr>
                <p:cNvPr id="99" name="Freeform 131">
                  <a:extLst>
                    <a:ext uri="{FF2B5EF4-FFF2-40B4-BE49-F238E27FC236}">
                      <a16:creationId xmlns:a16="http://schemas.microsoft.com/office/drawing/2014/main" id="{56F639FA-4A88-D400-8273-5868E0411318}"/>
                    </a:ext>
                  </a:extLst>
                </p:cNvPr>
                <p:cNvSpPr/>
                <p:nvPr/>
              </p:nvSpPr>
              <p:spPr>
                <a:xfrm>
                  <a:off x="1043449" y="7507327"/>
                  <a:ext cx="321749" cy="40801"/>
                </a:xfrm>
                <a:custGeom>
                  <a:avLst/>
                  <a:gdLst>
                    <a:gd name="connsiteX0" fmla="*/ 0 w 329999"/>
                    <a:gd name="connsiteY0" fmla="*/ 41847 h 41847"/>
                    <a:gd name="connsiteX1" fmla="*/ 330000 w 329999"/>
                    <a:gd name="connsiteY1" fmla="*/ 41847 h 41847"/>
                    <a:gd name="connsiteX2" fmla="*/ 330000 w 329999"/>
                    <a:gd name="connsiteY2" fmla="*/ 0 h 41847"/>
                    <a:gd name="connsiteX3" fmla="*/ 0 w 329999"/>
                    <a:gd name="connsiteY3" fmla="*/ 0 h 41847"/>
                  </a:gdLst>
                  <a:ahLst/>
                  <a:cxnLst>
                    <a:cxn ang="0">
                      <a:pos x="connsiteX0" y="connsiteY0"/>
                    </a:cxn>
                    <a:cxn ang="0">
                      <a:pos x="connsiteX1" y="connsiteY1"/>
                    </a:cxn>
                    <a:cxn ang="0">
                      <a:pos x="connsiteX2" y="connsiteY2"/>
                    </a:cxn>
                    <a:cxn ang="0">
                      <a:pos x="connsiteX3" y="connsiteY3"/>
                    </a:cxn>
                  </a:cxnLst>
                  <a:rect l="l" t="t" r="r" b="b"/>
                  <a:pathLst>
                    <a:path w="329999" h="41847">
                      <a:moveTo>
                        <a:pt x="0" y="41847"/>
                      </a:moveTo>
                      <a:lnTo>
                        <a:pt x="330000" y="41847"/>
                      </a:lnTo>
                      <a:lnTo>
                        <a:pt x="330000" y="0"/>
                      </a:lnTo>
                      <a:lnTo>
                        <a:pt x="0" y="0"/>
                      </a:lnTo>
                      <a:close/>
                    </a:path>
                  </a:pathLst>
                </a:custGeom>
                <a:solidFill>
                  <a:srgbClr val="FFFFFF"/>
                </a:soli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sp>
              <p:nvSpPr>
                <p:cNvPr id="100" name="Freeform 132">
                  <a:extLst>
                    <a:ext uri="{FF2B5EF4-FFF2-40B4-BE49-F238E27FC236}">
                      <a16:creationId xmlns:a16="http://schemas.microsoft.com/office/drawing/2014/main" id="{6BE3DD36-D8FE-73C8-28BE-C5144259A881}"/>
                    </a:ext>
                  </a:extLst>
                </p:cNvPr>
                <p:cNvSpPr/>
                <p:nvPr/>
              </p:nvSpPr>
              <p:spPr>
                <a:xfrm>
                  <a:off x="941301" y="7481821"/>
                  <a:ext cx="91928" cy="91808"/>
                </a:xfrm>
                <a:custGeom>
                  <a:avLst/>
                  <a:gdLst>
                    <a:gd name="connsiteX0" fmla="*/ 94286 w 94285"/>
                    <a:gd name="connsiteY0" fmla="*/ 47081 h 94162"/>
                    <a:gd name="connsiteX1" fmla="*/ 47135 w 94285"/>
                    <a:gd name="connsiteY1" fmla="*/ 94162 h 94162"/>
                    <a:gd name="connsiteX2" fmla="*/ 0 w 94285"/>
                    <a:gd name="connsiteY2" fmla="*/ 47081 h 94162"/>
                    <a:gd name="connsiteX3" fmla="*/ 47135 w 94285"/>
                    <a:gd name="connsiteY3" fmla="*/ 0 h 94162"/>
                    <a:gd name="connsiteX4" fmla="*/ 94286 w 94285"/>
                    <a:gd name="connsiteY4" fmla="*/ 47081 h 9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85" h="94162">
                      <a:moveTo>
                        <a:pt x="94286" y="47081"/>
                      </a:moveTo>
                      <a:cubicBezTo>
                        <a:pt x="94286" y="73087"/>
                        <a:pt x="73174" y="94162"/>
                        <a:pt x="47135" y="94162"/>
                      </a:cubicBezTo>
                      <a:cubicBezTo>
                        <a:pt x="21103" y="94162"/>
                        <a:pt x="0" y="73087"/>
                        <a:pt x="0" y="47081"/>
                      </a:cubicBezTo>
                      <a:cubicBezTo>
                        <a:pt x="0" y="21076"/>
                        <a:pt x="21103" y="0"/>
                        <a:pt x="47135" y="0"/>
                      </a:cubicBezTo>
                      <a:cubicBezTo>
                        <a:pt x="73174" y="0"/>
                        <a:pt x="94286" y="21076"/>
                        <a:pt x="94286" y="47081"/>
                      </a:cubicBezTo>
                    </a:path>
                  </a:pathLst>
                </a:custGeom>
                <a:solidFill>
                  <a:srgbClr val="3802DB"/>
                </a:soli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sp>
              <p:nvSpPr>
                <p:cNvPr id="101" name="Freeform 133">
                  <a:extLst>
                    <a:ext uri="{FF2B5EF4-FFF2-40B4-BE49-F238E27FC236}">
                      <a16:creationId xmlns:a16="http://schemas.microsoft.com/office/drawing/2014/main" id="{F5C9BCCC-2640-A966-16E6-0B81C911BD41}"/>
                    </a:ext>
                  </a:extLst>
                </p:cNvPr>
                <p:cNvSpPr/>
                <p:nvPr/>
              </p:nvSpPr>
              <p:spPr>
                <a:xfrm>
                  <a:off x="963009" y="7502227"/>
                  <a:ext cx="70219" cy="50999"/>
                </a:xfrm>
                <a:custGeom>
                  <a:avLst/>
                  <a:gdLst>
                    <a:gd name="connsiteX0" fmla="*/ 72020 w 72020"/>
                    <a:gd name="connsiteY0" fmla="*/ 20919 h 52307"/>
                    <a:gd name="connsiteX1" fmla="*/ 24869 w 72020"/>
                    <a:gd name="connsiteY1" fmla="*/ 20919 h 52307"/>
                    <a:gd name="connsiteX2" fmla="*/ 40592 w 72020"/>
                    <a:gd name="connsiteY2" fmla="*/ 5226 h 52307"/>
                    <a:gd name="connsiteX3" fmla="*/ 40592 w 72020"/>
                    <a:gd name="connsiteY3" fmla="*/ 0 h 52307"/>
                    <a:gd name="connsiteX4" fmla="*/ 24869 w 72020"/>
                    <a:gd name="connsiteY4" fmla="*/ 0 h 52307"/>
                    <a:gd name="connsiteX5" fmla="*/ 0 w 72020"/>
                    <a:gd name="connsiteY5" fmla="*/ 27462 h 52307"/>
                    <a:gd name="connsiteX6" fmla="*/ 24869 w 72020"/>
                    <a:gd name="connsiteY6" fmla="*/ 52307 h 52307"/>
                    <a:gd name="connsiteX7" fmla="*/ 40592 w 72020"/>
                    <a:gd name="connsiteY7" fmla="*/ 52307 h 52307"/>
                    <a:gd name="connsiteX8" fmla="*/ 40592 w 72020"/>
                    <a:gd name="connsiteY8" fmla="*/ 47073 h 52307"/>
                    <a:gd name="connsiteX9" fmla="*/ 24869 w 72020"/>
                    <a:gd name="connsiteY9" fmla="*/ 31379 h 52307"/>
                    <a:gd name="connsiteX10" fmla="*/ 72020 w 72020"/>
                    <a:gd name="connsiteY10" fmla="*/ 31379 h 5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020" h="52307">
                      <a:moveTo>
                        <a:pt x="72020" y="20919"/>
                      </a:moveTo>
                      <a:lnTo>
                        <a:pt x="24869" y="20919"/>
                      </a:lnTo>
                      <a:lnTo>
                        <a:pt x="40592" y="5226"/>
                      </a:lnTo>
                      <a:lnTo>
                        <a:pt x="40592" y="0"/>
                      </a:lnTo>
                      <a:lnTo>
                        <a:pt x="24869" y="0"/>
                      </a:lnTo>
                      <a:lnTo>
                        <a:pt x="0" y="27462"/>
                      </a:lnTo>
                      <a:lnTo>
                        <a:pt x="24869" y="52307"/>
                      </a:lnTo>
                      <a:lnTo>
                        <a:pt x="40592" y="52307"/>
                      </a:lnTo>
                      <a:lnTo>
                        <a:pt x="40592" y="47073"/>
                      </a:lnTo>
                      <a:lnTo>
                        <a:pt x="24869" y="31379"/>
                      </a:lnTo>
                      <a:lnTo>
                        <a:pt x="72020" y="31379"/>
                      </a:lnTo>
                      <a:close/>
                    </a:path>
                  </a:pathLst>
                </a:custGeom>
                <a:solidFill>
                  <a:srgbClr val="FFFFFF"/>
                </a:soli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grpSp>
        </p:grpSp>
        <p:cxnSp>
          <p:nvCxnSpPr>
            <p:cNvPr id="77" name="Elbow Connector 144">
              <a:extLst>
                <a:ext uri="{FF2B5EF4-FFF2-40B4-BE49-F238E27FC236}">
                  <a16:creationId xmlns:a16="http://schemas.microsoft.com/office/drawing/2014/main" id="{D3A7980C-060D-6FBE-AFCC-B6EBBF8424A3}"/>
                </a:ext>
              </a:extLst>
            </p:cNvPr>
            <p:cNvCxnSpPr>
              <a:cxnSpLocks/>
            </p:cNvCxnSpPr>
            <p:nvPr/>
          </p:nvCxnSpPr>
          <p:spPr>
            <a:xfrm rot="5400000" flipH="1" flipV="1">
              <a:off x="6239598" y="2070865"/>
              <a:ext cx="120957" cy="4466055"/>
            </a:xfrm>
            <a:prstGeom prst="bentConnector3">
              <a:avLst>
                <a:gd name="adj1" fmla="val -744733"/>
              </a:avLst>
            </a:prstGeom>
            <a:noFill/>
            <a:ln w="9525" cap="flat" cmpd="sng" algn="ctr">
              <a:solidFill>
                <a:srgbClr val="C039C4"/>
              </a:solidFill>
              <a:prstDash val="dash"/>
              <a:headEnd type="arrow" w="med" len="med"/>
              <a:tailEnd type="none" w="med" len="med"/>
            </a:ln>
            <a:effectLst/>
          </p:spPr>
        </p:cxnSp>
        <p:cxnSp>
          <p:nvCxnSpPr>
            <p:cNvPr id="78" name="Elbow Connector 1">
              <a:extLst>
                <a:ext uri="{FF2B5EF4-FFF2-40B4-BE49-F238E27FC236}">
                  <a16:creationId xmlns:a16="http://schemas.microsoft.com/office/drawing/2014/main" id="{A8B63A9F-931E-792C-6CAA-C823A05EC03F}"/>
                </a:ext>
              </a:extLst>
            </p:cNvPr>
            <p:cNvCxnSpPr>
              <a:cxnSpLocks/>
            </p:cNvCxnSpPr>
            <p:nvPr/>
          </p:nvCxnSpPr>
          <p:spPr>
            <a:xfrm rot="5400000" flipH="1" flipV="1">
              <a:off x="6467079" y="628688"/>
              <a:ext cx="1409704" cy="6061662"/>
            </a:xfrm>
            <a:prstGeom prst="bentConnector3">
              <a:avLst>
                <a:gd name="adj1" fmla="val -57671"/>
              </a:avLst>
            </a:prstGeom>
            <a:noFill/>
            <a:ln w="9525" cap="flat" cmpd="sng" algn="ctr">
              <a:solidFill>
                <a:srgbClr val="C039C4"/>
              </a:solidFill>
              <a:prstDash val="sysDot"/>
              <a:headEnd type="none" w="med" len="med"/>
              <a:tailEnd type="arrow" w="med" len="med"/>
            </a:ln>
            <a:effectLst/>
          </p:spPr>
        </p:cxnSp>
        <p:cxnSp>
          <p:nvCxnSpPr>
            <p:cNvPr id="79" name="Straight Arrow Connector 78">
              <a:extLst>
                <a:ext uri="{FF2B5EF4-FFF2-40B4-BE49-F238E27FC236}">
                  <a16:creationId xmlns:a16="http://schemas.microsoft.com/office/drawing/2014/main" id="{55474B91-7B5A-A340-9971-D537F3C855FA}"/>
                </a:ext>
              </a:extLst>
            </p:cNvPr>
            <p:cNvCxnSpPr>
              <a:cxnSpLocks/>
            </p:cNvCxnSpPr>
            <p:nvPr/>
          </p:nvCxnSpPr>
          <p:spPr>
            <a:xfrm>
              <a:off x="2683902" y="2766836"/>
              <a:ext cx="914400" cy="0"/>
            </a:xfrm>
            <a:prstGeom prst="straightConnector1">
              <a:avLst/>
            </a:prstGeom>
            <a:noFill/>
            <a:ln w="12700" cap="flat" cmpd="sng" algn="ctr">
              <a:solidFill>
                <a:srgbClr val="C039C4"/>
              </a:solidFill>
              <a:prstDash val="solid"/>
              <a:headEnd type="none" w="med" len="med"/>
              <a:tailEnd type="arrow" w="med" len="med"/>
            </a:ln>
            <a:effectLst/>
          </p:spPr>
        </p:cxnSp>
        <p:cxnSp>
          <p:nvCxnSpPr>
            <p:cNvPr id="80" name="Straight Arrow Connector 79">
              <a:extLst>
                <a:ext uri="{FF2B5EF4-FFF2-40B4-BE49-F238E27FC236}">
                  <a16:creationId xmlns:a16="http://schemas.microsoft.com/office/drawing/2014/main" id="{AF6460E1-61D3-D52A-06D9-3015A187FC7B}"/>
                </a:ext>
              </a:extLst>
            </p:cNvPr>
            <p:cNvCxnSpPr>
              <a:cxnSpLocks/>
            </p:cNvCxnSpPr>
            <p:nvPr/>
          </p:nvCxnSpPr>
          <p:spPr>
            <a:xfrm>
              <a:off x="2682781" y="4154714"/>
              <a:ext cx="914400" cy="0"/>
            </a:xfrm>
            <a:prstGeom prst="straightConnector1">
              <a:avLst/>
            </a:prstGeom>
            <a:noFill/>
            <a:ln w="12700" cap="flat" cmpd="sng" algn="ctr">
              <a:solidFill>
                <a:srgbClr val="C039C4"/>
              </a:solidFill>
              <a:prstDash val="solid"/>
              <a:headEnd type="none" w="med" len="med"/>
              <a:tailEnd type="arrow" w="med" len="med"/>
            </a:ln>
            <a:effectLst/>
          </p:spPr>
        </p:cxnSp>
        <p:cxnSp>
          <p:nvCxnSpPr>
            <p:cNvPr id="81" name="Straight Connector 80">
              <a:extLst>
                <a:ext uri="{FF2B5EF4-FFF2-40B4-BE49-F238E27FC236}">
                  <a16:creationId xmlns:a16="http://schemas.microsoft.com/office/drawing/2014/main" id="{867EFCC3-C943-6608-DA8D-E429B4C786A0}"/>
                </a:ext>
              </a:extLst>
            </p:cNvPr>
            <p:cNvCxnSpPr>
              <a:cxnSpLocks/>
            </p:cNvCxnSpPr>
            <p:nvPr/>
          </p:nvCxnSpPr>
          <p:spPr>
            <a:xfrm>
              <a:off x="4566160" y="4154714"/>
              <a:ext cx="189656" cy="0"/>
            </a:xfrm>
            <a:prstGeom prst="line">
              <a:avLst/>
            </a:prstGeom>
            <a:noFill/>
            <a:ln w="12700" cap="flat" cmpd="sng" algn="ctr">
              <a:solidFill>
                <a:srgbClr val="C039C4"/>
              </a:solidFill>
              <a:prstDash val="solid"/>
              <a:headEnd type="none" w="med" len="med"/>
              <a:tailEnd type="none" w="med" len="med"/>
            </a:ln>
            <a:effectLst/>
          </p:spPr>
        </p:cxnSp>
        <p:cxnSp>
          <p:nvCxnSpPr>
            <p:cNvPr id="82" name="Straight Connector 81">
              <a:extLst>
                <a:ext uri="{FF2B5EF4-FFF2-40B4-BE49-F238E27FC236}">
                  <a16:creationId xmlns:a16="http://schemas.microsoft.com/office/drawing/2014/main" id="{56CA3C57-995E-2709-BA1F-82A31A8355BA}"/>
                </a:ext>
              </a:extLst>
            </p:cNvPr>
            <p:cNvCxnSpPr>
              <a:cxnSpLocks/>
            </p:cNvCxnSpPr>
            <p:nvPr/>
          </p:nvCxnSpPr>
          <p:spPr>
            <a:xfrm>
              <a:off x="4562046" y="2766836"/>
              <a:ext cx="189656" cy="0"/>
            </a:xfrm>
            <a:prstGeom prst="line">
              <a:avLst/>
            </a:prstGeom>
            <a:noFill/>
            <a:ln w="12700" cap="flat" cmpd="sng" algn="ctr">
              <a:solidFill>
                <a:srgbClr val="C039C4"/>
              </a:solidFill>
              <a:prstDash val="solid"/>
              <a:headEnd type="none" w="med" len="med"/>
              <a:tailEnd type="none" w="med" len="med"/>
            </a:ln>
            <a:effectLst/>
          </p:spPr>
        </p:cxnSp>
        <p:sp>
          <p:nvSpPr>
            <p:cNvPr id="83" name="TextBox 82">
              <a:extLst>
                <a:ext uri="{FF2B5EF4-FFF2-40B4-BE49-F238E27FC236}">
                  <a16:creationId xmlns:a16="http://schemas.microsoft.com/office/drawing/2014/main" id="{AFAA9978-7B5F-5EA3-5961-37393D32D7E9}"/>
                </a:ext>
              </a:extLst>
            </p:cNvPr>
            <p:cNvSpPr txBox="1"/>
            <p:nvPr/>
          </p:nvSpPr>
          <p:spPr>
            <a:xfrm>
              <a:off x="3533907" y="2019466"/>
              <a:ext cx="1151505" cy="230832"/>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C039C4"/>
                  </a:solidFill>
                  <a:effectLst/>
                  <a:uLnTx/>
                  <a:uFillTx/>
                  <a:latin typeface="Segoe UI Semibold"/>
                </a:rPr>
                <a:t>Mobile BFF</a:t>
              </a:r>
            </a:p>
          </p:txBody>
        </p:sp>
        <p:cxnSp>
          <p:nvCxnSpPr>
            <p:cNvPr id="84" name="Straight Arrow Connector 83">
              <a:extLst>
                <a:ext uri="{FF2B5EF4-FFF2-40B4-BE49-F238E27FC236}">
                  <a16:creationId xmlns:a16="http://schemas.microsoft.com/office/drawing/2014/main" id="{ABBF7E6A-0234-32B4-B059-401A39470652}"/>
                </a:ext>
              </a:extLst>
            </p:cNvPr>
            <p:cNvCxnSpPr>
              <a:cxnSpLocks/>
              <a:endCxn id="34" idx="1"/>
            </p:cNvCxnSpPr>
            <p:nvPr/>
          </p:nvCxnSpPr>
          <p:spPr>
            <a:xfrm flipV="1">
              <a:off x="4758669" y="2145731"/>
              <a:ext cx="357909" cy="2493"/>
            </a:xfrm>
            <a:prstGeom prst="straightConnector1">
              <a:avLst/>
            </a:prstGeom>
            <a:noFill/>
            <a:ln w="12700" cap="flat" cmpd="sng" algn="ctr">
              <a:solidFill>
                <a:srgbClr val="C039C4"/>
              </a:solidFill>
              <a:prstDash val="solid"/>
              <a:headEnd type="none" w="med" len="med"/>
              <a:tailEnd type="arrow" w="med" len="med"/>
            </a:ln>
            <a:effectLst/>
          </p:spPr>
        </p:cxnSp>
        <p:cxnSp>
          <p:nvCxnSpPr>
            <p:cNvPr id="85" name="Straight Arrow Connector 84">
              <a:extLst>
                <a:ext uri="{FF2B5EF4-FFF2-40B4-BE49-F238E27FC236}">
                  <a16:creationId xmlns:a16="http://schemas.microsoft.com/office/drawing/2014/main" id="{C06E3DC3-8377-C2C7-728C-EFA019B89794}"/>
                </a:ext>
              </a:extLst>
            </p:cNvPr>
            <p:cNvCxnSpPr>
              <a:cxnSpLocks/>
            </p:cNvCxnSpPr>
            <p:nvPr/>
          </p:nvCxnSpPr>
          <p:spPr>
            <a:xfrm flipV="1">
              <a:off x="4758669" y="2767114"/>
              <a:ext cx="357909" cy="1"/>
            </a:xfrm>
            <a:prstGeom prst="straightConnector1">
              <a:avLst/>
            </a:prstGeom>
            <a:noFill/>
            <a:ln w="12700" cap="flat" cmpd="sng" algn="ctr">
              <a:solidFill>
                <a:srgbClr val="C039C4"/>
              </a:solidFill>
              <a:prstDash val="solid"/>
              <a:headEnd type="none" w="med" len="med"/>
              <a:tailEnd type="arrow" w="med" len="med"/>
            </a:ln>
            <a:effectLst/>
          </p:spPr>
        </p:cxnSp>
        <p:cxnSp>
          <p:nvCxnSpPr>
            <p:cNvPr id="86" name="Straight Arrow Connector 85">
              <a:extLst>
                <a:ext uri="{FF2B5EF4-FFF2-40B4-BE49-F238E27FC236}">
                  <a16:creationId xmlns:a16="http://schemas.microsoft.com/office/drawing/2014/main" id="{890A24B4-F2EB-92B9-1B1D-B9F5377BD8C8}"/>
                </a:ext>
              </a:extLst>
            </p:cNvPr>
            <p:cNvCxnSpPr>
              <a:cxnSpLocks/>
            </p:cNvCxnSpPr>
            <p:nvPr/>
          </p:nvCxnSpPr>
          <p:spPr>
            <a:xfrm flipV="1">
              <a:off x="4758669" y="3388496"/>
              <a:ext cx="357909" cy="0"/>
            </a:xfrm>
            <a:prstGeom prst="straightConnector1">
              <a:avLst/>
            </a:prstGeom>
            <a:noFill/>
            <a:ln w="12700" cap="flat" cmpd="sng" algn="ctr">
              <a:solidFill>
                <a:srgbClr val="C039C4"/>
              </a:solidFill>
              <a:prstDash val="solid"/>
              <a:headEnd type="none" w="med" len="med"/>
              <a:tailEnd type="arrow" w="med" len="med"/>
            </a:ln>
            <a:effectLst/>
          </p:spPr>
        </p:cxnSp>
        <p:sp>
          <p:nvSpPr>
            <p:cNvPr id="87" name="Rounded Rectangle 40">
              <a:extLst>
                <a:ext uri="{FF2B5EF4-FFF2-40B4-BE49-F238E27FC236}">
                  <a16:creationId xmlns:a16="http://schemas.microsoft.com/office/drawing/2014/main" id="{189B4D27-5BC0-0951-795D-410829C41FCA}"/>
                </a:ext>
              </a:extLst>
            </p:cNvPr>
            <p:cNvSpPr/>
            <p:nvPr/>
          </p:nvSpPr>
          <p:spPr>
            <a:xfrm>
              <a:off x="5115980" y="3268395"/>
              <a:ext cx="1211063" cy="239082"/>
            </a:xfrm>
            <a:prstGeom prst="roundRect">
              <a:avLst>
                <a:gd name="adj" fmla="val 26451"/>
              </a:avLst>
            </a:prstGeom>
            <a:gradFill flip="none" rotWithShape="1">
              <a:gsLst>
                <a:gs pos="49000">
                  <a:srgbClr val="3802DB"/>
                </a:gs>
                <a:gs pos="0">
                  <a:srgbClr val="C039C4"/>
                </a:gs>
              </a:gsLst>
              <a:lin ang="12600000" scaled="0"/>
              <a:tileRect/>
            </a:gra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Semibold"/>
                  <a:ea typeface="+mn-ea"/>
                  <a:cs typeface="+mn-cs"/>
                </a:rPr>
                <a:t>Ordering API</a:t>
              </a:r>
            </a:p>
          </p:txBody>
        </p:sp>
        <p:cxnSp>
          <p:nvCxnSpPr>
            <p:cNvPr id="88" name="Straight Arrow Connector 87">
              <a:extLst>
                <a:ext uri="{FF2B5EF4-FFF2-40B4-BE49-F238E27FC236}">
                  <a16:creationId xmlns:a16="http://schemas.microsoft.com/office/drawing/2014/main" id="{E343CEBC-9CC4-4D05-F4B3-325969430FD9}"/>
                </a:ext>
              </a:extLst>
            </p:cNvPr>
            <p:cNvCxnSpPr>
              <a:cxnSpLocks/>
            </p:cNvCxnSpPr>
            <p:nvPr/>
          </p:nvCxnSpPr>
          <p:spPr>
            <a:xfrm flipV="1">
              <a:off x="4758668" y="4286488"/>
              <a:ext cx="357909" cy="0"/>
            </a:xfrm>
            <a:prstGeom prst="straightConnector1">
              <a:avLst/>
            </a:prstGeom>
            <a:noFill/>
            <a:ln w="12700" cap="flat" cmpd="sng" algn="ctr">
              <a:solidFill>
                <a:srgbClr val="C039C4"/>
              </a:solidFill>
              <a:prstDash val="solid"/>
              <a:headEnd type="none" w="med" len="med"/>
              <a:tailEnd type="arrow" w="med" len="med"/>
            </a:ln>
            <a:effectLst/>
          </p:spPr>
        </p:cxnSp>
      </p:grpSp>
    </p:spTree>
    <p:extLst>
      <p:ext uri="{BB962C8B-B14F-4D97-AF65-F5344CB8AC3E}">
        <p14:creationId xmlns:p14="http://schemas.microsoft.com/office/powerpoint/2010/main" val="400189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0 0.04606 L 0 0 " pathEditMode="relative" rAng="0" ptsTypes="AA">
                                      <p:cBhvr>
                                        <p:cTn id="9" dur="500" fill="hold"/>
                                        <p:tgtEl>
                                          <p:spTgt spid="3"/>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2157</Words>
  <Application>Microsoft Office PowerPoint</Application>
  <PresentationFormat>Widescreen</PresentationFormat>
  <Paragraphs>223</Paragraphs>
  <Slides>23</Slides>
  <Notes>17</Notes>
  <HiddenSlides>1</HiddenSlides>
  <MMClips>0</MMClips>
  <ScaleCrop>false</ScaleCrop>
  <HeadingPairs>
    <vt:vector size="6" baseType="variant">
      <vt:variant>
        <vt:lpstr>Caratteri utilizzati</vt:lpstr>
      </vt:variant>
      <vt:variant>
        <vt:i4>10</vt:i4>
      </vt:variant>
      <vt:variant>
        <vt:lpstr>Tema</vt:lpstr>
      </vt:variant>
      <vt:variant>
        <vt:i4>2</vt:i4>
      </vt:variant>
      <vt:variant>
        <vt:lpstr>Titoli diapositive</vt:lpstr>
      </vt:variant>
      <vt:variant>
        <vt:i4>23</vt:i4>
      </vt:variant>
    </vt:vector>
  </HeadingPairs>
  <TitlesOfParts>
    <vt:vector size="35" baseType="lpstr">
      <vt:lpstr>-apple-system</vt:lpstr>
      <vt:lpstr>Aptos</vt:lpstr>
      <vt:lpstr>Arial</vt:lpstr>
      <vt:lpstr>Calibri</vt:lpstr>
      <vt:lpstr>Calibri Light</vt:lpstr>
      <vt:lpstr>Consolas</vt:lpstr>
      <vt:lpstr>Open Sans</vt:lpstr>
      <vt:lpstr>Open Sans SemiBold</vt:lpstr>
      <vt:lpstr>Segoe UI</vt:lpstr>
      <vt:lpstr>Segoe UI Semibold</vt:lpstr>
      <vt:lpstr>Custom Design</vt:lpstr>
      <vt:lpstr>Office Theme</vt:lpstr>
      <vt:lpstr>.NET ASPIRE, come gestire una applicazione distribuita</vt:lpstr>
      <vt:lpstr>Sponsor</vt:lpstr>
      <vt:lpstr>Presentazione standard di PowerPoint</vt:lpstr>
      <vt:lpstr>.NET 8 Includes</vt:lpstr>
      <vt:lpstr>History of .NET ASPIRE</vt:lpstr>
      <vt:lpstr>Example of realworld application</vt:lpstr>
      <vt:lpstr>How you may build a POC</vt:lpstr>
      <vt:lpstr>Add an API and database</vt:lpstr>
      <vt:lpstr>Full architecture reference</vt:lpstr>
      <vt:lpstr>.NET Aspire Includes…</vt:lpstr>
      <vt:lpstr>Service Defaults Overview</vt:lpstr>
      <vt:lpstr>Developer Dashboard Overviw</vt:lpstr>
      <vt:lpstr>Orchestration</vt:lpstr>
      <vt:lpstr>Orchestration Before</vt:lpstr>
      <vt:lpstr>Service Discovery</vt:lpstr>
      <vt:lpstr>Service Discovery Before</vt:lpstr>
      <vt:lpstr>Integrations</vt:lpstr>
      <vt:lpstr>Integrations Overview</vt:lpstr>
      <vt:lpstr>Deployment</vt:lpstr>
      <vt:lpstr>Flexibly Integrations and Deployment</vt:lpstr>
      <vt:lpstr>Add .NET Aspire to Any App</vt:lpstr>
      <vt:lpstr>DEMO</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Parenzan</dc:creator>
  <cp:lastModifiedBy>Tosato Andrea</cp:lastModifiedBy>
  <cp:revision>4</cp:revision>
  <dcterms:created xsi:type="dcterms:W3CDTF">2024-03-28T18:28:31Z</dcterms:created>
  <dcterms:modified xsi:type="dcterms:W3CDTF">2024-09-28T07:53:41Z</dcterms:modified>
</cp:coreProperties>
</file>