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12"/>
  </p:notesMasterIdLst>
  <p:handoutMasterIdLst>
    <p:handoutMasterId r:id="rId113"/>
  </p:handoutMasterIdLst>
  <p:sldIdLst>
    <p:sldId id="431" r:id="rId2"/>
    <p:sldId id="432" r:id="rId3"/>
    <p:sldId id="433" r:id="rId4"/>
    <p:sldId id="434" r:id="rId5"/>
    <p:sldId id="337" r:id="rId6"/>
    <p:sldId id="338" r:id="rId7"/>
    <p:sldId id="411" r:id="rId8"/>
    <p:sldId id="339" r:id="rId9"/>
    <p:sldId id="430" r:id="rId10"/>
    <p:sldId id="435" r:id="rId11"/>
    <p:sldId id="436" r:id="rId12"/>
    <p:sldId id="437" r:id="rId13"/>
    <p:sldId id="439" r:id="rId14"/>
    <p:sldId id="438" r:id="rId15"/>
    <p:sldId id="496" r:id="rId16"/>
    <p:sldId id="442" r:id="rId17"/>
    <p:sldId id="443" r:id="rId18"/>
    <p:sldId id="444" r:id="rId19"/>
    <p:sldId id="445" r:id="rId20"/>
    <p:sldId id="446" r:id="rId21"/>
    <p:sldId id="447" r:id="rId22"/>
    <p:sldId id="448" r:id="rId23"/>
    <p:sldId id="449" r:id="rId24"/>
    <p:sldId id="450" r:id="rId25"/>
    <p:sldId id="451" r:id="rId26"/>
    <p:sldId id="407" r:id="rId27"/>
    <p:sldId id="354" r:id="rId28"/>
    <p:sldId id="454" r:id="rId29"/>
    <p:sldId id="455" r:id="rId30"/>
    <p:sldId id="456" r:id="rId31"/>
    <p:sldId id="371" r:id="rId32"/>
    <p:sldId id="498" r:id="rId33"/>
    <p:sldId id="499" r:id="rId34"/>
    <p:sldId id="500" r:id="rId35"/>
    <p:sldId id="501" r:id="rId36"/>
    <p:sldId id="502" r:id="rId37"/>
    <p:sldId id="503" r:id="rId38"/>
    <p:sldId id="506" r:id="rId39"/>
    <p:sldId id="507" r:id="rId40"/>
    <p:sldId id="508" r:id="rId41"/>
    <p:sldId id="509" r:id="rId42"/>
    <p:sldId id="510" r:id="rId43"/>
    <p:sldId id="511" r:id="rId44"/>
    <p:sldId id="512" r:id="rId45"/>
    <p:sldId id="513" r:id="rId46"/>
    <p:sldId id="514" r:id="rId47"/>
    <p:sldId id="515" r:id="rId48"/>
    <p:sldId id="516" r:id="rId49"/>
    <p:sldId id="517" r:id="rId50"/>
    <p:sldId id="518" r:id="rId51"/>
    <p:sldId id="505" r:id="rId52"/>
    <p:sldId id="457" r:id="rId53"/>
    <p:sldId id="458" r:id="rId54"/>
    <p:sldId id="459" r:id="rId55"/>
    <p:sldId id="460" r:id="rId56"/>
    <p:sldId id="461" r:id="rId57"/>
    <p:sldId id="462" r:id="rId58"/>
    <p:sldId id="373" r:id="rId59"/>
    <p:sldId id="383" r:id="rId60"/>
    <p:sldId id="463" r:id="rId61"/>
    <p:sldId id="384" r:id="rId62"/>
    <p:sldId id="464" r:id="rId63"/>
    <p:sldId id="386" r:id="rId64"/>
    <p:sldId id="388" r:id="rId65"/>
    <p:sldId id="344" r:id="rId66"/>
    <p:sldId id="343" r:id="rId67"/>
    <p:sldId id="346" r:id="rId68"/>
    <p:sldId id="347" r:id="rId69"/>
    <p:sldId id="408" r:id="rId70"/>
    <p:sldId id="348" r:id="rId71"/>
    <p:sldId id="370" r:id="rId72"/>
    <p:sldId id="413" r:id="rId73"/>
    <p:sldId id="414" r:id="rId74"/>
    <p:sldId id="415" r:id="rId75"/>
    <p:sldId id="416" r:id="rId76"/>
    <p:sldId id="465" r:id="rId77"/>
    <p:sldId id="466" r:id="rId78"/>
    <p:sldId id="418" r:id="rId79"/>
    <p:sldId id="423" r:id="rId80"/>
    <p:sldId id="487" r:id="rId81"/>
    <p:sldId id="424" r:id="rId82"/>
    <p:sldId id="419" r:id="rId83"/>
    <p:sldId id="469" r:id="rId84"/>
    <p:sldId id="468" r:id="rId85"/>
    <p:sldId id="420" r:id="rId86"/>
    <p:sldId id="470" r:id="rId87"/>
    <p:sldId id="472" r:id="rId88"/>
    <p:sldId id="473" r:id="rId89"/>
    <p:sldId id="474" r:id="rId90"/>
    <p:sldId id="421" r:id="rId91"/>
    <p:sldId id="422" r:id="rId92"/>
    <p:sldId id="425" r:id="rId93"/>
    <p:sldId id="475" r:id="rId94"/>
    <p:sldId id="476" r:id="rId95"/>
    <p:sldId id="477" r:id="rId96"/>
    <p:sldId id="426" r:id="rId97"/>
    <p:sldId id="480" r:id="rId98"/>
    <p:sldId id="482" r:id="rId99"/>
    <p:sldId id="479" r:id="rId100"/>
    <p:sldId id="483" r:id="rId101"/>
    <p:sldId id="492" r:id="rId102"/>
    <p:sldId id="427" r:id="rId103"/>
    <p:sldId id="488" r:id="rId104"/>
    <p:sldId id="489" r:id="rId105"/>
    <p:sldId id="490" r:id="rId106"/>
    <p:sldId id="493" r:id="rId107"/>
    <p:sldId id="491" r:id="rId108"/>
    <p:sldId id="494" r:id="rId109"/>
    <p:sldId id="504" r:id="rId110"/>
    <p:sldId id="495" r:id="rId111"/>
  </p:sldIdLst>
  <p:sldSz cx="9144000" cy="6858000" type="screen4x3"/>
  <p:notesSz cx="7099300" cy="10234613"/>
  <p:defaultTextStyle>
    <a:defPPr>
      <a:defRPr lang="it-IT"/>
    </a:defPPr>
    <a:lvl1pPr algn="l" rtl="0" eaLnBrk="0" fontAlgn="base" hangingPunct="0">
      <a:spcBef>
        <a:spcPct val="0"/>
      </a:spcBef>
      <a:spcAft>
        <a:spcPct val="0"/>
      </a:spcAft>
      <a:defRPr sz="2400" kern="1200">
        <a:solidFill>
          <a:schemeClr val="bg1"/>
        </a:solidFill>
        <a:latin typeface="Courier New" panose="02070309020205020404" pitchFamily="49" charset="0"/>
        <a:ea typeface="+mn-ea"/>
        <a:cs typeface="+mn-cs"/>
      </a:defRPr>
    </a:lvl1pPr>
    <a:lvl2pPr marL="457200" algn="l" rtl="0" eaLnBrk="0" fontAlgn="base" hangingPunct="0">
      <a:spcBef>
        <a:spcPct val="0"/>
      </a:spcBef>
      <a:spcAft>
        <a:spcPct val="0"/>
      </a:spcAft>
      <a:defRPr sz="2400" kern="1200">
        <a:solidFill>
          <a:schemeClr val="bg1"/>
        </a:solidFill>
        <a:latin typeface="Courier New" panose="02070309020205020404" pitchFamily="49" charset="0"/>
        <a:ea typeface="+mn-ea"/>
        <a:cs typeface="+mn-cs"/>
      </a:defRPr>
    </a:lvl2pPr>
    <a:lvl3pPr marL="914400" algn="l" rtl="0" eaLnBrk="0" fontAlgn="base" hangingPunct="0">
      <a:spcBef>
        <a:spcPct val="0"/>
      </a:spcBef>
      <a:spcAft>
        <a:spcPct val="0"/>
      </a:spcAft>
      <a:defRPr sz="2400" kern="1200">
        <a:solidFill>
          <a:schemeClr val="bg1"/>
        </a:solidFill>
        <a:latin typeface="Courier New" panose="02070309020205020404" pitchFamily="49" charset="0"/>
        <a:ea typeface="+mn-ea"/>
        <a:cs typeface="+mn-cs"/>
      </a:defRPr>
    </a:lvl3pPr>
    <a:lvl4pPr marL="1371600" algn="l" rtl="0" eaLnBrk="0" fontAlgn="base" hangingPunct="0">
      <a:spcBef>
        <a:spcPct val="0"/>
      </a:spcBef>
      <a:spcAft>
        <a:spcPct val="0"/>
      </a:spcAft>
      <a:defRPr sz="2400" kern="1200">
        <a:solidFill>
          <a:schemeClr val="bg1"/>
        </a:solidFill>
        <a:latin typeface="Courier New" panose="02070309020205020404" pitchFamily="49" charset="0"/>
        <a:ea typeface="+mn-ea"/>
        <a:cs typeface="+mn-cs"/>
      </a:defRPr>
    </a:lvl4pPr>
    <a:lvl5pPr marL="1828800" algn="l" rtl="0" eaLnBrk="0" fontAlgn="base" hangingPunct="0">
      <a:spcBef>
        <a:spcPct val="0"/>
      </a:spcBef>
      <a:spcAft>
        <a:spcPct val="0"/>
      </a:spcAft>
      <a:defRPr sz="2400" kern="1200">
        <a:solidFill>
          <a:schemeClr val="bg1"/>
        </a:solidFill>
        <a:latin typeface="Courier New" panose="02070309020205020404" pitchFamily="49" charset="0"/>
        <a:ea typeface="+mn-ea"/>
        <a:cs typeface="+mn-cs"/>
      </a:defRPr>
    </a:lvl5pPr>
    <a:lvl6pPr marL="2286000" algn="l" defTabSz="914400" rtl="0" eaLnBrk="1" latinLnBrk="0" hangingPunct="1">
      <a:defRPr sz="2400" kern="1200">
        <a:solidFill>
          <a:schemeClr val="bg1"/>
        </a:solidFill>
        <a:latin typeface="Courier New" panose="02070309020205020404" pitchFamily="49" charset="0"/>
        <a:ea typeface="+mn-ea"/>
        <a:cs typeface="+mn-cs"/>
      </a:defRPr>
    </a:lvl6pPr>
    <a:lvl7pPr marL="2743200" algn="l" defTabSz="914400" rtl="0" eaLnBrk="1" latinLnBrk="0" hangingPunct="1">
      <a:defRPr sz="2400" kern="1200">
        <a:solidFill>
          <a:schemeClr val="bg1"/>
        </a:solidFill>
        <a:latin typeface="Courier New" panose="02070309020205020404" pitchFamily="49" charset="0"/>
        <a:ea typeface="+mn-ea"/>
        <a:cs typeface="+mn-cs"/>
      </a:defRPr>
    </a:lvl7pPr>
    <a:lvl8pPr marL="3200400" algn="l" defTabSz="914400" rtl="0" eaLnBrk="1" latinLnBrk="0" hangingPunct="1">
      <a:defRPr sz="2400" kern="1200">
        <a:solidFill>
          <a:schemeClr val="bg1"/>
        </a:solidFill>
        <a:latin typeface="Courier New" panose="02070309020205020404" pitchFamily="49" charset="0"/>
        <a:ea typeface="+mn-ea"/>
        <a:cs typeface="+mn-cs"/>
      </a:defRPr>
    </a:lvl8pPr>
    <a:lvl9pPr marL="3657600" algn="l" defTabSz="914400" rtl="0" eaLnBrk="1" latinLnBrk="0" hangingPunct="1">
      <a:defRPr sz="2400" kern="1200">
        <a:solidFill>
          <a:schemeClr val="bg1"/>
        </a:solidFill>
        <a:latin typeface="Courier New" panose="02070309020205020404" pitchFamily="49" charset="0"/>
        <a:ea typeface="+mn-ea"/>
        <a:cs typeface="+mn-cs"/>
      </a:defRPr>
    </a:lvl9pPr>
  </p:defaultTextStyle>
  <p:extLst>
    <p:ext uri="{EFAFB233-063F-42B5-8137-9DF3F51BA10A}">
      <p15:sldGuideLst xmlns="" xmlns:p15="http://schemas.microsoft.com/office/powerpoint/2012/main">
        <p15:guide id="1" orient="horz" pos="220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FF66"/>
    <a:srgbClr val="CCECFF"/>
    <a:srgbClr val="FF9933"/>
    <a:srgbClr val="99FFCC"/>
    <a:srgbClr val="CCFFFF"/>
    <a:srgbClr val="FFFF00"/>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00" autoAdjust="0"/>
    <p:restoredTop sz="85853" autoAdjust="0"/>
  </p:normalViewPr>
  <p:slideViewPr>
    <p:cSldViewPr>
      <p:cViewPr>
        <p:scale>
          <a:sx n="50" d="100"/>
          <a:sy n="50" d="100"/>
        </p:scale>
        <p:origin x="-2046" y="-1026"/>
      </p:cViewPr>
      <p:guideLst>
        <p:guide orient="horz" pos="2205"/>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99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_rels/viewProps.xml.rels><?xml version="1.0" encoding="UTF-8" standalone="yes"?>
<Relationships xmlns="http://schemas.openxmlformats.org/package/2006/relationships"><Relationship Id="rId3" Type="http://schemas.openxmlformats.org/officeDocument/2006/relationships/slide" Target="slides/slide61.xml"/><Relationship Id="rId2" Type="http://schemas.openxmlformats.org/officeDocument/2006/relationships/slide" Target="slides/slide26.xml"/><Relationship Id="rId1" Type="http://schemas.openxmlformats.org/officeDocument/2006/relationships/slide" Target="slides/slide5.xml"/><Relationship Id="rId6" Type="http://schemas.openxmlformats.org/officeDocument/2006/relationships/slide" Target="slides/slide69.xml"/><Relationship Id="rId5" Type="http://schemas.openxmlformats.org/officeDocument/2006/relationships/slide" Target="slides/slide64.xml"/><Relationship Id="rId4" Type="http://schemas.openxmlformats.org/officeDocument/2006/relationships/slide" Target="slides/slide6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436" tIns="47718" rIns="95436" bIns="47718" numCol="1" anchor="t" anchorCtr="0" compatLnSpc="1">
            <a:prstTxWarp prst="textNoShape">
              <a:avLst/>
            </a:prstTxWarp>
          </a:bodyPr>
          <a:lstStyle>
            <a:lvl1pPr defTabSz="954088" eaLnBrk="1" hangingPunct="1">
              <a:lnSpc>
                <a:spcPct val="100000"/>
              </a:lnSpc>
              <a:spcBef>
                <a:spcPct val="0"/>
              </a:spcBef>
              <a:defRPr sz="1300">
                <a:solidFill>
                  <a:schemeClr val="tx1"/>
                </a:solidFill>
                <a:latin typeface="Times New Roman" pitchFamily="18" charset="0"/>
              </a:defRPr>
            </a:lvl1pPr>
          </a:lstStyle>
          <a:p>
            <a:pPr>
              <a:defRPr/>
            </a:pPr>
            <a:endParaRPr lang="it-IT"/>
          </a:p>
        </p:txBody>
      </p:sp>
      <p:sp>
        <p:nvSpPr>
          <p:cNvPr id="35843"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5436" tIns="47718" rIns="95436" bIns="47718" numCol="1" anchor="t" anchorCtr="0" compatLnSpc="1">
            <a:prstTxWarp prst="textNoShape">
              <a:avLst/>
            </a:prstTxWarp>
          </a:bodyPr>
          <a:lstStyle>
            <a:lvl1pPr algn="r" defTabSz="954088" eaLnBrk="1" hangingPunct="1">
              <a:lnSpc>
                <a:spcPct val="100000"/>
              </a:lnSpc>
              <a:spcBef>
                <a:spcPct val="0"/>
              </a:spcBef>
              <a:defRPr sz="1300">
                <a:solidFill>
                  <a:schemeClr val="tx1"/>
                </a:solidFill>
                <a:latin typeface="Times New Roman" pitchFamily="18" charset="0"/>
              </a:defRPr>
            </a:lvl1pPr>
          </a:lstStyle>
          <a:p>
            <a:pPr>
              <a:defRPr/>
            </a:pPr>
            <a:endParaRPr lang="it-IT"/>
          </a:p>
        </p:txBody>
      </p:sp>
      <p:sp>
        <p:nvSpPr>
          <p:cNvPr id="35844"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5436" tIns="47718" rIns="95436" bIns="47718" numCol="1" anchor="b" anchorCtr="0" compatLnSpc="1">
            <a:prstTxWarp prst="textNoShape">
              <a:avLst/>
            </a:prstTxWarp>
          </a:bodyPr>
          <a:lstStyle>
            <a:lvl1pPr defTabSz="954088" eaLnBrk="1" hangingPunct="1">
              <a:lnSpc>
                <a:spcPct val="100000"/>
              </a:lnSpc>
              <a:spcBef>
                <a:spcPct val="0"/>
              </a:spcBef>
              <a:defRPr sz="1300">
                <a:solidFill>
                  <a:schemeClr val="tx1"/>
                </a:solidFill>
                <a:latin typeface="Times New Roman" pitchFamily="18" charset="0"/>
              </a:defRPr>
            </a:lvl1pPr>
          </a:lstStyle>
          <a:p>
            <a:pPr>
              <a:defRPr/>
            </a:pPr>
            <a:endParaRPr lang="it-IT"/>
          </a:p>
        </p:txBody>
      </p:sp>
      <p:sp>
        <p:nvSpPr>
          <p:cNvPr id="35845"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5436" tIns="47718" rIns="95436" bIns="47718" numCol="1" anchor="b" anchorCtr="0" compatLnSpc="1">
            <a:prstTxWarp prst="textNoShape">
              <a:avLst/>
            </a:prstTxWarp>
          </a:bodyPr>
          <a:lstStyle>
            <a:lvl1pPr algn="r" defTabSz="954088" eaLnBrk="1" hangingPunct="1">
              <a:lnSpc>
                <a:spcPct val="100000"/>
              </a:lnSpc>
              <a:spcBef>
                <a:spcPct val="0"/>
              </a:spcBef>
              <a:defRPr sz="1300" smtClean="0">
                <a:solidFill>
                  <a:schemeClr val="tx1"/>
                </a:solidFill>
                <a:latin typeface="Times New Roman" panose="02020603050405020304" pitchFamily="18" charset="0"/>
              </a:defRPr>
            </a:lvl1pPr>
          </a:lstStyle>
          <a:p>
            <a:pPr>
              <a:defRPr/>
            </a:pPr>
            <a:fld id="{57EA4D35-2211-4288-94D9-F78CD37C8A71}" type="slidenum">
              <a:rPr lang="it-IT" altLang="it-IT"/>
              <a:pPr>
                <a:defRPr/>
              </a:pPr>
              <a:t>‹N›</a:t>
            </a:fld>
            <a:endParaRPr lang="it-IT" altLang="it-IT"/>
          </a:p>
        </p:txBody>
      </p:sp>
    </p:spTree>
    <p:extLst>
      <p:ext uri="{BB962C8B-B14F-4D97-AF65-F5344CB8AC3E}">
        <p14:creationId xmlns:p14="http://schemas.microsoft.com/office/powerpoint/2010/main" val="36706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436" tIns="47718" rIns="95436" bIns="47718" numCol="1" anchor="t" anchorCtr="0" compatLnSpc="1">
            <a:prstTxWarp prst="textNoShape">
              <a:avLst/>
            </a:prstTxWarp>
          </a:bodyPr>
          <a:lstStyle>
            <a:lvl1pPr defTabSz="954088" eaLnBrk="1" hangingPunct="1">
              <a:lnSpc>
                <a:spcPct val="100000"/>
              </a:lnSpc>
              <a:spcBef>
                <a:spcPct val="0"/>
              </a:spcBef>
              <a:defRPr sz="1300">
                <a:solidFill>
                  <a:schemeClr val="tx1"/>
                </a:solidFill>
                <a:latin typeface="Times New Roman" pitchFamily="18" charset="0"/>
              </a:defRPr>
            </a:lvl1pPr>
          </a:lstStyle>
          <a:p>
            <a:pPr>
              <a:defRPr/>
            </a:pPr>
            <a:endParaRPr lang="it-IT"/>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5436" tIns="47718" rIns="95436" bIns="47718" numCol="1" anchor="t" anchorCtr="0" compatLnSpc="1">
            <a:prstTxWarp prst="textNoShape">
              <a:avLst/>
            </a:prstTxWarp>
          </a:bodyPr>
          <a:lstStyle>
            <a:lvl1pPr algn="r" defTabSz="954088" eaLnBrk="1" hangingPunct="1">
              <a:lnSpc>
                <a:spcPct val="100000"/>
              </a:lnSpc>
              <a:spcBef>
                <a:spcPct val="0"/>
              </a:spcBef>
              <a:defRPr sz="1300">
                <a:solidFill>
                  <a:schemeClr val="tx1"/>
                </a:solidFill>
                <a:latin typeface="Times New Roman" pitchFamily="18" charset="0"/>
              </a:defRPr>
            </a:lvl1pPr>
          </a:lstStyle>
          <a:p>
            <a:pPr>
              <a:defRPr/>
            </a:pPr>
            <a:endParaRPr lang="it-IT"/>
          </a:p>
        </p:txBody>
      </p:sp>
      <p:sp>
        <p:nvSpPr>
          <p:cNvPr id="307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5436" tIns="47718" rIns="95436" bIns="47718" numCol="1" anchor="t" anchorCtr="0" compatLnSpc="1">
            <a:prstTxWarp prst="textNoShape">
              <a:avLst/>
            </a:prstTxWarp>
          </a:bodyPr>
          <a:lstStyle/>
          <a:p>
            <a:pPr lvl="0"/>
            <a:r>
              <a:rPr lang="it-IT" noProof="0" smtClean="0"/>
              <a:t>Fare clic per modificare gli stili del testo dello schema</a:t>
            </a:r>
          </a:p>
          <a:p>
            <a:pPr lvl="1"/>
            <a:r>
              <a:rPr lang="it-IT" noProof="0" smtClean="0"/>
              <a:t>Secondo livello</a:t>
            </a:r>
          </a:p>
          <a:p>
            <a:pPr lvl="2"/>
            <a:r>
              <a:rPr lang="it-IT" noProof="0" smtClean="0"/>
              <a:t>Terzo livello</a:t>
            </a:r>
          </a:p>
          <a:p>
            <a:pPr lvl="3"/>
            <a:r>
              <a:rPr lang="it-IT" noProof="0" smtClean="0"/>
              <a:t>Quarto livello</a:t>
            </a:r>
          </a:p>
          <a:p>
            <a:pPr lvl="4"/>
            <a:r>
              <a:rPr lang="it-IT" noProof="0" smtClean="0"/>
              <a:t>Quinto livello</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5436" tIns="47718" rIns="95436" bIns="47718" numCol="1" anchor="b" anchorCtr="0" compatLnSpc="1">
            <a:prstTxWarp prst="textNoShape">
              <a:avLst/>
            </a:prstTxWarp>
          </a:bodyPr>
          <a:lstStyle>
            <a:lvl1pPr defTabSz="954088" eaLnBrk="1" hangingPunct="1">
              <a:lnSpc>
                <a:spcPct val="100000"/>
              </a:lnSpc>
              <a:spcBef>
                <a:spcPct val="0"/>
              </a:spcBef>
              <a:defRPr sz="1300">
                <a:solidFill>
                  <a:schemeClr val="tx1"/>
                </a:solidFill>
                <a:latin typeface="Times New Roman" pitchFamily="18" charset="0"/>
              </a:defRPr>
            </a:lvl1pPr>
          </a:lstStyle>
          <a:p>
            <a:pPr>
              <a:defRPr/>
            </a:pPr>
            <a:endParaRPr lang="it-IT"/>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5436" tIns="47718" rIns="95436" bIns="47718" numCol="1" anchor="b" anchorCtr="0" compatLnSpc="1">
            <a:prstTxWarp prst="textNoShape">
              <a:avLst/>
            </a:prstTxWarp>
          </a:bodyPr>
          <a:lstStyle>
            <a:lvl1pPr algn="r" defTabSz="954088" eaLnBrk="1" hangingPunct="1">
              <a:lnSpc>
                <a:spcPct val="100000"/>
              </a:lnSpc>
              <a:spcBef>
                <a:spcPct val="0"/>
              </a:spcBef>
              <a:defRPr sz="1300" smtClean="0">
                <a:solidFill>
                  <a:schemeClr val="tx1"/>
                </a:solidFill>
                <a:latin typeface="Times New Roman" panose="02020603050405020304" pitchFamily="18" charset="0"/>
              </a:defRPr>
            </a:lvl1pPr>
          </a:lstStyle>
          <a:p>
            <a:pPr>
              <a:defRPr/>
            </a:pPr>
            <a:fld id="{4A9CDED7-3DCA-4EDF-9DD2-47B73967FC08}" type="slidenum">
              <a:rPr lang="it-IT" altLang="it-IT"/>
              <a:pPr>
                <a:defRPr/>
              </a:pPr>
              <a:t>‹N›</a:t>
            </a:fld>
            <a:endParaRPr lang="it-IT" altLang="it-IT"/>
          </a:p>
        </p:txBody>
      </p:sp>
    </p:spTree>
    <p:extLst>
      <p:ext uri="{BB962C8B-B14F-4D97-AF65-F5344CB8AC3E}">
        <p14:creationId xmlns:p14="http://schemas.microsoft.com/office/powerpoint/2010/main" val="25321291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Times New Roman" panose="02020603050405020304" pitchFamily="18" charset="0"/>
              </a:defRPr>
            </a:lvl1pPr>
            <a:lvl2pPr marL="742950" indent="-285750" defTabSz="954088">
              <a:spcBef>
                <a:spcPct val="30000"/>
              </a:spcBef>
              <a:defRPr sz="1200">
                <a:solidFill>
                  <a:schemeClr val="tx1"/>
                </a:solidFill>
                <a:latin typeface="Times New Roman" panose="02020603050405020304" pitchFamily="18" charset="0"/>
              </a:defRPr>
            </a:lvl2pPr>
            <a:lvl3pPr marL="1143000" indent="-228600" defTabSz="954088">
              <a:spcBef>
                <a:spcPct val="30000"/>
              </a:spcBef>
              <a:defRPr sz="1200">
                <a:solidFill>
                  <a:schemeClr val="tx1"/>
                </a:solidFill>
                <a:latin typeface="Times New Roman" panose="02020603050405020304" pitchFamily="18" charset="0"/>
              </a:defRPr>
            </a:lvl3pPr>
            <a:lvl4pPr marL="1600200" indent="-228600" defTabSz="954088">
              <a:spcBef>
                <a:spcPct val="30000"/>
              </a:spcBef>
              <a:defRPr sz="1200">
                <a:solidFill>
                  <a:schemeClr val="tx1"/>
                </a:solidFill>
                <a:latin typeface="Times New Roman" panose="02020603050405020304" pitchFamily="18" charset="0"/>
              </a:defRPr>
            </a:lvl4pPr>
            <a:lvl5pPr marL="2057400" indent="-228600" defTabSz="954088">
              <a:spcBef>
                <a:spcPct val="30000"/>
              </a:spcBef>
              <a:defRPr sz="1200">
                <a:solidFill>
                  <a:schemeClr val="tx1"/>
                </a:solidFill>
                <a:latin typeface="Times New Roman" panose="02020603050405020304" pitchFamily="18" charset="0"/>
              </a:defRPr>
            </a:lvl5pPr>
            <a:lvl6pPr marL="2514600" indent="-228600" defTabSz="9540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540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540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540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7E9C39-1E55-4D3E-AD57-7CAF7049E7EC}" type="slidenum">
              <a:rPr lang="it-IT" altLang="it-IT" sz="1300"/>
              <a:pPr>
                <a:spcBef>
                  <a:spcPct val="0"/>
                </a:spcBef>
              </a:pPr>
              <a:t>4</a:t>
            </a:fld>
            <a:endParaRPr lang="it-IT" altLang="it-IT" sz="1300"/>
          </a:p>
        </p:txBody>
      </p:sp>
      <p:sp>
        <p:nvSpPr>
          <p:cNvPr id="6147" name="Rectangle 2"/>
          <p:cNvSpPr>
            <a:spLocks noGrp="1" noRot="1" noChangeAspect="1" noChangeArrowheads="1" noTextEdit="1"/>
          </p:cNvSpPr>
          <p:nvPr>
            <p:ph type="sldImg"/>
          </p:nvPr>
        </p:nvSpPr>
        <p:spPr>
          <a:xfrm>
            <a:off x="992188" y="768350"/>
            <a:ext cx="5114925" cy="3836988"/>
          </a:xfrm>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p>
        </p:txBody>
      </p:sp>
    </p:spTree>
    <p:extLst>
      <p:ext uri="{BB962C8B-B14F-4D97-AF65-F5344CB8AC3E}">
        <p14:creationId xmlns:p14="http://schemas.microsoft.com/office/powerpoint/2010/main" val="671452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992188" y="768350"/>
            <a:ext cx="5114925" cy="3836988"/>
          </a:xfrm>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4A9CDED7-3DCA-4EDF-9DD2-47B73967FC08}" type="slidenum">
              <a:rPr lang="it-IT" altLang="it-IT" smtClean="0"/>
              <a:pPr>
                <a:defRPr/>
              </a:pPr>
              <a:t>45</a:t>
            </a:fld>
            <a:endParaRPr lang="it-IT" altLang="it-IT"/>
          </a:p>
        </p:txBody>
      </p:sp>
    </p:spTree>
    <p:extLst>
      <p:ext uri="{BB962C8B-B14F-4D97-AF65-F5344CB8AC3E}">
        <p14:creationId xmlns:p14="http://schemas.microsoft.com/office/powerpoint/2010/main" val="32979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992188" y="768350"/>
            <a:ext cx="5114925" cy="3836988"/>
          </a:xfrm>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87ED3F56-9C7C-4400-BA9D-A53238A4E058}" type="slidenum">
              <a:rPr lang="it-IT" smtClean="0"/>
              <a:t>79</a:t>
            </a:fld>
            <a:endParaRPr lang="it-IT"/>
          </a:p>
        </p:txBody>
      </p:sp>
    </p:spTree>
    <p:extLst>
      <p:ext uri="{BB962C8B-B14F-4D97-AF65-F5344CB8AC3E}">
        <p14:creationId xmlns:p14="http://schemas.microsoft.com/office/powerpoint/2010/main" val="2402135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992188" y="768350"/>
            <a:ext cx="5114925" cy="3836988"/>
          </a:xfrm>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87ED3F56-9C7C-4400-BA9D-A53238A4E058}" type="slidenum">
              <a:rPr lang="it-IT" smtClean="0"/>
              <a:t>86</a:t>
            </a:fld>
            <a:endParaRPr lang="it-IT"/>
          </a:p>
        </p:txBody>
      </p:sp>
    </p:spTree>
    <p:extLst>
      <p:ext uri="{BB962C8B-B14F-4D97-AF65-F5344CB8AC3E}">
        <p14:creationId xmlns:p14="http://schemas.microsoft.com/office/powerpoint/2010/main" val="1444271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992188" y="768350"/>
            <a:ext cx="5114925" cy="3836988"/>
          </a:xfrm>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4A9CDED7-3DCA-4EDF-9DD2-47B73967FC08}" type="slidenum">
              <a:rPr lang="it-IT" altLang="it-IT" smtClean="0"/>
              <a:pPr>
                <a:defRPr/>
              </a:pPr>
              <a:t>95</a:t>
            </a:fld>
            <a:endParaRPr lang="it-IT" altLang="it-IT"/>
          </a:p>
        </p:txBody>
      </p:sp>
    </p:spTree>
    <p:extLst>
      <p:ext uri="{BB962C8B-B14F-4D97-AF65-F5344CB8AC3E}">
        <p14:creationId xmlns:p14="http://schemas.microsoft.com/office/powerpoint/2010/main" val="2257922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992188" y="768350"/>
            <a:ext cx="5114925" cy="3836988"/>
          </a:xfrm>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4A9CDED7-3DCA-4EDF-9DD2-47B73967FC08}" type="slidenum">
              <a:rPr lang="it-IT" altLang="it-IT" smtClean="0"/>
              <a:pPr>
                <a:defRPr/>
              </a:pPr>
              <a:t>97</a:t>
            </a:fld>
            <a:endParaRPr lang="it-IT" altLang="it-IT"/>
          </a:p>
        </p:txBody>
      </p:sp>
    </p:spTree>
    <p:extLst>
      <p:ext uri="{BB962C8B-B14F-4D97-AF65-F5344CB8AC3E}">
        <p14:creationId xmlns:p14="http://schemas.microsoft.com/office/powerpoint/2010/main" val="1682233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992188" y="768350"/>
            <a:ext cx="5114925" cy="3836988"/>
          </a:xfrm>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4A9CDED7-3DCA-4EDF-9DD2-47B73967FC08}" type="slidenum">
              <a:rPr lang="it-IT" altLang="it-IT" smtClean="0"/>
              <a:pPr>
                <a:defRPr/>
              </a:pPr>
              <a:t>98</a:t>
            </a:fld>
            <a:endParaRPr lang="it-IT" altLang="it-IT"/>
          </a:p>
        </p:txBody>
      </p:sp>
    </p:spTree>
    <p:extLst>
      <p:ext uri="{BB962C8B-B14F-4D97-AF65-F5344CB8AC3E}">
        <p14:creationId xmlns:p14="http://schemas.microsoft.com/office/powerpoint/2010/main" val="3418960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46434" name="Rectangle 2"/>
          <p:cNvSpPr>
            <a:spLocks noGrp="1" noChangeArrowheads="1"/>
          </p:cNvSpPr>
          <p:nvPr>
            <p:ph type="ctrTitle"/>
          </p:nvPr>
        </p:nvSpPr>
        <p:spPr>
          <a:xfrm>
            <a:off x="685800" y="2286000"/>
            <a:ext cx="7772400" cy="1143000"/>
          </a:xfrm>
        </p:spPr>
        <p:txBody>
          <a:bodyPr/>
          <a:lstStyle>
            <a:lvl1pPr>
              <a:defRPr/>
            </a:lvl1pPr>
          </a:lstStyle>
          <a:p>
            <a:r>
              <a:rPr lang="en-US"/>
              <a:t>Fare clic per modificare lo stile del titolo dello schema</a:t>
            </a:r>
          </a:p>
        </p:txBody>
      </p:sp>
      <p:sp>
        <p:nvSpPr>
          <p:cNvPr id="14643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Fare clic per modificare lo stile del sottotitolo dello schema</a:t>
            </a:r>
          </a:p>
        </p:txBody>
      </p:sp>
      <p:sp>
        <p:nvSpPr>
          <p:cNvPr id="4" name="Rectangle 4"/>
          <p:cNvSpPr>
            <a:spLocks noGrp="1" noChangeArrowheads="1"/>
          </p:cNvSpPr>
          <p:nvPr>
            <p:ph type="ftr" sz="quarter" idx="10"/>
          </p:nvPr>
        </p:nvSpPr>
        <p:spPr>
          <a:xfrm>
            <a:off x="3124200" y="6248400"/>
            <a:ext cx="2895600" cy="457200"/>
          </a:xfrm>
        </p:spPr>
        <p:txBody>
          <a:bodyPr/>
          <a:lstStyle>
            <a:lvl1pPr>
              <a:defRPr/>
            </a:lvl1pPr>
          </a:lstStyle>
          <a:p>
            <a:pPr>
              <a:defRPr/>
            </a:pPr>
            <a:r>
              <a:rPr lang="it-IT"/>
              <a:t>Architetture dei Calcolatori 2004/05</a:t>
            </a:r>
          </a:p>
          <a:p>
            <a:pPr>
              <a:defRPr/>
            </a:pPr>
            <a:r>
              <a:rPr lang="it-IT"/>
              <a:t>Valeria Cardellini</a:t>
            </a:r>
          </a:p>
        </p:txBody>
      </p:sp>
      <p:sp>
        <p:nvSpPr>
          <p:cNvPr id="5" name="Rectangle 5"/>
          <p:cNvSpPr>
            <a:spLocks noGrp="1" noChangeArrowheads="1"/>
          </p:cNvSpPr>
          <p:nvPr>
            <p:ph type="sldNum" sz="quarter" idx="11"/>
          </p:nvPr>
        </p:nvSpPr>
        <p:spPr>
          <a:xfrm>
            <a:off x="6553200" y="6248400"/>
            <a:ext cx="1905000" cy="457200"/>
          </a:xfrm>
        </p:spPr>
        <p:txBody>
          <a:bodyPr/>
          <a:lstStyle>
            <a:lvl1pPr>
              <a:defRPr smtClean="0"/>
            </a:lvl1pPr>
          </a:lstStyle>
          <a:p>
            <a:pPr>
              <a:defRPr/>
            </a:pPr>
            <a:endParaRPr lang="it-IT" altLang="it-IT"/>
          </a:p>
          <a:p>
            <a:pPr>
              <a:defRPr/>
            </a:pPr>
            <a:fld id="{729DBA94-7DD5-4001-BA59-F4C8C92B7728}" type="slidenum">
              <a:rPr lang="it-IT" altLang="it-IT"/>
              <a:pPr>
                <a:defRPr/>
              </a:pPr>
              <a:t>‹N›</a:t>
            </a:fld>
            <a:endParaRPr lang="it-IT" altLang="it-IT"/>
          </a:p>
        </p:txBody>
      </p:sp>
    </p:spTree>
    <p:extLst>
      <p:ext uri="{BB962C8B-B14F-4D97-AF65-F5344CB8AC3E}">
        <p14:creationId xmlns:p14="http://schemas.microsoft.com/office/powerpoint/2010/main" val="1254871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5"/>
          <p:cNvSpPr>
            <a:spLocks noGrp="1" noChangeArrowheads="1"/>
          </p:cNvSpPr>
          <p:nvPr>
            <p:ph type="ftr" sz="quarter" idx="10"/>
          </p:nvPr>
        </p:nvSpPr>
        <p:spPr>
          <a:ln/>
        </p:spPr>
        <p:txBody>
          <a:bodyPr/>
          <a:lstStyle>
            <a:lvl1pPr>
              <a:defRPr/>
            </a:lvl1pPr>
          </a:lstStyle>
          <a:p>
            <a:pPr>
              <a:defRPr/>
            </a:pPr>
            <a:endParaRPr lang="it-IT"/>
          </a:p>
          <a:p>
            <a:pPr>
              <a:defRPr/>
            </a:pPr>
            <a:r>
              <a:rPr lang="it-IT"/>
              <a:t>AAC - Valeria Cardellini, A.A. 2007/08</a:t>
            </a:r>
          </a:p>
        </p:txBody>
      </p:sp>
      <p:sp>
        <p:nvSpPr>
          <p:cNvPr id="5" name="Rectangle 6"/>
          <p:cNvSpPr>
            <a:spLocks noGrp="1" noChangeArrowheads="1"/>
          </p:cNvSpPr>
          <p:nvPr>
            <p:ph type="sldNum" sz="quarter" idx="11"/>
          </p:nvPr>
        </p:nvSpPr>
        <p:spPr>
          <a:ln/>
        </p:spPr>
        <p:txBody>
          <a:bodyPr/>
          <a:lstStyle>
            <a:lvl1pPr>
              <a:defRPr/>
            </a:lvl1pPr>
          </a:lstStyle>
          <a:p>
            <a:pPr>
              <a:defRPr/>
            </a:pPr>
            <a:endParaRPr lang="it-IT" altLang="it-IT"/>
          </a:p>
          <a:p>
            <a:pPr>
              <a:defRPr/>
            </a:pPr>
            <a:fld id="{4A484702-33F6-444A-A8D8-CF2AC326A823}" type="slidenum">
              <a:rPr lang="it-IT" altLang="it-IT"/>
              <a:pPr>
                <a:defRPr/>
              </a:pPr>
              <a:t>‹N›</a:t>
            </a:fld>
            <a:endParaRPr lang="it-IT" altLang="it-IT"/>
          </a:p>
        </p:txBody>
      </p:sp>
    </p:spTree>
    <p:extLst>
      <p:ext uri="{BB962C8B-B14F-4D97-AF65-F5344CB8AC3E}">
        <p14:creationId xmlns:p14="http://schemas.microsoft.com/office/powerpoint/2010/main" val="1147595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53200" y="228600"/>
            <a:ext cx="2006600" cy="5638800"/>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533400" y="228600"/>
            <a:ext cx="5867400" cy="563880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5"/>
          <p:cNvSpPr>
            <a:spLocks noGrp="1" noChangeArrowheads="1"/>
          </p:cNvSpPr>
          <p:nvPr>
            <p:ph type="ftr" sz="quarter" idx="10"/>
          </p:nvPr>
        </p:nvSpPr>
        <p:spPr>
          <a:ln/>
        </p:spPr>
        <p:txBody>
          <a:bodyPr/>
          <a:lstStyle>
            <a:lvl1pPr>
              <a:defRPr/>
            </a:lvl1pPr>
          </a:lstStyle>
          <a:p>
            <a:pPr>
              <a:defRPr/>
            </a:pPr>
            <a:endParaRPr lang="it-IT"/>
          </a:p>
          <a:p>
            <a:pPr>
              <a:defRPr/>
            </a:pPr>
            <a:r>
              <a:rPr lang="it-IT"/>
              <a:t>AAC - Valeria Cardellini, A.A. 2007/08</a:t>
            </a:r>
          </a:p>
        </p:txBody>
      </p:sp>
      <p:sp>
        <p:nvSpPr>
          <p:cNvPr id="5" name="Rectangle 6"/>
          <p:cNvSpPr>
            <a:spLocks noGrp="1" noChangeArrowheads="1"/>
          </p:cNvSpPr>
          <p:nvPr>
            <p:ph type="sldNum" sz="quarter" idx="11"/>
          </p:nvPr>
        </p:nvSpPr>
        <p:spPr>
          <a:ln/>
        </p:spPr>
        <p:txBody>
          <a:bodyPr/>
          <a:lstStyle>
            <a:lvl1pPr>
              <a:defRPr/>
            </a:lvl1pPr>
          </a:lstStyle>
          <a:p>
            <a:pPr>
              <a:defRPr/>
            </a:pPr>
            <a:endParaRPr lang="it-IT" altLang="it-IT"/>
          </a:p>
          <a:p>
            <a:pPr>
              <a:defRPr/>
            </a:pPr>
            <a:fld id="{D8CF2C3B-5F8A-454D-B49E-CA4D7DAB5603}" type="slidenum">
              <a:rPr lang="it-IT" altLang="it-IT"/>
              <a:pPr>
                <a:defRPr/>
              </a:pPr>
              <a:t>‹N›</a:t>
            </a:fld>
            <a:endParaRPr lang="it-IT" altLang="it-IT"/>
          </a:p>
        </p:txBody>
      </p:sp>
    </p:spTree>
    <p:extLst>
      <p:ext uri="{BB962C8B-B14F-4D97-AF65-F5344CB8AC3E}">
        <p14:creationId xmlns:p14="http://schemas.microsoft.com/office/powerpoint/2010/main" val="2835408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5"/>
          <p:cNvSpPr>
            <a:spLocks noGrp="1" noChangeArrowheads="1"/>
          </p:cNvSpPr>
          <p:nvPr>
            <p:ph type="ftr" sz="quarter" idx="10"/>
          </p:nvPr>
        </p:nvSpPr>
        <p:spPr>
          <a:ln/>
        </p:spPr>
        <p:txBody>
          <a:bodyPr/>
          <a:lstStyle>
            <a:lvl1pPr>
              <a:defRPr/>
            </a:lvl1pPr>
          </a:lstStyle>
          <a:p>
            <a:pPr>
              <a:defRPr/>
            </a:pPr>
            <a:endParaRPr lang="it-IT"/>
          </a:p>
          <a:p>
            <a:pPr>
              <a:defRPr/>
            </a:pPr>
            <a:r>
              <a:rPr lang="it-IT"/>
              <a:t>AAC - Valeria Cardellini, A.A. 2007/08</a:t>
            </a:r>
          </a:p>
        </p:txBody>
      </p:sp>
      <p:sp>
        <p:nvSpPr>
          <p:cNvPr id="5" name="Rectangle 6"/>
          <p:cNvSpPr>
            <a:spLocks noGrp="1" noChangeArrowheads="1"/>
          </p:cNvSpPr>
          <p:nvPr>
            <p:ph type="sldNum" sz="quarter" idx="11"/>
          </p:nvPr>
        </p:nvSpPr>
        <p:spPr>
          <a:ln/>
        </p:spPr>
        <p:txBody>
          <a:bodyPr/>
          <a:lstStyle>
            <a:lvl1pPr>
              <a:defRPr/>
            </a:lvl1pPr>
          </a:lstStyle>
          <a:p>
            <a:pPr>
              <a:defRPr/>
            </a:pPr>
            <a:endParaRPr lang="it-IT" altLang="it-IT"/>
          </a:p>
          <a:p>
            <a:pPr>
              <a:defRPr/>
            </a:pPr>
            <a:fld id="{2F7CB679-038E-4E6E-B2CE-44B08313A154}" type="slidenum">
              <a:rPr lang="it-IT" altLang="it-IT"/>
              <a:pPr>
                <a:defRPr/>
              </a:pPr>
              <a:t>‹N›</a:t>
            </a:fld>
            <a:endParaRPr lang="it-IT" altLang="it-IT"/>
          </a:p>
        </p:txBody>
      </p:sp>
    </p:spTree>
    <p:extLst>
      <p:ext uri="{BB962C8B-B14F-4D97-AF65-F5344CB8AC3E}">
        <p14:creationId xmlns:p14="http://schemas.microsoft.com/office/powerpoint/2010/main" val="37049323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5"/>
          <p:cNvSpPr>
            <a:spLocks noGrp="1" noChangeArrowheads="1"/>
          </p:cNvSpPr>
          <p:nvPr>
            <p:ph type="ftr" sz="quarter" idx="10"/>
          </p:nvPr>
        </p:nvSpPr>
        <p:spPr>
          <a:ln/>
        </p:spPr>
        <p:txBody>
          <a:bodyPr/>
          <a:lstStyle>
            <a:lvl1pPr>
              <a:defRPr/>
            </a:lvl1pPr>
          </a:lstStyle>
          <a:p>
            <a:pPr>
              <a:defRPr/>
            </a:pPr>
            <a:endParaRPr lang="it-IT"/>
          </a:p>
          <a:p>
            <a:pPr>
              <a:defRPr/>
            </a:pPr>
            <a:r>
              <a:rPr lang="it-IT"/>
              <a:t>AAC - Valeria Cardellini, A.A. 2007/08</a:t>
            </a:r>
          </a:p>
        </p:txBody>
      </p:sp>
      <p:sp>
        <p:nvSpPr>
          <p:cNvPr id="5" name="Rectangle 6"/>
          <p:cNvSpPr>
            <a:spLocks noGrp="1" noChangeArrowheads="1"/>
          </p:cNvSpPr>
          <p:nvPr>
            <p:ph type="sldNum" sz="quarter" idx="11"/>
          </p:nvPr>
        </p:nvSpPr>
        <p:spPr>
          <a:ln/>
        </p:spPr>
        <p:txBody>
          <a:bodyPr/>
          <a:lstStyle>
            <a:lvl1pPr>
              <a:defRPr/>
            </a:lvl1pPr>
          </a:lstStyle>
          <a:p>
            <a:pPr>
              <a:defRPr/>
            </a:pPr>
            <a:endParaRPr lang="it-IT" altLang="it-IT"/>
          </a:p>
          <a:p>
            <a:pPr>
              <a:defRPr/>
            </a:pPr>
            <a:fld id="{BD6CEA3A-3626-4015-96FE-8656EBEE6104}" type="slidenum">
              <a:rPr lang="it-IT" altLang="it-IT"/>
              <a:pPr>
                <a:defRPr/>
              </a:pPr>
              <a:t>‹N›</a:t>
            </a:fld>
            <a:endParaRPr lang="it-IT" altLang="it-IT"/>
          </a:p>
        </p:txBody>
      </p:sp>
    </p:spTree>
    <p:extLst>
      <p:ext uri="{BB962C8B-B14F-4D97-AF65-F5344CB8AC3E}">
        <p14:creationId xmlns:p14="http://schemas.microsoft.com/office/powerpoint/2010/main" val="2715141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533400" y="1447800"/>
            <a:ext cx="39243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10100" y="1447800"/>
            <a:ext cx="39243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5"/>
          <p:cNvSpPr>
            <a:spLocks noGrp="1" noChangeArrowheads="1"/>
          </p:cNvSpPr>
          <p:nvPr>
            <p:ph type="ftr" sz="quarter" idx="10"/>
          </p:nvPr>
        </p:nvSpPr>
        <p:spPr>
          <a:ln/>
        </p:spPr>
        <p:txBody>
          <a:bodyPr/>
          <a:lstStyle>
            <a:lvl1pPr>
              <a:defRPr/>
            </a:lvl1pPr>
          </a:lstStyle>
          <a:p>
            <a:pPr>
              <a:defRPr/>
            </a:pPr>
            <a:endParaRPr lang="it-IT"/>
          </a:p>
          <a:p>
            <a:pPr>
              <a:defRPr/>
            </a:pPr>
            <a:r>
              <a:rPr lang="it-IT"/>
              <a:t>AAC - Valeria Cardellini, A.A. 2007/08</a:t>
            </a:r>
          </a:p>
        </p:txBody>
      </p:sp>
      <p:sp>
        <p:nvSpPr>
          <p:cNvPr id="6" name="Rectangle 6"/>
          <p:cNvSpPr>
            <a:spLocks noGrp="1" noChangeArrowheads="1"/>
          </p:cNvSpPr>
          <p:nvPr>
            <p:ph type="sldNum" sz="quarter" idx="11"/>
          </p:nvPr>
        </p:nvSpPr>
        <p:spPr>
          <a:ln/>
        </p:spPr>
        <p:txBody>
          <a:bodyPr/>
          <a:lstStyle>
            <a:lvl1pPr>
              <a:defRPr/>
            </a:lvl1pPr>
          </a:lstStyle>
          <a:p>
            <a:pPr>
              <a:defRPr/>
            </a:pPr>
            <a:endParaRPr lang="it-IT" altLang="it-IT"/>
          </a:p>
          <a:p>
            <a:pPr>
              <a:defRPr/>
            </a:pPr>
            <a:fld id="{E2235F91-ABD5-4713-9254-EE502154369F}" type="slidenum">
              <a:rPr lang="it-IT" altLang="it-IT"/>
              <a:pPr>
                <a:defRPr/>
              </a:pPr>
              <a:t>‹N›</a:t>
            </a:fld>
            <a:endParaRPr lang="it-IT" altLang="it-IT"/>
          </a:p>
        </p:txBody>
      </p:sp>
    </p:spTree>
    <p:extLst>
      <p:ext uri="{BB962C8B-B14F-4D97-AF65-F5344CB8AC3E}">
        <p14:creationId xmlns:p14="http://schemas.microsoft.com/office/powerpoint/2010/main" val="4142371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5"/>
          <p:cNvSpPr>
            <a:spLocks noGrp="1" noChangeArrowheads="1"/>
          </p:cNvSpPr>
          <p:nvPr>
            <p:ph type="ftr" sz="quarter" idx="10"/>
          </p:nvPr>
        </p:nvSpPr>
        <p:spPr>
          <a:ln/>
        </p:spPr>
        <p:txBody>
          <a:bodyPr/>
          <a:lstStyle>
            <a:lvl1pPr>
              <a:defRPr/>
            </a:lvl1pPr>
          </a:lstStyle>
          <a:p>
            <a:pPr>
              <a:defRPr/>
            </a:pPr>
            <a:endParaRPr lang="it-IT"/>
          </a:p>
          <a:p>
            <a:pPr>
              <a:defRPr/>
            </a:pPr>
            <a:r>
              <a:rPr lang="it-IT"/>
              <a:t>AAC - Valeria Cardellini, A.A. 2007/08</a:t>
            </a:r>
          </a:p>
        </p:txBody>
      </p:sp>
      <p:sp>
        <p:nvSpPr>
          <p:cNvPr id="8" name="Rectangle 6"/>
          <p:cNvSpPr>
            <a:spLocks noGrp="1" noChangeArrowheads="1"/>
          </p:cNvSpPr>
          <p:nvPr>
            <p:ph type="sldNum" sz="quarter" idx="11"/>
          </p:nvPr>
        </p:nvSpPr>
        <p:spPr>
          <a:ln/>
        </p:spPr>
        <p:txBody>
          <a:bodyPr/>
          <a:lstStyle>
            <a:lvl1pPr>
              <a:defRPr/>
            </a:lvl1pPr>
          </a:lstStyle>
          <a:p>
            <a:pPr>
              <a:defRPr/>
            </a:pPr>
            <a:endParaRPr lang="it-IT" altLang="it-IT"/>
          </a:p>
          <a:p>
            <a:pPr>
              <a:defRPr/>
            </a:pPr>
            <a:fld id="{6928B88B-297D-4908-88DC-1714658AA8D3}" type="slidenum">
              <a:rPr lang="it-IT" altLang="it-IT"/>
              <a:pPr>
                <a:defRPr/>
              </a:pPr>
              <a:t>‹N›</a:t>
            </a:fld>
            <a:endParaRPr lang="it-IT" altLang="it-IT"/>
          </a:p>
        </p:txBody>
      </p:sp>
    </p:spTree>
    <p:extLst>
      <p:ext uri="{BB962C8B-B14F-4D97-AF65-F5344CB8AC3E}">
        <p14:creationId xmlns:p14="http://schemas.microsoft.com/office/powerpoint/2010/main" val="959405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5"/>
          <p:cNvSpPr>
            <a:spLocks noGrp="1" noChangeArrowheads="1"/>
          </p:cNvSpPr>
          <p:nvPr>
            <p:ph type="ftr" sz="quarter" idx="10"/>
          </p:nvPr>
        </p:nvSpPr>
        <p:spPr>
          <a:ln/>
        </p:spPr>
        <p:txBody>
          <a:bodyPr/>
          <a:lstStyle>
            <a:lvl1pPr>
              <a:defRPr/>
            </a:lvl1pPr>
          </a:lstStyle>
          <a:p>
            <a:pPr>
              <a:defRPr/>
            </a:pPr>
            <a:endParaRPr lang="it-IT"/>
          </a:p>
          <a:p>
            <a:pPr>
              <a:defRPr/>
            </a:pPr>
            <a:r>
              <a:rPr lang="it-IT"/>
              <a:t>AAC - Valeria Cardellini, A.A. 2007/08</a:t>
            </a:r>
          </a:p>
        </p:txBody>
      </p:sp>
      <p:sp>
        <p:nvSpPr>
          <p:cNvPr id="4" name="Rectangle 6"/>
          <p:cNvSpPr>
            <a:spLocks noGrp="1" noChangeArrowheads="1"/>
          </p:cNvSpPr>
          <p:nvPr>
            <p:ph type="sldNum" sz="quarter" idx="11"/>
          </p:nvPr>
        </p:nvSpPr>
        <p:spPr>
          <a:ln/>
        </p:spPr>
        <p:txBody>
          <a:bodyPr/>
          <a:lstStyle>
            <a:lvl1pPr>
              <a:defRPr/>
            </a:lvl1pPr>
          </a:lstStyle>
          <a:p>
            <a:pPr>
              <a:defRPr/>
            </a:pPr>
            <a:endParaRPr lang="it-IT" altLang="it-IT"/>
          </a:p>
          <a:p>
            <a:pPr>
              <a:defRPr/>
            </a:pPr>
            <a:fld id="{7AA62287-7830-426B-B084-38EAFE97E61F}" type="slidenum">
              <a:rPr lang="it-IT" altLang="it-IT"/>
              <a:pPr>
                <a:defRPr/>
              </a:pPr>
              <a:t>‹N›</a:t>
            </a:fld>
            <a:endParaRPr lang="it-IT" altLang="it-IT"/>
          </a:p>
        </p:txBody>
      </p:sp>
    </p:spTree>
    <p:extLst>
      <p:ext uri="{BB962C8B-B14F-4D97-AF65-F5344CB8AC3E}">
        <p14:creationId xmlns:p14="http://schemas.microsoft.com/office/powerpoint/2010/main" val="323920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it-IT"/>
          </a:p>
          <a:p>
            <a:pPr>
              <a:defRPr/>
            </a:pPr>
            <a:r>
              <a:rPr lang="it-IT"/>
              <a:t>AAC - Valeria Cardellini, A.A. 2007/08</a:t>
            </a:r>
          </a:p>
        </p:txBody>
      </p:sp>
      <p:sp>
        <p:nvSpPr>
          <p:cNvPr id="3" name="Rectangle 6"/>
          <p:cNvSpPr>
            <a:spLocks noGrp="1" noChangeArrowheads="1"/>
          </p:cNvSpPr>
          <p:nvPr>
            <p:ph type="sldNum" sz="quarter" idx="11"/>
          </p:nvPr>
        </p:nvSpPr>
        <p:spPr>
          <a:ln/>
        </p:spPr>
        <p:txBody>
          <a:bodyPr/>
          <a:lstStyle>
            <a:lvl1pPr>
              <a:defRPr/>
            </a:lvl1pPr>
          </a:lstStyle>
          <a:p>
            <a:pPr>
              <a:defRPr/>
            </a:pPr>
            <a:endParaRPr lang="it-IT" altLang="it-IT"/>
          </a:p>
          <a:p>
            <a:pPr>
              <a:defRPr/>
            </a:pPr>
            <a:fld id="{2E792CEA-B7DB-4776-9EAB-894FBBA22790}" type="slidenum">
              <a:rPr lang="it-IT" altLang="it-IT"/>
              <a:pPr>
                <a:defRPr/>
              </a:pPr>
              <a:t>‹N›</a:t>
            </a:fld>
            <a:endParaRPr lang="it-IT" altLang="it-IT"/>
          </a:p>
        </p:txBody>
      </p:sp>
    </p:spTree>
    <p:extLst>
      <p:ext uri="{BB962C8B-B14F-4D97-AF65-F5344CB8AC3E}">
        <p14:creationId xmlns:p14="http://schemas.microsoft.com/office/powerpoint/2010/main" val="4201500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5"/>
          <p:cNvSpPr>
            <a:spLocks noGrp="1" noChangeArrowheads="1"/>
          </p:cNvSpPr>
          <p:nvPr>
            <p:ph type="ftr" sz="quarter" idx="10"/>
          </p:nvPr>
        </p:nvSpPr>
        <p:spPr>
          <a:ln/>
        </p:spPr>
        <p:txBody>
          <a:bodyPr/>
          <a:lstStyle>
            <a:lvl1pPr>
              <a:defRPr/>
            </a:lvl1pPr>
          </a:lstStyle>
          <a:p>
            <a:pPr>
              <a:defRPr/>
            </a:pPr>
            <a:endParaRPr lang="it-IT"/>
          </a:p>
          <a:p>
            <a:pPr>
              <a:defRPr/>
            </a:pPr>
            <a:r>
              <a:rPr lang="it-IT"/>
              <a:t>AAC - Valeria Cardellini, A.A. 2007/08</a:t>
            </a:r>
          </a:p>
        </p:txBody>
      </p:sp>
      <p:sp>
        <p:nvSpPr>
          <p:cNvPr id="6" name="Rectangle 6"/>
          <p:cNvSpPr>
            <a:spLocks noGrp="1" noChangeArrowheads="1"/>
          </p:cNvSpPr>
          <p:nvPr>
            <p:ph type="sldNum" sz="quarter" idx="11"/>
          </p:nvPr>
        </p:nvSpPr>
        <p:spPr>
          <a:ln/>
        </p:spPr>
        <p:txBody>
          <a:bodyPr/>
          <a:lstStyle>
            <a:lvl1pPr>
              <a:defRPr/>
            </a:lvl1pPr>
          </a:lstStyle>
          <a:p>
            <a:pPr>
              <a:defRPr/>
            </a:pPr>
            <a:endParaRPr lang="it-IT" altLang="it-IT"/>
          </a:p>
          <a:p>
            <a:pPr>
              <a:defRPr/>
            </a:pPr>
            <a:fld id="{D9317DE6-24C1-4EC0-8110-D3B73B91FBF8}" type="slidenum">
              <a:rPr lang="it-IT" altLang="it-IT"/>
              <a:pPr>
                <a:defRPr/>
              </a:pPr>
              <a:t>‹N›</a:t>
            </a:fld>
            <a:endParaRPr lang="it-IT" altLang="it-IT"/>
          </a:p>
        </p:txBody>
      </p:sp>
    </p:spTree>
    <p:extLst>
      <p:ext uri="{BB962C8B-B14F-4D97-AF65-F5344CB8AC3E}">
        <p14:creationId xmlns:p14="http://schemas.microsoft.com/office/powerpoint/2010/main" val="851523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smtClean="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5"/>
          <p:cNvSpPr>
            <a:spLocks noGrp="1" noChangeArrowheads="1"/>
          </p:cNvSpPr>
          <p:nvPr>
            <p:ph type="ftr" sz="quarter" idx="10"/>
          </p:nvPr>
        </p:nvSpPr>
        <p:spPr>
          <a:ln/>
        </p:spPr>
        <p:txBody>
          <a:bodyPr/>
          <a:lstStyle>
            <a:lvl1pPr>
              <a:defRPr/>
            </a:lvl1pPr>
          </a:lstStyle>
          <a:p>
            <a:pPr>
              <a:defRPr/>
            </a:pPr>
            <a:endParaRPr lang="it-IT"/>
          </a:p>
          <a:p>
            <a:pPr>
              <a:defRPr/>
            </a:pPr>
            <a:r>
              <a:rPr lang="it-IT"/>
              <a:t>AAC - Valeria Cardellini, A.A. 2007/08</a:t>
            </a:r>
          </a:p>
        </p:txBody>
      </p:sp>
      <p:sp>
        <p:nvSpPr>
          <p:cNvPr id="6" name="Rectangle 6"/>
          <p:cNvSpPr>
            <a:spLocks noGrp="1" noChangeArrowheads="1"/>
          </p:cNvSpPr>
          <p:nvPr>
            <p:ph type="sldNum" sz="quarter" idx="11"/>
          </p:nvPr>
        </p:nvSpPr>
        <p:spPr>
          <a:ln/>
        </p:spPr>
        <p:txBody>
          <a:bodyPr/>
          <a:lstStyle>
            <a:lvl1pPr>
              <a:defRPr/>
            </a:lvl1pPr>
          </a:lstStyle>
          <a:p>
            <a:pPr>
              <a:defRPr/>
            </a:pPr>
            <a:endParaRPr lang="it-IT" altLang="it-IT"/>
          </a:p>
          <a:p>
            <a:pPr>
              <a:defRPr/>
            </a:pPr>
            <a:fld id="{9DC00C63-D761-46BC-9D6F-4F8926804086}" type="slidenum">
              <a:rPr lang="it-IT" altLang="it-IT"/>
              <a:pPr>
                <a:defRPr/>
              </a:pPr>
              <a:t>‹N›</a:t>
            </a:fld>
            <a:endParaRPr lang="it-IT" altLang="it-IT"/>
          </a:p>
        </p:txBody>
      </p:sp>
    </p:spTree>
    <p:extLst>
      <p:ext uri="{BB962C8B-B14F-4D97-AF65-F5344CB8AC3E}">
        <p14:creationId xmlns:p14="http://schemas.microsoft.com/office/powerpoint/2010/main" val="1263019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58800" y="228600"/>
            <a:ext cx="80010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it-IT" smtClean="0"/>
              <a:t>Fare clic per modificare lo stile del titolo dello schema</a:t>
            </a:r>
          </a:p>
        </p:txBody>
      </p:sp>
      <p:sp>
        <p:nvSpPr>
          <p:cNvPr id="1027" name="Rectangle 3"/>
          <p:cNvSpPr>
            <a:spLocks noGrp="1" noChangeArrowheads="1"/>
          </p:cNvSpPr>
          <p:nvPr>
            <p:ph type="body" idx="1"/>
          </p:nvPr>
        </p:nvSpPr>
        <p:spPr bwMode="auto">
          <a:xfrm>
            <a:off x="533400" y="1447800"/>
            <a:ext cx="80010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smtClean="0"/>
              <a:t>Fare clic per modificare gli stili del testo dello schema</a:t>
            </a:r>
          </a:p>
          <a:p>
            <a:pPr lvl="1"/>
            <a:r>
              <a:rPr lang="it-IT" altLang="it-IT" smtClean="0"/>
              <a:t>Secondo livello</a:t>
            </a:r>
          </a:p>
          <a:p>
            <a:pPr lvl="2"/>
            <a:r>
              <a:rPr lang="it-IT" altLang="it-IT" smtClean="0"/>
              <a:t>Terzo livello</a:t>
            </a:r>
          </a:p>
          <a:p>
            <a:pPr lvl="3"/>
            <a:r>
              <a:rPr lang="it-IT" altLang="it-IT" smtClean="0"/>
              <a:t>Quarto livello</a:t>
            </a:r>
          </a:p>
        </p:txBody>
      </p:sp>
      <p:sp>
        <p:nvSpPr>
          <p:cNvPr id="1029" name="Rectangle 5"/>
          <p:cNvSpPr>
            <a:spLocks noGrp="1" noChangeArrowheads="1"/>
          </p:cNvSpPr>
          <p:nvPr>
            <p:ph type="ftr" sz="quarter" idx="3"/>
          </p:nvPr>
        </p:nvSpPr>
        <p:spPr bwMode="auto">
          <a:xfrm>
            <a:off x="152400" y="6400800"/>
            <a:ext cx="411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defRPr sz="1200">
                <a:solidFill>
                  <a:schemeClr val="tx1"/>
                </a:solidFill>
                <a:latin typeface="+mn-lt"/>
                <a:cs typeface="Times New Roman" pitchFamily="18" charset="0"/>
              </a:defRPr>
            </a:lvl1pPr>
          </a:lstStyle>
          <a:p>
            <a:pPr>
              <a:defRPr/>
            </a:pPr>
            <a:endParaRPr lang="it-IT"/>
          </a:p>
          <a:p>
            <a:pPr>
              <a:defRPr/>
            </a:pPr>
            <a:r>
              <a:rPr lang="it-IT"/>
              <a:t>AAC - Valeria Cardellini, A.A. 2007/08</a:t>
            </a:r>
          </a:p>
        </p:txBody>
      </p:sp>
      <p:sp>
        <p:nvSpPr>
          <p:cNvPr id="1030" name="Rectangle 6"/>
          <p:cNvSpPr>
            <a:spLocks noGrp="1" noChangeArrowheads="1"/>
          </p:cNvSpPr>
          <p:nvPr>
            <p:ph type="sldNum" sz="quarter" idx="4"/>
          </p:nvPr>
        </p:nvSpPr>
        <p:spPr bwMode="auto">
          <a:xfrm>
            <a:off x="70104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defRPr sz="1200" smtClean="0">
                <a:solidFill>
                  <a:schemeClr val="tx1"/>
                </a:solidFill>
                <a:latin typeface="Arial" panose="020B0604020202020204" pitchFamily="34" charset="0"/>
              </a:defRPr>
            </a:lvl1pPr>
          </a:lstStyle>
          <a:p>
            <a:pPr>
              <a:defRPr/>
            </a:pPr>
            <a:endParaRPr lang="it-IT" altLang="it-IT"/>
          </a:p>
          <a:p>
            <a:pPr>
              <a:defRPr/>
            </a:pPr>
            <a:fld id="{DCF4907D-62B5-42EE-9F88-D2E7953CF629}" type="slidenum">
              <a:rPr lang="it-IT" altLang="it-IT"/>
              <a:pPr>
                <a:defRPr/>
              </a:pPr>
              <a:t>‹N›</a:t>
            </a:fld>
            <a:endParaRPr lang="it-IT" altLang="it-IT"/>
          </a:p>
        </p:txBody>
      </p:sp>
      <p:sp>
        <p:nvSpPr>
          <p:cNvPr id="2" name="Line 8"/>
          <p:cNvSpPr>
            <a:spLocks noChangeShapeType="1"/>
          </p:cNvSpPr>
          <p:nvPr userDrawn="1"/>
        </p:nvSpPr>
        <p:spPr bwMode="auto">
          <a:xfrm>
            <a:off x="533400" y="914400"/>
            <a:ext cx="8059738" cy="0"/>
          </a:xfrm>
          <a:prstGeom prst="line">
            <a:avLst/>
          </a:prstGeom>
          <a:noFill/>
          <a:ln w="47625" cmpd="thickThin">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it-IT"/>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dt="0"/>
  <p:txStyles>
    <p:titleStyle>
      <a:lvl1pPr algn="ctr" rtl="0" eaLnBrk="0" fontAlgn="base" hangingPunct="0">
        <a:spcBef>
          <a:spcPct val="0"/>
        </a:spcBef>
        <a:spcAft>
          <a:spcPct val="0"/>
        </a:spcAft>
        <a:defRPr sz="3200">
          <a:solidFill>
            <a:schemeClr val="tx1"/>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a:solidFill>
            <a:schemeClr val="tx1"/>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3200">
          <a:solidFill>
            <a:schemeClr val="tx1"/>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3200">
          <a:solidFill>
            <a:schemeClr val="tx1"/>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3200">
          <a:solidFill>
            <a:schemeClr val="tx1"/>
          </a:solidFill>
          <a:effectLst>
            <a:outerShdw blurRad="38100" dist="38100" dir="2700000" algn="tl">
              <a:srgbClr val="C0C0C0"/>
            </a:outerShdw>
          </a:effectLst>
          <a:latin typeface="Arial" charset="0"/>
        </a:defRPr>
      </a:lvl5pPr>
      <a:lvl6pPr marL="457200" algn="ctr" rtl="0" fontAlgn="base">
        <a:spcBef>
          <a:spcPct val="0"/>
        </a:spcBef>
        <a:spcAft>
          <a:spcPct val="0"/>
        </a:spcAft>
        <a:defRPr sz="3200">
          <a:solidFill>
            <a:schemeClr val="tx1"/>
          </a:solidFill>
          <a:effectLst>
            <a:outerShdw blurRad="38100" dist="38100" dir="2700000" algn="tl">
              <a:srgbClr val="C0C0C0"/>
            </a:outerShdw>
          </a:effectLst>
          <a:latin typeface="Arial" charset="0"/>
        </a:defRPr>
      </a:lvl6pPr>
      <a:lvl7pPr marL="914400" algn="ctr" rtl="0" fontAlgn="base">
        <a:spcBef>
          <a:spcPct val="0"/>
        </a:spcBef>
        <a:spcAft>
          <a:spcPct val="0"/>
        </a:spcAft>
        <a:defRPr sz="3200">
          <a:solidFill>
            <a:schemeClr val="tx1"/>
          </a:solidFill>
          <a:effectLst>
            <a:outerShdw blurRad="38100" dist="38100" dir="2700000" algn="tl">
              <a:srgbClr val="C0C0C0"/>
            </a:outerShdw>
          </a:effectLst>
          <a:latin typeface="Arial" charset="0"/>
        </a:defRPr>
      </a:lvl7pPr>
      <a:lvl8pPr marL="1371600" algn="ctr" rtl="0" fontAlgn="base">
        <a:spcBef>
          <a:spcPct val="0"/>
        </a:spcBef>
        <a:spcAft>
          <a:spcPct val="0"/>
        </a:spcAft>
        <a:defRPr sz="3200">
          <a:solidFill>
            <a:schemeClr val="tx1"/>
          </a:solidFill>
          <a:effectLst>
            <a:outerShdw blurRad="38100" dist="38100" dir="2700000" algn="tl">
              <a:srgbClr val="C0C0C0"/>
            </a:outerShdw>
          </a:effectLst>
          <a:latin typeface="Arial" charset="0"/>
        </a:defRPr>
      </a:lvl8pPr>
      <a:lvl9pPr marL="1828800" algn="ctr" rtl="0" fontAlgn="base">
        <a:spcBef>
          <a:spcPct val="0"/>
        </a:spcBef>
        <a:spcAft>
          <a:spcPct val="0"/>
        </a:spcAft>
        <a:defRPr sz="3200">
          <a:solidFill>
            <a:schemeClr val="tx1"/>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marL="0" indent="0" algn="ctr">
              <a:buNone/>
            </a:pPr>
            <a:endParaRPr lang="it-IT" sz="4400" dirty="0" smtClean="0"/>
          </a:p>
          <a:p>
            <a:pPr marL="0" indent="0" algn="ctr">
              <a:buNone/>
            </a:pPr>
            <a:endParaRPr lang="it-IT" sz="4400" dirty="0"/>
          </a:p>
          <a:p>
            <a:pPr marL="0" indent="0" algn="ctr">
              <a:buNone/>
            </a:pPr>
            <a:r>
              <a:rPr lang="it-IT" sz="4400" dirty="0" smtClean="0"/>
              <a:t>Architetture RISC</a:t>
            </a:r>
            <a:endParaRPr lang="it-IT" sz="4400"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0</a:t>
            </a:fld>
            <a:endParaRPr lang="it-IT" altLang="it-IT"/>
          </a:p>
        </p:txBody>
      </p:sp>
    </p:spTree>
    <p:extLst>
      <p:ext uri="{BB962C8B-B14F-4D97-AF65-F5344CB8AC3E}">
        <p14:creationId xmlns:p14="http://schemas.microsoft.com/office/powerpoint/2010/main" val="82107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a:t>Istruzioni logiche/aritmetiche (istruzioni di tipo L/A</a:t>
            </a:r>
            <a:r>
              <a:rPr lang="it-IT" sz="2400" dirty="0" smtClean="0"/>
              <a:t>)</a:t>
            </a:r>
            <a:endParaRPr lang="it-IT" dirty="0"/>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2140937687"/>
              </p:ext>
            </p:extLst>
          </p:nvPr>
        </p:nvGraphicFramePr>
        <p:xfrm>
          <a:off x="179512" y="1412776"/>
          <a:ext cx="8758828" cy="4608512"/>
        </p:xfrm>
        <a:graphic>
          <a:graphicData uri="http://schemas.openxmlformats.org/drawingml/2006/table">
            <a:tbl>
              <a:tblPr>
                <a:tableStyleId>{5C22544A-7EE6-4342-B048-85BDC9FD1C3A}</a:tableStyleId>
              </a:tblPr>
              <a:tblGrid>
                <a:gridCol w="1832820"/>
                <a:gridCol w="3395459"/>
                <a:gridCol w="3530549"/>
              </a:tblGrid>
              <a:tr h="300555">
                <a:tc>
                  <a:txBody>
                    <a:bodyPr/>
                    <a:lstStyle/>
                    <a:p>
                      <a:pPr>
                        <a:spcAft>
                          <a:spcPts val="0"/>
                        </a:spcAft>
                      </a:pPr>
                      <a:r>
                        <a:rPr lang="it-IT" sz="1200" dirty="0">
                          <a:solidFill>
                            <a:schemeClr val="accent2"/>
                          </a:solidFill>
                          <a:effectLst/>
                        </a:rPr>
                        <a:t>Istruzione</a:t>
                      </a:r>
                      <a:endParaRPr lang="it-IT" sz="1000" b="1" i="1" dirty="0">
                        <a:solidFill>
                          <a:schemeClr val="accent2"/>
                        </a:solidFill>
                        <a:effectLst/>
                        <a:latin typeface="New York"/>
                        <a:cs typeface="Times New Roman" panose="02020603050405020304" pitchFamily="18" charset="0"/>
                      </a:endParaRPr>
                    </a:p>
                  </a:txBody>
                  <a:tcPr marL="44450" marR="44450" marT="0" marB="0"/>
                </a:tc>
                <a:tc>
                  <a:txBody>
                    <a:bodyPr/>
                    <a:lstStyle/>
                    <a:p>
                      <a:pPr>
                        <a:spcAft>
                          <a:spcPts val="0"/>
                        </a:spcAft>
                      </a:pPr>
                      <a:r>
                        <a:rPr lang="it-IT" sz="1200" dirty="0">
                          <a:effectLst/>
                        </a:rPr>
                        <a:t>                   </a:t>
                      </a:r>
                      <a:r>
                        <a:rPr lang="it-IT" sz="1200" dirty="0">
                          <a:solidFill>
                            <a:schemeClr val="accent2"/>
                          </a:solidFill>
                          <a:effectLst/>
                        </a:rPr>
                        <a:t>Sintassi</a:t>
                      </a:r>
                      <a:endParaRPr lang="it-IT" sz="1200" dirty="0">
                        <a:solidFill>
                          <a:schemeClr val="accent2"/>
                        </a:solidFill>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spcAft>
                          <a:spcPts val="0"/>
                        </a:spcAft>
                      </a:pPr>
                      <a:r>
                        <a:rPr lang="it-IT" sz="1200" dirty="0">
                          <a:effectLst/>
                        </a:rPr>
                        <a:t>                  </a:t>
                      </a:r>
                      <a:r>
                        <a:rPr lang="it-IT" sz="1200" dirty="0">
                          <a:solidFill>
                            <a:schemeClr val="accent2"/>
                          </a:solidFill>
                          <a:effectLst/>
                        </a:rPr>
                        <a:t>Semantica</a:t>
                      </a:r>
                      <a:endParaRPr lang="it-IT" sz="1200" dirty="0">
                        <a:solidFill>
                          <a:schemeClr val="accent2"/>
                        </a:solidFill>
                        <a:effectLst/>
                        <a:latin typeface="Palatino"/>
                        <a:ea typeface="Times New Roman" panose="02020603050405020304" pitchFamily="18" charset="0"/>
                        <a:cs typeface="Times New Roman" panose="02020603050405020304" pitchFamily="18" charset="0"/>
                      </a:endParaRPr>
                    </a:p>
                  </a:txBody>
                  <a:tcPr marL="44450" marR="44450" marT="0" marB="0"/>
                </a:tc>
              </a:tr>
              <a:tr h="4307957">
                <a:tc>
                  <a:txBody>
                    <a:bodyPr/>
                    <a:lstStyle/>
                    <a:p>
                      <a:pPr algn="just">
                        <a:spcAft>
                          <a:spcPts val="0"/>
                        </a:spcAft>
                      </a:pPr>
                      <a:r>
                        <a:rPr lang="it-IT" sz="1600" dirty="0">
                          <a:effectLst/>
                        </a:rPr>
                        <a:t>Somma</a:t>
                      </a:r>
                    </a:p>
                    <a:p>
                      <a:pPr algn="just">
                        <a:spcAft>
                          <a:spcPts val="0"/>
                        </a:spcAft>
                      </a:pPr>
                      <a:r>
                        <a:rPr lang="it-IT" sz="1600" dirty="0">
                          <a:effectLst/>
                        </a:rPr>
                        <a:t> </a:t>
                      </a:r>
                    </a:p>
                    <a:p>
                      <a:pPr algn="just">
                        <a:spcAft>
                          <a:spcPts val="0"/>
                        </a:spcAft>
                      </a:pPr>
                      <a:r>
                        <a:rPr lang="it-IT" sz="1600" dirty="0">
                          <a:effectLst/>
                        </a:rPr>
                        <a:t>Sottrazione</a:t>
                      </a:r>
                    </a:p>
                    <a:p>
                      <a:pPr algn="just">
                        <a:spcAft>
                          <a:spcPts val="0"/>
                        </a:spcAft>
                      </a:pPr>
                      <a:r>
                        <a:rPr lang="it-IT" sz="1600" dirty="0">
                          <a:effectLst/>
                        </a:rPr>
                        <a:t> </a:t>
                      </a:r>
                    </a:p>
                    <a:p>
                      <a:pPr algn="just">
                        <a:spcAft>
                          <a:spcPts val="0"/>
                        </a:spcAft>
                      </a:pPr>
                      <a:r>
                        <a:rPr lang="it-IT" sz="1600" dirty="0" err="1">
                          <a:effectLst/>
                        </a:rPr>
                        <a:t>Prod</a:t>
                      </a:r>
                      <a:r>
                        <a:rPr lang="it-IT" sz="1600" dirty="0">
                          <a:effectLst/>
                        </a:rPr>
                        <a:t>. Logico</a:t>
                      </a:r>
                    </a:p>
                    <a:p>
                      <a:pPr algn="just">
                        <a:spcAft>
                          <a:spcPts val="0"/>
                        </a:spcAft>
                      </a:pPr>
                      <a:r>
                        <a:rPr lang="it-IT" sz="1600" dirty="0">
                          <a:effectLst/>
                        </a:rPr>
                        <a:t> </a:t>
                      </a:r>
                    </a:p>
                    <a:p>
                      <a:pPr algn="just">
                        <a:spcAft>
                          <a:spcPts val="0"/>
                        </a:spcAft>
                      </a:pPr>
                      <a:r>
                        <a:rPr lang="it-IT" sz="1600" dirty="0" err="1">
                          <a:effectLst/>
                        </a:rPr>
                        <a:t>Som</a:t>
                      </a:r>
                      <a:r>
                        <a:rPr lang="it-IT" sz="1600" dirty="0">
                          <a:effectLst/>
                        </a:rPr>
                        <a:t>. Logica</a:t>
                      </a:r>
                    </a:p>
                    <a:p>
                      <a:pPr algn="just">
                        <a:spcAft>
                          <a:spcPts val="0"/>
                        </a:spcAft>
                      </a:pPr>
                      <a:r>
                        <a:rPr lang="it-IT" sz="1600" dirty="0">
                          <a:effectLst/>
                        </a:rPr>
                        <a:t> </a:t>
                      </a:r>
                    </a:p>
                    <a:p>
                      <a:pPr algn="just">
                        <a:spcAft>
                          <a:spcPts val="0"/>
                        </a:spcAft>
                      </a:pPr>
                      <a:r>
                        <a:rPr lang="it-IT" sz="1600" dirty="0" err="1">
                          <a:effectLst/>
                        </a:rPr>
                        <a:t>Neg</a:t>
                      </a:r>
                      <a:r>
                        <a:rPr lang="it-IT" sz="1600" dirty="0">
                          <a:effectLst/>
                        </a:rPr>
                        <a:t>. logica</a:t>
                      </a:r>
                      <a:endParaRPr lang="it-IT" sz="1600" dirty="0">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lgn="just">
                        <a:spcAft>
                          <a:spcPts val="0"/>
                        </a:spcAft>
                      </a:pPr>
                      <a:r>
                        <a:rPr lang="en-US" sz="1600" dirty="0">
                          <a:effectLst/>
                        </a:rPr>
                        <a:t>add regsorg1, regsorg2, </a:t>
                      </a:r>
                      <a:r>
                        <a:rPr lang="en-US" sz="1600" dirty="0" err="1">
                          <a:effectLst/>
                        </a:rPr>
                        <a:t>regdest</a:t>
                      </a:r>
                      <a:endParaRPr lang="it-IT" sz="1600" dirty="0">
                        <a:effectLst/>
                      </a:endParaRPr>
                    </a:p>
                    <a:p>
                      <a:pPr algn="just">
                        <a:spcAft>
                          <a:spcPts val="0"/>
                        </a:spcAft>
                      </a:pPr>
                      <a:r>
                        <a:rPr lang="en-US" sz="1600" dirty="0">
                          <a:effectLst/>
                        </a:rPr>
                        <a:t> </a:t>
                      </a:r>
                      <a:endParaRPr lang="it-IT" sz="1600" dirty="0">
                        <a:effectLst/>
                      </a:endParaRPr>
                    </a:p>
                    <a:p>
                      <a:pPr algn="just">
                        <a:spcAft>
                          <a:spcPts val="0"/>
                        </a:spcAft>
                      </a:pPr>
                      <a:r>
                        <a:rPr lang="en-US" sz="1600" dirty="0">
                          <a:effectLst/>
                        </a:rPr>
                        <a:t>sub regsorg1, regsorg2, </a:t>
                      </a:r>
                      <a:r>
                        <a:rPr lang="en-US" sz="1600" dirty="0" err="1">
                          <a:effectLst/>
                        </a:rPr>
                        <a:t>regdest</a:t>
                      </a:r>
                      <a:endParaRPr lang="it-IT" sz="1600" dirty="0">
                        <a:effectLst/>
                      </a:endParaRPr>
                    </a:p>
                    <a:p>
                      <a:pPr algn="just">
                        <a:spcAft>
                          <a:spcPts val="0"/>
                        </a:spcAft>
                      </a:pPr>
                      <a:r>
                        <a:rPr lang="en-US" sz="1600" dirty="0">
                          <a:effectLst/>
                        </a:rPr>
                        <a:t> </a:t>
                      </a:r>
                      <a:endParaRPr lang="it-IT" sz="1600" dirty="0">
                        <a:effectLst/>
                      </a:endParaRPr>
                    </a:p>
                    <a:p>
                      <a:pPr algn="just">
                        <a:spcAft>
                          <a:spcPts val="0"/>
                        </a:spcAft>
                      </a:pPr>
                      <a:r>
                        <a:rPr lang="en-US" sz="1600" dirty="0">
                          <a:effectLst/>
                        </a:rPr>
                        <a:t>and regsorg1, regsorg2, </a:t>
                      </a:r>
                      <a:r>
                        <a:rPr lang="en-US" sz="1600" dirty="0" err="1">
                          <a:effectLst/>
                        </a:rPr>
                        <a:t>regdest</a:t>
                      </a:r>
                      <a:endParaRPr lang="it-IT" sz="1600" dirty="0">
                        <a:effectLst/>
                      </a:endParaRPr>
                    </a:p>
                    <a:p>
                      <a:pPr algn="just">
                        <a:spcAft>
                          <a:spcPts val="0"/>
                        </a:spcAft>
                      </a:pPr>
                      <a:r>
                        <a:rPr lang="en-US" sz="1600" dirty="0">
                          <a:effectLst/>
                        </a:rPr>
                        <a:t> </a:t>
                      </a:r>
                      <a:endParaRPr lang="it-IT" sz="1600" dirty="0">
                        <a:effectLst/>
                      </a:endParaRPr>
                    </a:p>
                    <a:p>
                      <a:pPr algn="just">
                        <a:spcAft>
                          <a:spcPts val="0"/>
                        </a:spcAft>
                      </a:pPr>
                      <a:r>
                        <a:rPr lang="en-US" sz="1600" dirty="0">
                          <a:effectLst/>
                        </a:rPr>
                        <a:t>or regsorg1, regsorg2, </a:t>
                      </a:r>
                      <a:r>
                        <a:rPr lang="en-US" sz="1600" dirty="0" err="1">
                          <a:effectLst/>
                        </a:rPr>
                        <a:t>regdest</a:t>
                      </a:r>
                      <a:endParaRPr lang="it-IT" sz="1600" dirty="0">
                        <a:effectLst/>
                      </a:endParaRPr>
                    </a:p>
                    <a:p>
                      <a:pPr algn="just">
                        <a:spcAft>
                          <a:spcPts val="0"/>
                        </a:spcAft>
                      </a:pPr>
                      <a:r>
                        <a:rPr lang="en-US" sz="1600" dirty="0">
                          <a:effectLst/>
                        </a:rPr>
                        <a:t> </a:t>
                      </a:r>
                      <a:endParaRPr lang="it-IT" sz="1600" dirty="0">
                        <a:effectLst/>
                      </a:endParaRPr>
                    </a:p>
                    <a:p>
                      <a:pPr algn="just">
                        <a:spcAft>
                          <a:spcPts val="0"/>
                        </a:spcAft>
                      </a:pPr>
                      <a:r>
                        <a:rPr lang="it-IT" sz="1600" dirty="0" err="1">
                          <a:effectLst/>
                        </a:rPr>
                        <a:t>not</a:t>
                      </a:r>
                      <a:r>
                        <a:rPr lang="it-IT" sz="1600" dirty="0">
                          <a:effectLst/>
                        </a:rPr>
                        <a:t> regsorg1, </a:t>
                      </a:r>
                      <a:r>
                        <a:rPr lang="it-IT" sz="1600" dirty="0" err="1">
                          <a:effectLst/>
                        </a:rPr>
                        <a:t>regdest</a:t>
                      </a:r>
                      <a:endParaRPr lang="it-IT" sz="1600" dirty="0">
                        <a:effectLst/>
                      </a:endParaRPr>
                    </a:p>
                    <a:p>
                      <a:pPr algn="just">
                        <a:spcAft>
                          <a:spcPts val="0"/>
                        </a:spcAft>
                      </a:pPr>
                      <a:r>
                        <a:rPr lang="it-IT" sz="1600" dirty="0">
                          <a:effectLst/>
                        </a:rPr>
                        <a:t> </a:t>
                      </a:r>
                      <a:endParaRPr lang="it-IT" sz="1600" dirty="0">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lgn="just">
                        <a:spcAft>
                          <a:spcPts val="0"/>
                        </a:spcAft>
                      </a:pPr>
                      <a:r>
                        <a:rPr lang="en-US" sz="1600" dirty="0">
                          <a:effectLst/>
                        </a:rPr>
                        <a:t>(</a:t>
                      </a:r>
                      <a:r>
                        <a:rPr lang="en-US" sz="1600" dirty="0" err="1">
                          <a:effectLst/>
                        </a:rPr>
                        <a:t>regdest</a:t>
                      </a:r>
                      <a:r>
                        <a:rPr lang="en-US" sz="1600" dirty="0">
                          <a:effectLst/>
                        </a:rPr>
                        <a:t>) = (regsorg1) </a:t>
                      </a:r>
                      <a:r>
                        <a:rPr lang="en-US" sz="1800" dirty="0">
                          <a:effectLst/>
                        </a:rPr>
                        <a:t>+</a:t>
                      </a:r>
                      <a:r>
                        <a:rPr lang="en-US" sz="1600" dirty="0">
                          <a:effectLst/>
                        </a:rPr>
                        <a:t> (regsorg2)</a:t>
                      </a:r>
                      <a:endParaRPr lang="it-IT" sz="1600" dirty="0">
                        <a:effectLst/>
                      </a:endParaRPr>
                    </a:p>
                    <a:p>
                      <a:pPr algn="just">
                        <a:spcAft>
                          <a:spcPts val="0"/>
                        </a:spcAft>
                      </a:pPr>
                      <a:r>
                        <a:rPr lang="en-US" sz="1600" dirty="0">
                          <a:effectLst/>
                        </a:rPr>
                        <a:t> </a:t>
                      </a:r>
                      <a:endParaRPr lang="it-IT" sz="1600" dirty="0">
                        <a:effectLst/>
                      </a:endParaRPr>
                    </a:p>
                    <a:p>
                      <a:pPr algn="just">
                        <a:spcAft>
                          <a:spcPts val="0"/>
                        </a:spcAft>
                      </a:pPr>
                      <a:r>
                        <a:rPr lang="en-US" sz="1600" dirty="0">
                          <a:effectLst/>
                        </a:rPr>
                        <a:t>(</a:t>
                      </a:r>
                      <a:r>
                        <a:rPr lang="en-US" sz="1600" dirty="0" err="1">
                          <a:effectLst/>
                        </a:rPr>
                        <a:t>regdest</a:t>
                      </a:r>
                      <a:r>
                        <a:rPr lang="en-US" sz="1600" dirty="0">
                          <a:effectLst/>
                        </a:rPr>
                        <a:t>) = (regsorg1)</a:t>
                      </a:r>
                      <a:r>
                        <a:rPr lang="en-US" sz="1800" dirty="0">
                          <a:effectLst/>
                        </a:rPr>
                        <a:t> - </a:t>
                      </a:r>
                      <a:r>
                        <a:rPr lang="en-US" sz="1600" dirty="0">
                          <a:effectLst/>
                        </a:rPr>
                        <a:t>(regsorg2)</a:t>
                      </a:r>
                      <a:endParaRPr lang="it-IT" sz="1600" dirty="0">
                        <a:effectLst/>
                      </a:endParaRPr>
                    </a:p>
                    <a:p>
                      <a:pPr algn="just">
                        <a:spcAft>
                          <a:spcPts val="0"/>
                        </a:spcAft>
                      </a:pPr>
                      <a:r>
                        <a:rPr lang="en-US" sz="1600" dirty="0">
                          <a:effectLst/>
                        </a:rPr>
                        <a:t> </a:t>
                      </a:r>
                      <a:endParaRPr lang="it-IT" sz="1600" dirty="0">
                        <a:effectLst/>
                      </a:endParaRPr>
                    </a:p>
                    <a:p>
                      <a:pPr algn="just">
                        <a:spcAft>
                          <a:spcPts val="0"/>
                        </a:spcAft>
                      </a:pPr>
                      <a:r>
                        <a:rPr lang="en-US" sz="1600" dirty="0">
                          <a:effectLst/>
                        </a:rPr>
                        <a:t>(</a:t>
                      </a:r>
                      <a:r>
                        <a:rPr lang="en-US" sz="1600" dirty="0" err="1">
                          <a:effectLst/>
                        </a:rPr>
                        <a:t>regdest</a:t>
                      </a:r>
                      <a:r>
                        <a:rPr lang="en-US" sz="1600" dirty="0">
                          <a:effectLst/>
                        </a:rPr>
                        <a:t>) = (regsorg1) and (regsorg2)</a:t>
                      </a:r>
                      <a:endParaRPr lang="it-IT" sz="1600" dirty="0">
                        <a:effectLst/>
                      </a:endParaRPr>
                    </a:p>
                    <a:p>
                      <a:pPr algn="just">
                        <a:spcAft>
                          <a:spcPts val="0"/>
                        </a:spcAft>
                      </a:pPr>
                      <a:r>
                        <a:rPr lang="en-US" sz="1600" dirty="0">
                          <a:effectLst/>
                        </a:rPr>
                        <a:t> </a:t>
                      </a:r>
                      <a:endParaRPr lang="it-IT" sz="1600" dirty="0">
                        <a:effectLst/>
                      </a:endParaRPr>
                    </a:p>
                    <a:p>
                      <a:pPr algn="just">
                        <a:spcAft>
                          <a:spcPts val="0"/>
                        </a:spcAft>
                      </a:pPr>
                      <a:r>
                        <a:rPr lang="en-US" sz="1600" dirty="0">
                          <a:effectLst/>
                        </a:rPr>
                        <a:t>(</a:t>
                      </a:r>
                      <a:r>
                        <a:rPr lang="en-US" sz="1600" dirty="0" err="1">
                          <a:effectLst/>
                        </a:rPr>
                        <a:t>regdest</a:t>
                      </a:r>
                      <a:r>
                        <a:rPr lang="en-US" sz="1600" dirty="0">
                          <a:effectLst/>
                        </a:rPr>
                        <a:t>) = (regsorg1) or (regsorg2)</a:t>
                      </a:r>
                      <a:endParaRPr lang="it-IT" sz="1600" dirty="0">
                        <a:effectLst/>
                      </a:endParaRPr>
                    </a:p>
                    <a:p>
                      <a:pPr algn="just">
                        <a:spcAft>
                          <a:spcPts val="0"/>
                        </a:spcAft>
                      </a:pPr>
                      <a:r>
                        <a:rPr lang="en-US" sz="1600" dirty="0">
                          <a:effectLst/>
                        </a:rPr>
                        <a:t> </a:t>
                      </a:r>
                      <a:endParaRPr lang="it-IT" sz="1600" dirty="0">
                        <a:effectLst/>
                      </a:endParaRPr>
                    </a:p>
                    <a:p>
                      <a:pPr algn="just">
                        <a:spcAft>
                          <a:spcPts val="0"/>
                        </a:spcAft>
                      </a:pPr>
                      <a:r>
                        <a:rPr lang="it-IT" sz="1600" dirty="0">
                          <a:effectLst/>
                        </a:rPr>
                        <a:t>(</a:t>
                      </a:r>
                      <a:r>
                        <a:rPr lang="it-IT" sz="1600" dirty="0" err="1">
                          <a:effectLst/>
                        </a:rPr>
                        <a:t>regdest</a:t>
                      </a:r>
                      <a:r>
                        <a:rPr lang="it-IT" sz="1600" dirty="0">
                          <a:effectLst/>
                        </a:rPr>
                        <a:t>) = </a:t>
                      </a:r>
                      <a:r>
                        <a:rPr lang="it-IT" sz="1600" dirty="0" err="1">
                          <a:effectLst/>
                        </a:rPr>
                        <a:t>not</a:t>
                      </a:r>
                      <a:r>
                        <a:rPr lang="it-IT" sz="1600" dirty="0">
                          <a:effectLst/>
                        </a:rPr>
                        <a:t> (regsorg1)</a:t>
                      </a:r>
                    </a:p>
                    <a:p>
                      <a:pPr algn="just">
                        <a:spcAft>
                          <a:spcPts val="0"/>
                        </a:spcAft>
                      </a:pPr>
                      <a:r>
                        <a:rPr lang="it-IT" sz="1600" dirty="0">
                          <a:effectLst/>
                        </a:rPr>
                        <a:t> </a:t>
                      </a:r>
                      <a:endParaRPr lang="it-IT" sz="1600" dirty="0">
                        <a:effectLst/>
                        <a:latin typeface="Palatino"/>
                        <a:ea typeface="Times New Roman" panose="02020603050405020304" pitchFamily="18" charset="0"/>
                        <a:cs typeface="Times New Roman" panose="02020603050405020304" pitchFamily="18" charset="0"/>
                      </a:endParaRPr>
                    </a:p>
                  </a:txBody>
                  <a:tcPr marL="44450" marR="44450" marT="0" marB="0"/>
                </a:tc>
              </a:tr>
            </a:tbl>
          </a:graphicData>
        </a:graphic>
      </p:graphicFrame>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9</a:t>
            </a:fld>
            <a:endParaRPr lang="it-IT" altLang="it-IT"/>
          </a:p>
        </p:txBody>
      </p:sp>
    </p:spTree>
    <p:extLst>
      <p:ext uri="{BB962C8B-B14F-4D97-AF65-F5344CB8AC3E}">
        <p14:creationId xmlns:p14="http://schemas.microsoft.com/office/powerpoint/2010/main" val="362944580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a:t>Conflitto sul controllo (soluzione </a:t>
            </a:r>
            <a:r>
              <a:rPr lang="it-IT" sz="2400" dirty="0" smtClean="0"/>
              <a:t>ottimistica hardware) 1/2</a:t>
            </a:r>
            <a:endParaRPr lang="it-IT" sz="2400" dirty="0"/>
          </a:p>
        </p:txBody>
      </p:sp>
      <p:sp>
        <p:nvSpPr>
          <p:cNvPr id="3" name="Segnaposto contenuto 2"/>
          <p:cNvSpPr>
            <a:spLocks noGrp="1"/>
          </p:cNvSpPr>
          <p:nvPr>
            <p:ph idx="1"/>
          </p:nvPr>
        </p:nvSpPr>
        <p:spPr/>
        <p:txBody>
          <a:bodyPr/>
          <a:lstStyle/>
          <a:p>
            <a:pPr marL="0" indent="0" algn="just">
              <a:buNone/>
            </a:pPr>
            <a:r>
              <a:rPr lang="it-IT" dirty="0"/>
              <a:t>Approccio </a:t>
            </a:r>
            <a:r>
              <a:rPr lang="it-IT" dirty="0">
                <a:solidFill>
                  <a:srgbClr val="FF0000"/>
                </a:solidFill>
              </a:rPr>
              <a:t>ottimistico</a:t>
            </a:r>
            <a:r>
              <a:rPr lang="it-IT" dirty="0"/>
              <a:t>: si prospetta che non venga effettuato il </a:t>
            </a:r>
            <a:r>
              <a:rPr lang="it-IT" dirty="0" smtClean="0"/>
              <a:t>salto</a:t>
            </a:r>
          </a:p>
          <a:p>
            <a:pPr marL="0" indent="0" algn="just">
              <a:buNone/>
            </a:pPr>
            <a:r>
              <a:rPr lang="it-IT" dirty="0" smtClean="0"/>
              <a:t>Quindi si eseguono le istruzioni in sequenza all’istruzione di salto:</a:t>
            </a:r>
          </a:p>
          <a:p>
            <a:pPr algn="just">
              <a:buFontTx/>
              <a:buChar char="-"/>
            </a:pPr>
            <a:r>
              <a:rPr lang="it-IT" sz="2400" dirty="0" smtClean="0"/>
              <a:t>se il salto non doveva essere effettuato OK</a:t>
            </a:r>
          </a:p>
          <a:p>
            <a:pPr algn="just">
              <a:buFontTx/>
              <a:buChar char="-"/>
            </a:pPr>
            <a:r>
              <a:rPr lang="it-IT" sz="2400" dirty="0"/>
              <a:t>s</a:t>
            </a:r>
            <a:r>
              <a:rPr lang="it-IT" sz="2400" dirty="0" smtClean="0"/>
              <a:t>e il salto doveva essere effettuato è necessario annullare gli effetti dell’esecuzione delle tre istruzioni eseguite (RECOVERY dello stato antecedente all’esecuzione delle tre istruzioni erroneamente eseguite)</a:t>
            </a:r>
          </a:p>
          <a:p>
            <a:pPr marL="0" indent="0">
              <a:buNone/>
            </a:pPr>
            <a:endParaRPr lang="it-IT" dirty="0"/>
          </a:p>
          <a:p>
            <a:pPr marL="0" indent="0">
              <a:buNone/>
            </a:pPr>
            <a:endParaRPr lang="it-IT"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99</a:t>
            </a:fld>
            <a:endParaRPr lang="it-IT" altLang="it-IT"/>
          </a:p>
        </p:txBody>
      </p:sp>
    </p:spTree>
    <p:extLst>
      <p:ext uri="{BB962C8B-B14F-4D97-AF65-F5344CB8AC3E}">
        <p14:creationId xmlns:p14="http://schemas.microsoft.com/office/powerpoint/2010/main" val="261353405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a:t>Conflitto sul controllo (soluzione ottimistica hardware) 1/2</a:t>
            </a:r>
          </a:p>
        </p:txBody>
      </p:sp>
      <p:sp>
        <p:nvSpPr>
          <p:cNvPr id="3" name="Segnaposto contenuto 2"/>
          <p:cNvSpPr>
            <a:spLocks noGrp="1"/>
          </p:cNvSpPr>
          <p:nvPr>
            <p:ph idx="1"/>
          </p:nvPr>
        </p:nvSpPr>
        <p:spPr>
          <a:xfrm>
            <a:off x="251520" y="1124744"/>
            <a:ext cx="8663880" cy="5276056"/>
          </a:xfrm>
        </p:spPr>
        <p:txBody>
          <a:bodyPr/>
          <a:lstStyle/>
          <a:p>
            <a:r>
              <a:rPr lang="it-IT" altLang="it-IT" dirty="0" smtClean="0">
                <a:latin typeface="Arial" panose="020B0604020202020204" pitchFamily="34" charset="0"/>
              </a:rPr>
              <a:t>Se </a:t>
            </a:r>
            <a:r>
              <a:rPr lang="it-IT" altLang="it-IT" dirty="0">
                <a:latin typeface="Arial" panose="020B0604020202020204" pitchFamily="34" charset="0"/>
              </a:rPr>
              <a:t>il salto viene </a:t>
            </a:r>
            <a:r>
              <a:rPr lang="it-IT" altLang="it-IT" dirty="0" smtClean="0">
                <a:latin typeface="Arial" panose="020B0604020202020204" pitchFamily="34" charset="0"/>
              </a:rPr>
              <a:t>eseguito</a:t>
            </a:r>
            <a:endParaRPr lang="it-IT" altLang="it-IT" dirty="0">
              <a:latin typeface="Arial" panose="020B0604020202020204" pitchFamily="34" charset="0"/>
            </a:endParaRPr>
          </a:p>
          <a:p>
            <a:pPr lvl="1"/>
            <a:r>
              <a:rPr lang="it-IT" altLang="it-IT" sz="2000" dirty="0">
                <a:latin typeface="Arial" panose="020B0604020202020204" pitchFamily="34" charset="0"/>
              </a:rPr>
              <a:t>Si scartano le istruzioni che sono state nel frattempo caricate nella pipeline</a:t>
            </a:r>
          </a:p>
          <a:p>
            <a:pPr lvl="2"/>
            <a:r>
              <a:rPr lang="it-IT" altLang="it-IT" sz="1800" dirty="0">
                <a:latin typeface="Arial" panose="020B0604020202020204" pitchFamily="34" charset="0"/>
              </a:rPr>
              <a:t>Nell’esempio del </a:t>
            </a:r>
            <a:r>
              <a:rPr lang="it-IT" altLang="it-IT" sz="1800" dirty="0" smtClean="0">
                <a:latin typeface="Arial" panose="020B0604020202020204" pitchFamily="34" charset="0"/>
              </a:rPr>
              <a:t>lucido </a:t>
            </a:r>
            <a:r>
              <a:rPr lang="it-IT" altLang="it-IT" sz="1800" dirty="0">
                <a:latin typeface="Arial" panose="020B0604020202020204" pitchFamily="34" charset="0"/>
              </a:rPr>
              <a:t>3 </a:t>
            </a:r>
            <a:r>
              <a:rPr lang="it-IT" altLang="it-IT" sz="1800" dirty="0" err="1">
                <a:latin typeface="Arial" panose="020B0604020202020204" pitchFamily="34" charset="0"/>
              </a:rPr>
              <a:t>istruz</a:t>
            </a:r>
            <a:r>
              <a:rPr lang="it-IT" altLang="it-IT" sz="1800" dirty="0">
                <a:latin typeface="Arial" panose="020B0604020202020204" pitchFamily="34" charset="0"/>
              </a:rPr>
              <a:t>. (</a:t>
            </a:r>
            <a:r>
              <a:rPr lang="it-IT" altLang="it-IT" sz="1800" dirty="0" err="1" smtClean="0">
                <a:latin typeface="Arial" panose="020B0604020202020204" pitchFamily="34" charset="0"/>
              </a:rPr>
              <a:t>add</a:t>
            </a:r>
            <a:r>
              <a:rPr lang="it-IT" altLang="it-IT" sz="1800" dirty="0">
                <a:latin typeface="Arial" panose="020B0604020202020204" pitchFamily="34" charset="0"/>
              </a:rPr>
              <a:t>, </a:t>
            </a:r>
            <a:r>
              <a:rPr lang="it-IT" altLang="it-IT" sz="1800" dirty="0" smtClean="0">
                <a:latin typeface="Arial" panose="020B0604020202020204" pitchFamily="34" charset="0"/>
              </a:rPr>
              <a:t>sub, </a:t>
            </a:r>
            <a:r>
              <a:rPr lang="it-IT" altLang="it-IT" sz="1800" dirty="0" err="1" smtClean="0">
                <a:latin typeface="Arial" panose="020B0604020202020204" pitchFamily="34" charset="0"/>
              </a:rPr>
              <a:t>load</a:t>
            </a:r>
            <a:r>
              <a:rPr lang="it-IT" altLang="it-IT" sz="1800" dirty="0" smtClean="0">
                <a:latin typeface="Arial" panose="020B0604020202020204" pitchFamily="34" charset="0"/>
              </a:rPr>
              <a:t>) </a:t>
            </a:r>
            <a:r>
              <a:rPr lang="it-IT" altLang="it-IT" sz="1800" dirty="0">
                <a:latin typeface="Arial" panose="020B0604020202020204" pitchFamily="34" charset="0"/>
              </a:rPr>
              <a:t>sono da scartare</a:t>
            </a:r>
          </a:p>
          <a:p>
            <a:pPr lvl="1"/>
            <a:r>
              <a:rPr lang="it-IT" altLang="it-IT" sz="2000" dirty="0">
                <a:latin typeface="Arial" panose="020B0604020202020204" pitchFamily="34" charset="0"/>
              </a:rPr>
              <a:t>Si puliscono gli stadi </a:t>
            </a:r>
            <a:r>
              <a:rPr lang="it-IT" altLang="it-IT" sz="2000" dirty="0" smtClean="0">
                <a:latin typeface="Arial" panose="020B0604020202020204" pitchFamily="34" charset="0"/>
              </a:rPr>
              <a:t>F</a:t>
            </a:r>
            <a:r>
              <a:rPr lang="it-IT" altLang="it-IT" sz="2000" dirty="0">
                <a:latin typeface="Arial" panose="020B0604020202020204" pitchFamily="34" charset="0"/>
              </a:rPr>
              <a:t>, </a:t>
            </a:r>
            <a:r>
              <a:rPr lang="it-IT" altLang="it-IT" sz="2000" dirty="0" smtClean="0">
                <a:latin typeface="Arial" panose="020B0604020202020204" pitchFamily="34" charset="0"/>
              </a:rPr>
              <a:t>D</a:t>
            </a:r>
            <a:r>
              <a:rPr lang="it-IT" altLang="it-IT" sz="2000" dirty="0">
                <a:latin typeface="Arial" panose="020B0604020202020204" pitchFamily="34" charset="0"/>
              </a:rPr>
              <a:t>, </a:t>
            </a:r>
            <a:r>
              <a:rPr lang="it-IT" altLang="it-IT" sz="2000" dirty="0" smtClean="0">
                <a:latin typeface="Arial" panose="020B0604020202020204" pitchFamily="34" charset="0"/>
              </a:rPr>
              <a:t>E</a:t>
            </a:r>
            <a:endParaRPr lang="it-IT" altLang="it-IT" sz="2000" dirty="0">
              <a:latin typeface="Arial" panose="020B0604020202020204" pitchFamily="34" charset="0"/>
            </a:endParaRPr>
          </a:p>
          <a:p>
            <a:pPr lvl="2">
              <a:buClr>
                <a:schemeClr val="tx1"/>
              </a:buClr>
            </a:pPr>
            <a:r>
              <a:rPr lang="it-IT" altLang="it-IT" sz="1800" i="1" dirty="0" err="1">
                <a:solidFill>
                  <a:srgbClr val="FF0000"/>
                </a:solidFill>
                <a:latin typeface="Arial" panose="020B0604020202020204" pitchFamily="34" charset="0"/>
              </a:rPr>
              <a:t>Flushing</a:t>
            </a:r>
            <a:r>
              <a:rPr lang="it-IT" altLang="it-IT" sz="1800" dirty="0">
                <a:latin typeface="Arial" panose="020B0604020202020204" pitchFamily="34" charset="0"/>
              </a:rPr>
              <a:t> (annullamento) delle istruzioni</a:t>
            </a:r>
          </a:p>
          <a:p>
            <a:pPr lvl="1">
              <a:buClr>
                <a:schemeClr val="tx1"/>
              </a:buClr>
            </a:pPr>
            <a:r>
              <a:rPr lang="it-IT" altLang="it-IT" sz="2000" dirty="0">
                <a:latin typeface="Arial" panose="020B0604020202020204" pitchFamily="34" charset="0"/>
              </a:rPr>
              <a:t>La pipeline viene caricata a partire dall’istruzione di destinazione del salto (nell’esempio del lucido </a:t>
            </a:r>
            <a:r>
              <a:rPr lang="it-IT" altLang="it-IT" sz="2000" dirty="0" smtClean="0">
                <a:latin typeface="Arial" panose="020B0604020202020204" pitchFamily="34" charset="0"/>
              </a:rPr>
              <a:t>l’istruzione </a:t>
            </a:r>
            <a:r>
              <a:rPr lang="it-IT" altLang="it-IT" sz="2000" dirty="0" err="1" smtClean="0">
                <a:latin typeface="Arial" panose="020B0604020202020204" pitchFamily="34" charset="0"/>
              </a:rPr>
              <a:t>add</a:t>
            </a:r>
            <a:r>
              <a:rPr lang="it-IT" altLang="it-IT" sz="2000" dirty="0" smtClean="0">
                <a:latin typeface="Arial" panose="020B0604020202020204" pitchFamily="34" charset="0"/>
              </a:rPr>
              <a:t> R9, R10, R11)</a:t>
            </a:r>
            <a:endParaRPr lang="it-IT" altLang="it-IT" sz="2000" dirty="0">
              <a:latin typeface="Arial" panose="020B0604020202020204" pitchFamily="34" charset="0"/>
            </a:endParaRPr>
          </a:p>
          <a:p>
            <a:pPr lvl="1"/>
            <a:r>
              <a:rPr lang="it-IT" altLang="it-IT" sz="2000" dirty="0">
                <a:latin typeface="Arial" panose="020B0604020202020204" pitchFamily="34" charset="0"/>
              </a:rPr>
              <a:t>Non è stato modificato nessun registro del banco reg. perché nessuna istruzione successiva al salto ha raggiunto lo stadio WB </a:t>
            </a:r>
          </a:p>
          <a:p>
            <a:pPr lvl="1"/>
            <a:r>
              <a:rPr lang="it-IT" altLang="it-IT" sz="2000" dirty="0">
                <a:latin typeface="Arial" panose="020B0604020202020204" pitchFamily="34" charset="0"/>
              </a:rPr>
              <a:t>Necessità di </a:t>
            </a:r>
            <a:r>
              <a:rPr lang="it-IT" altLang="it-IT" sz="2000" i="1" dirty="0">
                <a:solidFill>
                  <a:srgbClr val="FF0000"/>
                </a:solidFill>
                <a:latin typeface="Arial" panose="020B0604020202020204" pitchFamily="34" charset="0"/>
              </a:rPr>
              <a:t>ripristinare lo Status </a:t>
            </a:r>
            <a:r>
              <a:rPr lang="it-IT" altLang="it-IT" sz="2000" i="1" dirty="0" err="1">
                <a:solidFill>
                  <a:srgbClr val="FF0000"/>
                </a:solidFill>
                <a:latin typeface="Arial" panose="020B0604020202020204" pitchFamily="34" charset="0"/>
              </a:rPr>
              <a:t>Register</a:t>
            </a:r>
            <a:r>
              <a:rPr lang="it-IT" altLang="it-IT" sz="2000" dirty="0">
                <a:latin typeface="Arial" panose="020B0604020202020204" pitchFamily="34" charset="0"/>
              </a:rPr>
              <a:t> al valore relativo all’istruzione precedente il salto – NORMALMENTE VIENE FATTO USANDO UNA COPPIA DI REGISTRI, di cui uno memorizza il valore del secondo quando si è sicuri che tale valore non verrà mai annullato – </a:t>
            </a:r>
            <a:r>
              <a:rPr lang="it-IT" altLang="it-IT" sz="2000" i="1" dirty="0">
                <a:latin typeface="Arial" panose="020B0604020202020204" pitchFamily="34" charset="0"/>
              </a:rPr>
              <a:t>Richiami al </a:t>
            </a:r>
            <a:r>
              <a:rPr lang="it-IT" altLang="it-IT" sz="2000" i="1" dirty="0" err="1">
                <a:latin typeface="Arial" panose="020B0604020202020204" pitchFamily="34" charset="0"/>
              </a:rPr>
              <a:t>checkpointing</a:t>
            </a:r>
            <a:endParaRPr lang="it-IT"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100</a:t>
            </a:fld>
            <a:endParaRPr lang="it-IT" altLang="it-IT"/>
          </a:p>
        </p:txBody>
      </p:sp>
    </p:spTree>
    <p:extLst>
      <p:ext uri="{BB962C8B-B14F-4D97-AF65-F5344CB8AC3E}">
        <p14:creationId xmlns:p14="http://schemas.microsoft.com/office/powerpoint/2010/main" val="232304469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DF4661EF-EDA0-44BE-96A1-9EA8DF7AEF6F}" type="slidenum">
              <a:rPr lang="it-IT" altLang="it-IT" sz="1200"/>
              <a:pPr>
                <a:spcBef>
                  <a:spcPct val="0"/>
                </a:spcBef>
                <a:buFontTx/>
                <a:buNone/>
              </a:pPr>
              <a:t>101</a:t>
            </a:fld>
            <a:endParaRPr lang="it-IT" altLang="it-IT" sz="1200"/>
          </a:p>
        </p:txBody>
      </p:sp>
      <p:sp>
        <p:nvSpPr>
          <p:cNvPr id="209922" name="Rectangle 2"/>
          <p:cNvSpPr>
            <a:spLocks noGrp="1" noChangeArrowheads="1"/>
          </p:cNvSpPr>
          <p:nvPr>
            <p:ph type="title"/>
          </p:nvPr>
        </p:nvSpPr>
        <p:spPr/>
        <p:txBody>
          <a:bodyPr/>
          <a:lstStyle/>
          <a:p>
            <a:pPr eaLnBrk="1" hangingPunct="1">
              <a:defRPr/>
            </a:pPr>
            <a:r>
              <a:rPr lang="it-IT" sz="2400" dirty="0" smtClean="0"/>
              <a:t>Ottimizzazione dei prestazioni: predizione del salto</a:t>
            </a:r>
            <a:endParaRPr lang="en-US" sz="2400" dirty="0" smtClean="0"/>
          </a:p>
        </p:txBody>
      </p:sp>
      <p:sp>
        <p:nvSpPr>
          <p:cNvPr id="67588" name="Rectangle 3"/>
          <p:cNvSpPr>
            <a:spLocks noGrp="1" noChangeArrowheads="1"/>
          </p:cNvSpPr>
          <p:nvPr>
            <p:ph type="body" idx="1"/>
          </p:nvPr>
        </p:nvSpPr>
        <p:spPr>
          <a:xfrm>
            <a:off x="304800" y="1066800"/>
            <a:ext cx="8458200" cy="4419600"/>
          </a:xfrm>
        </p:spPr>
        <p:txBody>
          <a:bodyPr/>
          <a:lstStyle/>
          <a:p>
            <a:pPr eaLnBrk="1" hangingPunct="1"/>
            <a:r>
              <a:rPr lang="it-IT" altLang="it-IT" sz="2400" dirty="0" smtClean="0"/>
              <a:t>Tecniche di predizione dinamica:</a:t>
            </a:r>
          </a:p>
          <a:p>
            <a:pPr lvl="1" eaLnBrk="1" hangingPunct="1"/>
            <a:r>
              <a:rPr lang="it-IT" altLang="it-IT" sz="2000" dirty="0" smtClean="0"/>
              <a:t>Locali</a:t>
            </a:r>
          </a:p>
          <a:p>
            <a:pPr lvl="1" eaLnBrk="1" hangingPunct="1"/>
            <a:r>
              <a:rPr lang="it-IT" altLang="it-IT" sz="2000" dirty="0" smtClean="0"/>
              <a:t>Globali</a:t>
            </a:r>
          </a:p>
          <a:p>
            <a:pPr marL="457200" lvl="1" indent="0" eaLnBrk="1" hangingPunct="1">
              <a:buNone/>
            </a:pPr>
            <a:endParaRPr lang="it-IT" altLang="it-IT" sz="2000" dirty="0"/>
          </a:p>
          <a:p>
            <a:pPr marL="457200" lvl="1" indent="0" eaLnBrk="1" hangingPunct="1">
              <a:buNone/>
            </a:pPr>
            <a:r>
              <a:rPr lang="it-IT" altLang="it-IT" dirty="0" smtClean="0"/>
              <a:t>Esempio di tecnica di predizione locale: BIMODALE</a:t>
            </a:r>
          </a:p>
          <a:p>
            <a:pPr marL="457200" lvl="1" indent="0" eaLnBrk="1" hangingPunct="1">
              <a:buNone/>
            </a:pPr>
            <a:r>
              <a:rPr lang="it-IT" altLang="it-IT" dirty="0" smtClean="0"/>
              <a:t>	- utile nel caso di salti collegati a cicli (</a:t>
            </a:r>
            <a:r>
              <a:rPr lang="it-IT" altLang="it-IT" dirty="0" err="1" smtClean="0"/>
              <a:t>loop</a:t>
            </a:r>
            <a:r>
              <a:rPr lang="it-IT" altLang="it-IT" dirty="0" smtClean="0"/>
              <a:t>)</a:t>
            </a:r>
          </a:p>
          <a:p>
            <a:pPr marL="457200" lvl="1" indent="0" eaLnBrk="1" hangingPunct="1">
              <a:buNone/>
            </a:pPr>
            <a:r>
              <a:rPr lang="it-IT" altLang="it-IT" dirty="0"/>
              <a:t>	</a:t>
            </a:r>
            <a:r>
              <a:rPr lang="it-IT" altLang="it-IT" dirty="0" smtClean="0"/>
              <a:t>- migliora le prestazioni pesantemente in funzione del 	numero di iterazioni da effettuare prima di uscire dal 	</a:t>
            </a:r>
            <a:r>
              <a:rPr lang="it-IT" altLang="it-IT" dirty="0" err="1" smtClean="0"/>
              <a:t>loop</a:t>
            </a:r>
            <a:endParaRPr lang="it-IT" altLang="it-IT" dirty="0"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Tecnica bimodale</a:t>
            </a:r>
            <a:endParaRPr lang="it-IT" dirty="0"/>
          </a:p>
        </p:txBody>
      </p:sp>
      <p:sp>
        <p:nvSpPr>
          <p:cNvPr id="3" name="Segnaposto contenuto 2"/>
          <p:cNvSpPr>
            <a:spLocks noGrp="1"/>
          </p:cNvSpPr>
          <p:nvPr>
            <p:ph idx="1"/>
          </p:nvPr>
        </p:nvSpPr>
        <p:spPr>
          <a:xfrm>
            <a:off x="179512" y="1124744"/>
            <a:ext cx="8735888" cy="4419600"/>
          </a:xfrm>
        </p:spPr>
        <p:txBody>
          <a:bodyPr/>
          <a:lstStyle/>
          <a:p>
            <a:pPr algn="just"/>
            <a:r>
              <a:rPr lang="it-IT" sz="2400" dirty="0" smtClean="0"/>
              <a:t>Uso di una tabella </a:t>
            </a:r>
            <a:r>
              <a:rPr lang="it-IT" sz="2400" dirty="0"/>
              <a:t>di contatori, a cui si accede utilizzando i bit meno significativi dell’indirizzo delle istruzioni di </a:t>
            </a:r>
            <a:r>
              <a:rPr lang="it-IT" sz="2400" dirty="0" smtClean="0"/>
              <a:t>salto </a:t>
            </a:r>
          </a:p>
          <a:p>
            <a:pPr algn="just"/>
            <a:r>
              <a:rPr lang="it-IT" sz="2400" dirty="0" smtClean="0"/>
              <a:t>Tali </a:t>
            </a:r>
            <a:r>
              <a:rPr lang="it-IT" sz="2400" dirty="0"/>
              <a:t>contatori, di due bit, possono assumere quattro valori:</a:t>
            </a:r>
          </a:p>
          <a:p>
            <a:pPr lvl="1" algn="just"/>
            <a:r>
              <a:rPr lang="it-IT" sz="2000" dirty="0"/>
              <a:t>00, fortemente non scelto;</a:t>
            </a:r>
          </a:p>
          <a:p>
            <a:pPr lvl="1" algn="just"/>
            <a:r>
              <a:rPr lang="it-IT" sz="2000" dirty="0"/>
              <a:t>01, debolmente non scelto;</a:t>
            </a:r>
          </a:p>
          <a:p>
            <a:pPr lvl="1" algn="just"/>
            <a:r>
              <a:rPr lang="it-IT" sz="2000" dirty="0"/>
              <a:t>10, debolmente scelto;</a:t>
            </a:r>
          </a:p>
          <a:p>
            <a:pPr lvl="1" algn="just"/>
            <a:r>
              <a:rPr lang="it-IT" sz="2000" dirty="0"/>
              <a:t>11, fortemente scelto.</a:t>
            </a:r>
          </a:p>
          <a:p>
            <a:pPr algn="just"/>
            <a:r>
              <a:rPr lang="it-IT" sz="2400" dirty="0"/>
              <a:t>Ad ogni predizione di salto, se la condizione è verificata si passa da un valore a quello crescente (e quindi se si è già nello stato 11 si rimane in tale stato), mentre se la condizione non è verificata si passa al valore inferiore (anche in questo caso se si è già nello stato 00 si rimane in tale stato).</a:t>
            </a:r>
          </a:p>
          <a:p>
            <a:pPr marL="0" indent="0" algn="just">
              <a:buNone/>
            </a:pPr>
            <a:endParaRPr lang="it-IT" sz="2400"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102</a:t>
            </a:fld>
            <a:endParaRPr lang="it-IT" altLang="it-IT"/>
          </a:p>
        </p:txBody>
      </p:sp>
    </p:spTree>
    <p:extLst>
      <p:ext uri="{BB962C8B-B14F-4D97-AF65-F5344CB8AC3E}">
        <p14:creationId xmlns:p14="http://schemas.microsoft.com/office/powerpoint/2010/main" val="14082088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a:t>
            </a:r>
            <a:r>
              <a:rPr lang="it-IT" dirty="0" smtClean="0"/>
              <a:t>ltri problemi della pipeline</a:t>
            </a:r>
            <a:endParaRPr lang="it-IT" dirty="0"/>
          </a:p>
        </p:txBody>
      </p:sp>
      <p:sp>
        <p:nvSpPr>
          <p:cNvPr id="3" name="Segnaposto contenuto 2"/>
          <p:cNvSpPr>
            <a:spLocks noGrp="1"/>
          </p:cNvSpPr>
          <p:nvPr>
            <p:ph idx="1"/>
          </p:nvPr>
        </p:nvSpPr>
        <p:spPr/>
        <p:txBody>
          <a:bodyPr/>
          <a:lstStyle/>
          <a:p>
            <a:r>
              <a:rPr lang="it-IT" dirty="0" smtClean="0"/>
              <a:t>FPU</a:t>
            </a:r>
          </a:p>
          <a:p>
            <a:r>
              <a:rPr lang="it-IT" dirty="0" smtClean="0"/>
              <a:t>Gestione interruzioni/eccezioni</a:t>
            </a:r>
            <a:endParaRPr lang="it-IT"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103</a:t>
            </a:fld>
            <a:endParaRPr lang="it-IT" altLang="it-IT"/>
          </a:p>
        </p:txBody>
      </p:sp>
    </p:spTree>
    <p:extLst>
      <p:ext uri="{BB962C8B-B14F-4D97-AF65-F5344CB8AC3E}">
        <p14:creationId xmlns:p14="http://schemas.microsoft.com/office/powerpoint/2010/main" val="57387300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FPU</a:t>
            </a:r>
            <a:endParaRPr lang="it-IT" dirty="0"/>
          </a:p>
        </p:txBody>
      </p:sp>
      <p:sp>
        <p:nvSpPr>
          <p:cNvPr id="3" name="Segnaposto contenuto 2"/>
          <p:cNvSpPr>
            <a:spLocks noGrp="1"/>
          </p:cNvSpPr>
          <p:nvPr>
            <p:ph idx="1"/>
          </p:nvPr>
        </p:nvSpPr>
        <p:spPr/>
        <p:txBody>
          <a:bodyPr/>
          <a:lstStyle/>
          <a:p>
            <a:r>
              <a:rPr lang="it-IT" dirty="0" smtClean="0"/>
              <a:t>L’FPU ha tempi di elaborazione molto lunghi rispetto a quelli del singolo stadio visto fino ad ora, necessità quindi di mettere in stallo per lunghi periodi il processore</a:t>
            </a:r>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104</a:t>
            </a:fld>
            <a:endParaRPr lang="it-IT" altLang="it-IT"/>
          </a:p>
        </p:txBody>
      </p:sp>
    </p:spTree>
    <p:extLst>
      <p:ext uri="{BB962C8B-B14F-4D97-AF65-F5344CB8AC3E}">
        <p14:creationId xmlns:p14="http://schemas.microsoft.com/office/powerpoint/2010/main" val="216821864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smtClean="0"/>
              <a:t>Eccezioni/Interruzioni </a:t>
            </a:r>
            <a:r>
              <a:rPr lang="it-IT" sz="2400" dirty="0"/>
              <a:t>imprecise</a:t>
            </a:r>
            <a:r>
              <a:rPr lang="it-IT" dirty="0"/>
              <a:t/>
            </a:r>
            <a:br>
              <a:rPr lang="it-IT" dirty="0"/>
            </a:br>
            <a:endParaRPr lang="it-IT"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105</a:t>
            </a:fld>
            <a:endParaRPr lang="it-IT" altLang="it-IT"/>
          </a:p>
        </p:txBody>
      </p:sp>
      <p:sp>
        <p:nvSpPr>
          <p:cNvPr id="7" name="Rectangle 3"/>
          <p:cNvSpPr>
            <a:spLocks noGrp="1" noChangeArrowheads="1"/>
          </p:cNvSpPr>
          <p:nvPr>
            <p:ph idx="1"/>
          </p:nvPr>
        </p:nvSpPr>
        <p:spPr>
          <a:xfrm>
            <a:off x="179512" y="1447800"/>
            <a:ext cx="8964488" cy="4419600"/>
          </a:xfrm>
        </p:spPr>
        <p:txBody>
          <a:bodyPr/>
          <a:lstStyle/>
          <a:p>
            <a:pPr eaLnBrk="1" hangingPunct="1">
              <a:lnSpc>
                <a:spcPct val="90000"/>
              </a:lnSpc>
            </a:pPr>
            <a:r>
              <a:rPr lang="it-IT" altLang="it-IT" sz="2400" dirty="0" smtClean="0"/>
              <a:t>In un calcolatore con pipelining è difficile associare sempre in modo corretto un’eccezione all’istruzione che l’ha provocata (ci sono in esecuzione un numero di istruzioni pari al numero degli stadi) o quale istruzione è in esecuzione al momento dell’arrivo di una interruzione</a:t>
            </a:r>
          </a:p>
          <a:p>
            <a:pPr eaLnBrk="1" hangingPunct="1">
              <a:lnSpc>
                <a:spcPct val="90000"/>
              </a:lnSpc>
            </a:pPr>
            <a:endParaRPr lang="it-IT" altLang="it-IT" sz="2400" dirty="0" smtClean="0"/>
          </a:p>
          <a:p>
            <a:pPr eaLnBrk="1" hangingPunct="1">
              <a:lnSpc>
                <a:spcPct val="90000"/>
              </a:lnSpc>
            </a:pPr>
            <a:r>
              <a:rPr lang="it-IT" altLang="it-IT" sz="2400" dirty="0" smtClean="0"/>
              <a:t>Eccezione/Interruzione </a:t>
            </a:r>
            <a:r>
              <a:rPr lang="it-IT" altLang="it-IT" sz="2400" i="1" dirty="0" smtClean="0">
                <a:solidFill>
                  <a:srgbClr val="FF0000"/>
                </a:solidFill>
              </a:rPr>
              <a:t>imprecisa</a:t>
            </a:r>
            <a:r>
              <a:rPr lang="it-IT" altLang="it-IT" sz="2400" dirty="0" smtClean="0"/>
              <a:t>: non è associata alcuna istruzione in modo esatto, come nel </a:t>
            </a:r>
            <a:r>
              <a:rPr lang="it-IT" altLang="it-IT" sz="2400" dirty="0" err="1" smtClean="0"/>
              <a:t>multiciclo</a:t>
            </a:r>
            <a:r>
              <a:rPr lang="it-IT" altLang="it-IT" sz="2400" dirty="0" smtClean="0"/>
              <a:t> che ha causato l’eccezione</a:t>
            </a:r>
          </a:p>
          <a:p>
            <a:pPr marL="457200" lvl="1" indent="0" eaLnBrk="1" hangingPunct="1">
              <a:lnSpc>
                <a:spcPct val="90000"/>
              </a:lnSpc>
              <a:buNone/>
            </a:pPr>
            <a:endParaRPr lang="it-IT" altLang="it-IT" sz="2000" dirty="0" smtClean="0"/>
          </a:p>
          <a:p>
            <a:pPr eaLnBrk="1" hangingPunct="1">
              <a:lnSpc>
                <a:spcPct val="90000"/>
              </a:lnSpc>
            </a:pPr>
            <a:r>
              <a:rPr lang="it-IT" altLang="it-IT" sz="2400" dirty="0" smtClean="0"/>
              <a:t>Eccezione/Interruzione </a:t>
            </a:r>
            <a:r>
              <a:rPr lang="it-IT" altLang="it-IT" sz="2400" i="1" dirty="0" smtClean="0">
                <a:solidFill>
                  <a:srgbClr val="FF0000"/>
                </a:solidFill>
              </a:rPr>
              <a:t>precisa</a:t>
            </a:r>
            <a:r>
              <a:rPr lang="it-IT" altLang="it-IT" sz="2400" dirty="0" smtClean="0"/>
              <a:t>: è sempre associata all’istruzione esatta che ha causato l’eccezione o all’istruzione in fase di </a:t>
            </a:r>
            <a:r>
              <a:rPr lang="it-IT" altLang="it-IT" sz="2400" dirty="0" err="1" smtClean="0"/>
              <a:t>execute</a:t>
            </a:r>
            <a:r>
              <a:rPr lang="it-IT" altLang="it-IT" sz="2400" dirty="0" smtClean="0"/>
              <a:t> durante l’arrivo dell’interruzione.</a:t>
            </a:r>
            <a:endParaRPr lang="it-IT" altLang="it-IT" sz="2000" dirty="0" smtClean="0"/>
          </a:p>
        </p:txBody>
      </p:sp>
    </p:spTree>
    <p:extLst>
      <p:ext uri="{BB962C8B-B14F-4D97-AF65-F5344CB8AC3E}">
        <p14:creationId xmlns:p14="http://schemas.microsoft.com/office/powerpoint/2010/main" val="29625427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smtClean="0"/>
              <a:t>Architetture di calcolo avanzate basate sul pipelining</a:t>
            </a:r>
            <a:endParaRPr lang="it-IT" sz="2400" dirty="0"/>
          </a:p>
        </p:txBody>
      </p:sp>
      <p:sp>
        <p:nvSpPr>
          <p:cNvPr id="3" name="Segnaposto contenuto 2"/>
          <p:cNvSpPr>
            <a:spLocks noGrp="1"/>
          </p:cNvSpPr>
          <p:nvPr>
            <p:ph idx="1"/>
          </p:nvPr>
        </p:nvSpPr>
        <p:spPr/>
        <p:txBody>
          <a:bodyPr/>
          <a:lstStyle/>
          <a:p>
            <a:r>
              <a:rPr lang="it-IT" dirty="0" err="1" smtClean="0"/>
              <a:t>Superpipeline</a:t>
            </a:r>
            <a:endParaRPr lang="it-IT" dirty="0" smtClean="0"/>
          </a:p>
          <a:p>
            <a:endParaRPr lang="it-IT" dirty="0"/>
          </a:p>
          <a:p>
            <a:endParaRPr lang="it-IT" dirty="0" smtClean="0"/>
          </a:p>
          <a:p>
            <a:pPr marL="0" indent="0">
              <a:buNone/>
            </a:pPr>
            <a:endParaRPr lang="it-IT" dirty="0" smtClean="0"/>
          </a:p>
          <a:p>
            <a:r>
              <a:rPr lang="it-IT" dirty="0" smtClean="0"/>
              <a:t>Superscalari</a:t>
            </a:r>
          </a:p>
          <a:p>
            <a:pPr marL="0" indent="0">
              <a:buNone/>
            </a:pPr>
            <a:endParaRPr lang="it-IT"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106</a:t>
            </a:fld>
            <a:endParaRPr lang="it-IT" altLang="it-IT"/>
          </a:p>
        </p:txBody>
      </p:sp>
      <p:graphicFrame>
        <p:nvGraphicFramePr>
          <p:cNvPr id="8" name="Tabella 7"/>
          <p:cNvGraphicFramePr>
            <a:graphicFrameLocks noGrp="1"/>
          </p:cNvGraphicFramePr>
          <p:nvPr>
            <p:extLst>
              <p:ext uri="{D42A27DB-BD31-4B8C-83A1-F6EECF244321}">
                <p14:modId xmlns:p14="http://schemas.microsoft.com/office/powerpoint/2010/main" val="2555474536"/>
              </p:ext>
            </p:extLst>
          </p:nvPr>
        </p:nvGraphicFramePr>
        <p:xfrm>
          <a:off x="159666" y="2276872"/>
          <a:ext cx="8984332" cy="720080"/>
        </p:xfrm>
        <a:graphic>
          <a:graphicData uri="http://schemas.openxmlformats.org/drawingml/2006/table">
            <a:tbl>
              <a:tblPr>
                <a:tableStyleId>{5C22544A-7EE6-4342-B048-85BDC9FD1C3A}</a:tableStyleId>
              </a:tblPr>
              <a:tblGrid>
                <a:gridCol w="1283476"/>
                <a:gridCol w="1283476"/>
                <a:gridCol w="1283476"/>
                <a:gridCol w="1283476"/>
                <a:gridCol w="1283476"/>
                <a:gridCol w="1283476"/>
                <a:gridCol w="1283476"/>
              </a:tblGrid>
              <a:tr h="720080">
                <a:tc>
                  <a:txBody>
                    <a:bodyPr/>
                    <a:lstStyle/>
                    <a:p>
                      <a:pPr>
                        <a:spcAft>
                          <a:spcPts val="0"/>
                        </a:spcAft>
                      </a:pPr>
                      <a:r>
                        <a:rPr lang="it-IT" sz="2000" dirty="0" err="1">
                          <a:effectLst/>
                        </a:rPr>
                        <a:t>Fetch</a:t>
                      </a:r>
                      <a:endParaRPr lang="it-IT" sz="2000" dirty="0">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spcAft>
                          <a:spcPts val="0"/>
                        </a:spcAft>
                      </a:pPr>
                      <a:r>
                        <a:rPr lang="it-IT" sz="2000" dirty="0" err="1">
                          <a:effectLst/>
                        </a:rPr>
                        <a:t>Instruction</a:t>
                      </a:r>
                      <a:endParaRPr lang="it-IT" sz="2000" dirty="0">
                        <a:effectLst/>
                      </a:endParaRPr>
                    </a:p>
                    <a:p>
                      <a:pPr>
                        <a:spcAft>
                          <a:spcPts val="0"/>
                        </a:spcAft>
                      </a:pPr>
                      <a:r>
                        <a:rPr lang="it-IT" sz="2000" dirty="0" err="1">
                          <a:effectLst/>
                        </a:rPr>
                        <a:t>Decode</a:t>
                      </a:r>
                      <a:endParaRPr lang="it-IT" sz="2000" dirty="0">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spcAft>
                          <a:spcPts val="0"/>
                        </a:spcAft>
                      </a:pPr>
                      <a:r>
                        <a:rPr lang="it-IT" sz="2000" dirty="0" err="1">
                          <a:effectLst/>
                        </a:rPr>
                        <a:t>Execute</a:t>
                      </a:r>
                      <a:endParaRPr lang="it-IT" sz="2000" dirty="0">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spcAft>
                          <a:spcPts val="0"/>
                        </a:spcAft>
                      </a:pPr>
                      <a:r>
                        <a:rPr lang="it-IT" sz="2000" dirty="0" err="1">
                          <a:effectLst/>
                        </a:rPr>
                        <a:t>Execute</a:t>
                      </a:r>
                      <a:endParaRPr lang="it-IT" sz="2800" dirty="0">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spcAft>
                          <a:spcPts val="0"/>
                        </a:spcAft>
                      </a:pPr>
                      <a:r>
                        <a:rPr lang="it-IT" sz="2000" dirty="0" err="1">
                          <a:effectLst/>
                        </a:rPr>
                        <a:t>Execute</a:t>
                      </a:r>
                      <a:endParaRPr lang="it-IT" sz="2000" dirty="0">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spcAft>
                          <a:spcPts val="0"/>
                        </a:spcAft>
                      </a:pPr>
                      <a:r>
                        <a:rPr lang="it-IT" sz="2000" dirty="0">
                          <a:effectLst/>
                        </a:rPr>
                        <a:t>Memory</a:t>
                      </a:r>
                      <a:endParaRPr lang="it-IT" sz="2000" dirty="0">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spcAft>
                          <a:spcPts val="0"/>
                        </a:spcAft>
                      </a:pPr>
                      <a:r>
                        <a:rPr lang="it-IT" sz="2000" dirty="0">
                          <a:effectLst/>
                        </a:rPr>
                        <a:t>Write Back</a:t>
                      </a:r>
                      <a:endParaRPr lang="it-IT" sz="2000" dirty="0">
                        <a:effectLst/>
                        <a:latin typeface="Palatino"/>
                        <a:ea typeface="Times New Roman" panose="02020603050405020304" pitchFamily="18" charset="0"/>
                        <a:cs typeface="Times New Roman" panose="02020603050405020304" pitchFamily="18" charset="0"/>
                      </a:endParaRPr>
                    </a:p>
                  </a:txBody>
                  <a:tcPr marL="44450" marR="44450" marT="0" marB="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1795014126"/>
              </p:ext>
            </p:extLst>
          </p:nvPr>
        </p:nvGraphicFramePr>
        <p:xfrm>
          <a:off x="143800" y="4509120"/>
          <a:ext cx="8172615" cy="1219200"/>
        </p:xfrm>
        <a:graphic>
          <a:graphicData uri="http://schemas.openxmlformats.org/drawingml/2006/table">
            <a:tbl>
              <a:tblPr>
                <a:tableStyleId>{5C22544A-7EE6-4342-B048-85BDC9FD1C3A}</a:tableStyleId>
              </a:tblPr>
              <a:tblGrid>
                <a:gridCol w="1634523"/>
                <a:gridCol w="1634523"/>
                <a:gridCol w="1634523"/>
                <a:gridCol w="1634523"/>
                <a:gridCol w="1634523"/>
              </a:tblGrid>
              <a:tr h="0">
                <a:tc>
                  <a:txBody>
                    <a:bodyPr/>
                    <a:lstStyle/>
                    <a:p>
                      <a:pPr>
                        <a:spcAft>
                          <a:spcPts val="0"/>
                        </a:spcAft>
                      </a:pPr>
                      <a:r>
                        <a:rPr lang="it-IT" sz="2000" dirty="0" err="1">
                          <a:effectLst/>
                        </a:rPr>
                        <a:t>Fetch</a:t>
                      </a:r>
                      <a:endParaRPr lang="it-IT" sz="2000" dirty="0">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spcAft>
                          <a:spcPts val="0"/>
                        </a:spcAft>
                      </a:pPr>
                      <a:r>
                        <a:rPr lang="it-IT" sz="2000">
                          <a:effectLst/>
                        </a:rPr>
                        <a:t>Instruction</a:t>
                      </a:r>
                    </a:p>
                    <a:p>
                      <a:pPr>
                        <a:spcAft>
                          <a:spcPts val="0"/>
                        </a:spcAft>
                      </a:pPr>
                      <a:r>
                        <a:rPr lang="it-IT" sz="2000">
                          <a:effectLst/>
                        </a:rPr>
                        <a:t>Decode</a:t>
                      </a:r>
                      <a:endParaRPr lang="it-IT" sz="2000">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spcAft>
                          <a:spcPts val="0"/>
                        </a:spcAft>
                      </a:pPr>
                      <a:r>
                        <a:rPr lang="it-IT" sz="2000">
                          <a:effectLst/>
                        </a:rPr>
                        <a:t>Execute</a:t>
                      </a:r>
                      <a:endParaRPr lang="it-IT" sz="2000">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spcAft>
                          <a:spcPts val="0"/>
                        </a:spcAft>
                      </a:pPr>
                      <a:r>
                        <a:rPr lang="it-IT" sz="2000">
                          <a:effectLst/>
                        </a:rPr>
                        <a:t>Memory</a:t>
                      </a:r>
                      <a:endParaRPr lang="it-IT" sz="2000">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spcAft>
                          <a:spcPts val="0"/>
                        </a:spcAft>
                      </a:pPr>
                      <a:r>
                        <a:rPr lang="it-IT" sz="2000">
                          <a:effectLst/>
                        </a:rPr>
                        <a:t>Write Back</a:t>
                      </a:r>
                      <a:endParaRPr lang="it-IT" sz="2000">
                        <a:effectLst/>
                        <a:latin typeface="Palatino"/>
                        <a:ea typeface="Times New Roman" panose="02020603050405020304" pitchFamily="18" charset="0"/>
                        <a:cs typeface="Times New Roman" panose="02020603050405020304" pitchFamily="18" charset="0"/>
                      </a:endParaRPr>
                    </a:p>
                  </a:txBody>
                  <a:tcPr marL="44450" marR="44450" marT="0" marB="0"/>
                </a:tc>
              </a:tr>
              <a:tr h="0">
                <a:tc>
                  <a:txBody>
                    <a:bodyPr/>
                    <a:lstStyle/>
                    <a:p>
                      <a:pPr>
                        <a:spcAft>
                          <a:spcPts val="0"/>
                        </a:spcAft>
                      </a:pPr>
                      <a:r>
                        <a:rPr lang="it-IT" sz="2000">
                          <a:effectLst/>
                        </a:rPr>
                        <a:t>Fetch</a:t>
                      </a:r>
                      <a:endParaRPr lang="it-IT" sz="2000">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spcAft>
                          <a:spcPts val="0"/>
                        </a:spcAft>
                      </a:pPr>
                      <a:r>
                        <a:rPr lang="it-IT" sz="2000">
                          <a:effectLst/>
                        </a:rPr>
                        <a:t>Instruction</a:t>
                      </a:r>
                    </a:p>
                    <a:p>
                      <a:pPr>
                        <a:spcAft>
                          <a:spcPts val="0"/>
                        </a:spcAft>
                      </a:pPr>
                      <a:r>
                        <a:rPr lang="it-IT" sz="2000">
                          <a:effectLst/>
                        </a:rPr>
                        <a:t>Decode</a:t>
                      </a:r>
                      <a:endParaRPr lang="it-IT" sz="2000">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spcAft>
                          <a:spcPts val="0"/>
                        </a:spcAft>
                      </a:pPr>
                      <a:r>
                        <a:rPr lang="it-IT" sz="2000">
                          <a:effectLst/>
                        </a:rPr>
                        <a:t>Execute</a:t>
                      </a:r>
                      <a:endParaRPr lang="it-IT" sz="2000">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spcAft>
                          <a:spcPts val="0"/>
                        </a:spcAft>
                      </a:pPr>
                      <a:r>
                        <a:rPr lang="it-IT" sz="2000">
                          <a:effectLst/>
                        </a:rPr>
                        <a:t>Memory</a:t>
                      </a:r>
                      <a:endParaRPr lang="it-IT" sz="2000">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spcAft>
                          <a:spcPts val="0"/>
                        </a:spcAft>
                      </a:pPr>
                      <a:r>
                        <a:rPr lang="it-IT" sz="2000" dirty="0">
                          <a:effectLst/>
                        </a:rPr>
                        <a:t>Write Back</a:t>
                      </a:r>
                      <a:endParaRPr lang="it-IT" sz="2000" dirty="0">
                        <a:effectLst/>
                        <a:latin typeface="Palatino"/>
                        <a:ea typeface="Times New Roman" panose="02020603050405020304" pitchFamily="18" charset="0"/>
                        <a:cs typeface="Times New Roman" panose="02020603050405020304" pitchFamily="18" charset="0"/>
                      </a:endParaRPr>
                    </a:p>
                  </a:txBody>
                  <a:tcPr marL="44450" marR="44450" marT="0" marB="0"/>
                </a:tc>
              </a:tr>
            </a:tbl>
          </a:graphicData>
        </a:graphic>
      </p:graphicFrame>
    </p:spTree>
    <p:extLst>
      <p:ext uri="{BB962C8B-B14F-4D97-AF65-F5344CB8AC3E}">
        <p14:creationId xmlns:p14="http://schemas.microsoft.com/office/powerpoint/2010/main" val="103770334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Superscalare a due vie</a:t>
            </a:r>
            <a:endParaRPr lang="it-IT"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107</a:t>
            </a:fld>
            <a:endParaRPr lang="it-IT" altLang="it-IT"/>
          </a:p>
        </p:txBody>
      </p:sp>
      <p:sp>
        <p:nvSpPr>
          <p:cNvPr id="6" name="Rectangle 3"/>
          <p:cNvSpPr>
            <a:spLocks noGrp="1" noChangeArrowheads="1"/>
          </p:cNvSpPr>
          <p:nvPr>
            <p:ph idx="1"/>
          </p:nvPr>
        </p:nvSpPr>
        <p:spPr bwMode="auto">
          <a:xfrm>
            <a:off x="350979" y="1052736"/>
            <a:ext cx="8564421" cy="443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GB"/>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20000"/>
              </a:spcBef>
              <a:buFontTx/>
              <a:buChar char="•"/>
            </a:pPr>
            <a:r>
              <a:rPr lang="it-IT" altLang="it-IT" dirty="0" smtClean="0"/>
              <a:t>Si leggono da </a:t>
            </a:r>
            <a:r>
              <a:rPr lang="it-IT" altLang="it-IT" dirty="0"/>
              <a:t>2 istruzioni </a:t>
            </a:r>
            <a:r>
              <a:rPr lang="it-IT" altLang="it-IT" dirty="0" smtClean="0"/>
              <a:t>alla volta (dimensione </a:t>
            </a:r>
            <a:r>
              <a:rPr lang="it-IT" altLang="it-IT" dirty="0"/>
              <a:t>complessiva </a:t>
            </a:r>
            <a:r>
              <a:rPr lang="it-IT" altLang="it-IT" dirty="0" smtClean="0"/>
              <a:t>dell’</a:t>
            </a:r>
            <a:r>
              <a:rPr lang="it-IT" altLang="it-IT" dirty="0" err="1" smtClean="0"/>
              <a:t>Instruction</a:t>
            </a:r>
            <a:r>
              <a:rPr lang="it-IT" altLang="it-IT" dirty="0" smtClean="0"/>
              <a:t> Cache pari </a:t>
            </a:r>
            <a:r>
              <a:rPr lang="it-IT" altLang="it-IT" dirty="0"/>
              <a:t>a 64 bit</a:t>
            </a:r>
            <a:r>
              <a:rPr lang="it-IT" altLang="it-IT" dirty="0" smtClean="0"/>
              <a:t>)</a:t>
            </a:r>
          </a:p>
          <a:p>
            <a:pPr>
              <a:spcBef>
                <a:spcPct val="20000"/>
              </a:spcBef>
              <a:buFontTx/>
              <a:buChar char="•"/>
            </a:pPr>
            <a:r>
              <a:rPr lang="it-IT" altLang="it-IT" dirty="0" smtClean="0"/>
              <a:t>Ogni </a:t>
            </a:r>
            <a:r>
              <a:rPr lang="it-IT" altLang="it-IT" dirty="0" err="1" smtClean="0"/>
              <a:t>programa</a:t>
            </a:r>
            <a:r>
              <a:rPr lang="it-IT" altLang="it-IT" dirty="0" smtClean="0"/>
              <a:t> è organizzato in modo da alternare una istruzione logica/aritmetica o di salto con una di  </a:t>
            </a:r>
            <a:r>
              <a:rPr lang="it-IT" altLang="it-IT" dirty="0" err="1"/>
              <a:t>load</a:t>
            </a:r>
            <a:r>
              <a:rPr lang="it-IT" altLang="it-IT" dirty="0"/>
              <a:t> o </a:t>
            </a:r>
            <a:r>
              <a:rPr lang="it-IT" altLang="it-IT" dirty="0" err="1"/>
              <a:t>store</a:t>
            </a:r>
            <a:endParaRPr lang="en-US" altLang="it-IT" dirty="0"/>
          </a:p>
        </p:txBody>
      </p:sp>
      <p:pic>
        <p:nvPicPr>
          <p:cNvPr id="7" name="table"/>
          <p:cNvPicPr>
            <a:picLocks noChangeAspect="1"/>
          </p:cNvPicPr>
          <p:nvPr/>
        </p:nvPicPr>
        <p:blipFill>
          <a:blip r:embed="rId2"/>
          <a:stretch>
            <a:fillRect/>
          </a:stretch>
        </p:blipFill>
        <p:spPr>
          <a:xfrm>
            <a:off x="350979" y="2743198"/>
            <a:ext cx="8534400" cy="4114802"/>
          </a:xfrm>
          <a:prstGeom prst="rect">
            <a:avLst/>
          </a:prstGeom>
        </p:spPr>
      </p:pic>
    </p:spTree>
    <p:extLst>
      <p:ext uri="{BB962C8B-B14F-4D97-AF65-F5344CB8AC3E}">
        <p14:creationId xmlns:p14="http://schemas.microsoft.com/office/powerpoint/2010/main" val="159286991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MIPS: superscalare a due vie</a:t>
            </a:r>
            <a:endParaRPr lang="it-IT"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108</a:t>
            </a:fld>
            <a:endParaRPr lang="it-IT" altLang="it-IT"/>
          </a:p>
        </p:txBody>
      </p:sp>
      <p:pic>
        <p:nvPicPr>
          <p:cNvPr id="1026" name="Picture 4" descr="39~Figure_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1347081"/>
            <a:ext cx="7992888" cy="4982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4384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Formato istruzioni</a:t>
            </a:r>
            <a:endParaRPr lang="it-IT"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10</a:t>
            </a:fld>
            <a:endParaRPr lang="it-IT" altLang="it-IT"/>
          </a:p>
        </p:txBody>
      </p:sp>
      <p:graphicFrame>
        <p:nvGraphicFramePr>
          <p:cNvPr id="13" name="Tabella 12"/>
          <p:cNvGraphicFramePr>
            <a:graphicFrameLocks noGrp="1"/>
          </p:cNvGraphicFramePr>
          <p:nvPr>
            <p:extLst>
              <p:ext uri="{D42A27DB-BD31-4B8C-83A1-F6EECF244321}">
                <p14:modId xmlns:p14="http://schemas.microsoft.com/office/powerpoint/2010/main" val="159426236"/>
              </p:ext>
            </p:extLst>
          </p:nvPr>
        </p:nvGraphicFramePr>
        <p:xfrm>
          <a:off x="1720650" y="3233057"/>
          <a:ext cx="6667775" cy="576064"/>
        </p:xfrm>
        <a:graphic>
          <a:graphicData uri="http://schemas.openxmlformats.org/drawingml/2006/table">
            <a:tbl>
              <a:tblPr>
                <a:tableStyleId>{5C22544A-7EE6-4342-B048-85BDC9FD1C3A}</a:tableStyleId>
              </a:tblPr>
              <a:tblGrid>
                <a:gridCol w="1333555"/>
                <a:gridCol w="1333555"/>
                <a:gridCol w="1333555"/>
                <a:gridCol w="1333555"/>
                <a:gridCol w="1333555"/>
              </a:tblGrid>
              <a:tr h="576064">
                <a:tc>
                  <a:txBody>
                    <a:bodyPr/>
                    <a:lstStyle/>
                    <a:p>
                      <a:pPr algn="just">
                        <a:spcAft>
                          <a:spcPts val="0"/>
                        </a:spcAft>
                      </a:pPr>
                      <a:r>
                        <a:rPr lang="it-IT" sz="1200" dirty="0">
                          <a:effectLst/>
                        </a:rPr>
                        <a:t>    </a:t>
                      </a:r>
                      <a:r>
                        <a:rPr lang="it-IT" sz="1800" dirty="0" err="1">
                          <a:effectLst/>
                        </a:rPr>
                        <a:t>opcode</a:t>
                      </a:r>
                      <a:endParaRPr lang="it-IT" sz="1200" dirty="0">
                        <a:effectLst/>
                        <a:latin typeface="Palatino"/>
                        <a:ea typeface="Times New Roman"/>
                        <a:cs typeface="Times New Roman"/>
                      </a:endParaRPr>
                    </a:p>
                  </a:txBody>
                  <a:tcPr marL="44450" marR="44450" marT="0" marB="0"/>
                </a:tc>
                <a:tc>
                  <a:txBody>
                    <a:bodyPr/>
                    <a:lstStyle/>
                    <a:p>
                      <a:pPr algn="just">
                        <a:spcAft>
                          <a:spcPts val="0"/>
                        </a:spcAft>
                      </a:pPr>
                      <a:r>
                        <a:rPr lang="it-IT" sz="1200" dirty="0">
                          <a:effectLst/>
                        </a:rPr>
                        <a:t>    </a:t>
                      </a:r>
                      <a:r>
                        <a:rPr lang="it-IT" sz="1800" dirty="0">
                          <a:effectLst/>
                        </a:rPr>
                        <a:t>regsorg1</a:t>
                      </a:r>
                      <a:endParaRPr lang="it-IT" sz="1200" dirty="0">
                        <a:effectLst/>
                        <a:latin typeface="Palatino"/>
                        <a:ea typeface="Times New Roman"/>
                        <a:cs typeface="Times New Roman"/>
                      </a:endParaRPr>
                    </a:p>
                  </a:txBody>
                  <a:tcPr marL="44450" marR="44450" marT="0" marB="0"/>
                </a:tc>
                <a:tc>
                  <a:txBody>
                    <a:bodyPr/>
                    <a:lstStyle/>
                    <a:p>
                      <a:pPr algn="just">
                        <a:spcAft>
                          <a:spcPts val="0"/>
                        </a:spcAft>
                      </a:pPr>
                      <a:r>
                        <a:rPr lang="it-IT" sz="1600" dirty="0">
                          <a:effectLst/>
                        </a:rPr>
                        <a:t>    regsorg2</a:t>
                      </a:r>
                      <a:endParaRPr lang="it-IT" sz="1600" dirty="0">
                        <a:effectLst/>
                        <a:latin typeface="Palatino"/>
                        <a:ea typeface="Times New Roman"/>
                        <a:cs typeface="Times New Roman"/>
                      </a:endParaRPr>
                    </a:p>
                  </a:txBody>
                  <a:tcPr marL="44450" marR="44450" marT="0" marB="0"/>
                </a:tc>
                <a:tc>
                  <a:txBody>
                    <a:bodyPr/>
                    <a:lstStyle/>
                    <a:p>
                      <a:pPr algn="just">
                        <a:spcAft>
                          <a:spcPts val="0"/>
                        </a:spcAft>
                      </a:pPr>
                      <a:r>
                        <a:rPr lang="it-IT" sz="1200" dirty="0">
                          <a:effectLst/>
                        </a:rPr>
                        <a:t> </a:t>
                      </a:r>
                      <a:r>
                        <a:rPr lang="it-IT" sz="1600" dirty="0" err="1" smtClean="0">
                          <a:effectLst/>
                        </a:rPr>
                        <a:t>regdestL</a:t>
                      </a:r>
                      <a:r>
                        <a:rPr lang="it-IT" sz="1600" dirty="0" smtClean="0">
                          <a:effectLst/>
                        </a:rPr>
                        <a:t>/A</a:t>
                      </a:r>
                      <a:endParaRPr lang="it-IT" sz="1200" dirty="0">
                        <a:effectLst/>
                        <a:latin typeface="Palatino"/>
                        <a:ea typeface="Times New Roman"/>
                        <a:cs typeface="Times New Roman"/>
                      </a:endParaRPr>
                    </a:p>
                  </a:txBody>
                  <a:tcPr marL="44450" marR="44450" marT="0" marB="0"/>
                </a:tc>
                <a:tc>
                  <a:txBody>
                    <a:bodyPr/>
                    <a:lstStyle/>
                    <a:p>
                      <a:pPr algn="just">
                        <a:spcAft>
                          <a:spcPts val="0"/>
                        </a:spcAft>
                      </a:pPr>
                      <a:r>
                        <a:rPr lang="it-IT" sz="1200" dirty="0">
                          <a:effectLst/>
                        </a:rPr>
                        <a:t> </a:t>
                      </a:r>
                      <a:r>
                        <a:rPr lang="it-IT" sz="1600" dirty="0">
                          <a:effectLst/>
                        </a:rPr>
                        <a:t>non utilizzati</a:t>
                      </a:r>
                      <a:endParaRPr lang="it-IT" sz="1200" dirty="0">
                        <a:effectLst/>
                        <a:latin typeface="Palatino"/>
                        <a:ea typeface="Times New Roman"/>
                        <a:cs typeface="Times New Roman"/>
                      </a:endParaRPr>
                    </a:p>
                  </a:txBody>
                  <a:tcPr marL="44450" marR="44450" marT="0" marB="0"/>
                </a:tc>
              </a:tr>
            </a:tbl>
          </a:graphicData>
        </a:graphic>
      </p:graphicFrame>
      <p:sp>
        <p:nvSpPr>
          <p:cNvPr id="14" name="Rectangle 3"/>
          <p:cNvSpPr>
            <a:spLocks noChangeArrowheads="1"/>
          </p:cNvSpPr>
          <p:nvPr/>
        </p:nvSpPr>
        <p:spPr bwMode="auto">
          <a:xfrm>
            <a:off x="1720651" y="2907032"/>
            <a:ext cx="66677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t-IT" altLang="it-IT" sz="1200" b="0" i="0" u="none" strike="noStrike" cap="none" normalizeH="0" baseline="0" dirty="0" smtClean="0">
                <a:ln>
                  <a:noFill/>
                </a:ln>
                <a:solidFill>
                  <a:schemeClr val="tx1"/>
                </a:solidFill>
                <a:effectLst/>
                <a:latin typeface="Times" charset="0"/>
                <a:ea typeface="Times New Roman" pitchFamily="18" charset="0"/>
                <a:cs typeface="Times New Roman" pitchFamily="18" charset="0"/>
              </a:rPr>
              <a:t>         31-26	                      25-21	     20-16	               15-11	      10-0</a:t>
            </a:r>
            <a:endParaRPr kumimoji="0" lang="it-IT" altLang="it-IT"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371282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smtClean="0"/>
              <a:t>Considerazioni prestazionali</a:t>
            </a:r>
            <a:endParaRPr lang="it-IT" sz="2400" dirty="0"/>
          </a:p>
        </p:txBody>
      </p:sp>
      <p:sp>
        <p:nvSpPr>
          <p:cNvPr id="3" name="Segnaposto contenuto 2"/>
          <p:cNvSpPr>
            <a:spLocks noGrp="1"/>
          </p:cNvSpPr>
          <p:nvPr>
            <p:ph idx="1"/>
          </p:nvPr>
        </p:nvSpPr>
        <p:spPr>
          <a:xfrm>
            <a:off x="533400" y="1447800"/>
            <a:ext cx="8382000" cy="4429472"/>
          </a:xfrm>
        </p:spPr>
        <p:txBody>
          <a:bodyPr/>
          <a:lstStyle/>
          <a:p>
            <a:pPr marL="0" indent="0">
              <a:buNone/>
            </a:pPr>
            <a:r>
              <a:rPr lang="it-IT" dirty="0" smtClean="0"/>
              <a:t>Aumentare:</a:t>
            </a:r>
          </a:p>
          <a:p>
            <a:pPr lvl="1"/>
            <a:r>
              <a:rPr lang="it-IT" dirty="0"/>
              <a:t>il numero di stadi (per il </a:t>
            </a:r>
            <a:r>
              <a:rPr lang="it-IT" dirty="0" err="1"/>
              <a:t>superpipeline</a:t>
            </a:r>
            <a:r>
              <a:rPr lang="it-IT" dirty="0"/>
              <a:t>)</a:t>
            </a:r>
          </a:p>
          <a:p>
            <a:pPr lvl="1"/>
            <a:r>
              <a:rPr lang="it-IT" dirty="0"/>
              <a:t>Il numero di vie per il superscalare</a:t>
            </a:r>
          </a:p>
          <a:p>
            <a:pPr marL="0" indent="0">
              <a:buNone/>
            </a:pPr>
            <a:endParaRPr lang="it-IT" dirty="0"/>
          </a:p>
          <a:p>
            <a:pPr marL="0" indent="0">
              <a:buNone/>
            </a:pPr>
            <a:r>
              <a:rPr lang="it-IT" dirty="0" smtClean="0"/>
              <a:t>NON MIGLIORA IN ASSOLUTO LE PRESTAZIONI in quanto si aumenta la probabilità di conflitto</a:t>
            </a:r>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109</a:t>
            </a:fld>
            <a:endParaRPr lang="it-IT" altLang="it-IT"/>
          </a:p>
        </p:txBody>
      </p:sp>
    </p:spTree>
    <p:extLst>
      <p:ext uri="{BB962C8B-B14F-4D97-AF65-F5344CB8AC3E}">
        <p14:creationId xmlns:p14="http://schemas.microsoft.com/office/powerpoint/2010/main" val="18696604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Esempi di codice</a:t>
            </a:r>
            <a:endParaRPr lang="it-IT"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11</a:t>
            </a:fld>
            <a:endParaRPr lang="it-IT" altLang="it-IT"/>
          </a:p>
        </p:txBody>
      </p:sp>
      <p:graphicFrame>
        <p:nvGraphicFramePr>
          <p:cNvPr id="9" name="Segnaposto contenuto 8"/>
          <p:cNvGraphicFramePr>
            <a:graphicFrameLocks noGrp="1"/>
          </p:cNvGraphicFramePr>
          <p:nvPr>
            <p:ph idx="1"/>
            <p:extLst>
              <p:ext uri="{D42A27DB-BD31-4B8C-83A1-F6EECF244321}">
                <p14:modId xmlns:p14="http://schemas.microsoft.com/office/powerpoint/2010/main" val="2893953925"/>
              </p:ext>
            </p:extLst>
          </p:nvPr>
        </p:nvGraphicFramePr>
        <p:xfrm>
          <a:off x="2267744" y="1746094"/>
          <a:ext cx="4742655" cy="182880"/>
        </p:xfrm>
        <a:graphic>
          <a:graphicData uri="http://schemas.openxmlformats.org/drawingml/2006/table">
            <a:tbl>
              <a:tblPr>
                <a:tableStyleId>{5C22544A-7EE6-4342-B048-85BDC9FD1C3A}</a:tableStyleId>
              </a:tblPr>
              <a:tblGrid>
                <a:gridCol w="948531"/>
                <a:gridCol w="948531"/>
                <a:gridCol w="948531"/>
                <a:gridCol w="948531"/>
                <a:gridCol w="948531"/>
              </a:tblGrid>
              <a:tr h="178790">
                <a:tc>
                  <a:txBody>
                    <a:bodyPr/>
                    <a:lstStyle/>
                    <a:p>
                      <a:pPr algn="just">
                        <a:spcAft>
                          <a:spcPts val="0"/>
                        </a:spcAft>
                      </a:pPr>
                      <a:r>
                        <a:rPr lang="it-IT" sz="1200">
                          <a:effectLst/>
                        </a:rPr>
                        <a:t>    000001</a:t>
                      </a:r>
                      <a:endParaRPr lang="it-IT" sz="1200">
                        <a:effectLst/>
                        <a:latin typeface="Palatino"/>
                        <a:ea typeface="Times New Roman"/>
                        <a:cs typeface="Times New Roman"/>
                      </a:endParaRPr>
                    </a:p>
                  </a:txBody>
                  <a:tcPr marL="44450" marR="44450" marT="0" marB="0"/>
                </a:tc>
                <a:tc>
                  <a:txBody>
                    <a:bodyPr/>
                    <a:lstStyle/>
                    <a:p>
                      <a:pPr algn="just">
                        <a:spcAft>
                          <a:spcPts val="0"/>
                        </a:spcAft>
                      </a:pPr>
                      <a:r>
                        <a:rPr lang="it-IT" sz="1200">
                          <a:effectLst/>
                        </a:rPr>
                        <a:t>     00010</a:t>
                      </a:r>
                      <a:endParaRPr lang="it-IT" sz="1200">
                        <a:effectLst/>
                        <a:latin typeface="Palatino"/>
                        <a:ea typeface="Times New Roman"/>
                        <a:cs typeface="Times New Roman"/>
                      </a:endParaRPr>
                    </a:p>
                  </a:txBody>
                  <a:tcPr marL="44450" marR="44450" marT="0" marB="0"/>
                </a:tc>
                <a:tc>
                  <a:txBody>
                    <a:bodyPr/>
                    <a:lstStyle/>
                    <a:p>
                      <a:pPr algn="just">
                        <a:spcAft>
                          <a:spcPts val="0"/>
                        </a:spcAft>
                      </a:pPr>
                      <a:r>
                        <a:rPr lang="it-IT" sz="1200">
                          <a:effectLst/>
                        </a:rPr>
                        <a:t>     00011</a:t>
                      </a:r>
                      <a:endParaRPr lang="it-IT" sz="1200">
                        <a:effectLst/>
                        <a:latin typeface="Palatino"/>
                        <a:ea typeface="Times New Roman"/>
                        <a:cs typeface="Times New Roman"/>
                      </a:endParaRPr>
                    </a:p>
                  </a:txBody>
                  <a:tcPr marL="44450" marR="44450" marT="0" marB="0"/>
                </a:tc>
                <a:tc>
                  <a:txBody>
                    <a:bodyPr/>
                    <a:lstStyle/>
                    <a:p>
                      <a:pPr algn="just">
                        <a:spcAft>
                          <a:spcPts val="0"/>
                        </a:spcAft>
                      </a:pPr>
                      <a:r>
                        <a:rPr lang="it-IT" sz="1200">
                          <a:effectLst/>
                        </a:rPr>
                        <a:t>   00001</a:t>
                      </a:r>
                      <a:endParaRPr lang="it-IT" sz="1200">
                        <a:effectLst/>
                        <a:latin typeface="Palatino"/>
                        <a:ea typeface="Times New Roman"/>
                        <a:cs typeface="Times New Roman"/>
                      </a:endParaRPr>
                    </a:p>
                  </a:txBody>
                  <a:tcPr marL="44450" marR="44450" marT="0" marB="0"/>
                </a:tc>
                <a:tc>
                  <a:txBody>
                    <a:bodyPr/>
                    <a:lstStyle/>
                    <a:p>
                      <a:pPr algn="just">
                        <a:spcAft>
                          <a:spcPts val="0"/>
                        </a:spcAft>
                      </a:pPr>
                      <a:r>
                        <a:rPr lang="it-IT" sz="1200" dirty="0">
                          <a:effectLst/>
                        </a:rPr>
                        <a:t> -----------</a:t>
                      </a:r>
                      <a:endParaRPr lang="it-IT" sz="1200" dirty="0">
                        <a:effectLst/>
                        <a:latin typeface="Palatino"/>
                        <a:ea typeface="Times New Roman"/>
                        <a:cs typeface="Times New Roman"/>
                      </a:endParaRPr>
                    </a:p>
                  </a:txBody>
                  <a:tcPr marL="44450" marR="44450" marT="0" marB="0"/>
                </a:tc>
              </a:tr>
            </a:tbl>
          </a:graphicData>
        </a:graphic>
      </p:graphicFrame>
      <p:sp>
        <p:nvSpPr>
          <p:cNvPr id="10" name="Rectangle 2"/>
          <p:cNvSpPr>
            <a:spLocks noChangeArrowheads="1"/>
          </p:cNvSpPr>
          <p:nvPr/>
        </p:nvSpPr>
        <p:spPr bwMode="auto">
          <a:xfrm>
            <a:off x="1115616" y="1186527"/>
            <a:ext cx="779978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600" b="0" i="0" u="none" strike="noStrike" cap="none" normalizeH="0" baseline="0" dirty="0" err="1" smtClean="0">
                <a:ln>
                  <a:noFill/>
                </a:ln>
                <a:solidFill>
                  <a:schemeClr val="tx1"/>
                </a:solidFill>
                <a:effectLst/>
                <a:latin typeface="Times" charset="0"/>
                <a:ea typeface="Times New Roman" pitchFamily="18" charset="0"/>
                <a:cs typeface="Times New Roman" pitchFamily="18" charset="0"/>
              </a:rPr>
              <a:t>add</a:t>
            </a:r>
            <a:r>
              <a:rPr kumimoji="0" lang="it-IT" altLang="it-IT" sz="1600" b="0" i="0" u="none" strike="noStrike" cap="none" normalizeH="0" baseline="0" dirty="0" smtClean="0">
                <a:ln>
                  <a:noFill/>
                </a:ln>
                <a:solidFill>
                  <a:schemeClr val="tx1"/>
                </a:solidFill>
                <a:effectLst/>
                <a:latin typeface="Times" charset="0"/>
                <a:ea typeface="Times New Roman" pitchFamily="18" charset="0"/>
                <a:cs typeface="Times New Roman" pitchFamily="18" charset="0"/>
              </a:rPr>
              <a:t> 2, 3, 1   -- somma il contenuto dei registri 2 e 3, il risultato mettilo nel registro 1</a:t>
            </a:r>
            <a:endParaRPr kumimoji="0" lang="it-IT" altLang="it-I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1" name="Tabella 10"/>
          <p:cNvGraphicFramePr>
            <a:graphicFrameLocks noGrp="1"/>
          </p:cNvGraphicFramePr>
          <p:nvPr>
            <p:extLst>
              <p:ext uri="{D42A27DB-BD31-4B8C-83A1-F6EECF244321}">
                <p14:modId xmlns:p14="http://schemas.microsoft.com/office/powerpoint/2010/main" val="626654384"/>
              </p:ext>
            </p:extLst>
          </p:nvPr>
        </p:nvGraphicFramePr>
        <p:xfrm>
          <a:off x="2267744" y="3088417"/>
          <a:ext cx="4502150" cy="182880"/>
        </p:xfrm>
        <a:graphic>
          <a:graphicData uri="http://schemas.openxmlformats.org/drawingml/2006/table">
            <a:tbl>
              <a:tblPr>
                <a:tableStyleId>{5C22544A-7EE6-4342-B048-85BDC9FD1C3A}</a:tableStyleId>
              </a:tblPr>
              <a:tblGrid>
                <a:gridCol w="900430"/>
                <a:gridCol w="900430"/>
                <a:gridCol w="900430"/>
                <a:gridCol w="900430"/>
                <a:gridCol w="900430"/>
              </a:tblGrid>
              <a:tr h="0">
                <a:tc>
                  <a:txBody>
                    <a:bodyPr/>
                    <a:lstStyle/>
                    <a:p>
                      <a:pPr algn="just">
                        <a:spcAft>
                          <a:spcPts val="0"/>
                        </a:spcAft>
                      </a:pPr>
                      <a:r>
                        <a:rPr lang="it-IT" sz="1200">
                          <a:effectLst/>
                        </a:rPr>
                        <a:t>   000010</a:t>
                      </a:r>
                      <a:endParaRPr lang="it-IT" sz="1200">
                        <a:effectLst/>
                        <a:latin typeface="Palatino"/>
                        <a:ea typeface="Times New Roman"/>
                        <a:cs typeface="Times New Roman"/>
                      </a:endParaRPr>
                    </a:p>
                  </a:txBody>
                  <a:tcPr marL="44450" marR="44450" marT="0" marB="0"/>
                </a:tc>
                <a:tc>
                  <a:txBody>
                    <a:bodyPr/>
                    <a:lstStyle/>
                    <a:p>
                      <a:pPr algn="just">
                        <a:spcAft>
                          <a:spcPts val="0"/>
                        </a:spcAft>
                      </a:pPr>
                      <a:r>
                        <a:rPr lang="it-IT" sz="1200">
                          <a:effectLst/>
                        </a:rPr>
                        <a:t>     00101</a:t>
                      </a:r>
                      <a:endParaRPr lang="it-IT" sz="1200">
                        <a:effectLst/>
                        <a:latin typeface="Palatino"/>
                        <a:ea typeface="Times New Roman"/>
                        <a:cs typeface="Times New Roman"/>
                      </a:endParaRPr>
                    </a:p>
                  </a:txBody>
                  <a:tcPr marL="44450" marR="44450" marT="0" marB="0"/>
                </a:tc>
                <a:tc>
                  <a:txBody>
                    <a:bodyPr/>
                    <a:lstStyle/>
                    <a:p>
                      <a:pPr algn="just">
                        <a:spcAft>
                          <a:spcPts val="0"/>
                        </a:spcAft>
                      </a:pPr>
                      <a:r>
                        <a:rPr lang="it-IT" sz="1200">
                          <a:effectLst/>
                        </a:rPr>
                        <a:t>     00110</a:t>
                      </a:r>
                      <a:endParaRPr lang="it-IT" sz="1200">
                        <a:effectLst/>
                        <a:latin typeface="Palatino"/>
                        <a:ea typeface="Times New Roman"/>
                        <a:cs typeface="Times New Roman"/>
                      </a:endParaRPr>
                    </a:p>
                  </a:txBody>
                  <a:tcPr marL="44450" marR="44450" marT="0" marB="0"/>
                </a:tc>
                <a:tc>
                  <a:txBody>
                    <a:bodyPr/>
                    <a:lstStyle/>
                    <a:p>
                      <a:pPr algn="just">
                        <a:spcAft>
                          <a:spcPts val="0"/>
                        </a:spcAft>
                      </a:pPr>
                      <a:r>
                        <a:rPr lang="it-IT" sz="1200">
                          <a:effectLst/>
                        </a:rPr>
                        <a:t>   00100</a:t>
                      </a:r>
                      <a:endParaRPr lang="it-IT" sz="1200">
                        <a:effectLst/>
                        <a:latin typeface="Palatino"/>
                        <a:ea typeface="Times New Roman"/>
                        <a:cs typeface="Times New Roman"/>
                      </a:endParaRPr>
                    </a:p>
                  </a:txBody>
                  <a:tcPr marL="44450" marR="44450" marT="0" marB="0"/>
                </a:tc>
                <a:tc>
                  <a:txBody>
                    <a:bodyPr/>
                    <a:lstStyle/>
                    <a:p>
                      <a:pPr algn="just">
                        <a:spcAft>
                          <a:spcPts val="0"/>
                        </a:spcAft>
                      </a:pPr>
                      <a:r>
                        <a:rPr lang="it-IT" sz="1200" dirty="0">
                          <a:effectLst/>
                        </a:rPr>
                        <a:t> -----------</a:t>
                      </a:r>
                      <a:endParaRPr lang="it-IT" sz="1200" dirty="0">
                        <a:effectLst/>
                        <a:latin typeface="Palatino"/>
                        <a:ea typeface="Times New Roman"/>
                        <a:cs typeface="Times New Roman"/>
                      </a:endParaRPr>
                    </a:p>
                  </a:txBody>
                  <a:tcPr marL="44450" marR="44450" marT="0" marB="0"/>
                </a:tc>
              </a:tr>
            </a:tbl>
          </a:graphicData>
        </a:graphic>
      </p:graphicFrame>
      <p:sp>
        <p:nvSpPr>
          <p:cNvPr id="12" name="Rectangle 3"/>
          <p:cNvSpPr>
            <a:spLocks noChangeArrowheads="1"/>
          </p:cNvSpPr>
          <p:nvPr/>
        </p:nvSpPr>
        <p:spPr bwMode="auto">
          <a:xfrm>
            <a:off x="647564" y="2423912"/>
            <a:ext cx="849643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0850">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450850" algn="l" defTabSz="914400" rtl="0" eaLnBrk="1" fontAlgn="base" latinLnBrk="0" hangingPunct="1">
              <a:lnSpc>
                <a:spcPct val="100000"/>
              </a:lnSpc>
              <a:spcBef>
                <a:spcPct val="0"/>
              </a:spcBef>
              <a:spcAft>
                <a:spcPct val="0"/>
              </a:spcAft>
              <a:buClrTx/>
              <a:buSzTx/>
              <a:buFontTx/>
              <a:buNone/>
              <a:tabLst/>
            </a:pPr>
            <a:r>
              <a:rPr kumimoji="0" lang="it-IT" altLang="it-IT" sz="1600" b="0" i="0" u="none" strike="noStrike" cap="none" normalizeH="0" baseline="0" dirty="0" smtClean="0">
                <a:ln>
                  <a:noFill/>
                </a:ln>
                <a:solidFill>
                  <a:schemeClr val="tx1"/>
                </a:solidFill>
                <a:effectLst/>
                <a:latin typeface="Times" charset="0"/>
                <a:ea typeface="Times New Roman" pitchFamily="18" charset="0"/>
                <a:cs typeface="Times New Roman" pitchFamily="18" charset="0"/>
              </a:rPr>
              <a:t>sub 5, 6, 4   -- sottrai il contenuto del registro 5 con quello di 6, il risultato mettilo nel</a:t>
            </a:r>
            <a:r>
              <a:rPr kumimoji="0" lang="it-IT" altLang="it-IT" sz="1600" b="0" i="0" u="none" strike="noStrike" cap="none" normalizeH="0" dirty="0" smtClean="0">
                <a:ln>
                  <a:noFill/>
                </a:ln>
                <a:solidFill>
                  <a:schemeClr val="tx1"/>
                </a:solidFill>
                <a:effectLst/>
                <a:latin typeface="Times" charset="0"/>
                <a:ea typeface="Times New Roman" pitchFamily="18" charset="0"/>
                <a:cs typeface="Times New Roman" pitchFamily="18" charset="0"/>
              </a:rPr>
              <a:t> </a:t>
            </a:r>
            <a:r>
              <a:rPr kumimoji="0" lang="it-IT" altLang="it-IT" sz="1600" b="0" i="0" u="none" strike="noStrike" cap="none" normalizeH="0" baseline="0" dirty="0" smtClean="0">
                <a:ln>
                  <a:noFill/>
                </a:ln>
                <a:solidFill>
                  <a:schemeClr val="tx1"/>
                </a:solidFill>
                <a:effectLst/>
                <a:latin typeface="Times" charset="0"/>
                <a:ea typeface="Times New Roman" pitchFamily="18" charset="0"/>
                <a:cs typeface="Times New Roman" pitchFamily="18" charset="0"/>
              </a:rPr>
              <a:t>registro 4</a:t>
            </a:r>
            <a:endParaRPr kumimoji="0" lang="it-IT" altLang="it-I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3" name="Tabella 12"/>
          <p:cNvGraphicFramePr>
            <a:graphicFrameLocks noGrp="1"/>
          </p:cNvGraphicFramePr>
          <p:nvPr>
            <p:extLst>
              <p:ext uri="{D42A27DB-BD31-4B8C-83A1-F6EECF244321}">
                <p14:modId xmlns:p14="http://schemas.microsoft.com/office/powerpoint/2010/main" val="4119851269"/>
              </p:ext>
            </p:extLst>
          </p:nvPr>
        </p:nvGraphicFramePr>
        <p:xfrm>
          <a:off x="2387996" y="4614836"/>
          <a:ext cx="4502150" cy="182880"/>
        </p:xfrm>
        <a:graphic>
          <a:graphicData uri="http://schemas.openxmlformats.org/drawingml/2006/table">
            <a:tbl>
              <a:tblPr>
                <a:tableStyleId>{5C22544A-7EE6-4342-B048-85BDC9FD1C3A}</a:tableStyleId>
              </a:tblPr>
              <a:tblGrid>
                <a:gridCol w="900430"/>
                <a:gridCol w="900430"/>
                <a:gridCol w="900430"/>
                <a:gridCol w="900430"/>
                <a:gridCol w="900430"/>
              </a:tblGrid>
              <a:tr h="0">
                <a:tc>
                  <a:txBody>
                    <a:bodyPr/>
                    <a:lstStyle/>
                    <a:p>
                      <a:pPr algn="just">
                        <a:spcAft>
                          <a:spcPts val="0"/>
                        </a:spcAft>
                      </a:pPr>
                      <a:r>
                        <a:rPr lang="it-IT" sz="1200" dirty="0">
                          <a:effectLst/>
                        </a:rPr>
                        <a:t>  000011</a:t>
                      </a:r>
                      <a:endParaRPr lang="it-IT" sz="1200" dirty="0">
                        <a:effectLst/>
                        <a:latin typeface="Palatino"/>
                        <a:ea typeface="Times New Roman"/>
                        <a:cs typeface="Times New Roman"/>
                      </a:endParaRPr>
                    </a:p>
                  </a:txBody>
                  <a:tcPr marL="44450" marR="44450" marT="0" marB="0"/>
                </a:tc>
                <a:tc>
                  <a:txBody>
                    <a:bodyPr/>
                    <a:lstStyle/>
                    <a:p>
                      <a:pPr algn="just">
                        <a:spcAft>
                          <a:spcPts val="0"/>
                        </a:spcAft>
                      </a:pPr>
                      <a:r>
                        <a:rPr lang="it-IT" sz="1200" dirty="0">
                          <a:effectLst/>
                        </a:rPr>
                        <a:t>     00010</a:t>
                      </a:r>
                      <a:endParaRPr lang="it-IT" sz="1200" dirty="0">
                        <a:effectLst/>
                        <a:latin typeface="Palatino"/>
                        <a:ea typeface="Times New Roman"/>
                        <a:cs typeface="Times New Roman"/>
                      </a:endParaRPr>
                    </a:p>
                  </a:txBody>
                  <a:tcPr marL="44450" marR="44450" marT="0" marB="0"/>
                </a:tc>
                <a:tc>
                  <a:txBody>
                    <a:bodyPr/>
                    <a:lstStyle/>
                    <a:p>
                      <a:pPr algn="just">
                        <a:spcAft>
                          <a:spcPts val="0"/>
                        </a:spcAft>
                      </a:pPr>
                      <a:r>
                        <a:rPr lang="it-IT" sz="1200">
                          <a:effectLst/>
                        </a:rPr>
                        <a:t>     00011</a:t>
                      </a:r>
                      <a:endParaRPr lang="it-IT" sz="1200">
                        <a:effectLst/>
                        <a:latin typeface="Palatino"/>
                        <a:ea typeface="Times New Roman"/>
                        <a:cs typeface="Times New Roman"/>
                      </a:endParaRPr>
                    </a:p>
                  </a:txBody>
                  <a:tcPr marL="44450" marR="44450" marT="0" marB="0"/>
                </a:tc>
                <a:tc>
                  <a:txBody>
                    <a:bodyPr/>
                    <a:lstStyle/>
                    <a:p>
                      <a:pPr algn="just">
                        <a:spcAft>
                          <a:spcPts val="0"/>
                        </a:spcAft>
                      </a:pPr>
                      <a:r>
                        <a:rPr lang="it-IT" sz="1200">
                          <a:effectLst/>
                        </a:rPr>
                        <a:t>   00001</a:t>
                      </a:r>
                      <a:endParaRPr lang="it-IT" sz="1200">
                        <a:effectLst/>
                        <a:latin typeface="Palatino"/>
                        <a:ea typeface="Times New Roman"/>
                        <a:cs typeface="Times New Roman"/>
                      </a:endParaRPr>
                    </a:p>
                  </a:txBody>
                  <a:tcPr marL="44450" marR="44450" marT="0" marB="0"/>
                </a:tc>
                <a:tc>
                  <a:txBody>
                    <a:bodyPr/>
                    <a:lstStyle/>
                    <a:p>
                      <a:pPr algn="just">
                        <a:spcAft>
                          <a:spcPts val="0"/>
                        </a:spcAft>
                      </a:pPr>
                      <a:r>
                        <a:rPr lang="it-IT" sz="1200" dirty="0">
                          <a:effectLst/>
                        </a:rPr>
                        <a:t> -----------</a:t>
                      </a:r>
                      <a:endParaRPr lang="it-IT" sz="1200" dirty="0">
                        <a:effectLst/>
                        <a:latin typeface="Palatino"/>
                        <a:ea typeface="Times New Roman"/>
                        <a:cs typeface="Times New Roman"/>
                      </a:endParaRPr>
                    </a:p>
                  </a:txBody>
                  <a:tcPr marL="44450" marR="44450" marT="0" marB="0"/>
                </a:tc>
              </a:tr>
            </a:tbl>
          </a:graphicData>
        </a:graphic>
      </p:graphicFrame>
      <p:sp>
        <p:nvSpPr>
          <p:cNvPr id="14" name="Rectangle 4"/>
          <p:cNvSpPr>
            <a:spLocks noChangeArrowheads="1"/>
          </p:cNvSpPr>
          <p:nvPr/>
        </p:nvSpPr>
        <p:spPr bwMode="auto">
          <a:xfrm>
            <a:off x="647564" y="3901068"/>
            <a:ext cx="1031120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0850">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450850" algn="l" defTabSz="914400" rtl="0" eaLnBrk="1" fontAlgn="base" latinLnBrk="0" hangingPunct="1">
              <a:lnSpc>
                <a:spcPct val="100000"/>
              </a:lnSpc>
              <a:spcBef>
                <a:spcPct val="0"/>
              </a:spcBef>
              <a:spcAft>
                <a:spcPct val="0"/>
              </a:spcAft>
              <a:buClrTx/>
              <a:buSzTx/>
              <a:buFontTx/>
              <a:buNone/>
              <a:tabLst/>
            </a:pPr>
            <a:r>
              <a:rPr kumimoji="0" lang="it-IT" altLang="it-IT" sz="1600" b="0" i="0" u="none" strike="noStrike" cap="none" normalizeH="0" baseline="0" dirty="0" smtClean="0">
                <a:ln>
                  <a:noFill/>
                </a:ln>
                <a:solidFill>
                  <a:schemeClr val="tx1"/>
                </a:solidFill>
                <a:effectLst/>
                <a:latin typeface="Times" charset="0"/>
                <a:ea typeface="Times New Roman" pitchFamily="18" charset="0"/>
                <a:cs typeface="Times New Roman" pitchFamily="18" charset="0"/>
              </a:rPr>
              <a:t>and 2, 3, 1   -- fai l’and tra il contenuto dei registri 2 e 3, il risultato mettilo nel registro 1</a:t>
            </a:r>
            <a:endParaRPr kumimoji="0" lang="it-IT" altLang="it-I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14904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sz="2000" dirty="0" err="1">
                <a:effectLst/>
              </a:rPr>
              <a:t>Istruzioni</a:t>
            </a:r>
            <a:r>
              <a:rPr lang="en-GB" sz="2000" dirty="0">
                <a:effectLst/>
              </a:rPr>
              <a:t> </a:t>
            </a:r>
            <a:r>
              <a:rPr lang="en-GB" sz="2000" dirty="0" err="1">
                <a:effectLst/>
              </a:rPr>
              <a:t>caricamento</a:t>
            </a:r>
            <a:r>
              <a:rPr lang="en-GB" sz="2000" dirty="0">
                <a:effectLst/>
              </a:rPr>
              <a:t>/</a:t>
            </a:r>
            <a:r>
              <a:rPr lang="en-GB" sz="2000" dirty="0" err="1">
                <a:effectLst/>
              </a:rPr>
              <a:t>memorizzazione</a:t>
            </a:r>
            <a:r>
              <a:rPr lang="en-GB" sz="2000" dirty="0">
                <a:effectLst/>
              </a:rPr>
              <a:t> (</a:t>
            </a:r>
            <a:r>
              <a:rPr lang="en-GB" sz="2000" dirty="0" err="1">
                <a:effectLst/>
              </a:rPr>
              <a:t>istruzioni</a:t>
            </a:r>
            <a:r>
              <a:rPr lang="en-GB" sz="2000" dirty="0">
                <a:effectLst/>
              </a:rPr>
              <a:t> di </a:t>
            </a:r>
            <a:r>
              <a:rPr lang="en-GB" sz="2000" dirty="0" err="1">
                <a:effectLst/>
              </a:rPr>
              <a:t>tipo</a:t>
            </a:r>
            <a:r>
              <a:rPr lang="en-GB" sz="2000" dirty="0">
                <a:effectLst/>
              </a:rPr>
              <a:t> </a:t>
            </a:r>
            <a:r>
              <a:rPr lang="en-GB" sz="2000" dirty="0" smtClean="0">
                <a:effectLst/>
              </a:rPr>
              <a:t>C/M)</a:t>
            </a:r>
            <a:endParaRPr lang="it-IT" sz="2000"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12</a:t>
            </a:fld>
            <a:endParaRPr lang="it-IT" altLang="it-IT"/>
          </a:p>
        </p:txBody>
      </p:sp>
      <p:graphicFrame>
        <p:nvGraphicFramePr>
          <p:cNvPr id="6" name="Tabella 5"/>
          <p:cNvGraphicFramePr>
            <a:graphicFrameLocks noGrp="1"/>
          </p:cNvGraphicFramePr>
          <p:nvPr>
            <p:extLst>
              <p:ext uri="{D42A27DB-BD31-4B8C-83A1-F6EECF244321}">
                <p14:modId xmlns:p14="http://schemas.microsoft.com/office/powerpoint/2010/main" val="295591023"/>
              </p:ext>
            </p:extLst>
          </p:nvPr>
        </p:nvGraphicFramePr>
        <p:xfrm>
          <a:off x="58799" y="2420888"/>
          <a:ext cx="9001002" cy="2163267"/>
        </p:xfrm>
        <a:graphic>
          <a:graphicData uri="http://schemas.openxmlformats.org/drawingml/2006/table">
            <a:tbl>
              <a:tblPr>
                <a:tableStyleId>{5C22544A-7EE6-4342-B048-85BDC9FD1C3A}</a:tableStyleId>
              </a:tblPr>
              <a:tblGrid>
                <a:gridCol w="1883496"/>
                <a:gridCol w="3489340"/>
                <a:gridCol w="3628166"/>
              </a:tblGrid>
              <a:tr h="243027">
                <a:tc>
                  <a:txBody>
                    <a:bodyPr/>
                    <a:lstStyle/>
                    <a:p>
                      <a:pPr>
                        <a:spcAft>
                          <a:spcPts val="0"/>
                        </a:spcAft>
                      </a:pPr>
                      <a:r>
                        <a:rPr lang="it-IT" sz="1000" dirty="0">
                          <a:solidFill>
                            <a:schemeClr val="accent2"/>
                          </a:solidFill>
                          <a:effectLst/>
                        </a:rPr>
                        <a:t>Istruzione</a:t>
                      </a:r>
                      <a:endParaRPr lang="it-IT" sz="1000" b="1" i="1" dirty="0">
                        <a:solidFill>
                          <a:schemeClr val="accent2"/>
                        </a:solidFill>
                        <a:effectLst/>
                        <a:latin typeface="New York"/>
                        <a:cs typeface="Times New Roman" panose="02020603050405020304" pitchFamily="18" charset="0"/>
                      </a:endParaRPr>
                    </a:p>
                  </a:txBody>
                  <a:tcPr marL="44450" marR="44450" marT="0" marB="0"/>
                </a:tc>
                <a:tc>
                  <a:txBody>
                    <a:bodyPr/>
                    <a:lstStyle/>
                    <a:p>
                      <a:pPr>
                        <a:spcAft>
                          <a:spcPts val="0"/>
                        </a:spcAft>
                      </a:pPr>
                      <a:r>
                        <a:rPr lang="it-IT" sz="1200" dirty="0">
                          <a:solidFill>
                            <a:schemeClr val="accent2"/>
                          </a:solidFill>
                          <a:effectLst/>
                        </a:rPr>
                        <a:t>                   Sintassi</a:t>
                      </a:r>
                      <a:endParaRPr lang="it-IT" sz="1200" dirty="0">
                        <a:solidFill>
                          <a:schemeClr val="accent2"/>
                        </a:solidFill>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spcAft>
                          <a:spcPts val="0"/>
                        </a:spcAft>
                      </a:pPr>
                      <a:r>
                        <a:rPr lang="it-IT" sz="1200" dirty="0">
                          <a:effectLst/>
                        </a:rPr>
                        <a:t>                  </a:t>
                      </a:r>
                      <a:r>
                        <a:rPr lang="it-IT" sz="1200" dirty="0">
                          <a:solidFill>
                            <a:schemeClr val="accent2"/>
                          </a:solidFill>
                          <a:effectLst/>
                        </a:rPr>
                        <a:t>Semantica</a:t>
                      </a:r>
                      <a:endParaRPr lang="it-IT" sz="1200" dirty="0">
                        <a:solidFill>
                          <a:schemeClr val="accent2"/>
                        </a:solidFill>
                        <a:effectLst/>
                        <a:latin typeface="Palatino"/>
                        <a:ea typeface="Times New Roman" panose="02020603050405020304" pitchFamily="18" charset="0"/>
                        <a:cs typeface="Times New Roman" panose="02020603050405020304" pitchFamily="18" charset="0"/>
                      </a:endParaRPr>
                    </a:p>
                  </a:txBody>
                  <a:tcPr marL="44450" marR="44450" marT="0" marB="0"/>
                </a:tc>
              </a:tr>
              <a:tr h="1701189">
                <a:tc>
                  <a:txBody>
                    <a:bodyPr/>
                    <a:lstStyle/>
                    <a:p>
                      <a:pPr algn="just">
                        <a:spcAft>
                          <a:spcPts val="0"/>
                        </a:spcAft>
                      </a:pPr>
                      <a:r>
                        <a:rPr lang="it-IT" sz="1800" dirty="0">
                          <a:effectLst/>
                        </a:rPr>
                        <a:t>Caricamento </a:t>
                      </a:r>
                      <a:endParaRPr lang="it-IT" sz="1800" dirty="0" smtClean="0">
                        <a:effectLst/>
                      </a:endParaRPr>
                    </a:p>
                    <a:p>
                      <a:pPr algn="just">
                        <a:spcAft>
                          <a:spcPts val="0"/>
                        </a:spcAft>
                      </a:pPr>
                      <a:r>
                        <a:rPr lang="it-IT" sz="1800" dirty="0" smtClean="0">
                          <a:effectLst/>
                        </a:rPr>
                        <a:t>di</a:t>
                      </a:r>
                      <a:endParaRPr lang="it-IT" sz="1800" dirty="0">
                        <a:effectLst/>
                      </a:endParaRPr>
                    </a:p>
                    <a:p>
                      <a:pPr algn="just">
                        <a:spcAft>
                          <a:spcPts val="0"/>
                        </a:spcAft>
                      </a:pPr>
                      <a:r>
                        <a:rPr lang="it-IT" sz="1800" dirty="0">
                          <a:effectLst/>
                        </a:rPr>
                        <a:t>parola</a:t>
                      </a:r>
                    </a:p>
                    <a:p>
                      <a:pPr algn="just">
                        <a:spcAft>
                          <a:spcPts val="0"/>
                        </a:spcAft>
                      </a:pPr>
                      <a:r>
                        <a:rPr lang="it-IT" sz="1800" dirty="0">
                          <a:effectLst/>
                        </a:rPr>
                        <a:t> </a:t>
                      </a:r>
                    </a:p>
                    <a:p>
                      <a:pPr algn="just">
                        <a:spcAft>
                          <a:spcPts val="0"/>
                        </a:spcAft>
                      </a:pPr>
                      <a:r>
                        <a:rPr lang="it-IT" sz="1800" dirty="0">
                          <a:effectLst/>
                        </a:rPr>
                        <a:t>Memorizzazione di</a:t>
                      </a:r>
                    </a:p>
                    <a:p>
                      <a:pPr algn="just">
                        <a:spcAft>
                          <a:spcPts val="0"/>
                        </a:spcAft>
                      </a:pPr>
                      <a:r>
                        <a:rPr lang="it-IT" sz="1800" dirty="0">
                          <a:effectLst/>
                        </a:rPr>
                        <a:t>p</a:t>
                      </a:r>
                      <a:r>
                        <a:rPr lang="it-IT" sz="1800" dirty="0" smtClean="0">
                          <a:effectLst/>
                        </a:rPr>
                        <a:t>arola</a:t>
                      </a:r>
                      <a:endParaRPr lang="it-IT" sz="1800" dirty="0">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lgn="just">
                        <a:spcAft>
                          <a:spcPts val="0"/>
                        </a:spcAft>
                      </a:pPr>
                      <a:r>
                        <a:rPr lang="en-US" sz="1800" dirty="0">
                          <a:effectLst/>
                        </a:rPr>
                        <a:t>load </a:t>
                      </a:r>
                      <a:r>
                        <a:rPr lang="en-US" sz="1800" dirty="0" err="1">
                          <a:effectLst/>
                        </a:rPr>
                        <a:t>regdest</a:t>
                      </a:r>
                      <a:r>
                        <a:rPr lang="en-US" sz="1800" dirty="0">
                          <a:effectLst/>
                        </a:rPr>
                        <a:t>, offset(</a:t>
                      </a:r>
                      <a:r>
                        <a:rPr lang="en-US" sz="1800" dirty="0" err="1">
                          <a:effectLst/>
                        </a:rPr>
                        <a:t>regbase</a:t>
                      </a:r>
                      <a:r>
                        <a:rPr lang="en-US" sz="1800" dirty="0">
                          <a:effectLst/>
                        </a:rPr>
                        <a:t>)</a:t>
                      </a:r>
                      <a:endParaRPr lang="it-IT" sz="1800" dirty="0">
                        <a:effectLst/>
                      </a:endParaRPr>
                    </a:p>
                    <a:p>
                      <a:pPr algn="just">
                        <a:spcAft>
                          <a:spcPts val="0"/>
                        </a:spcAft>
                      </a:pPr>
                      <a:r>
                        <a:rPr lang="en-US" sz="1800" dirty="0">
                          <a:effectLst/>
                        </a:rPr>
                        <a:t> </a:t>
                      </a:r>
                      <a:endParaRPr lang="it-IT" sz="1800" dirty="0">
                        <a:effectLst/>
                      </a:endParaRPr>
                    </a:p>
                    <a:p>
                      <a:pPr algn="just">
                        <a:spcAft>
                          <a:spcPts val="0"/>
                        </a:spcAft>
                      </a:pPr>
                      <a:r>
                        <a:rPr lang="en-US" sz="1800" dirty="0">
                          <a:effectLst/>
                        </a:rPr>
                        <a:t> </a:t>
                      </a:r>
                      <a:endParaRPr lang="it-IT" sz="1800" dirty="0">
                        <a:effectLst/>
                      </a:endParaRPr>
                    </a:p>
                    <a:p>
                      <a:pPr algn="just">
                        <a:spcAft>
                          <a:spcPts val="0"/>
                        </a:spcAft>
                      </a:pPr>
                      <a:r>
                        <a:rPr lang="en-US" sz="1800" dirty="0">
                          <a:effectLst/>
                        </a:rPr>
                        <a:t>store </a:t>
                      </a:r>
                      <a:r>
                        <a:rPr lang="en-US" sz="1800" dirty="0" err="1" smtClean="0">
                          <a:effectLst/>
                        </a:rPr>
                        <a:t>regsorgM</a:t>
                      </a:r>
                      <a:r>
                        <a:rPr lang="en-US" sz="1800" dirty="0" smtClean="0">
                          <a:effectLst/>
                        </a:rPr>
                        <a:t>, </a:t>
                      </a:r>
                      <a:r>
                        <a:rPr lang="en-US" sz="1800" dirty="0">
                          <a:effectLst/>
                        </a:rPr>
                        <a:t>offset(</a:t>
                      </a:r>
                      <a:r>
                        <a:rPr lang="en-US" sz="1800" dirty="0" err="1">
                          <a:effectLst/>
                        </a:rPr>
                        <a:t>regbase</a:t>
                      </a:r>
                      <a:r>
                        <a:rPr lang="en-US" sz="1800" dirty="0">
                          <a:effectLst/>
                        </a:rPr>
                        <a:t>)</a:t>
                      </a:r>
                      <a:endParaRPr lang="it-IT" sz="1800" dirty="0">
                        <a:effectLst/>
                      </a:endParaRPr>
                    </a:p>
                    <a:p>
                      <a:pPr algn="just">
                        <a:spcAft>
                          <a:spcPts val="0"/>
                        </a:spcAft>
                      </a:pPr>
                      <a:r>
                        <a:rPr lang="en-US" sz="1800" dirty="0">
                          <a:effectLst/>
                        </a:rPr>
                        <a:t> </a:t>
                      </a:r>
                      <a:endParaRPr lang="it-IT" sz="1800" dirty="0">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spcAft>
                          <a:spcPts val="0"/>
                        </a:spcAft>
                      </a:pPr>
                      <a:r>
                        <a:rPr lang="en-US" sz="1800" dirty="0">
                          <a:effectLst/>
                        </a:rPr>
                        <a:t>(</a:t>
                      </a:r>
                      <a:r>
                        <a:rPr lang="en-US" sz="1800" dirty="0" err="1">
                          <a:effectLst/>
                        </a:rPr>
                        <a:t>regdest</a:t>
                      </a:r>
                      <a:r>
                        <a:rPr lang="en-US" sz="1800" dirty="0">
                          <a:effectLst/>
                        </a:rPr>
                        <a:t>) = </a:t>
                      </a:r>
                      <a:r>
                        <a:rPr lang="en-US" sz="1800" dirty="0" err="1">
                          <a:effectLst/>
                        </a:rPr>
                        <a:t>memoria</a:t>
                      </a:r>
                      <a:r>
                        <a:rPr lang="en-US" sz="1800" dirty="0">
                          <a:effectLst/>
                        </a:rPr>
                        <a:t>[offset+(</a:t>
                      </a:r>
                      <a:r>
                        <a:rPr lang="en-US" sz="1800" dirty="0" err="1">
                          <a:effectLst/>
                        </a:rPr>
                        <a:t>regbase</a:t>
                      </a:r>
                      <a:r>
                        <a:rPr lang="en-US" sz="1800" dirty="0">
                          <a:effectLst/>
                        </a:rPr>
                        <a:t>)]</a:t>
                      </a:r>
                      <a:endParaRPr lang="it-IT" sz="1800" dirty="0">
                        <a:effectLst/>
                      </a:endParaRPr>
                    </a:p>
                    <a:p>
                      <a:pPr>
                        <a:spcAft>
                          <a:spcPts val="0"/>
                        </a:spcAft>
                      </a:pPr>
                      <a:r>
                        <a:rPr lang="en-US" sz="1800" dirty="0">
                          <a:effectLst/>
                        </a:rPr>
                        <a:t> </a:t>
                      </a:r>
                      <a:endParaRPr lang="it-IT" sz="1800" dirty="0">
                        <a:effectLst/>
                      </a:endParaRPr>
                    </a:p>
                    <a:p>
                      <a:pPr>
                        <a:spcAft>
                          <a:spcPts val="0"/>
                        </a:spcAft>
                      </a:pPr>
                      <a:r>
                        <a:rPr lang="en-US" sz="1800" dirty="0" err="1">
                          <a:effectLst/>
                        </a:rPr>
                        <a:t>memoria</a:t>
                      </a:r>
                      <a:r>
                        <a:rPr lang="en-US" sz="1800" dirty="0">
                          <a:effectLst/>
                        </a:rPr>
                        <a:t>[offset+(</a:t>
                      </a:r>
                      <a:r>
                        <a:rPr lang="en-US" sz="1800" dirty="0" err="1">
                          <a:effectLst/>
                        </a:rPr>
                        <a:t>regbase</a:t>
                      </a:r>
                      <a:r>
                        <a:rPr lang="en-US" sz="1800" dirty="0">
                          <a:effectLst/>
                        </a:rPr>
                        <a:t>)] = (</a:t>
                      </a:r>
                      <a:r>
                        <a:rPr lang="en-US" sz="1800" dirty="0" err="1">
                          <a:effectLst/>
                        </a:rPr>
                        <a:t>regsorg</a:t>
                      </a:r>
                      <a:r>
                        <a:rPr lang="en-US" sz="1800" dirty="0">
                          <a:effectLst/>
                        </a:rPr>
                        <a:t>)</a:t>
                      </a:r>
                      <a:endParaRPr lang="it-IT" sz="1800" dirty="0">
                        <a:effectLst/>
                      </a:endParaRPr>
                    </a:p>
                    <a:p>
                      <a:pPr>
                        <a:spcAft>
                          <a:spcPts val="0"/>
                        </a:spcAft>
                      </a:pPr>
                      <a:r>
                        <a:rPr lang="en-US" sz="1800" dirty="0">
                          <a:effectLst/>
                        </a:rPr>
                        <a:t> </a:t>
                      </a:r>
                      <a:endParaRPr lang="it-IT" sz="1800" dirty="0">
                        <a:effectLst/>
                      </a:endParaRPr>
                    </a:p>
                    <a:p>
                      <a:pPr algn="just">
                        <a:spcAft>
                          <a:spcPts val="0"/>
                        </a:spcAft>
                      </a:pPr>
                      <a:r>
                        <a:rPr lang="en-US" sz="1800" dirty="0">
                          <a:effectLst/>
                        </a:rPr>
                        <a:t> </a:t>
                      </a:r>
                      <a:endParaRPr lang="it-IT" sz="1800" dirty="0">
                        <a:effectLst/>
                        <a:latin typeface="Palatino"/>
                        <a:ea typeface="Times New Roman" panose="02020603050405020304" pitchFamily="18" charset="0"/>
                        <a:cs typeface="Times New Roman" panose="02020603050405020304" pitchFamily="18" charset="0"/>
                      </a:endParaRPr>
                    </a:p>
                  </a:txBody>
                  <a:tcPr marL="44450" marR="44450" marT="0" marB="0"/>
                </a:tc>
              </a:tr>
            </a:tbl>
          </a:graphicData>
        </a:graphic>
      </p:graphicFrame>
    </p:spTree>
    <p:extLst>
      <p:ext uri="{BB962C8B-B14F-4D97-AF65-F5344CB8AC3E}">
        <p14:creationId xmlns:p14="http://schemas.microsoft.com/office/powerpoint/2010/main" val="39481529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smtClean="0"/>
              <a:t>Formato istruzioni </a:t>
            </a:r>
            <a:r>
              <a:rPr lang="it-IT" sz="2400" dirty="0" err="1" smtClean="0"/>
              <a:t>load</a:t>
            </a:r>
            <a:r>
              <a:rPr lang="it-IT" sz="2400" dirty="0" smtClean="0"/>
              <a:t> ed esempio di codice</a:t>
            </a:r>
            <a:endParaRPr lang="it-IT" sz="2400"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657740534"/>
              </p:ext>
            </p:extLst>
          </p:nvPr>
        </p:nvGraphicFramePr>
        <p:xfrm>
          <a:off x="1979712" y="1916832"/>
          <a:ext cx="6408712" cy="350912"/>
        </p:xfrm>
        <a:graphic>
          <a:graphicData uri="http://schemas.openxmlformats.org/drawingml/2006/table">
            <a:tbl>
              <a:tblPr>
                <a:tableStyleId>{5C22544A-7EE6-4342-B048-85BDC9FD1C3A}</a:tableStyleId>
              </a:tblPr>
              <a:tblGrid>
                <a:gridCol w="1269566"/>
                <a:gridCol w="1269566"/>
                <a:gridCol w="1269566"/>
                <a:gridCol w="2600014"/>
              </a:tblGrid>
              <a:tr h="350912">
                <a:tc>
                  <a:txBody>
                    <a:bodyPr/>
                    <a:lstStyle/>
                    <a:p>
                      <a:pPr algn="just">
                        <a:spcAft>
                          <a:spcPts val="0"/>
                        </a:spcAft>
                      </a:pPr>
                      <a:r>
                        <a:rPr lang="it-IT" sz="1800" dirty="0">
                          <a:effectLst/>
                        </a:rPr>
                        <a:t>   </a:t>
                      </a:r>
                      <a:r>
                        <a:rPr lang="it-IT" sz="1800" dirty="0" err="1">
                          <a:effectLst/>
                        </a:rPr>
                        <a:t>opcode</a:t>
                      </a:r>
                      <a:endParaRPr lang="it-IT" sz="1800" dirty="0">
                        <a:effectLst/>
                        <a:latin typeface="Palatino"/>
                        <a:ea typeface="Times New Roman"/>
                        <a:cs typeface="Times New Roman"/>
                      </a:endParaRPr>
                    </a:p>
                  </a:txBody>
                  <a:tcPr marL="44450" marR="44450" marT="0" marB="0"/>
                </a:tc>
                <a:tc>
                  <a:txBody>
                    <a:bodyPr/>
                    <a:lstStyle/>
                    <a:p>
                      <a:pPr algn="just">
                        <a:spcAft>
                          <a:spcPts val="0"/>
                        </a:spcAft>
                      </a:pPr>
                      <a:r>
                        <a:rPr lang="it-IT" sz="1800" dirty="0">
                          <a:effectLst/>
                        </a:rPr>
                        <a:t>    </a:t>
                      </a:r>
                      <a:r>
                        <a:rPr lang="it-IT" sz="1800" dirty="0" err="1">
                          <a:effectLst/>
                        </a:rPr>
                        <a:t>regbase</a:t>
                      </a:r>
                      <a:endParaRPr lang="it-IT" sz="1800" dirty="0">
                        <a:effectLst/>
                        <a:latin typeface="Palatino"/>
                        <a:ea typeface="Times New Roman"/>
                        <a:cs typeface="Times New Roman"/>
                      </a:endParaRPr>
                    </a:p>
                  </a:txBody>
                  <a:tcPr marL="44450" marR="44450" marT="0" marB="0"/>
                </a:tc>
                <a:tc>
                  <a:txBody>
                    <a:bodyPr/>
                    <a:lstStyle/>
                    <a:p>
                      <a:pPr algn="just">
                        <a:spcAft>
                          <a:spcPts val="0"/>
                        </a:spcAft>
                      </a:pPr>
                      <a:r>
                        <a:rPr lang="it-IT" sz="1800" dirty="0">
                          <a:effectLst/>
                        </a:rPr>
                        <a:t>   </a:t>
                      </a:r>
                      <a:r>
                        <a:rPr lang="it-IT" sz="1800" dirty="0" err="1">
                          <a:effectLst/>
                        </a:rPr>
                        <a:t>regdestC</a:t>
                      </a:r>
                      <a:endParaRPr lang="it-IT" sz="1800" dirty="0">
                        <a:effectLst/>
                        <a:latin typeface="Palatino"/>
                        <a:ea typeface="Times New Roman"/>
                        <a:cs typeface="Times New Roman"/>
                      </a:endParaRPr>
                    </a:p>
                  </a:txBody>
                  <a:tcPr marL="44450" marR="44450" marT="0" marB="0"/>
                </a:tc>
                <a:tc>
                  <a:txBody>
                    <a:bodyPr/>
                    <a:lstStyle/>
                    <a:p>
                      <a:pPr algn="just">
                        <a:spcAft>
                          <a:spcPts val="0"/>
                        </a:spcAft>
                      </a:pPr>
                      <a:r>
                        <a:rPr lang="it-IT" sz="1800" dirty="0">
                          <a:effectLst/>
                        </a:rPr>
                        <a:t>                Offset</a:t>
                      </a:r>
                      <a:endParaRPr lang="it-IT" sz="1800" dirty="0">
                        <a:effectLst/>
                        <a:latin typeface="Palatino"/>
                        <a:ea typeface="Times New Roman"/>
                        <a:cs typeface="Times New Roman"/>
                      </a:endParaRPr>
                    </a:p>
                  </a:txBody>
                  <a:tcPr marL="44450" marR="44450" marT="0" marB="0"/>
                </a:tc>
              </a:tr>
            </a:tbl>
          </a:graphicData>
        </a:graphic>
      </p:graphicFrame>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13</a:t>
            </a:fld>
            <a:endParaRPr lang="it-IT" altLang="it-IT"/>
          </a:p>
        </p:txBody>
      </p:sp>
      <p:sp>
        <p:nvSpPr>
          <p:cNvPr id="6" name="Rectangle 1"/>
          <p:cNvSpPr>
            <a:spLocks noChangeArrowheads="1"/>
          </p:cNvSpPr>
          <p:nvPr/>
        </p:nvSpPr>
        <p:spPr bwMode="auto">
          <a:xfrm>
            <a:off x="2267744" y="1628800"/>
            <a:ext cx="590465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647496"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t-IT" altLang="it-IT" sz="1200" b="0" i="0" u="none" strike="noStrike" cap="none" normalizeH="0" baseline="0" dirty="0" smtClean="0">
                <a:ln>
                  <a:noFill/>
                </a:ln>
                <a:solidFill>
                  <a:schemeClr val="tx1"/>
                </a:solidFill>
                <a:effectLst/>
                <a:latin typeface="Times" charset="0"/>
                <a:ea typeface="Times New Roman" pitchFamily="18" charset="0"/>
                <a:cs typeface="Times New Roman" pitchFamily="18" charset="0"/>
              </a:rPr>
              <a:t>    31-26	              25-21	                       20-16	                       15-0</a:t>
            </a:r>
            <a:endParaRPr kumimoji="0" lang="it-IT" altLang="it-IT"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Tabella 2"/>
          <p:cNvGraphicFramePr>
            <a:graphicFrameLocks noGrp="1"/>
          </p:cNvGraphicFramePr>
          <p:nvPr>
            <p:extLst>
              <p:ext uri="{D42A27DB-BD31-4B8C-83A1-F6EECF244321}">
                <p14:modId xmlns:p14="http://schemas.microsoft.com/office/powerpoint/2010/main" val="3792983693"/>
              </p:ext>
            </p:extLst>
          </p:nvPr>
        </p:nvGraphicFramePr>
        <p:xfrm>
          <a:off x="1979711" y="5002630"/>
          <a:ext cx="6408712" cy="182880"/>
        </p:xfrm>
        <a:graphic>
          <a:graphicData uri="http://schemas.openxmlformats.org/drawingml/2006/table">
            <a:tbl>
              <a:tblPr>
                <a:tableStyleId>{5C22544A-7EE6-4342-B048-85BDC9FD1C3A}</a:tableStyleId>
              </a:tblPr>
              <a:tblGrid>
                <a:gridCol w="1269566"/>
                <a:gridCol w="1269566"/>
                <a:gridCol w="1269566"/>
                <a:gridCol w="2600014"/>
              </a:tblGrid>
              <a:tr h="0">
                <a:tc>
                  <a:txBody>
                    <a:bodyPr/>
                    <a:lstStyle/>
                    <a:p>
                      <a:pPr algn="just">
                        <a:spcAft>
                          <a:spcPts val="0"/>
                        </a:spcAft>
                      </a:pPr>
                      <a:r>
                        <a:rPr lang="it-IT" sz="1200">
                          <a:effectLst/>
                        </a:rPr>
                        <a:t>    000110</a:t>
                      </a:r>
                      <a:endParaRPr lang="it-IT" sz="1200">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lgn="just">
                        <a:spcAft>
                          <a:spcPts val="0"/>
                        </a:spcAft>
                      </a:pPr>
                      <a:r>
                        <a:rPr lang="it-IT" sz="1200">
                          <a:effectLst/>
                        </a:rPr>
                        <a:t>     00101</a:t>
                      </a:r>
                      <a:endParaRPr lang="it-IT" sz="1200">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lgn="just">
                        <a:spcAft>
                          <a:spcPts val="0"/>
                        </a:spcAft>
                      </a:pPr>
                      <a:r>
                        <a:rPr lang="it-IT" sz="1200">
                          <a:effectLst/>
                        </a:rPr>
                        <a:t>    00001</a:t>
                      </a:r>
                      <a:endParaRPr lang="it-IT" sz="1200">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lgn="just">
                        <a:spcAft>
                          <a:spcPts val="0"/>
                        </a:spcAft>
                      </a:pPr>
                      <a:r>
                        <a:rPr lang="it-IT" sz="1200" dirty="0">
                          <a:effectLst/>
                        </a:rPr>
                        <a:t>         0000000000100000</a:t>
                      </a:r>
                      <a:endParaRPr lang="it-IT" sz="1200" dirty="0">
                        <a:effectLst/>
                        <a:latin typeface="Palatino"/>
                        <a:ea typeface="Times New Roman" panose="02020603050405020304" pitchFamily="18" charset="0"/>
                        <a:cs typeface="Times New Roman" panose="02020603050405020304" pitchFamily="18" charset="0"/>
                      </a:endParaRPr>
                    </a:p>
                  </a:txBody>
                  <a:tcPr marL="44450" marR="44450" marT="0" marB="0"/>
                </a:tc>
              </a:tr>
            </a:tbl>
          </a:graphicData>
        </a:graphic>
      </p:graphicFrame>
      <p:sp>
        <p:nvSpPr>
          <p:cNvPr id="15" name="Rectangle 1"/>
          <p:cNvSpPr>
            <a:spLocks noChangeArrowheads="1"/>
          </p:cNvSpPr>
          <p:nvPr/>
        </p:nvSpPr>
        <p:spPr bwMode="auto">
          <a:xfrm>
            <a:off x="1331640" y="2769378"/>
            <a:ext cx="7344816"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it-IT" altLang="it-IT" sz="2000" dirty="0" err="1" smtClean="0">
                <a:solidFill>
                  <a:schemeClr val="tx1"/>
                </a:solidFill>
                <a:latin typeface="Times" charset="0"/>
                <a:ea typeface="Times New Roman" pitchFamily="18" charset="0"/>
                <a:cs typeface="Times New Roman" pitchFamily="18" charset="0"/>
              </a:rPr>
              <a:t>Load</a:t>
            </a:r>
            <a:r>
              <a:rPr kumimoji="0" lang="it-IT" altLang="it-IT" sz="2000" b="0" i="0" u="none" strike="noStrike" cap="none" normalizeH="0" baseline="0" dirty="0" smtClean="0">
                <a:ln>
                  <a:noFill/>
                </a:ln>
                <a:solidFill>
                  <a:schemeClr val="tx1"/>
                </a:solidFill>
                <a:effectLst/>
                <a:latin typeface="Times" charset="0"/>
                <a:ea typeface="Times New Roman" pitchFamily="18" charset="0"/>
                <a:cs typeface="Times New Roman" pitchFamily="18" charset="0"/>
              </a:rPr>
              <a:t> </a:t>
            </a:r>
            <a:r>
              <a:rPr lang="it-IT" altLang="it-IT" sz="2000" dirty="0">
                <a:solidFill>
                  <a:schemeClr val="tx1"/>
                </a:solidFill>
                <a:latin typeface="Times" charset="0"/>
                <a:ea typeface="Times New Roman" pitchFamily="18" charset="0"/>
                <a:cs typeface="Times New Roman" pitchFamily="18" charset="0"/>
              </a:rPr>
              <a:t>1</a:t>
            </a:r>
            <a:r>
              <a:rPr kumimoji="0" lang="it-IT" altLang="it-IT" sz="2000" b="0" i="0" u="none" strike="noStrike" cap="none" normalizeH="0" baseline="0" dirty="0" smtClean="0">
                <a:ln>
                  <a:noFill/>
                </a:ln>
                <a:solidFill>
                  <a:schemeClr val="tx1"/>
                </a:solidFill>
                <a:effectLst/>
                <a:latin typeface="Times" charset="0"/>
                <a:ea typeface="Times New Roman" pitchFamily="18" charset="0"/>
                <a:cs typeface="Times New Roman" pitchFamily="18" charset="0"/>
              </a:rPr>
              <a:t>, 32(3)</a:t>
            </a:r>
            <a:r>
              <a:rPr kumimoji="0" lang="it-IT" altLang="it-IT" sz="2000" b="0" i="0" u="none" strike="noStrike" cap="none" normalizeH="0" dirty="0" smtClean="0">
                <a:ln>
                  <a:noFill/>
                </a:ln>
                <a:solidFill>
                  <a:schemeClr val="tx1"/>
                </a:solidFill>
                <a:effectLst/>
                <a:latin typeface="Times" charset="0"/>
                <a:ea typeface="Times New Roman" pitchFamily="18" charset="0"/>
                <a:cs typeface="Times New Roman" pitchFamily="18" charset="0"/>
              </a:rPr>
              <a:t>    </a:t>
            </a:r>
            <a:r>
              <a:rPr kumimoji="0" lang="it-IT" altLang="it-IT" sz="2000" b="0" i="0" u="none" strike="noStrike" cap="none" normalizeH="0" baseline="0" dirty="0" smtClean="0">
                <a:ln>
                  <a:noFill/>
                </a:ln>
                <a:solidFill>
                  <a:schemeClr val="tx1"/>
                </a:solidFill>
                <a:effectLst/>
                <a:latin typeface="Times" charset="0"/>
                <a:ea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it-IT" altLang="it-IT" sz="2000" dirty="0">
              <a:solidFill>
                <a:schemeClr val="tx1"/>
              </a:solidFill>
              <a:latin typeface="Times"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2000" b="0" i="0" u="none" strike="noStrike" cap="none" normalizeH="0" baseline="0" dirty="0" smtClean="0">
                <a:ln>
                  <a:noFill/>
                </a:ln>
                <a:solidFill>
                  <a:schemeClr val="tx1"/>
                </a:solidFill>
                <a:effectLst/>
                <a:latin typeface="Times" charset="0"/>
                <a:ea typeface="Times New Roman" pitchFamily="18" charset="0"/>
                <a:cs typeface="Times New Roman" pitchFamily="18" charset="0"/>
              </a:rPr>
              <a:t>trasferisci il contenuto della locazione di memoria il cui indirizzo è dato dalla somma di </a:t>
            </a:r>
            <a:r>
              <a:rPr lang="it-IT" altLang="it-IT" sz="2000" dirty="0" smtClean="0">
                <a:solidFill>
                  <a:schemeClr val="tx1"/>
                </a:solidFill>
                <a:latin typeface="Times" charset="0"/>
                <a:ea typeface="Times New Roman" pitchFamily="18" charset="0"/>
                <a:cs typeface="Times New Roman" pitchFamily="18" charset="0"/>
              </a:rPr>
              <a:t>32</a:t>
            </a:r>
            <a:r>
              <a:rPr kumimoji="0" lang="it-IT" altLang="it-IT" sz="2000" b="0" i="0" u="none" strike="noStrike" cap="none" normalizeH="0" baseline="0" dirty="0" smtClean="0">
                <a:ln>
                  <a:noFill/>
                </a:ln>
                <a:solidFill>
                  <a:schemeClr val="tx1"/>
                </a:solidFill>
                <a:effectLst/>
                <a:latin typeface="Times" charset="0"/>
                <a:ea typeface="Times New Roman" pitchFamily="18" charset="0"/>
                <a:cs typeface="Times New Roman" pitchFamily="18" charset="0"/>
              </a:rPr>
              <a:t> con il contenuto del registro .</a:t>
            </a:r>
            <a:endParaRPr kumimoji="0" lang="it-IT" altLang="it-IT"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874639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smtClean="0"/>
              <a:t>Formato istruzioni </a:t>
            </a:r>
            <a:r>
              <a:rPr lang="it-IT" sz="2400" dirty="0" err="1" smtClean="0"/>
              <a:t>store</a:t>
            </a:r>
            <a:r>
              <a:rPr lang="it-IT" sz="2400" dirty="0" smtClean="0"/>
              <a:t> ed esempio di codice</a:t>
            </a:r>
            <a:endParaRPr lang="it-IT" sz="2400"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686652917"/>
              </p:ext>
            </p:extLst>
          </p:nvPr>
        </p:nvGraphicFramePr>
        <p:xfrm>
          <a:off x="1979712" y="1916832"/>
          <a:ext cx="6408712" cy="350912"/>
        </p:xfrm>
        <a:graphic>
          <a:graphicData uri="http://schemas.openxmlformats.org/drawingml/2006/table">
            <a:tbl>
              <a:tblPr>
                <a:tableStyleId>{5C22544A-7EE6-4342-B048-85BDC9FD1C3A}</a:tableStyleId>
              </a:tblPr>
              <a:tblGrid>
                <a:gridCol w="1269566"/>
                <a:gridCol w="1269566"/>
                <a:gridCol w="1269566"/>
                <a:gridCol w="2600014"/>
              </a:tblGrid>
              <a:tr h="350912">
                <a:tc>
                  <a:txBody>
                    <a:bodyPr/>
                    <a:lstStyle/>
                    <a:p>
                      <a:pPr algn="just">
                        <a:spcAft>
                          <a:spcPts val="0"/>
                        </a:spcAft>
                      </a:pPr>
                      <a:r>
                        <a:rPr lang="it-IT" sz="1800" dirty="0">
                          <a:effectLst/>
                        </a:rPr>
                        <a:t>   </a:t>
                      </a:r>
                      <a:r>
                        <a:rPr lang="it-IT" sz="1800" dirty="0" err="1">
                          <a:effectLst/>
                        </a:rPr>
                        <a:t>opcode</a:t>
                      </a:r>
                      <a:endParaRPr lang="it-IT" sz="1800" dirty="0">
                        <a:effectLst/>
                        <a:latin typeface="Palatino"/>
                        <a:ea typeface="Times New Roman"/>
                        <a:cs typeface="Times New Roman"/>
                      </a:endParaRPr>
                    </a:p>
                  </a:txBody>
                  <a:tcPr marL="44450" marR="44450" marT="0" marB="0"/>
                </a:tc>
                <a:tc>
                  <a:txBody>
                    <a:bodyPr/>
                    <a:lstStyle/>
                    <a:p>
                      <a:pPr algn="just">
                        <a:spcAft>
                          <a:spcPts val="0"/>
                        </a:spcAft>
                      </a:pPr>
                      <a:r>
                        <a:rPr lang="it-IT" sz="1800" dirty="0">
                          <a:effectLst/>
                        </a:rPr>
                        <a:t>    </a:t>
                      </a:r>
                      <a:r>
                        <a:rPr lang="it-IT" sz="1800" dirty="0" err="1">
                          <a:effectLst/>
                        </a:rPr>
                        <a:t>regbase</a:t>
                      </a:r>
                      <a:endParaRPr lang="it-IT" sz="1800" dirty="0">
                        <a:effectLst/>
                        <a:latin typeface="Palatino"/>
                        <a:ea typeface="Times New Roman"/>
                        <a:cs typeface="Times New Roman"/>
                      </a:endParaRPr>
                    </a:p>
                  </a:txBody>
                  <a:tcPr marL="44450" marR="44450" marT="0" marB="0"/>
                </a:tc>
                <a:tc>
                  <a:txBody>
                    <a:bodyPr/>
                    <a:lstStyle/>
                    <a:p>
                      <a:pPr algn="just">
                        <a:spcAft>
                          <a:spcPts val="0"/>
                        </a:spcAft>
                      </a:pPr>
                      <a:r>
                        <a:rPr lang="it-IT" sz="1800" dirty="0">
                          <a:effectLst/>
                        </a:rPr>
                        <a:t>   </a:t>
                      </a:r>
                      <a:r>
                        <a:rPr lang="it-IT" sz="1800" dirty="0" err="1" smtClean="0">
                          <a:effectLst/>
                        </a:rPr>
                        <a:t>regsorgM</a:t>
                      </a:r>
                      <a:endParaRPr lang="it-IT" sz="1800" dirty="0">
                        <a:effectLst/>
                        <a:latin typeface="Palatino"/>
                        <a:ea typeface="Times New Roman"/>
                        <a:cs typeface="Times New Roman"/>
                      </a:endParaRPr>
                    </a:p>
                  </a:txBody>
                  <a:tcPr marL="44450" marR="44450" marT="0" marB="0"/>
                </a:tc>
                <a:tc>
                  <a:txBody>
                    <a:bodyPr/>
                    <a:lstStyle/>
                    <a:p>
                      <a:pPr algn="just">
                        <a:spcAft>
                          <a:spcPts val="0"/>
                        </a:spcAft>
                      </a:pPr>
                      <a:r>
                        <a:rPr lang="it-IT" sz="1800" dirty="0">
                          <a:effectLst/>
                        </a:rPr>
                        <a:t>                Offset</a:t>
                      </a:r>
                      <a:endParaRPr lang="it-IT" sz="1800" dirty="0">
                        <a:effectLst/>
                        <a:latin typeface="Palatino"/>
                        <a:ea typeface="Times New Roman"/>
                        <a:cs typeface="Times New Roman"/>
                      </a:endParaRPr>
                    </a:p>
                  </a:txBody>
                  <a:tcPr marL="44450" marR="44450" marT="0" marB="0"/>
                </a:tc>
              </a:tr>
            </a:tbl>
          </a:graphicData>
        </a:graphic>
      </p:graphicFrame>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14</a:t>
            </a:fld>
            <a:endParaRPr lang="it-IT" altLang="it-IT"/>
          </a:p>
        </p:txBody>
      </p:sp>
      <p:sp>
        <p:nvSpPr>
          <p:cNvPr id="6" name="Rectangle 1"/>
          <p:cNvSpPr>
            <a:spLocks noChangeArrowheads="1"/>
          </p:cNvSpPr>
          <p:nvPr/>
        </p:nvSpPr>
        <p:spPr bwMode="auto">
          <a:xfrm>
            <a:off x="2267744" y="1628800"/>
            <a:ext cx="590465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647496"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t-IT" altLang="it-IT" sz="1200" b="0" i="0" u="none" strike="noStrike" cap="none" normalizeH="0" baseline="0" dirty="0" smtClean="0">
                <a:ln>
                  <a:noFill/>
                </a:ln>
                <a:solidFill>
                  <a:schemeClr val="tx1"/>
                </a:solidFill>
                <a:effectLst/>
                <a:latin typeface="Times" charset="0"/>
                <a:ea typeface="Times New Roman" pitchFamily="18" charset="0"/>
                <a:cs typeface="Times New Roman" pitchFamily="18" charset="0"/>
              </a:rPr>
              <a:t>    31-26	              25-21	                       20-16	                       15-0</a:t>
            </a:r>
            <a:endParaRPr kumimoji="0" lang="it-IT" altLang="it-IT"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7" name="Segnaposto contenuto 5"/>
          <p:cNvGraphicFramePr>
            <a:graphicFrameLocks/>
          </p:cNvGraphicFramePr>
          <p:nvPr>
            <p:extLst>
              <p:ext uri="{D42A27DB-BD31-4B8C-83A1-F6EECF244321}">
                <p14:modId xmlns:p14="http://schemas.microsoft.com/office/powerpoint/2010/main" val="3808279504"/>
              </p:ext>
            </p:extLst>
          </p:nvPr>
        </p:nvGraphicFramePr>
        <p:xfrm>
          <a:off x="1619672" y="4365104"/>
          <a:ext cx="6768752" cy="216024"/>
        </p:xfrm>
        <a:graphic>
          <a:graphicData uri="http://schemas.openxmlformats.org/drawingml/2006/table">
            <a:tbl>
              <a:tblPr>
                <a:tableStyleId>{5C22544A-7EE6-4342-B048-85BDC9FD1C3A}</a:tableStyleId>
              </a:tblPr>
              <a:tblGrid>
                <a:gridCol w="1340890"/>
                <a:gridCol w="1340890"/>
                <a:gridCol w="1340890"/>
                <a:gridCol w="2746082"/>
              </a:tblGrid>
              <a:tr h="216024">
                <a:tc>
                  <a:txBody>
                    <a:bodyPr/>
                    <a:lstStyle/>
                    <a:p>
                      <a:pPr algn="just">
                        <a:spcAft>
                          <a:spcPts val="0"/>
                        </a:spcAft>
                      </a:pPr>
                      <a:r>
                        <a:rPr lang="it-IT" sz="1200" dirty="0">
                          <a:effectLst/>
                        </a:rPr>
                        <a:t>    000111</a:t>
                      </a:r>
                      <a:endParaRPr lang="it-IT" sz="1200" dirty="0">
                        <a:effectLst/>
                        <a:latin typeface="Palatino"/>
                        <a:ea typeface="Times New Roman"/>
                        <a:cs typeface="Times New Roman"/>
                      </a:endParaRPr>
                    </a:p>
                  </a:txBody>
                  <a:tcPr marL="44450" marR="44450" marT="0" marB="0"/>
                </a:tc>
                <a:tc>
                  <a:txBody>
                    <a:bodyPr/>
                    <a:lstStyle/>
                    <a:p>
                      <a:pPr algn="just">
                        <a:spcAft>
                          <a:spcPts val="0"/>
                        </a:spcAft>
                      </a:pPr>
                      <a:r>
                        <a:rPr lang="it-IT" sz="1200">
                          <a:effectLst/>
                        </a:rPr>
                        <a:t>     00100</a:t>
                      </a:r>
                      <a:endParaRPr lang="it-IT" sz="1200">
                        <a:effectLst/>
                        <a:latin typeface="Palatino"/>
                        <a:ea typeface="Times New Roman"/>
                        <a:cs typeface="Times New Roman"/>
                      </a:endParaRPr>
                    </a:p>
                  </a:txBody>
                  <a:tcPr marL="44450" marR="44450" marT="0" marB="0"/>
                </a:tc>
                <a:tc>
                  <a:txBody>
                    <a:bodyPr/>
                    <a:lstStyle/>
                    <a:p>
                      <a:pPr algn="just">
                        <a:spcAft>
                          <a:spcPts val="0"/>
                        </a:spcAft>
                      </a:pPr>
                      <a:r>
                        <a:rPr lang="it-IT" sz="1200" dirty="0">
                          <a:effectLst/>
                        </a:rPr>
                        <a:t>    00111</a:t>
                      </a:r>
                      <a:endParaRPr lang="it-IT" sz="1200" dirty="0">
                        <a:effectLst/>
                        <a:latin typeface="Palatino"/>
                        <a:ea typeface="Times New Roman"/>
                        <a:cs typeface="Times New Roman"/>
                      </a:endParaRPr>
                    </a:p>
                  </a:txBody>
                  <a:tcPr marL="44450" marR="44450" marT="0" marB="0"/>
                </a:tc>
                <a:tc>
                  <a:txBody>
                    <a:bodyPr/>
                    <a:lstStyle/>
                    <a:p>
                      <a:pPr algn="just">
                        <a:spcAft>
                          <a:spcPts val="0"/>
                        </a:spcAft>
                      </a:pPr>
                      <a:r>
                        <a:rPr lang="it-IT" sz="1200" dirty="0">
                          <a:effectLst/>
                        </a:rPr>
                        <a:t>         0000000000010000</a:t>
                      </a:r>
                      <a:endParaRPr lang="it-IT" sz="1200" dirty="0">
                        <a:effectLst/>
                        <a:latin typeface="Palatino"/>
                        <a:ea typeface="Times New Roman"/>
                        <a:cs typeface="Times New Roman"/>
                      </a:endParaRPr>
                    </a:p>
                  </a:txBody>
                  <a:tcPr marL="44450" marR="44450" marT="0" marB="0"/>
                </a:tc>
              </a:tr>
            </a:tbl>
          </a:graphicData>
        </a:graphic>
      </p:graphicFrame>
      <p:sp>
        <p:nvSpPr>
          <p:cNvPr id="8" name="Rectangle 1"/>
          <p:cNvSpPr>
            <a:spLocks noChangeArrowheads="1"/>
          </p:cNvSpPr>
          <p:nvPr/>
        </p:nvSpPr>
        <p:spPr bwMode="auto">
          <a:xfrm>
            <a:off x="1331640" y="2846322"/>
            <a:ext cx="734481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0" i="0" u="none" strike="noStrike" cap="none" normalizeH="0" baseline="0" dirty="0" err="1" smtClean="0">
                <a:ln>
                  <a:noFill/>
                </a:ln>
                <a:solidFill>
                  <a:schemeClr val="tx1"/>
                </a:solidFill>
                <a:effectLst/>
                <a:latin typeface="Times" charset="0"/>
                <a:ea typeface="Times New Roman" pitchFamily="18" charset="0"/>
                <a:cs typeface="Times New Roman" pitchFamily="18" charset="0"/>
              </a:rPr>
              <a:t>Store</a:t>
            </a:r>
            <a:r>
              <a:rPr kumimoji="0" lang="it-IT" altLang="it-IT" sz="1800" b="0" i="0" u="none" strike="noStrike" cap="none" normalizeH="0" baseline="0" dirty="0" smtClean="0">
                <a:ln>
                  <a:noFill/>
                </a:ln>
                <a:solidFill>
                  <a:schemeClr val="tx1"/>
                </a:solidFill>
                <a:effectLst/>
                <a:latin typeface="Times" charset="0"/>
                <a:ea typeface="Times New Roman" pitchFamily="18" charset="0"/>
                <a:cs typeface="Times New Roman" pitchFamily="18" charset="0"/>
              </a:rPr>
              <a:t> 7, 16(4)</a:t>
            </a:r>
            <a:r>
              <a:rPr kumimoji="0" lang="it-IT" altLang="it-IT" sz="1800" b="0" i="0" u="none" strike="noStrike" cap="none" normalizeH="0" dirty="0" smtClean="0">
                <a:ln>
                  <a:noFill/>
                </a:ln>
                <a:solidFill>
                  <a:schemeClr val="tx1"/>
                </a:solidFill>
                <a:effectLst/>
                <a:latin typeface="Times" charset="0"/>
                <a:ea typeface="Times New Roman" pitchFamily="18" charset="0"/>
                <a:cs typeface="Times New Roman" pitchFamily="18" charset="0"/>
              </a:rPr>
              <a:t>    </a:t>
            </a:r>
            <a:r>
              <a:rPr kumimoji="0" lang="it-IT" altLang="it-IT" sz="1800" b="0" i="0" u="none" strike="noStrike" cap="none" normalizeH="0" baseline="0" dirty="0" smtClean="0">
                <a:ln>
                  <a:noFill/>
                </a:ln>
                <a:solidFill>
                  <a:schemeClr val="tx1"/>
                </a:solidFill>
                <a:effectLst/>
                <a:latin typeface="Times" charset="0"/>
                <a:ea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it-IT" altLang="it-IT" sz="1800" dirty="0">
              <a:solidFill>
                <a:schemeClr val="tx1"/>
              </a:solidFill>
              <a:latin typeface="Times"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0" i="0" u="none" strike="noStrike" cap="none" normalizeH="0" baseline="0" dirty="0" smtClean="0">
                <a:ln>
                  <a:noFill/>
                </a:ln>
                <a:solidFill>
                  <a:schemeClr val="tx1"/>
                </a:solidFill>
                <a:effectLst/>
                <a:latin typeface="Times" charset="0"/>
                <a:ea typeface="Times New Roman" pitchFamily="18" charset="0"/>
                <a:cs typeface="Times New Roman" pitchFamily="18" charset="0"/>
              </a:rPr>
              <a:t>trasferisci il contenuto del registro 7 nella locazione di      memoria il cui indirizzo è dato dalla somma di 16 con il contenuto del registro 4.</a:t>
            </a:r>
            <a:endParaRPr kumimoji="0" lang="it-IT" altLang="it-IT"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04142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sz="2400" dirty="0" err="1"/>
              <a:t>Istruzioni</a:t>
            </a:r>
            <a:r>
              <a:rPr lang="en-GB" sz="2400" dirty="0"/>
              <a:t> di </a:t>
            </a:r>
            <a:r>
              <a:rPr lang="en-GB" sz="2400" dirty="0" err="1"/>
              <a:t>salto</a:t>
            </a:r>
            <a:r>
              <a:rPr lang="en-GB" sz="2400" dirty="0"/>
              <a:t> </a:t>
            </a:r>
            <a:r>
              <a:rPr lang="en-GB" sz="2400" dirty="0" err="1"/>
              <a:t>condizionato</a:t>
            </a:r>
            <a:r>
              <a:rPr lang="en-GB" sz="2400" dirty="0"/>
              <a:t> (</a:t>
            </a:r>
            <a:r>
              <a:rPr lang="en-GB" sz="2400" dirty="0" err="1"/>
              <a:t>istruzioni</a:t>
            </a:r>
            <a:r>
              <a:rPr lang="en-GB" sz="2400" dirty="0"/>
              <a:t> di </a:t>
            </a:r>
            <a:r>
              <a:rPr lang="en-GB" sz="2400" dirty="0" err="1"/>
              <a:t>tipo</a:t>
            </a:r>
            <a:r>
              <a:rPr lang="en-GB" sz="2400" dirty="0"/>
              <a:t> </a:t>
            </a:r>
            <a:r>
              <a:rPr lang="en-GB" sz="2400" dirty="0" smtClean="0"/>
              <a:t>S)</a:t>
            </a:r>
            <a:endParaRPr lang="it-IT" sz="2400" dirty="0"/>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1050788567"/>
              </p:ext>
            </p:extLst>
          </p:nvPr>
        </p:nvGraphicFramePr>
        <p:xfrm>
          <a:off x="94928" y="1844824"/>
          <a:ext cx="8820472" cy="4145280"/>
        </p:xfrm>
        <a:graphic>
          <a:graphicData uri="http://schemas.openxmlformats.org/drawingml/2006/table">
            <a:tbl>
              <a:tblPr>
                <a:tableStyleId>{5C22544A-7EE6-4342-B048-85BDC9FD1C3A}</a:tableStyleId>
              </a:tblPr>
              <a:tblGrid>
                <a:gridCol w="1981424"/>
                <a:gridCol w="3285983"/>
                <a:gridCol w="3553065"/>
              </a:tblGrid>
              <a:tr h="123442">
                <a:tc>
                  <a:txBody>
                    <a:bodyPr/>
                    <a:lstStyle/>
                    <a:p>
                      <a:pPr>
                        <a:spcAft>
                          <a:spcPts val="0"/>
                        </a:spcAft>
                      </a:pPr>
                      <a:r>
                        <a:rPr lang="it-IT" sz="1000" dirty="0">
                          <a:solidFill>
                            <a:schemeClr val="accent2"/>
                          </a:solidFill>
                          <a:effectLst/>
                        </a:rPr>
                        <a:t>Istruzione</a:t>
                      </a:r>
                      <a:endParaRPr lang="it-IT" sz="1000" b="1" i="1" dirty="0">
                        <a:solidFill>
                          <a:schemeClr val="accent2"/>
                        </a:solidFill>
                        <a:effectLst/>
                        <a:latin typeface="New York"/>
                        <a:cs typeface="Times New Roman" panose="02020603050405020304" pitchFamily="18" charset="0"/>
                      </a:endParaRPr>
                    </a:p>
                  </a:txBody>
                  <a:tcPr marL="44450" marR="44450" marT="0" marB="0"/>
                </a:tc>
                <a:tc>
                  <a:txBody>
                    <a:bodyPr/>
                    <a:lstStyle/>
                    <a:p>
                      <a:pPr>
                        <a:spcAft>
                          <a:spcPts val="0"/>
                        </a:spcAft>
                      </a:pPr>
                      <a:r>
                        <a:rPr lang="it-IT" sz="1200" dirty="0">
                          <a:solidFill>
                            <a:schemeClr val="accent2"/>
                          </a:solidFill>
                          <a:effectLst/>
                        </a:rPr>
                        <a:t>                   Sintassi</a:t>
                      </a:r>
                      <a:endParaRPr lang="it-IT" sz="1200" dirty="0">
                        <a:solidFill>
                          <a:schemeClr val="accent2"/>
                        </a:solidFill>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spcAft>
                          <a:spcPts val="0"/>
                        </a:spcAft>
                      </a:pPr>
                      <a:r>
                        <a:rPr lang="it-IT" sz="1200" dirty="0">
                          <a:solidFill>
                            <a:schemeClr val="accent2"/>
                          </a:solidFill>
                          <a:effectLst/>
                        </a:rPr>
                        <a:t>                  Semantica</a:t>
                      </a:r>
                      <a:endParaRPr lang="it-IT" sz="1200" dirty="0">
                        <a:solidFill>
                          <a:schemeClr val="accent2"/>
                        </a:solidFill>
                        <a:effectLst/>
                        <a:latin typeface="Palatino"/>
                        <a:ea typeface="Times New Roman" panose="02020603050405020304" pitchFamily="18" charset="0"/>
                        <a:cs typeface="Times New Roman" panose="02020603050405020304" pitchFamily="18" charset="0"/>
                      </a:endParaRPr>
                    </a:p>
                  </a:txBody>
                  <a:tcPr marL="44450" marR="44450" marT="0" marB="0"/>
                </a:tc>
              </a:tr>
              <a:tr h="2540854">
                <a:tc>
                  <a:txBody>
                    <a:bodyPr/>
                    <a:lstStyle/>
                    <a:p>
                      <a:pPr algn="just">
                        <a:spcAft>
                          <a:spcPts val="0"/>
                        </a:spcAft>
                      </a:pPr>
                      <a:r>
                        <a:rPr lang="it-IT" sz="2000" dirty="0">
                          <a:effectLst/>
                        </a:rPr>
                        <a:t>salta se </a:t>
                      </a:r>
                      <a:endParaRPr lang="it-IT" sz="2000" dirty="0" smtClean="0">
                        <a:effectLst/>
                      </a:endParaRPr>
                    </a:p>
                    <a:p>
                      <a:pPr algn="just">
                        <a:spcAft>
                          <a:spcPts val="0"/>
                        </a:spcAft>
                      </a:pPr>
                      <a:r>
                        <a:rPr lang="it-IT" sz="2000" dirty="0" smtClean="0">
                          <a:effectLst/>
                        </a:rPr>
                        <a:t>        </a:t>
                      </a:r>
                      <a:r>
                        <a:rPr lang="it-IT" sz="2000" dirty="0" err="1" smtClean="0">
                          <a:effectLst/>
                        </a:rPr>
                        <a:t>flag</a:t>
                      </a:r>
                      <a:r>
                        <a:rPr lang="it-IT" sz="2000" dirty="0" smtClean="0">
                          <a:effectLst/>
                        </a:rPr>
                        <a:t> </a:t>
                      </a:r>
                      <a:r>
                        <a:rPr lang="it-IT" sz="2000" dirty="0">
                          <a:effectLst/>
                        </a:rPr>
                        <a:t>X = =1</a:t>
                      </a:r>
                    </a:p>
                    <a:p>
                      <a:pPr algn="just">
                        <a:spcAft>
                          <a:spcPts val="0"/>
                        </a:spcAft>
                      </a:pPr>
                      <a:r>
                        <a:rPr lang="it-IT" sz="2000" dirty="0">
                          <a:effectLst/>
                        </a:rPr>
                        <a:t> </a:t>
                      </a:r>
                    </a:p>
                    <a:p>
                      <a:pPr algn="just">
                        <a:spcAft>
                          <a:spcPts val="0"/>
                        </a:spcAft>
                      </a:pPr>
                      <a:r>
                        <a:rPr lang="it-IT" sz="2000" dirty="0">
                          <a:effectLst/>
                        </a:rPr>
                        <a:t>(dove X può </a:t>
                      </a:r>
                    </a:p>
                    <a:p>
                      <a:pPr algn="just">
                        <a:spcAft>
                          <a:spcPts val="0"/>
                        </a:spcAft>
                      </a:pPr>
                      <a:r>
                        <a:rPr lang="it-IT" sz="2000" dirty="0">
                          <a:effectLst/>
                        </a:rPr>
                        <a:t>essere uno </a:t>
                      </a:r>
                      <a:endParaRPr lang="it-IT" sz="2000" dirty="0" smtClean="0">
                        <a:effectLst/>
                      </a:endParaRPr>
                    </a:p>
                    <a:p>
                      <a:pPr algn="just">
                        <a:spcAft>
                          <a:spcPts val="0"/>
                        </a:spcAft>
                      </a:pPr>
                      <a:r>
                        <a:rPr lang="it-IT" sz="2000" dirty="0" smtClean="0">
                          <a:effectLst/>
                        </a:rPr>
                        <a:t>dei </a:t>
                      </a:r>
                      <a:r>
                        <a:rPr lang="it-IT" sz="2000" dirty="0" err="1">
                          <a:effectLst/>
                        </a:rPr>
                        <a:t>flag</a:t>
                      </a:r>
                      <a:r>
                        <a:rPr lang="it-IT" sz="2000" dirty="0">
                          <a:effectLst/>
                        </a:rPr>
                        <a:t> </a:t>
                      </a:r>
                    </a:p>
                    <a:p>
                      <a:pPr algn="just">
                        <a:spcAft>
                          <a:spcPts val="0"/>
                        </a:spcAft>
                      </a:pPr>
                      <a:r>
                        <a:rPr lang="it-IT" sz="2000" dirty="0">
                          <a:effectLst/>
                        </a:rPr>
                        <a:t>del registro </a:t>
                      </a:r>
                      <a:endParaRPr lang="it-IT" sz="2000" dirty="0" smtClean="0">
                        <a:effectLst/>
                      </a:endParaRPr>
                    </a:p>
                    <a:p>
                      <a:pPr algn="just">
                        <a:spcAft>
                          <a:spcPts val="0"/>
                        </a:spcAft>
                      </a:pPr>
                      <a:r>
                        <a:rPr lang="it-IT" sz="2000" dirty="0" smtClean="0">
                          <a:effectLst/>
                        </a:rPr>
                        <a:t>di </a:t>
                      </a:r>
                      <a:r>
                        <a:rPr lang="it-IT" sz="2000" dirty="0">
                          <a:effectLst/>
                        </a:rPr>
                        <a:t>stato)	</a:t>
                      </a:r>
                      <a:endParaRPr lang="it-IT" sz="2000" dirty="0">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lgn="just">
                        <a:spcAft>
                          <a:spcPts val="0"/>
                        </a:spcAft>
                      </a:pPr>
                      <a:r>
                        <a:rPr lang="it-IT" sz="2000" dirty="0" smtClean="0">
                          <a:effectLst/>
                        </a:rPr>
                        <a:t>      </a:t>
                      </a:r>
                      <a:r>
                        <a:rPr lang="it-IT" sz="2000" dirty="0" err="1" smtClean="0">
                          <a:effectLst/>
                        </a:rPr>
                        <a:t>jumpX</a:t>
                      </a:r>
                      <a:r>
                        <a:rPr lang="it-IT" sz="2000" dirty="0" smtClean="0">
                          <a:effectLst/>
                        </a:rPr>
                        <a:t>  </a:t>
                      </a:r>
                      <a:r>
                        <a:rPr lang="it-IT" sz="2000" dirty="0">
                          <a:effectLst/>
                        </a:rPr>
                        <a:t>indirizzo </a:t>
                      </a:r>
                      <a:endParaRPr lang="it-IT" sz="2000" dirty="0">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lgn="just">
                        <a:spcAft>
                          <a:spcPts val="0"/>
                        </a:spcAft>
                      </a:pPr>
                      <a:r>
                        <a:rPr lang="it-IT" sz="2000" dirty="0">
                          <a:effectLst/>
                        </a:rPr>
                        <a:t>se </a:t>
                      </a:r>
                      <a:r>
                        <a:rPr lang="it-IT" sz="2000" dirty="0" err="1">
                          <a:effectLst/>
                        </a:rPr>
                        <a:t>flag</a:t>
                      </a:r>
                      <a:r>
                        <a:rPr lang="it-IT" sz="2000" dirty="0">
                          <a:effectLst/>
                        </a:rPr>
                        <a:t> X = =1 </a:t>
                      </a:r>
                    </a:p>
                    <a:p>
                      <a:pPr algn="just">
                        <a:spcAft>
                          <a:spcPts val="0"/>
                        </a:spcAft>
                      </a:pPr>
                      <a:r>
                        <a:rPr lang="it-IT" sz="2000" dirty="0">
                          <a:effectLst/>
                        </a:rPr>
                        <a:t>allora PC=</a:t>
                      </a:r>
                      <a:r>
                        <a:rPr lang="it-IT" sz="2000" dirty="0" err="1">
                          <a:effectLst/>
                        </a:rPr>
                        <a:t>PC+S+indirizzo</a:t>
                      </a:r>
                      <a:endParaRPr lang="it-IT" sz="2000" dirty="0">
                        <a:effectLst/>
                      </a:endParaRPr>
                    </a:p>
                    <a:p>
                      <a:pPr algn="just">
                        <a:spcAft>
                          <a:spcPts val="0"/>
                        </a:spcAft>
                      </a:pPr>
                      <a:r>
                        <a:rPr lang="it-IT" sz="2000" dirty="0">
                          <a:effectLst/>
                        </a:rPr>
                        <a:t> </a:t>
                      </a:r>
                    </a:p>
                    <a:p>
                      <a:pPr algn="just">
                        <a:spcAft>
                          <a:spcPts val="0"/>
                        </a:spcAft>
                      </a:pPr>
                      <a:r>
                        <a:rPr lang="it-IT" sz="2000" dirty="0">
                          <a:effectLst/>
                        </a:rPr>
                        <a:t>(dove S è un intero che dipende </a:t>
                      </a:r>
                      <a:r>
                        <a:rPr lang="it-IT" sz="2000" dirty="0" smtClean="0">
                          <a:effectLst/>
                        </a:rPr>
                        <a:t>da</a:t>
                      </a:r>
                      <a:r>
                        <a:rPr lang="it-IT" sz="2000" baseline="0" dirty="0" smtClean="0">
                          <a:effectLst/>
                        </a:rPr>
                        <a:t> </a:t>
                      </a:r>
                      <a:r>
                        <a:rPr lang="it-IT" sz="2000" dirty="0" smtClean="0">
                          <a:effectLst/>
                        </a:rPr>
                        <a:t>come </a:t>
                      </a:r>
                      <a:r>
                        <a:rPr lang="it-IT" sz="2000" dirty="0">
                          <a:effectLst/>
                        </a:rPr>
                        <a:t>è organizzata la memoria, </a:t>
                      </a:r>
                    </a:p>
                    <a:p>
                      <a:pPr algn="just">
                        <a:spcAft>
                          <a:spcPts val="0"/>
                        </a:spcAft>
                      </a:pPr>
                      <a:r>
                        <a:rPr lang="it-IT" sz="2000" dirty="0">
                          <a:effectLst/>
                        </a:rPr>
                        <a:t>per esempio in un processore a </a:t>
                      </a:r>
                      <a:r>
                        <a:rPr lang="it-IT" sz="2000" baseline="0" dirty="0" smtClean="0">
                          <a:effectLst/>
                        </a:rPr>
                        <a:t> </a:t>
                      </a:r>
                      <a:r>
                        <a:rPr lang="it-IT" sz="2000" dirty="0" smtClean="0">
                          <a:effectLst/>
                        </a:rPr>
                        <a:t>32 </a:t>
                      </a:r>
                      <a:r>
                        <a:rPr lang="it-IT" sz="2000" dirty="0">
                          <a:effectLst/>
                        </a:rPr>
                        <a:t>bit con il banco </a:t>
                      </a:r>
                    </a:p>
                    <a:p>
                      <a:pPr algn="just">
                        <a:spcAft>
                          <a:spcPts val="0"/>
                        </a:spcAft>
                      </a:pPr>
                      <a:r>
                        <a:rPr lang="it-IT" sz="2000" dirty="0">
                          <a:effectLst/>
                        </a:rPr>
                        <a:t>di memoria della cache costituita con </a:t>
                      </a:r>
                    </a:p>
                    <a:p>
                      <a:pPr algn="just">
                        <a:spcAft>
                          <a:spcPts val="0"/>
                        </a:spcAft>
                      </a:pPr>
                      <a:r>
                        <a:rPr lang="it-IT" sz="2000" dirty="0">
                          <a:effectLst/>
                        </a:rPr>
                        <a:t>moduli di memoria di 8 bit il suo </a:t>
                      </a:r>
                      <a:r>
                        <a:rPr lang="it-IT" sz="2000" dirty="0" smtClean="0">
                          <a:effectLst/>
                        </a:rPr>
                        <a:t>valore </a:t>
                      </a:r>
                      <a:r>
                        <a:rPr lang="it-IT" sz="2000" dirty="0">
                          <a:effectLst/>
                        </a:rPr>
                        <a:t>è pari a 4)  </a:t>
                      </a:r>
                    </a:p>
                    <a:p>
                      <a:pPr algn="just">
                        <a:spcAft>
                          <a:spcPts val="0"/>
                        </a:spcAft>
                      </a:pPr>
                      <a:r>
                        <a:rPr lang="it-IT" sz="2000" dirty="0">
                          <a:effectLst/>
                        </a:rPr>
                        <a:t> </a:t>
                      </a:r>
                      <a:endParaRPr lang="it-IT" sz="2000" dirty="0">
                        <a:effectLst/>
                        <a:latin typeface="Palatino"/>
                        <a:ea typeface="Times New Roman" panose="02020603050405020304" pitchFamily="18" charset="0"/>
                        <a:cs typeface="Times New Roman" panose="02020603050405020304" pitchFamily="18" charset="0"/>
                      </a:endParaRPr>
                    </a:p>
                  </a:txBody>
                  <a:tcPr marL="44450" marR="44450" marT="0" marB="0"/>
                </a:tc>
              </a:tr>
            </a:tbl>
          </a:graphicData>
        </a:graphic>
      </p:graphicFrame>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15</a:t>
            </a:fld>
            <a:endParaRPr lang="it-IT" altLang="it-IT"/>
          </a:p>
        </p:txBody>
      </p:sp>
    </p:spTree>
    <p:extLst>
      <p:ext uri="{BB962C8B-B14F-4D97-AF65-F5344CB8AC3E}">
        <p14:creationId xmlns:p14="http://schemas.microsoft.com/office/powerpoint/2010/main" val="3707973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Formato ed esempio di codice</a:t>
            </a:r>
            <a:endParaRPr lang="it-IT" dirty="0"/>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2148885683"/>
              </p:ext>
            </p:extLst>
          </p:nvPr>
        </p:nvGraphicFramePr>
        <p:xfrm>
          <a:off x="1835696" y="1844824"/>
          <a:ext cx="5976663" cy="432048"/>
        </p:xfrm>
        <a:graphic>
          <a:graphicData uri="http://schemas.openxmlformats.org/drawingml/2006/table">
            <a:tbl>
              <a:tblPr>
                <a:tableStyleId>{5C22544A-7EE6-4342-B048-85BDC9FD1C3A}</a:tableStyleId>
              </a:tblPr>
              <a:tblGrid>
                <a:gridCol w="1183977"/>
                <a:gridCol w="1183977"/>
                <a:gridCol w="3608709"/>
              </a:tblGrid>
              <a:tr h="432048">
                <a:tc>
                  <a:txBody>
                    <a:bodyPr/>
                    <a:lstStyle/>
                    <a:p>
                      <a:pPr algn="just">
                        <a:spcAft>
                          <a:spcPts val="0"/>
                        </a:spcAft>
                      </a:pPr>
                      <a:r>
                        <a:rPr lang="it-IT" sz="1200">
                          <a:effectLst/>
                        </a:rPr>
                        <a:t>    opcode</a:t>
                      </a:r>
                      <a:endParaRPr lang="it-IT" sz="1200">
                        <a:effectLst/>
                        <a:latin typeface="Palatino"/>
                        <a:ea typeface="Times New Roman"/>
                        <a:cs typeface="Times New Roman"/>
                      </a:endParaRPr>
                    </a:p>
                  </a:txBody>
                  <a:tcPr marL="44450" marR="44450" marT="0" marB="0"/>
                </a:tc>
                <a:tc>
                  <a:txBody>
                    <a:bodyPr/>
                    <a:lstStyle/>
                    <a:p>
                      <a:pPr algn="just">
                        <a:spcAft>
                          <a:spcPts val="0"/>
                        </a:spcAft>
                      </a:pPr>
                      <a:r>
                        <a:rPr lang="it-IT" sz="1200">
                          <a:effectLst/>
                        </a:rPr>
                        <a:t>        flag</a:t>
                      </a:r>
                      <a:endParaRPr lang="it-IT" sz="1200">
                        <a:effectLst/>
                        <a:latin typeface="Palatino"/>
                        <a:ea typeface="Times New Roman"/>
                        <a:cs typeface="Times New Roman"/>
                      </a:endParaRPr>
                    </a:p>
                  </a:txBody>
                  <a:tcPr marL="44450" marR="44450" marT="0" marB="0"/>
                </a:tc>
                <a:tc>
                  <a:txBody>
                    <a:bodyPr/>
                    <a:lstStyle/>
                    <a:p>
                      <a:pPr algn="just">
                        <a:spcAft>
                          <a:spcPts val="0"/>
                        </a:spcAft>
                      </a:pPr>
                      <a:r>
                        <a:rPr lang="it-IT" sz="1200" dirty="0">
                          <a:effectLst/>
                        </a:rPr>
                        <a:t>                              indirizzo</a:t>
                      </a:r>
                      <a:endParaRPr lang="it-IT" sz="1200" dirty="0">
                        <a:effectLst/>
                        <a:latin typeface="Palatino"/>
                        <a:ea typeface="Times New Roman"/>
                        <a:cs typeface="Times New Roman"/>
                      </a:endParaRPr>
                    </a:p>
                  </a:txBody>
                  <a:tcPr marL="44450" marR="44450" marT="0" marB="0"/>
                </a:tc>
              </a:tr>
            </a:tbl>
          </a:graphicData>
        </a:graphic>
      </p:graphicFrame>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16</a:t>
            </a:fld>
            <a:endParaRPr lang="it-IT" altLang="it-IT"/>
          </a:p>
        </p:txBody>
      </p:sp>
      <p:sp>
        <p:nvSpPr>
          <p:cNvPr id="7" name="Rectangle 1"/>
          <p:cNvSpPr>
            <a:spLocks noChangeArrowheads="1"/>
          </p:cNvSpPr>
          <p:nvPr/>
        </p:nvSpPr>
        <p:spPr bwMode="auto">
          <a:xfrm>
            <a:off x="1835696" y="1535790"/>
            <a:ext cx="446449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200" b="0" i="0" u="none" strike="noStrike" cap="none" normalizeH="0" baseline="0" dirty="0" smtClean="0">
                <a:ln>
                  <a:noFill/>
                </a:ln>
                <a:solidFill>
                  <a:schemeClr val="tx1"/>
                </a:solidFill>
                <a:effectLst/>
                <a:latin typeface="Times" charset="0"/>
                <a:ea typeface="Times New Roman" pitchFamily="18" charset="0"/>
                <a:cs typeface="Times New Roman" pitchFamily="18" charset="0"/>
              </a:rPr>
              <a:t>     31-26	               25-23	                                22-0</a:t>
            </a:r>
            <a:endParaRPr kumimoji="0" lang="it-IT" altLang="it-I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8" name="Tabella 7"/>
          <p:cNvGraphicFramePr>
            <a:graphicFrameLocks noGrp="1"/>
          </p:cNvGraphicFramePr>
          <p:nvPr>
            <p:extLst>
              <p:ext uri="{D42A27DB-BD31-4B8C-83A1-F6EECF244321}">
                <p14:modId xmlns:p14="http://schemas.microsoft.com/office/powerpoint/2010/main" val="684641192"/>
              </p:ext>
            </p:extLst>
          </p:nvPr>
        </p:nvGraphicFramePr>
        <p:xfrm>
          <a:off x="1857095" y="4581128"/>
          <a:ext cx="5955264" cy="205420"/>
        </p:xfrm>
        <a:graphic>
          <a:graphicData uri="http://schemas.openxmlformats.org/drawingml/2006/table">
            <a:tbl>
              <a:tblPr>
                <a:tableStyleId>{5C22544A-7EE6-4342-B048-85BDC9FD1C3A}</a:tableStyleId>
              </a:tblPr>
              <a:tblGrid>
                <a:gridCol w="1179738"/>
                <a:gridCol w="1179738"/>
                <a:gridCol w="3595788"/>
              </a:tblGrid>
              <a:tr h="205420">
                <a:tc>
                  <a:txBody>
                    <a:bodyPr/>
                    <a:lstStyle/>
                    <a:p>
                      <a:pPr algn="just">
                        <a:spcAft>
                          <a:spcPts val="0"/>
                        </a:spcAft>
                      </a:pPr>
                      <a:r>
                        <a:rPr lang="it-IT" sz="1200" dirty="0">
                          <a:effectLst/>
                        </a:rPr>
                        <a:t>    001000</a:t>
                      </a:r>
                      <a:endParaRPr lang="it-IT" sz="1200" dirty="0">
                        <a:effectLst/>
                        <a:latin typeface="Palatino"/>
                        <a:ea typeface="Times New Roman"/>
                        <a:cs typeface="Times New Roman"/>
                      </a:endParaRPr>
                    </a:p>
                  </a:txBody>
                  <a:tcPr marL="44450" marR="44450" marT="0" marB="0"/>
                </a:tc>
                <a:tc>
                  <a:txBody>
                    <a:bodyPr/>
                    <a:lstStyle/>
                    <a:p>
                      <a:pPr algn="just">
                        <a:spcAft>
                          <a:spcPts val="0"/>
                        </a:spcAft>
                      </a:pPr>
                      <a:r>
                        <a:rPr lang="it-IT" sz="1200">
                          <a:effectLst/>
                        </a:rPr>
                        <a:t>        001</a:t>
                      </a:r>
                      <a:endParaRPr lang="it-IT" sz="1200">
                        <a:effectLst/>
                        <a:latin typeface="Palatino"/>
                        <a:ea typeface="Times New Roman"/>
                        <a:cs typeface="Times New Roman"/>
                      </a:endParaRPr>
                    </a:p>
                  </a:txBody>
                  <a:tcPr marL="44450" marR="44450" marT="0" marB="0"/>
                </a:tc>
                <a:tc>
                  <a:txBody>
                    <a:bodyPr/>
                    <a:lstStyle/>
                    <a:p>
                      <a:pPr algn="just">
                        <a:spcAft>
                          <a:spcPts val="0"/>
                        </a:spcAft>
                      </a:pPr>
                      <a:r>
                        <a:rPr lang="it-IT" sz="1200" dirty="0">
                          <a:effectLst/>
                        </a:rPr>
                        <a:t>            00000000000001000000010</a:t>
                      </a:r>
                      <a:endParaRPr lang="it-IT" sz="1200" dirty="0">
                        <a:effectLst/>
                        <a:latin typeface="Palatino"/>
                        <a:ea typeface="Times New Roman"/>
                        <a:cs typeface="Times New Roman"/>
                      </a:endParaRPr>
                    </a:p>
                  </a:txBody>
                  <a:tcPr marL="44450" marR="44450" marT="0" marB="0"/>
                </a:tc>
              </a:tr>
            </a:tbl>
          </a:graphicData>
        </a:graphic>
      </p:graphicFrame>
      <p:sp>
        <p:nvSpPr>
          <p:cNvPr id="9" name="Rectangle 2"/>
          <p:cNvSpPr>
            <a:spLocks noChangeArrowheads="1"/>
          </p:cNvSpPr>
          <p:nvPr/>
        </p:nvSpPr>
        <p:spPr bwMode="auto">
          <a:xfrm>
            <a:off x="1835696" y="2685721"/>
            <a:ext cx="6192688"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2000" b="0" i="0" u="none" strike="noStrike" cap="none" normalizeH="0" baseline="0" dirty="0" err="1" smtClean="0">
                <a:ln>
                  <a:noFill/>
                </a:ln>
                <a:solidFill>
                  <a:schemeClr val="tx1"/>
                </a:solidFill>
                <a:effectLst/>
                <a:latin typeface="Times" charset="0"/>
                <a:ea typeface="Times New Roman" pitchFamily="18" charset="0"/>
                <a:cs typeface="Times New Roman" pitchFamily="18" charset="0"/>
              </a:rPr>
              <a:t>jumpC</a:t>
            </a:r>
            <a:r>
              <a:rPr kumimoji="0" lang="it-IT" altLang="it-IT" sz="2000" b="0" i="0" u="none" strike="noStrike" cap="none" normalizeH="0" baseline="0" dirty="0" smtClean="0">
                <a:ln>
                  <a:noFill/>
                </a:ln>
                <a:solidFill>
                  <a:schemeClr val="tx1"/>
                </a:solidFill>
                <a:effectLst/>
                <a:latin typeface="Times" charset="0"/>
                <a:ea typeface="Times New Roman" pitchFamily="18" charset="0"/>
                <a:cs typeface="Times New Roman" pitchFamily="18" charset="0"/>
              </a:rPr>
              <a:t> 1026	-- </a:t>
            </a:r>
          </a:p>
          <a:p>
            <a:pPr marL="0" marR="0" lvl="0" indent="0" algn="l" defTabSz="914400" rtl="0" eaLnBrk="1" fontAlgn="base" latinLnBrk="0" hangingPunct="1">
              <a:lnSpc>
                <a:spcPct val="100000"/>
              </a:lnSpc>
              <a:spcBef>
                <a:spcPct val="0"/>
              </a:spcBef>
              <a:spcAft>
                <a:spcPct val="0"/>
              </a:spcAft>
              <a:buClrTx/>
              <a:buSzTx/>
              <a:buFontTx/>
              <a:buNone/>
              <a:tabLst/>
            </a:pPr>
            <a:endParaRPr lang="it-IT" altLang="it-IT" sz="2000" dirty="0">
              <a:solidFill>
                <a:schemeClr val="tx1"/>
              </a:solidFill>
              <a:latin typeface="Times"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2000" b="0" i="0" u="none" strike="noStrike" cap="none" normalizeH="0" baseline="0" dirty="0" smtClean="0">
                <a:ln>
                  <a:noFill/>
                </a:ln>
                <a:solidFill>
                  <a:schemeClr val="tx1"/>
                </a:solidFill>
                <a:effectLst/>
                <a:latin typeface="Times" charset="0"/>
                <a:ea typeface="Times New Roman" pitchFamily="18" charset="0"/>
                <a:cs typeface="Times New Roman" pitchFamily="18" charset="0"/>
              </a:rPr>
              <a:t>se il bit di CARRY = = 1 allora metti il PC ad un valore pari a (PC)+S+1026</a:t>
            </a:r>
            <a:r>
              <a:rPr kumimoji="0" lang="it-IT" altLang="it-IT" sz="1200" b="0" i="0" u="none" strike="noStrike" cap="none" normalizeH="0" baseline="0" dirty="0" smtClean="0">
                <a:ln>
                  <a:noFill/>
                </a:ln>
                <a:solidFill>
                  <a:schemeClr val="tx1"/>
                </a:solidFill>
                <a:effectLst/>
                <a:latin typeface="Times" charset="0"/>
                <a:ea typeface="Times New Roman" pitchFamily="18" charset="0"/>
                <a:cs typeface="Times New Roman" pitchFamily="18" charset="0"/>
              </a:rPr>
              <a:t>.</a:t>
            </a:r>
            <a:endParaRPr kumimoji="0" lang="it-IT" altLang="it-I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913949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33400" y="152400"/>
            <a:ext cx="8001000" cy="685800"/>
          </a:xfrm>
        </p:spPr>
        <p:txBody>
          <a:bodyPr/>
          <a:lstStyle/>
          <a:p>
            <a:r>
              <a:rPr lang="it-IT" dirty="0"/>
              <a:t>Istruzione non operativa (NOP</a:t>
            </a:r>
            <a:r>
              <a:rPr lang="it-IT" dirty="0" smtClean="0"/>
              <a:t>)</a:t>
            </a:r>
            <a:endParaRPr lang="it-IT" dirty="0"/>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2226642519"/>
              </p:ext>
            </p:extLst>
          </p:nvPr>
        </p:nvGraphicFramePr>
        <p:xfrm>
          <a:off x="755576" y="3140968"/>
          <a:ext cx="7778824" cy="849627"/>
        </p:xfrm>
        <a:graphic>
          <a:graphicData uri="http://schemas.openxmlformats.org/drawingml/2006/table">
            <a:tbl>
              <a:tblPr>
                <a:tableStyleId>{5C22544A-7EE6-4342-B048-85BDC9FD1C3A}</a:tableStyleId>
              </a:tblPr>
              <a:tblGrid>
                <a:gridCol w="1627750"/>
                <a:gridCol w="3015549"/>
                <a:gridCol w="3135525"/>
              </a:tblGrid>
              <a:tr h="240027">
                <a:tc>
                  <a:txBody>
                    <a:bodyPr/>
                    <a:lstStyle/>
                    <a:p>
                      <a:pPr>
                        <a:spcAft>
                          <a:spcPts val="0"/>
                        </a:spcAft>
                      </a:pPr>
                      <a:r>
                        <a:rPr lang="it-IT" sz="1400" dirty="0">
                          <a:solidFill>
                            <a:schemeClr val="accent2"/>
                          </a:solidFill>
                          <a:effectLst/>
                        </a:rPr>
                        <a:t>Istruzione</a:t>
                      </a:r>
                      <a:endParaRPr lang="it-IT" sz="1400" b="1" i="1" dirty="0">
                        <a:solidFill>
                          <a:schemeClr val="accent2"/>
                        </a:solidFill>
                        <a:effectLst/>
                        <a:latin typeface="New York"/>
                        <a:cs typeface="Times New Roman" panose="02020603050405020304" pitchFamily="18" charset="0"/>
                      </a:endParaRPr>
                    </a:p>
                  </a:txBody>
                  <a:tcPr marL="44450" marR="44450" marT="0" marB="0"/>
                </a:tc>
                <a:tc>
                  <a:txBody>
                    <a:bodyPr/>
                    <a:lstStyle/>
                    <a:p>
                      <a:pPr>
                        <a:spcAft>
                          <a:spcPts val="0"/>
                        </a:spcAft>
                      </a:pPr>
                      <a:r>
                        <a:rPr lang="it-IT" sz="1400" dirty="0">
                          <a:solidFill>
                            <a:schemeClr val="accent2"/>
                          </a:solidFill>
                          <a:effectLst/>
                        </a:rPr>
                        <a:t>                   Sintassi</a:t>
                      </a:r>
                      <a:endParaRPr lang="it-IT" sz="1400" dirty="0">
                        <a:solidFill>
                          <a:schemeClr val="accent2"/>
                        </a:solidFill>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spcAft>
                          <a:spcPts val="0"/>
                        </a:spcAft>
                      </a:pPr>
                      <a:r>
                        <a:rPr lang="it-IT" sz="1400" dirty="0">
                          <a:solidFill>
                            <a:schemeClr val="accent2"/>
                          </a:solidFill>
                          <a:effectLst/>
                        </a:rPr>
                        <a:t>                  Semantica</a:t>
                      </a:r>
                      <a:endParaRPr lang="it-IT" sz="1400" dirty="0">
                        <a:solidFill>
                          <a:schemeClr val="accent2"/>
                        </a:solidFill>
                        <a:effectLst/>
                        <a:latin typeface="Palatino"/>
                        <a:ea typeface="Times New Roman" panose="02020603050405020304" pitchFamily="18" charset="0"/>
                        <a:cs typeface="Times New Roman" panose="02020603050405020304" pitchFamily="18" charset="0"/>
                      </a:endParaRPr>
                    </a:p>
                  </a:txBody>
                  <a:tcPr marL="44450" marR="44450" marT="0" marB="0"/>
                </a:tc>
              </a:tr>
              <a:tr h="480053">
                <a:tc>
                  <a:txBody>
                    <a:bodyPr/>
                    <a:lstStyle/>
                    <a:p>
                      <a:pPr algn="just">
                        <a:spcAft>
                          <a:spcPts val="0"/>
                        </a:spcAft>
                      </a:pPr>
                      <a:r>
                        <a:rPr lang="it-IT" sz="2000">
                          <a:effectLst/>
                        </a:rPr>
                        <a:t>Nulla</a:t>
                      </a:r>
                      <a:endParaRPr lang="it-IT" sz="2000">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lgn="just">
                        <a:spcAft>
                          <a:spcPts val="0"/>
                        </a:spcAft>
                      </a:pPr>
                      <a:r>
                        <a:rPr lang="en-US" sz="2000">
                          <a:effectLst/>
                        </a:rPr>
                        <a:t>Nop</a:t>
                      </a:r>
                      <a:endParaRPr lang="it-IT" sz="2000">
                        <a:effectLst/>
                      </a:endParaRPr>
                    </a:p>
                    <a:p>
                      <a:pPr algn="just">
                        <a:spcAft>
                          <a:spcPts val="0"/>
                        </a:spcAft>
                      </a:pPr>
                      <a:r>
                        <a:rPr lang="en-US" sz="2000">
                          <a:effectLst/>
                        </a:rPr>
                        <a:t> </a:t>
                      </a:r>
                      <a:endParaRPr lang="it-IT" sz="2000">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spcAft>
                          <a:spcPts val="0"/>
                        </a:spcAft>
                      </a:pPr>
                      <a:r>
                        <a:rPr lang="en-US" sz="2000" dirty="0">
                          <a:effectLst/>
                        </a:rPr>
                        <a:t>Non </a:t>
                      </a:r>
                      <a:r>
                        <a:rPr lang="en-US" sz="2000" dirty="0" err="1">
                          <a:effectLst/>
                        </a:rPr>
                        <a:t>modificare</a:t>
                      </a:r>
                      <a:r>
                        <a:rPr lang="en-US" sz="2000" dirty="0">
                          <a:effectLst/>
                        </a:rPr>
                        <a:t> </a:t>
                      </a:r>
                      <a:r>
                        <a:rPr lang="en-US" sz="2000" dirty="0" err="1">
                          <a:effectLst/>
                        </a:rPr>
                        <a:t>nulla</a:t>
                      </a:r>
                      <a:endParaRPr lang="it-IT" sz="2000" dirty="0">
                        <a:effectLst/>
                      </a:endParaRPr>
                    </a:p>
                    <a:p>
                      <a:pPr algn="just">
                        <a:spcAft>
                          <a:spcPts val="0"/>
                        </a:spcAft>
                      </a:pPr>
                      <a:r>
                        <a:rPr lang="en-US" sz="2000" dirty="0">
                          <a:effectLst/>
                        </a:rPr>
                        <a:t> </a:t>
                      </a:r>
                      <a:endParaRPr lang="it-IT" sz="2000" dirty="0">
                        <a:effectLst/>
                        <a:latin typeface="Palatino"/>
                        <a:ea typeface="Times New Roman" panose="02020603050405020304" pitchFamily="18" charset="0"/>
                        <a:cs typeface="Times New Roman" panose="02020603050405020304" pitchFamily="18" charset="0"/>
                      </a:endParaRPr>
                    </a:p>
                  </a:txBody>
                  <a:tcPr marL="44450" marR="44450" marT="0" marB="0"/>
                </a:tc>
              </a:tr>
            </a:tbl>
          </a:graphicData>
        </a:graphic>
      </p:graphicFrame>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17</a:t>
            </a:fld>
            <a:endParaRPr lang="it-IT" altLang="it-IT"/>
          </a:p>
        </p:txBody>
      </p:sp>
    </p:spTree>
    <p:extLst>
      <p:ext uri="{BB962C8B-B14F-4D97-AF65-F5344CB8AC3E}">
        <p14:creationId xmlns:p14="http://schemas.microsoft.com/office/powerpoint/2010/main" val="23737432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Formato e esempio di codice</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05349636"/>
              </p:ext>
            </p:extLst>
          </p:nvPr>
        </p:nvGraphicFramePr>
        <p:xfrm>
          <a:off x="1763688" y="2420888"/>
          <a:ext cx="5688632" cy="576064"/>
        </p:xfrm>
        <a:graphic>
          <a:graphicData uri="http://schemas.openxmlformats.org/drawingml/2006/table">
            <a:tbl>
              <a:tblPr>
                <a:tableStyleId>{5C22544A-7EE6-4342-B048-85BDC9FD1C3A}</a:tableStyleId>
              </a:tblPr>
              <a:tblGrid>
                <a:gridCol w="1126918"/>
                <a:gridCol w="1126918"/>
                <a:gridCol w="1126918"/>
                <a:gridCol w="2307878"/>
              </a:tblGrid>
              <a:tr h="576064">
                <a:tc>
                  <a:txBody>
                    <a:bodyPr/>
                    <a:lstStyle/>
                    <a:p>
                      <a:pPr algn="just">
                        <a:spcAft>
                          <a:spcPts val="0"/>
                        </a:spcAft>
                      </a:pPr>
                      <a:r>
                        <a:rPr lang="it-IT" sz="1200" dirty="0">
                          <a:effectLst/>
                        </a:rPr>
                        <a:t>   </a:t>
                      </a:r>
                      <a:r>
                        <a:rPr lang="it-IT" sz="1800" dirty="0" err="1">
                          <a:effectLst/>
                        </a:rPr>
                        <a:t>opcode</a:t>
                      </a:r>
                      <a:endParaRPr lang="it-IT" sz="1200" dirty="0">
                        <a:effectLst/>
                        <a:latin typeface="Palatino"/>
                        <a:ea typeface="Times New Roman"/>
                        <a:cs typeface="Times New Roman"/>
                      </a:endParaRPr>
                    </a:p>
                  </a:txBody>
                  <a:tcPr marL="44450" marR="44450" marT="0" marB="0"/>
                </a:tc>
                <a:tc>
                  <a:txBody>
                    <a:bodyPr/>
                    <a:lstStyle/>
                    <a:p>
                      <a:pPr algn="just">
                        <a:spcAft>
                          <a:spcPts val="0"/>
                        </a:spcAft>
                      </a:pPr>
                      <a:r>
                        <a:rPr lang="it-IT" sz="1200">
                          <a:effectLst/>
                        </a:rPr>
                        <a:t>    </a:t>
                      </a:r>
                      <a:endParaRPr lang="it-IT" sz="1200">
                        <a:effectLst/>
                        <a:latin typeface="Palatino"/>
                        <a:ea typeface="Times New Roman"/>
                        <a:cs typeface="Times New Roman"/>
                      </a:endParaRPr>
                    </a:p>
                  </a:txBody>
                  <a:tcPr marL="44450" marR="44450" marT="0" marB="0"/>
                </a:tc>
                <a:tc>
                  <a:txBody>
                    <a:bodyPr/>
                    <a:lstStyle/>
                    <a:p>
                      <a:pPr algn="just">
                        <a:spcAft>
                          <a:spcPts val="0"/>
                        </a:spcAft>
                      </a:pPr>
                      <a:r>
                        <a:rPr lang="it-IT" sz="1200">
                          <a:effectLst/>
                        </a:rPr>
                        <a:t>   </a:t>
                      </a:r>
                      <a:endParaRPr lang="it-IT" sz="1200">
                        <a:effectLst/>
                        <a:latin typeface="Palatino"/>
                        <a:ea typeface="Times New Roman"/>
                        <a:cs typeface="Times New Roman"/>
                      </a:endParaRPr>
                    </a:p>
                  </a:txBody>
                  <a:tcPr marL="44450" marR="44450" marT="0" marB="0"/>
                </a:tc>
                <a:tc>
                  <a:txBody>
                    <a:bodyPr/>
                    <a:lstStyle/>
                    <a:p>
                      <a:pPr algn="just">
                        <a:spcAft>
                          <a:spcPts val="0"/>
                        </a:spcAft>
                      </a:pPr>
                      <a:r>
                        <a:rPr lang="it-IT" sz="1200" dirty="0">
                          <a:effectLst/>
                        </a:rPr>
                        <a:t>                </a:t>
                      </a:r>
                      <a:endParaRPr lang="it-IT" sz="1200" dirty="0">
                        <a:effectLst/>
                        <a:latin typeface="Palatino"/>
                        <a:ea typeface="Times New Roman"/>
                        <a:cs typeface="Times New Roman"/>
                      </a:endParaRPr>
                    </a:p>
                  </a:txBody>
                  <a:tcPr marL="44450" marR="44450" marT="0" marB="0"/>
                </a:tc>
              </a:tr>
            </a:tbl>
          </a:graphicData>
        </a:graphic>
      </p:graphicFrame>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18</a:t>
            </a:fld>
            <a:endParaRPr lang="it-IT" altLang="it-IT"/>
          </a:p>
        </p:txBody>
      </p:sp>
      <p:sp>
        <p:nvSpPr>
          <p:cNvPr id="6" name="Rectangle 1"/>
          <p:cNvSpPr>
            <a:spLocks noChangeArrowheads="1"/>
          </p:cNvSpPr>
          <p:nvPr/>
        </p:nvSpPr>
        <p:spPr bwMode="auto">
          <a:xfrm>
            <a:off x="2123728" y="1913057"/>
            <a:ext cx="3312368"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647496"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200" b="0" i="0" u="none" strike="noStrike" cap="none" normalizeH="0" baseline="0" dirty="0" smtClean="0">
                <a:ln>
                  <a:noFill/>
                </a:ln>
                <a:solidFill>
                  <a:schemeClr val="tx1"/>
                </a:solidFill>
                <a:effectLst/>
                <a:latin typeface="Times" charset="0"/>
                <a:ea typeface="Times New Roman" pitchFamily="18" charset="0"/>
                <a:cs typeface="Times New Roman" pitchFamily="18" charset="0"/>
              </a:rPr>
              <a:t>31-26	                                      25-0</a:t>
            </a:r>
            <a:endParaRPr kumimoji="0" lang="en-GB" altLang="it-IT" sz="1200" b="0" i="1" u="none" strike="noStrike" cap="none" normalizeH="0" baseline="0" dirty="0" smtClean="0">
              <a:ln>
                <a:noFill/>
              </a:ln>
              <a:solidFill>
                <a:schemeClr val="tx1"/>
              </a:solidFill>
              <a:effectLst/>
              <a:latin typeface="Times"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it-IT"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7" name="Tabella 6"/>
          <p:cNvGraphicFramePr>
            <a:graphicFrameLocks noGrp="1"/>
          </p:cNvGraphicFramePr>
          <p:nvPr>
            <p:extLst>
              <p:ext uri="{D42A27DB-BD31-4B8C-83A1-F6EECF244321}">
                <p14:modId xmlns:p14="http://schemas.microsoft.com/office/powerpoint/2010/main" val="2216636971"/>
              </p:ext>
            </p:extLst>
          </p:nvPr>
        </p:nvGraphicFramePr>
        <p:xfrm>
          <a:off x="1835696" y="4149080"/>
          <a:ext cx="5616623" cy="354360"/>
        </p:xfrm>
        <a:graphic>
          <a:graphicData uri="http://schemas.openxmlformats.org/drawingml/2006/table">
            <a:tbl>
              <a:tblPr>
                <a:tableStyleId>{5C22544A-7EE6-4342-B048-85BDC9FD1C3A}</a:tableStyleId>
              </a:tblPr>
              <a:tblGrid>
                <a:gridCol w="1112653"/>
                <a:gridCol w="1112653"/>
                <a:gridCol w="1112653"/>
                <a:gridCol w="2278664"/>
              </a:tblGrid>
              <a:tr h="354360">
                <a:tc>
                  <a:txBody>
                    <a:bodyPr/>
                    <a:lstStyle/>
                    <a:p>
                      <a:pPr algn="just">
                        <a:spcAft>
                          <a:spcPts val="0"/>
                        </a:spcAft>
                      </a:pPr>
                      <a:r>
                        <a:rPr lang="it-IT" sz="1200">
                          <a:effectLst/>
                        </a:rPr>
                        <a:t>    000000</a:t>
                      </a:r>
                      <a:endParaRPr lang="it-IT" sz="1200">
                        <a:effectLst/>
                        <a:latin typeface="Palatino"/>
                        <a:ea typeface="Times New Roman"/>
                        <a:cs typeface="Times New Roman"/>
                      </a:endParaRPr>
                    </a:p>
                  </a:txBody>
                  <a:tcPr marL="44450" marR="44450" marT="0" marB="0"/>
                </a:tc>
                <a:tc>
                  <a:txBody>
                    <a:bodyPr/>
                    <a:lstStyle/>
                    <a:p>
                      <a:pPr algn="just">
                        <a:spcAft>
                          <a:spcPts val="0"/>
                        </a:spcAft>
                      </a:pPr>
                      <a:r>
                        <a:rPr lang="it-IT" sz="1200">
                          <a:effectLst/>
                        </a:rPr>
                        <a:t>0000</a:t>
                      </a:r>
                      <a:endParaRPr lang="it-IT" sz="1200">
                        <a:effectLst/>
                        <a:latin typeface="Palatino"/>
                        <a:ea typeface="Times New Roman"/>
                        <a:cs typeface="Times New Roman"/>
                      </a:endParaRPr>
                    </a:p>
                  </a:txBody>
                  <a:tcPr marL="44450" marR="44450" marT="0" marB="0"/>
                </a:tc>
                <a:tc>
                  <a:txBody>
                    <a:bodyPr/>
                    <a:lstStyle/>
                    <a:p>
                      <a:pPr algn="just">
                        <a:spcAft>
                          <a:spcPts val="0"/>
                        </a:spcAft>
                      </a:pPr>
                      <a:r>
                        <a:rPr lang="it-IT" sz="1200">
                          <a:effectLst/>
                        </a:rPr>
                        <a:t>    0000</a:t>
                      </a:r>
                      <a:endParaRPr lang="it-IT" sz="1200">
                        <a:effectLst/>
                        <a:latin typeface="Palatino"/>
                        <a:ea typeface="Times New Roman"/>
                        <a:cs typeface="Times New Roman"/>
                      </a:endParaRPr>
                    </a:p>
                  </a:txBody>
                  <a:tcPr marL="44450" marR="44450" marT="0" marB="0"/>
                </a:tc>
                <a:tc>
                  <a:txBody>
                    <a:bodyPr/>
                    <a:lstStyle/>
                    <a:p>
                      <a:pPr algn="just">
                        <a:spcAft>
                          <a:spcPts val="0"/>
                        </a:spcAft>
                      </a:pPr>
                      <a:r>
                        <a:rPr lang="it-IT" sz="1200" dirty="0">
                          <a:effectLst/>
                        </a:rPr>
                        <a:t>         0000000000000000</a:t>
                      </a:r>
                      <a:endParaRPr lang="it-IT" sz="1200" dirty="0">
                        <a:effectLst/>
                        <a:latin typeface="Palatino"/>
                        <a:ea typeface="Times New Roman"/>
                        <a:cs typeface="Times New Roman"/>
                      </a:endParaRPr>
                    </a:p>
                  </a:txBody>
                  <a:tcPr marL="44450" marR="44450" marT="0" marB="0"/>
                </a:tc>
              </a:tr>
            </a:tbl>
          </a:graphicData>
        </a:graphic>
      </p:graphicFrame>
      <p:sp>
        <p:nvSpPr>
          <p:cNvPr id="8" name="Rectangle 2"/>
          <p:cNvSpPr>
            <a:spLocks noChangeArrowheads="1"/>
          </p:cNvSpPr>
          <p:nvPr/>
        </p:nvSpPr>
        <p:spPr bwMode="auto">
          <a:xfrm>
            <a:off x="2260600" y="3478655"/>
            <a:ext cx="2017746"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647496"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2000" b="0" i="0" u="none" strike="noStrike" cap="none" normalizeH="0" baseline="0" dirty="0" err="1" smtClean="0">
                <a:ln>
                  <a:noFill/>
                </a:ln>
                <a:solidFill>
                  <a:schemeClr val="tx1"/>
                </a:solidFill>
                <a:effectLst/>
                <a:latin typeface="Times" charset="0"/>
                <a:ea typeface="Times New Roman" pitchFamily="18" charset="0"/>
                <a:cs typeface="Times New Roman" pitchFamily="18" charset="0"/>
              </a:rPr>
              <a:t>nop</a:t>
            </a:r>
            <a:r>
              <a:rPr kumimoji="0" lang="it-IT" altLang="it-IT" sz="2000" b="0" i="0" u="none" strike="noStrike" cap="none" normalizeH="0" baseline="0" dirty="0" smtClean="0">
                <a:ln>
                  <a:noFill/>
                </a:ln>
                <a:solidFill>
                  <a:schemeClr val="tx1"/>
                </a:solidFill>
                <a:effectLst/>
                <a:latin typeface="Times" charset="0"/>
                <a:ea typeface="Times New Roman" pitchFamily="18" charset="0"/>
                <a:cs typeface="Times New Roman" pitchFamily="18" charset="0"/>
              </a:rPr>
              <a:t>   	-- non fare nulla</a:t>
            </a:r>
            <a:endParaRPr kumimoji="0" lang="it-IT" altLang="it-IT"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53445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800" dirty="0" smtClean="0"/>
              <a:t>Considerazioni di base x la soluzione RISC 1/3</a:t>
            </a:r>
            <a:endParaRPr lang="it-IT" sz="2800" dirty="0"/>
          </a:p>
        </p:txBody>
      </p:sp>
      <p:sp>
        <p:nvSpPr>
          <p:cNvPr id="3" name="Segnaposto contenuto 2"/>
          <p:cNvSpPr>
            <a:spLocks noGrp="1"/>
          </p:cNvSpPr>
          <p:nvPr>
            <p:ph idx="1"/>
          </p:nvPr>
        </p:nvSpPr>
        <p:spPr>
          <a:xfrm>
            <a:off x="533400" y="1447800"/>
            <a:ext cx="8143056" cy="4645496"/>
          </a:xfrm>
        </p:spPr>
        <p:txBody>
          <a:bodyPr/>
          <a:lstStyle/>
          <a:p>
            <a:pPr lvl="0" algn="just"/>
            <a:r>
              <a:rPr lang="it-IT" sz="2000" dirty="0" smtClean="0"/>
              <a:t>nei </a:t>
            </a:r>
            <a:r>
              <a:rPr lang="it-IT" sz="2000" dirty="0"/>
              <a:t>codici oggetto prodotti dai compilatori per i processori CISC la distribuzione delle istruzioni macchina non è uniforme: circa il 10% delle istruzioni ricorrono nel 90% dei casi, mentre le più complesse vengono raramente usate; inoltre le istruzioni più usate sono anche quelle più semplici (come il trasferimento dati da memoria a registro e viceversa, operazioni tra il contenuto di registri);</a:t>
            </a:r>
          </a:p>
          <a:p>
            <a:pPr lvl="0" algn="just"/>
            <a:r>
              <a:rPr lang="it-IT" sz="2000" dirty="0"/>
              <a:t>le istruzioni complesse, con differenti tipi di indirizzamenti, necessitano di una unità di controllo complessa, con conseguente rallentamento dell’esecuzione del ciclo macchina e considerevole occupazione di spazio fisico nel chip del processore; </a:t>
            </a:r>
          </a:p>
          <a:p>
            <a:pPr lvl="0" algn="just"/>
            <a:r>
              <a:rPr lang="it-IT" sz="2000" dirty="0"/>
              <a:t>il tempo di esecuzione delle istruzioni macchina è fortemente dipendente dal tempo di accesso alla memoria di lavoro (RAM statiche o dinamiche) per prelevare le istruzioni (</a:t>
            </a:r>
            <a:r>
              <a:rPr lang="it-IT" sz="2000" dirty="0" err="1"/>
              <a:t>fetch</a:t>
            </a:r>
            <a:r>
              <a:rPr lang="it-IT" sz="2000" dirty="0"/>
              <a:t>) e per leggere/scrivere i dati;</a:t>
            </a:r>
          </a:p>
          <a:p>
            <a:pPr marL="0" indent="0">
              <a:buNone/>
            </a:pPr>
            <a:endParaRPr lang="it-IT"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1</a:t>
            </a:fld>
            <a:endParaRPr lang="it-IT" altLang="it-IT"/>
          </a:p>
        </p:txBody>
      </p:sp>
    </p:spTree>
    <p:extLst>
      <p:ext uri="{BB962C8B-B14F-4D97-AF65-F5344CB8AC3E}">
        <p14:creationId xmlns:p14="http://schemas.microsoft.com/office/powerpoint/2010/main" val="3993957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Considerazioni sul formato</a:t>
            </a:r>
            <a:endParaRPr lang="it-IT" dirty="0"/>
          </a:p>
        </p:txBody>
      </p:sp>
      <p:sp>
        <p:nvSpPr>
          <p:cNvPr id="3" name="Segnaposto contenuto 2"/>
          <p:cNvSpPr>
            <a:spLocks noGrp="1"/>
          </p:cNvSpPr>
          <p:nvPr>
            <p:ph idx="1"/>
          </p:nvPr>
        </p:nvSpPr>
        <p:spPr/>
        <p:txBody>
          <a:bodyPr/>
          <a:lstStyle/>
          <a:p>
            <a:pPr lvl="0" algn="just"/>
            <a:r>
              <a:rPr lang="it-IT" sz="2000" dirty="0" smtClean="0"/>
              <a:t>il </a:t>
            </a:r>
            <a:r>
              <a:rPr lang="it-IT" sz="2000" dirty="0"/>
              <a:t>campo codice-operativo è sempre contenuto nei bit 31-26;</a:t>
            </a:r>
          </a:p>
          <a:p>
            <a:pPr lvl="0" algn="just"/>
            <a:r>
              <a:rPr lang="it-IT" sz="2000" dirty="0"/>
              <a:t>i </a:t>
            </a:r>
            <a:r>
              <a:rPr lang="it-IT" sz="2000" u="sng" dirty="0"/>
              <a:t>due registri sorgente </a:t>
            </a:r>
            <a:r>
              <a:rPr lang="it-IT" sz="2000" dirty="0"/>
              <a:t>delle operazioni </a:t>
            </a:r>
            <a:r>
              <a:rPr lang="it-IT" sz="2000" b="1" i="1" dirty="0"/>
              <a:t>logiche/aritmetiche</a:t>
            </a:r>
            <a:r>
              <a:rPr lang="it-IT" sz="2000" dirty="0"/>
              <a:t> sono specificati, rispettivamente, nei bit 25-21 e 20-16, nella stessa posizione troviamo specificato anche il registro base e registro sorgente dell'istruzione </a:t>
            </a:r>
            <a:r>
              <a:rPr lang="it-IT" sz="2000" b="1" i="1" dirty="0" err="1"/>
              <a:t>store</a:t>
            </a:r>
            <a:r>
              <a:rPr lang="it-IT" sz="2000" dirty="0"/>
              <a:t>, mentre il registro base dell'istruzione </a:t>
            </a:r>
            <a:r>
              <a:rPr lang="it-IT" sz="2000" b="1" i="1" dirty="0" err="1"/>
              <a:t>load</a:t>
            </a:r>
            <a:r>
              <a:rPr lang="it-IT" sz="2000" dirty="0"/>
              <a:t> è specificato nei bit 25-21; questa disposizione semplificherà la progettazione del data </a:t>
            </a:r>
            <a:r>
              <a:rPr lang="it-IT" sz="2000" dirty="0" err="1"/>
              <a:t>path</a:t>
            </a:r>
            <a:r>
              <a:rPr lang="it-IT" sz="2000" dirty="0"/>
              <a:t>, in quanto, come si vedrà, sarà possibile accedere al banco dei registri per prelevare gli operandi indipendentemente dal tipo di istruzione;</a:t>
            </a:r>
          </a:p>
          <a:p>
            <a:pPr lvl="0" algn="just"/>
            <a:r>
              <a:rPr lang="it-IT" sz="2000" dirty="0"/>
              <a:t>il </a:t>
            </a:r>
            <a:r>
              <a:rPr lang="it-IT" sz="2000" u="sng" dirty="0"/>
              <a:t>registro destinazione </a:t>
            </a:r>
            <a:r>
              <a:rPr lang="it-IT" sz="2000" dirty="0"/>
              <a:t>delle operazioni </a:t>
            </a:r>
            <a:r>
              <a:rPr lang="it-IT" sz="2000" b="1" i="1" dirty="0"/>
              <a:t>logiche/aritmetiche</a:t>
            </a:r>
            <a:r>
              <a:rPr lang="it-IT" sz="2000" dirty="0"/>
              <a:t> è specificato nei bit 15-11, mentre quello dell'istruzione </a:t>
            </a:r>
            <a:r>
              <a:rPr lang="it-IT" sz="2000" b="1" i="1" dirty="0" err="1"/>
              <a:t>load</a:t>
            </a:r>
            <a:r>
              <a:rPr lang="it-IT" sz="2000" b="1" i="1" dirty="0"/>
              <a:t> </a:t>
            </a:r>
            <a:r>
              <a:rPr lang="it-IT" sz="2000" dirty="0"/>
              <a:t>nei bit 20-16; questo disallineamento purtroppo complicherà un po’ l'architettura del data </a:t>
            </a:r>
            <a:r>
              <a:rPr lang="it-IT" sz="2000" dirty="0" err="1"/>
              <a:t>path</a:t>
            </a:r>
            <a:r>
              <a:rPr lang="it-IT" sz="2000" dirty="0"/>
              <a:t>;</a:t>
            </a:r>
          </a:p>
          <a:p>
            <a:pPr lvl="0" algn="just"/>
            <a:r>
              <a:rPr lang="it-IT" sz="2000" dirty="0"/>
              <a:t>l'offset sia nelle istruzioni </a:t>
            </a:r>
            <a:r>
              <a:rPr lang="it-IT" sz="2000" b="1" i="1" dirty="0" err="1"/>
              <a:t>load</a:t>
            </a:r>
            <a:r>
              <a:rPr lang="it-IT" sz="2000" dirty="0"/>
              <a:t> che </a:t>
            </a:r>
            <a:r>
              <a:rPr lang="it-IT" sz="2000" b="1" i="1" dirty="0" err="1"/>
              <a:t>store</a:t>
            </a:r>
            <a:r>
              <a:rPr lang="it-IT" sz="2000" dirty="0"/>
              <a:t> è memorizzato nei bit 15-0.  </a:t>
            </a:r>
            <a:endParaRPr lang="it-IT"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19</a:t>
            </a:fld>
            <a:endParaRPr lang="it-IT" altLang="it-IT"/>
          </a:p>
        </p:txBody>
      </p:sp>
    </p:spTree>
    <p:extLst>
      <p:ext uri="{BB962C8B-B14F-4D97-AF65-F5344CB8AC3E}">
        <p14:creationId xmlns:p14="http://schemas.microsoft.com/office/powerpoint/2010/main" val="17248174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44340" y="124691"/>
            <a:ext cx="8371059" cy="685800"/>
          </a:xfrm>
        </p:spPr>
        <p:txBody>
          <a:bodyPr/>
          <a:lstStyle/>
          <a:p>
            <a:r>
              <a:rPr lang="it-IT" dirty="0" smtClean="0"/>
              <a:t>Fasi esecuzione istruzioni logiche/aritmetiche</a:t>
            </a:r>
            <a:endParaRPr lang="it-IT" dirty="0"/>
          </a:p>
        </p:txBody>
      </p:sp>
      <p:sp>
        <p:nvSpPr>
          <p:cNvPr id="3" name="Segnaposto contenuto 2"/>
          <p:cNvSpPr>
            <a:spLocks noGrp="1"/>
          </p:cNvSpPr>
          <p:nvPr>
            <p:ph idx="1"/>
          </p:nvPr>
        </p:nvSpPr>
        <p:spPr/>
        <p:txBody>
          <a:bodyPr/>
          <a:lstStyle/>
          <a:p>
            <a:pPr lvl="0"/>
            <a:r>
              <a:rPr lang="it-IT" dirty="0"/>
              <a:t>prelevare l’istruzione dalla memoria ed incrementare di S il </a:t>
            </a:r>
            <a:r>
              <a:rPr lang="it-IT" dirty="0" smtClean="0"/>
              <a:t>PC (</a:t>
            </a:r>
            <a:r>
              <a:rPr lang="it-IT" dirty="0" smtClean="0">
                <a:solidFill>
                  <a:srgbClr val="FF0000"/>
                </a:solidFill>
              </a:rPr>
              <a:t>FETCH</a:t>
            </a:r>
            <a:r>
              <a:rPr lang="it-IT" dirty="0" smtClean="0"/>
              <a:t>);</a:t>
            </a:r>
            <a:endParaRPr lang="it-IT" dirty="0"/>
          </a:p>
          <a:p>
            <a:pPr lvl="0"/>
            <a:r>
              <a:rPr lang="it-IT" dirty="0"/>
              <a:t>decodificare l’istruzione e leggere il contenuto dei registri </a:t>
            </a:r>
            <a:r>
              <a:rPr lang="it-IT" dirty="0" smtClean="0"/>
              <a:t>sorgente (</a:t>
            </a:r>
            <a:r>
              <a:rPr lang="it-IT" dirty="0" smtClean="0">
                <a:solidFill>
                  <a:srgbClr val="FF0000"/>
                </a:solidFill>
              </a:rPr>
              <a:t>DECODE</a:t>
            </a:r>
            <a:r>
              <a:rPr lang="it-IT" dirty="0" smtClean="0"/>
              <a:t>);</a:t>
            </a:r>
            <a:endParaRPr lang="it-IT" dirty="0"/>
          </a:p>
          <a:p>
            <a:pPr lvl="0"/>
            <a:r>
              <a:rPr lang="it-IT" dirty="0"/>
              <a:t>effettuare l’operazione logica o aritmetica </a:t>
            </a:r>
            <a:r>
              <a:rPr lang="it-IT" dirty="0" smtClean="0"/>
              <a:t>specificata (</a:t>
            </a:r>
            <a:r>
              <a:rPr lang="it-IT" dirty="0" smtClean="0">
                <a:solidFill>
                  <a:srgbClr val="FF0000"/>
                </a:solidFill>
              </a:rPr>
              <a:t>EXECUTE</a:t>
            </a:r>
            <a:r>
              <a:rPr lang="it-IT" dirty="0" smtClean="0"/>
              <a:t>);</a:t>
            </a:r>
            <a:endParaRPr lang="it-IT" dirty="0"/>
          </a:p>
          <a:p>
            <a:pPr lvl="0"/>
            <a:r>
              <a:rPr lang="it-IT" dirty="0"/>
              <a:t>memorizzare nel registro destinazione il risultato </a:t>
            </a:r>
            <a:r>
              <a:rPr lang="it-IT" dirty="0" smtClean="0"/>
              <a:t>dell’operazione (</a:t>
            </a:r>
            <a:r>
              <a:rPr lang="it-IT" dirty="0" smtClean="0">
                <a:solidFill>
                  <a:srgbClr val="FF0000"/>
                </a:solidFill>
              </a:rPr>
              <a:t>WRITE BACK</a:t>
            </a:r>
            <a:r>
              <a:rPr lang="it-IT" dirty="0" smtClean="0"/>
              <a:t>).</a:t>
            </a:r>
            <a:endParaRPr lang="it-IT" dirty="0"/>
          </a:p>
          <a:p>
            <a:pPr marL="0" indent="0">
              <a:buNone/>
            </a:pPr>
            <a:endParaRPr lang="it-IT"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20</a:t>
            </a:fld>
            <a:endParaRPr lang="it-IT" altLang="it-IT"/>
          </a:p>
        </p:txBody>
      </p:sp>
    </p:spTree>
    <p:extLst>
      <p:ext uri="{BB962C8B-B14F-4D97-AF65-F5344CB8AC3E}">
        <p14:creationId xmlns:p14="http://schemas.microsoft.com/office/powerpoint/2010/main" val="1126434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Fasi esecuzione istruzione di </a:t>
            </a:r>
            <a:r>
              <a:rPr lang="it-IT" dirty="0" err="1" smtClean="0"/>
              <a:t>load</a:t>
            </a:r>
            <a:endParaRPr lang="it-IT" dirty="0"/>
          </a:p>
        </p:txBody>
      </p:sp>
      <p:sp>
        <p:nvSpPr>
          <p:cNvPr id="3" name="Segnaposto contenuto 2"/>
          <p:cNvSpPr>
            <a:spLocks noGrp="1"/>
          </p:cNvSpPr>
          <p:nvPr>
            <p:ph idx="1"/>
          </p:nvPr>
        </p:nvSpPr>
        <p:spPr/>
        <p:txBody>
          <a:bodyPr/>
          <a:lstStyle/>
          <a:p>
            <a:pPr lvl="0"/>
            <a:r>
              <a:rPr lang="it-IT" dirty="0"/>
              <a:t>prelevare l’istruzione dalla memoria ed incrementare di S il </a:t>
            </a:r>
            <a:r>
              <a:rPr lang="it-IT" dirty="0" smtClean="0"/>
              <a:t>PC (</a:t>
            </a:r>
            <a:r>
              <a:rPr lang="it-IT" dirty="0" smtClean="0">
                <a:solidFill>
                  <a:srgbClr val="FF0000"/>
                </a:solidFill>
              </a:rPr>
              <a:t>FETCH</a:t>
            </a:r>
            <a:r>
              <a:rPr lang="it-IT" dirty="0" smtClean="0"/>
              <a:t>);</a:t>
            </a:r>
            <a:endParaRPr lang="it-IT" dirty="0"/>
          </a:p>
          <a:p>
            <a:pPr lvl="0"/>
            <a:r>
              <a:rPr lang="it-IT" dirty="0"/>
              <a:t>decodificare l’istruzione e leggere il contenuto del registro </a:t>
            </a:r>
            <a:r>
              <a:rPr lang="it-IT" dirty="0" smtClean="0"/>
              <a:t>base (</a:t>
            </a:r>
            <a:r>
              <a:rPr lang="it-IT" dirty="0" smtClean="0">
                <a:solidFill>
                  <a:srgbClr val="FF0000"/>
                </a:solidFill>
              </a:rPr>
              <a:t>DECODE</a:t>
            </a:r>
            <a:r>
              <a:rPr lang="it-IT" dirty="0" smtClean="0"/>
              <a:t>);</a:t>
            </a:r>
            <a:endParaRPr lang="it-IT" dirty="0"/>
          </a:p>
          <a:p>
            <a:pPr lvl="0"/>
            <a:r>
              <a:rPr lang="it-IT" dirty="0"/>
              <a:t>calcolare l’indirizzo della locazione di memoria da cui prelevare il </a:t>
            </a:r>
            <a:r>
              <a:rPr lang="it-IT" dirty="0" smtClean="0"/>
              <a:t>dato (</a:t>
            </a:r>
            <a:r>
              <a:rPr lang="it-IT" dirty="0" smtClean="0">
                <a:solidFill>
                  <a:srgbClr val="FF0000"/>
                </a:solidFill>
              </a:rPr>
              <a:t>EXECUTE</a:t>
            </a:r>
            <a:r>
              <a:rPr lang="it-IT" dirty="0" smtClean="0"/>
              <a:t>);</a:t>
            </a:r>
            <a:endParaRPr lang="it-IT" dirty="0"/>
          </a:p>
          <a:p>
            <a:pPr lvl="0"/>
            <a:r>
              <a:rPr lang="it-IT" dirty="0"/>
              <a:t>leggere il contenuto della locazione di memoria in cui è memorizzato  il </a:t>
            </a:r>
            <a:r>
              <a:rPr lang="it-IT" dirty="0" smtClean="0"/>
              <a:t>dato (</a:t>
            </a:r>
            <a:r>
              <a:rPr lang="it-IT" dirty="0" smtClean="0">
                <a:solidFill>
                  <a:srgbClr val="FF0000"/>
                </a:solidFill>
              </a:rPr>
              <a:t>MEMORY</a:t>
            </a:r>
            <a:r>
              <a:rPr lang="it-IT" dirty="0" smtClean="0"/>
              <a:t>);</a:t>
            </a:r>
            <a:endParaRPr lang="it-IT" dirty="0"/>
          </a:p>
          <a:p>
            <a:pPr lvl="0"/>
            <a:r>
              <a:rPr lang="it-IT" dirty="0"/>
              <a:t>memorizzare nel registro destinazione ciò che è stato letto dalla </a:t>
            </a:r>
            <a:r>
              <a:rPr lang="it-IT" dirty="0" smtClean="0"/>
              <a:t>memoria (</a:t>
            </a:r>
            <a:r>
              <a:rPr lang="it-IT" dirty="0" smtClean="0">
                <a:solidFill>
                  <a:srgbClr val="FF0000"/>
                </a:solidFill>
              </a:rPr>
              <a:t>WRITE BACK</a:t>
            </a:r>
            <a:r>
              <a:rPr lang="it-IT" dirty="0" smtClean="0"/>
              <a:t>).</a:t>
            </a:r>
            <a:endParaRPr lang="it-IT" dirty="0"/>
          </a:p>
          <a:p>
            <a:pPr marL="0" indent="0">
              <a:buNone/>
            </a:pPr>
            <a:endParaRPr lang="it-IT"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21</a:t>
            </a:fld>
            <a:endParaRPr lang="it-IT" altLang="it-IT"/>
          </a:p>
        </p:txBody>
      </p:sp>
    </p:spTree>
    <p:extLst>
      <p:ext uri="{BB962C8B-B14F-4D97-AF65-F5344CB8AC3E}">
        <p14:creationId xmlns:p14="http://schemas.microsoft.com/office/powerpoint/2010/main" val="70145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Fasi esecuzione istruzione di </a:t>
            </a:r>
            <a:r>
              <a:rPr lang="it-IT" dirty="0" err="1" smtClean="0"/>
              <a:t>store</a:t>
            </a:r>
            <a:endParaRPr lang="it-IT" dirty="0"/>
          </a:p>
        </p:txBody>
      </p:sp>
      <p:sp>
        <p:nvSpPr>
          <p:cNvPr id="3" name="Segnaposto contenuto 2"/>
          <p:cNvSpPr>
            <a:spLocks noGrp="1"/>
          </p:cNvSpPr>
          <p:nvPr>
            <p:ph idx="1"/>
          </p:nvPr>
        </p:nvSpPr>
        <p:spPr/>
        <p:txBody>
          <a:bodyPr/>
          <a:lstStyle/>
          <a:p>
            <a:pPr lvl="0"/>
            <a:r>
              <a:rPr lang="it-IT" dirty="0"/>
              <a:t>prelevare l’istruzione dalla memoria ed incrementare di S il </a:t>
            </a:r>
            <a:r>
              <a:rPr lang="it-IT" dirty="0" smtClean="0"/>
              <a:t>PC (</a:t>
            </a:r>
            <a:r>
              <a:rPr lang="it-IT" dirty="0" smtClean="0">
                <a:solidFill>
                  <a:srgbClr val="FF0000"/>
                </a:solidFill>
              </a:rPr>
              <a:t>FETCH</a:t>
            </a:r>
            <a:r>
              <a:rPr lang="it-IT" dirty="0" smtClean="0"/>
              <a:t>);</a:t>
            </a:r>
            <a:endParaRPr lang="it-IT" dirty="0"/>
          </a:p>
          <a:p>
            <a:pPr lvl="0"/>
            <a:r>
              <a:rPr lang="it-IT" dirty="0"/>
              <a:t>decodificare l’istruzione e leggere il contenuto del registro sorgente del dato da memorizzare e il contenuto del registro </a:t>
            </a:r>
            <a:r>
              <a:rPr lang="it-IT" dirty="0" smtClean="0"/>
              <a:t>base (</a:t>
            </a:r>
            <a:r>
              <a:rPr lang="it-IT" dirty="0" smtClean="0">
                <a:solidFill>
                  <a:srgbClr val="FF0000"/>
                </a:solidFill>
              </a:rPr>
              <a:t>DECODE</a:t>
            </a:r>
            <a:r>
              <a:rPr lang="it-IT" dirty="0" smtClean="0"/>
              <a:t>);</a:t>
            </a:r>
            <a:endParaRPr lang="it-IT" dirty="0"/>
          </a:p>
          <a:p>
            <a:pPr lvl="0"/>
            <a:r>
              <a:rPr lang="it-IT" dirty="0"/>
              <a:t>calcolare l’indirizzo della locazione di memoria in cui scrivere il dato letto dal registro </a:t>
            </a:r>
            <a:r>
              <a:rPr lang="it-IT" dirty="0" smtClean="0"/>
              <a:t>sorgente (</a:t>
            </a:r>
            <a:r>
              <a:rPr lang="it-IT" dirty="0" smtClean="0">
                <a:solidFill>
                  <a:srgbClr val="FF0000"/>
                </a:solidFill>
              </a:rPr>
              <a:t>MEMORY</a:t>
            </a:r>
            <a:r>
              <a:rPr lang="it-IT" dirty="0" smtClean="0"/>
              <a:t>);</a:t>
            </a:r>
            <a:endParaRPr lang="it-IT" dirty="0"/>
          </a:p>
          <a:p>
            <a:pPr lvl="0"/>
            <a:r>
              <a:rPr lang="it-IT" dirty="0"/>
              <a:t>memorizzare nella locazione di memoria ciò che è stato letto dal registro </a:t>
            </a:r>
            <a:r>
              <a:rPr lang="it-IT" dirty="0" smtClean="0"/>
              <a:t>sorgente (</a:t>
            </a:r>
            <a:r>
              <a:rPr lang="it-IT" dirty="0" smtClean="0">
                <a:solidFill>
                  <a:srgbClr val="FF0000"/>
                </a:solidFill>
              </a:rPr>
              <a:t>WRITE BACK</a:t>
            </a:r>
            <a:r>
              <a:rPr lang="it-IT" dirty="0" smtClean="0"/>
              <a:t>).</a:t>
            </a:r>
            <a:endParaRPr lang="it-IT" dirty="0"/>
          </a:p>
          <a:p>
            <a:pPr marL="0" indent="0">
              <a:buNone/>
            </a:pPr>
            <a:endParaRPr lang="it-IT"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22</a:t>
            </a:fld>
            <a:endParaRPr lang="it-IT" altLang="it-IT"/>
          </a:p>
        </p:txBody>
      </p:sp>
    </p:spTree>
    <p:extLst>
      <p:ext uri="{BB962C8B-B14F-4D97-AF65-F5344CB8AC3E}">
        <p14:creationId xmlns:p14="http://schemas.microsoft.com/office/powerpoint/2010/main" val="27687946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smtClean="0"/>
              <a:t>Fasi di esecuzione di una istruzione di salto condizionato</a:t>
            </a:r>
            <a:endParaRPr lang="it-IT" sz="2400" dirty="0"/>
          </a:p>
        </p:txBody>
      </p:sp>
      <p:sp>
        <p:nvSpPr>
          <p:cNvPr id="3" name="Segnaposto contenuto 2"/>
          <p:cNvSpPr>
            <a:spLocks noGrp="1"/>
          </p:cNvSpPr>
          <p:nvPr>
            <p:ph idx="1"/>
          </p:nvPr>
        </p:nvSpPr>
        <p:spPr/>
        <p:txBody>
          <a:bodyPr/>
          <a:lstStyle/>
          <a:p>
            <a:pPr lvl="0"/>
            <a:r>
              <a:rPr lang="it-IT" dirty="0"/>
              <a:t>prelevare l’istruzione dalla memoria ed incrementare di S  il </a:t>
            </a:r>
            <a:r>
              <a:rPr lang="it-IT" dirty="0" smtClean="0"/>
              <a:t>PC (</a:t>
            </a:r>
            <a:r>
              <a:rPr lang="it-IT" dirty="0" smtClean="0">
                <a:solidFill>
                  <a:srgbClr val="FF0000"/>
                </a:solidFill>
              </a:rPr>
              <a:t>FETCH</a:t>
            </a:r>
            <a:r>
              <a:rPr lang="it-IT" dirty="0" smtClean="0"/>
              <a:t>);</a:t>
            </a:r>
            <a:endParaRPr lang="it-IT" dirty="0"/>
          </a:p>
          <a:p>
            <a:pPr lvl="0"/>
            <a:r>
              <a:rPr lang="it-IT" dirty="0"/>
              <a:t>decodificare </a:t>
            </a:r>
            <a:r>
              <a:rPr lang="it-IT" dirty="0" smtClean="0"/>
              <a:t>l’istruzione (</a:t>
            </a:r>
            <a:r>
              <a:rPr lang="it-IT" dirty="0" smtClean="0">
                <a:solidFill>
                  <a:srgbClr val="FF0000"/>
                </a:solidFill>
              </a:rPr>
              <a:t>DECODE</a:t>
            </a:r>
            <a:r>
              <a:rPr lang="it-IT" dirty="0" smtClean="0"/>
              <a:t>);</a:t>
            </a:r>
            <a:endParaRPr lang="it-IT" dirty="0"/>
          </a:p>
          <a:p>
            <a:pPr lvl="0"/>
            <a:r>
              <a:rPr lang="it-IT" dirty="0"/>
              <a:t>calcolare l’indirizzo della locazione di memoria da cui prelevare l’istruzione successiva nel caso in cui il </a:t>
            </a:r>
            <a:r>
              <a:rPr lang="it-IT" dirty="0" err="1"/>
              <a:t>flag</a:t>
            </a:r>
            <a:r>
              <a:rPr lang="it-IT" dirty="0"/>
              <a:t> di stato selezionato è pari ad </a:t>
            </a:r>
            <a:r>
              <a:rPr lang="it-IT" dirty="0" smtClean="0"/>
              <a:t>1 (</a:t>
            </a:r>
            <a:r>
              <a:rPr lang="it-IT" dirty="0" smtClean="0">
                <a:solidFill>
                  <a:srgbClr val="FF0000"/>
                </a:solidFill>
              </a:rPr>
              <a:t>EXECUTE</a:t>
            </a:r>
            <a:r>
              <a:rPr lang="it-IT" dirty="0" smtClean="0"/>
              <a:t>);</a:t>
            </a:r>
            <a:endParaRPr lang="it-IT" dirty="0"/>
          </a:p>
          <a:p>
            <a:pPr lvl="0"/>
            <a:r>
              <a:rPr lang="it-IT" dirty="0"/>
              <a:t>dipendendo dal valore del </a:t>
            </a:r>
            <a:r>
              <a:rPr lang="it-IT" dirty="0" err="1"/>
              <a:t>flag</a:t>
            </a:r>
            <a:r>
              <a:rPr lang="it-IT" dirty="0"/>
              <a:t> selezionato aggiornare il PC o lasciarlo invariato.</a:t>
            </a:r>
          </a:p>
          <a:p>
            <a:pPr marL="0" indent="0">
              <a:buNone/>
            </a:pPr>
            <a:endParaRPr lang="it-IT"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23</a:t>
            </a:fld>
            <a:endParaRPr lang="it-IT" altLang="it-IT"/>
          </a:p>
        </p:txBody>
      </p:sp>
    </p:spTree>
    <p:extLst>
      <p:ext uri="{BB962C8B-B14F-4D97-AF65-F5344CB8AC3E}">
        <p14:creationId xmlns:p14="http://schemas.microsoft.com/office/powerpoint/2010/main" val="5297895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Fasi di esecuzione di una NOP</a:t>
            </a:r>
            <a:endParaRPr lang="it-IT" dirty="0"/>
          </a:p>
        </p:txBody>
      </p:sp>
      <p:sp>
        <p:nvSpPr>
          <p:cNvPr id="3" name="Segnaposto contenuto 2"/>
          <p:cNvSpPr>
            <a:spLocks noGrp="1"/>
          </p:cNvSpPr>
          <p:nvPr>
            <p:ph idx="1"/>
          </p:nvPr>
        </p:nvSpPr>
        <p:spPr/>
        <p:txBody>
          <a:bodyPr/>
          <a:lstStyle/>
          <a:p>
            <a:pPr lvl="0"/>
            <a:r>
              <a:rPr lang="it-IT" dirty="0"/>
              <a:t>prelevare l’istruzione dalla memoria ed incrementare di S  il </a:t>
            </a:r>
            <a:r>
              <a:rPr lang="it-IT" dirty="0" smtClean="0"/>
              <a:t>PC (</a:t>
            </a:r>
            <a:r>
              <a:rPr lang="it-IT" dirty="0" smtClean="0">
                <a:solidFill>
                  <a:srgbClr val="FF0000"/>
                </a:solidFill>
              </a:rPr>
              <a:t>FETCH</a:t>
            </a:r>
            <a:r>
              <a:rPr lang="it-IT" dirty="0" smtClean="0"/>
              <a:t>);</a:t>
            </a:r>
            <a:endParaRPr lang="it-IT" dirty="0"/>
          </a:p>
          <a:p>
            <a:pPr lvl="0"/>
            <a:r>
              <a:rPr lang="it-IT" dirty="0"/>
              <a:t>decodificare </a:t>
            </a:r>
            <a:r>
              <a:rPr lang="it-IT" dirty="0" smtClean="0"/>
              <a:t>l’istruzione (</a:t>
            </a:r>
            <a:r>
              <a:rPr lang="it-IT" dirty="0" smtClean="0">
                <a:solidFill>
                  <a:srgbClr val="FF0000"/>
                </a:solidFill>
              </a:rPr>
              <a:t>DECODE</a:t>
            </a:r>
            <a:r>
              <a:rPr lang="it-IT" dirty="0" smtClean="0"/>
              <a:t>).</a:t>
            </a:r>
            <a:endParaRPr lang="it-IT" dirty="0"/>
          </a:p>
          <a:p>
            <a:pPr marL="0" indent="0">
              <a:buNone/>
            </a:pPr>
            <a:endParaRPr lang="it-IT"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24</a:t>
            </a:fld>
            <a:endParaRPr lang="it-IT" altLang="it-IT"/>
          </a:p>
        </p:txBody>
      </p:sp>
    </p:spTree>
    <p:extLst>
      <p:ext uri="{BB962C8B-B14F-4D97-AF65-F5344CB8AC3E}">
        <p14:creationId xmlns:p14="http://schemas.microsoft.com/office/powerpoint/2010/main" val="3074968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47218D2B-BECF-4DA6-AD5D-805D2351BCE6}" type="slidenum">
              <a:rPr lang="it-IT" altLang="it-IT" sz="1200"/>
              <a:pPr>
                <a:spcBef>
                  <a:spcPct val="0"/>
                </a:spcBef>
                <a:buFontTx/>
                <a:buNone/>
              </a:pPr>
              <a:t>25</a:t>
            </a:fld>
            <a:endParaRPr lang="it-IT" altLang="it-IT" sz="1200"/>
          </a:p>
        </p:txBody>
      </p:sp>
      <p:sp>
        <p:nvSpPr>
          <p:cNvPr id="260098" name="Rectangle 1026"/>
          <p:cNvSpPr>
            <a:spLocks noGrp="1" noChangeArrowheads="1"/>
          </p:cNvSpPr>
          <p:nvPr>
            <p:ph type="title"/>
          </p:nvPr>
        </p:nvSpPr>
        <p:spPr>
          <a:xfrm>
            <a:off x="558800" y="76200"/>
            <a:ext cx="8001000" cy="685800"/>
          </a:xfrm>
        </p:spPr>
        <p:txBody>
          <a:bodyPr/>
          <a:lstStyle/>
          <a:p>
            <a:pPr eaLnBrk="1" hangingPunct="1">
              <a:defRPr/>
            </a:pPr>
            <a:r>
              <a:rPr lang="it-IT" dirty="0" smtClean="0"/>
              <a:t>Esecuzione delle istruzioni nel processore con pipeline</a:t>
            </a:r>
            <a:endParaRPr lang="en-US" dirty="0" smtClean="0"/>
          </a:p>
        </p:txBody>
      </p:sp>
      <p:grpSp>
        <p:nvGrpSpPr>
          <p:cNvPr id="18436" name="Group 1027"/>
          <p:cNvGrpSpPr>
            <a:grpSpLocks/>
          </p:cNvGrpSpPr>
          <p:nvPr/>
        </p:nvGrpSpPr>
        <p:grpSpPr bwMode="auto">
          <a:xfrm>
            <a:off x="215900" y="1168400"/>
            <a:ext cx="1828800" cy="482600"/>
            <a:chOff x="0" y="3592"/>
            <a:chExt cx="1152" cy="304"/>
          </a:xfrm>
        </p:grpSpPr>
        <p:sp>
          <p:nvSpPr>
            <p:cNvPr id="18513" name="Text Box 1028"/>
            <p:cNvSpPr txBox="1">
              <a:spLocks noChangeArrowheads="1"/>
            </p:cNvSpPr>
            <p:nvPr/>
          </p:nvSpPr>
          <p:spPr bwMode="auto">
            <a:xfrm>
              <a:off x="0" y="3601"/>
              <a:ext cx="115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it-IT" altLang="it-IT" sz="1400" b="1" dirty="0" smtClean="0"/>
                <a:t>F</a:t>
              </a:r>
              <a:endParaRPr lang="it-IT" altLang="it-IT" sz="1400" b="1" dirty="0"/>
            </a:p>
            <a:p>
              <a:pPr algn="ctr" eaLnBrk="1" hangingPunct="1">
                <a:lnSpc>
                  <a:spcPct val="30000"/>
                </a:lnSpc>
                <a:spcBef>
                  <a:spcPct val="50000"/>
                </a:spcBef>
                <a:buFontTx/>
                <a:buNone/>
              </a:pPr>
              <a:r>
                <a:rPr lang="it-IT" altLang="it-IT" sz="1400" b="1" dirty="0" err="1"/>
                <a:t>Instruction</a:t>
              </a:r>
              <a:r>
                <a:rPr lang="it-IT" altLang="it-IT" sz="1400" b="1" dirty="0"/>
                <a:t> </a:t>
              </a:r>
              <a:r>
                <a:rPr lang="it-IT" altLang="it-IT" sz="1400" b="1" dirty="0" err="1"/>
                <a:t>Fetch</a:t>
              </a:r>
              <a:endParaRPr lang="en-US" altLang="it-IT" sz="1400" b="1" dirty="0"/>
            </a:p>
          </p:txBody>
        </p:sp>
        <p:sp>
          <p:nvSpPr>
            <p:cNvPr id="18514" name="Rectangle 1029"/>
            <p:cNvSpPr>
              <a:spLocks noChangeArrowheads="1"/>
            </p:cNvSpPr>
            <p:nvPr/>
          </p:nvSpPr>
          <p:spPr bwMode="auto">
            <a:xfrm>
              <a:off x="35" y="3592"/>
              <a:ext cx="1081" cy="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nvGrpSpPr>
          <p:cNvPr id="18437" name="Group 1030"/>
          <p:cNvGrpSpPr>
            <a:grpSpLocks/>
          </p:cNvGrpSpPr>
          <p:nvPr/>
        </p:nvGrpSpPr>
        <p:grpSpPr bwMode="auto">
          <a:xfrm>
            <a:off x="1943100" y="1168400"/>
            <a:ext cx="1828800" cy="482600"/>
            <a:chOff x="0" y="3592"/>
            <a:chExt cx="1152" cy="304"/>
          </a:xfrm>
        </p:grpSpPr>
        <p:sp>
          <p:nvSpPr>
            <p:cNvPr id="18511" name="Text Box 1031"/>
            <p:cNvSpPr txBox="1">
              <a:spLocks noChangeArrowheads="1"/>
            </p:cNvSpPr>
            <p:nvPr/>
          </p:nvSpPr>
          <p:spPr bwMode="auto">
            <a:xfrm>
              <a:off x="0" y="3601"/>
              <a:ext cx="115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it-IT" altLang="it-IT" sz="1400" b="1" dirty="0" smtClean="0"/>
                <a:t>D</a:t>
              </a:r>
              <a:endParaRPr lang="it-IT" altLang="it-IT" sz="1400" b="1" dirty="0"/>
            </a:p>
            <a:p>
              <a:pPr algn="ctr" eaLnBrk="1" hangingPunct="1">
                <a:lnSpc>
                  <a:spcPct val="30000"/>
                </a:lnSpc>
                <a:spcBef>
                  <a:spcPct val="50000"/>
                </a:spcBef>
                <a:buFontTx/>
                <a:buNone/>
              </a:pPr>
              <a:r>
                <a:rPr lang="it-IT" altLang="it-IT" sz="1400" b="1" dirty="0" err="1"/>
                <a:t>Instruction</a:t>
              </a:r>
              <a:r>
                <a:rPr lang="it-IT" altLang="it-IT" sz="1400" b="1" dirty="0"/>
                <a:t> </a:t>
              </a:r>
              <a:r>
                <a:rPr lang="it-IT" altLang="it-IT" sz="1400" b="1" dirty="0" err="1"/>
                <a:t>Decode</a:t>
              </a:r>
              <a:endParaRPr lang="en-US" altLang="it-IT" sz="1400" b="1" dirty="0"/>
            </a:p>
          </p:txBody>
        </p:sp>
        <p:sp>
          <p:nvSpPr>
            <p:cNvPr id="18512" name="Rectangle 1032"/>
            <p:cNvSpPr>
              <a:spLocks noChangeArrowheads="1"/>
            </p:cNvSpPr>
            <p:nvPr/>
          </p:nvSpPr>
          <p:spPr bwMode="auto">
            <a:xfrm>
              <a:off x="35" y="3592"/>
              <a:ext cx="1081" cy="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nvGrpSpPr>
          <p:cNvPr id="18438" name="Group 1033"/>
          <p:cNvGrpSpPr>
            <a:grpSpLocks/>
          </p:cNvGrpSpPr>
          <p:nvPr/>
        </p:nvGrpSpPr>
        <p:grpSpPr bwMode="auto">
          <a:xfrm>
            <a:off x="3670300" y="1168400"/>
            <a:ext cx="1828800" cy="482600"/>
            <a:chOff x="0" y="3592"/>
            <a:chExt cx="1152" cy="304"/>
          </a:xfrm>
        </p:grpSpPr>
        <p:sp>
          <p:nvSpPr>
            <p:cNvPr id="18509" name="Text Box 1034"/>
            <p:cNvSpPr txBox="1">
              <a:spLocks noChangeArrowheads="1"/>
            </p:cNvSpPr>
            <p:nvPr/>
          </p:nvSpPr>
          <p:spPr bwMode="auto">
            <a:xfrm>
              <a:off x="0" y="3601"/>
              <a:ext cx="115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it-IT" altLang="it-IT" sz="1400" b="1" dirty="0" smtClean="0"/>
                <a:t>E</a:t>
              </a:r>
              <a:endParaRPr lang="it-IT" altLang="it-IT" sz="1400" b="1" dirty="0"/>
            </a:p>
            <a:p>
              <a:pPr algn="ctr" eaLnBrk="1" hangingPunct="1">
                <a:lnSpc>
                  <a:spcPct val="30000"/>
                </a:lnSpc>
                <a:spcBef>
                  <a:spcPct val="50000"/>
                </a:spcBef>
                <a:buFontTx/>
                <a:buNone/>
              </a:pPr>
              <a:r>
                <a:rPr lang="it-IT" altLang="it-IT" sz="1400" b="1" dirty="0" err="1" smtClean="0"/>
                <a:t>Execute</a:t>
              </a:r>
              <a:endParaRPr lang="en-US" altLang="it-IT" sz="1400" b="1" dirty="0"/>
            </a:p>
          </p:txBody>
        </p:sp>
        <p:sp>
          <p:nvSpPr>
            <p:cNvPr id="18510" name="Rectangle 1035"/>
            <p:cNvSpPr>
              <a:spLocks noChangeArrowheads="1"/>
            </p:cNvSpPr>
            <p:nvPr/>
          </p:nvSpPr>
          <p:spPr bwMode="auto">
            <a:xfrm>
              <a:off x="35" y="3592"/>
              <a:ext cx="1081" cy="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nvGrpSpPr>
          <p:cNvPr id="18439" name="Group 1036"/>
          <p:cNvGrpSpPr>
            <a:grpSpLocks/>
          </p:cNvGrpSpPr>
          <p:nvPr/>
        </p:nvGrpSpPr>
        <p:grpSpPr bwMode="auto">
          <a:xfrm>
            <a:off x="5397500" y="1168400"/>
            <a:ext cx="1828800" cy="482600"/>
            <a:chOff x="0" y="3592"/>
            <a:chExt cx="1152" cy="304"/>
          </a:xfrm>
        </p:grpSpPr>
        <p:sp>
          <p:nvSpPr>
            <p:cNvPr id="18507" name="Text Box 1037"/>
            <p:cNvSpPr txBox="1">
              <a:spLocks noChangeArrowheads="1"/>
            </p:cNvSpPr>
            <p:nvPr/>
          </p:nvSpPr>
          <p:spPr bwMode="auto">
            <a:xfrm>
              <a:off x="0" y="3601"/>
              <a:ext cx="115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it-IT" altLang="it-IT" sz="1400" b="1" dirty="0" smtClean="0"/>
                <a:t>M</a:t>
              </a:r>
              <a:endParaRPr lang="it-IT" altLang="it-IT" sz="1400" b="1" dirty="0"/>
            </a:p>
            <a:p>
              <a:pPr algn="ctr" eaLnBrk="1" hangingPunct="1">
                <a:lnSpc>
                  <a:spcPct val="30000"/>
                </a:lnSpc>
                <a:spcBef>
                  <a:spcPct val="50000"/>
                </a:spcBef>
                <a:buFontTx/>
                <a:buNone/>
              </a:pPr>
              <a:r>
                <a:rPr lang="it-IT" altLang="it-IT" sz="1400" b="1" dirty="0" smtClean="0"/>
                <a:t>Memory </a:t>
              </a:r>
              <a:r>
                <a:rPr lang="it-IT" altLang="it-IT" sz="1400" b="1" dirty="0" err="1"/>
                <a:t>access</a:t>
              </a:r>
              <a:endParaRPr lang="en-US" altLang="it-IT" sz="1400" b="1" dirty="0"/>
            </a:p>
          </p:txBody>
        </p:sp>
        <p:sp>
          <p:nvSpPr>
            <p:cNvPr id="18508" name="Rectangle 1038"/>
            <p:cNvSpPr>
              <a:spLocks noChangeArrowheads="1"/>
            </p:cNvSpPr>
            <p:nvPr/>
          </p:nvSpPr>
          <p:spPr bwMode="auto">
            <a:xfrm>
              <a:off x="35" y="3592"/>
              <a:ext cx="1081" cy="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nvGrpSpPr>
          <p:cNvPr id="18440" name="Group 1039"/>
          <p:cNvGrpSpPr>
            <a:grpSpLocks/>
          </p:cNvGrpSpPr>
          <p:nvPr/>
        </p:nvGrpSpPr>
        <p:grpSpPr bwMode="auto">
          <a:xfrm>
            <a:off x="7124700" y="1168400"/>
            <a:ext cx="1828800" cy="482600"/>
            <a:chOff x="0" y="3592"/>
            <a:chExt cx="1152" cy="304"/>
          </a:xfrm>
        </p:grpSpPr>
        <p:sp>
          <p:nvSpPr>
            <p:cNvPr id="18505" name="Text Box 1040"/>
            <p:cNvSpPr txBox="1">
              <a:spLocks noChangeArrowheads="1"/>
            </p:cNvSpPr>
            <p:nvPr/>
          </p:nvSpPr>
          <p:spPr bwMode="auto">
            <a:xfrm>
              <a:off x="0" y="3601"/>
              <a:ext cx="115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it-IT" altLang="it-IT" sz="1400" b="1"/>
                <a:t>WB</a:t>
              </a:r>
            </a:p>
            <a:p>
              <a:pPr algn="ctr" eaLnBrk="1" hangingPunct="1">
                <a:lnSpc>
                  <a:spcPct val="30000"/>
                </a:lnSpc>
                <a:spcBef>
                  <a:spcPct val="50000"/>
                </a:spcBef>
                <a:buFontTx/>
                <a:buNone/>
              </a:pPr>
              <a:r>
                <a:rPr lang="it-IT" altLang="it-IT" sz="1400" b="1"/>
                <a:t>Write-Back</a:t>
              </a:r>
              <a:endParaRPr lang="en-US" altLang="it-IT" sz="1400" b="1"/>
            </a:p>
          </p:txBody>
        </p:sp>
        <p:sp>
          <p:nvSpPr>
            <p:cNvPr id="18506" name="Rectangle 1041"/>
            <p:cNvSpPr>
              <a:spLocks noChangeArrowheads="1"/>
            </p:cNvSpPr>
            <p:nvPr/>
          </p:nvSpPr>
          <p:spPr bwMode="auto">
            <a:xfrm>
              <a:off x="35" y="3592"/>
              <a:ext cx="1081" cy="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sp>
        <p:nvSpPr>
          <p:cNvPr id="18441" name="Text Box 1042"/>
          <p:cNvSpPr txBox="1">
            <a:spLocks noChangeArrowheads="1"/>
          </p:cNvSpPr>
          <p:nvPr/>
        </p:nvSpPr>
        <p:spPr bwMode="auto">
          <a:xfrm>
            <a:off x="292100" y="1978025"/>
            <a:ext cx="3419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pPr>
            <a:r>
              <a:rPr lang="it-IT" altLang="it-IT" sz="2000"/>
              <a:t> Istruzioni logico-aritmetiche</a:t>
            </a:r>
            <a:endParaRPr lang="en-US" altLang="it-IT" sz="2000"/>
          </a:p>
        </p:txBody>
      </p:sp>
      <p:sp>
        <p:nvSpPr>
          <p:cNvPr id="18442" name="Text Box 1043"/>
          <p:cNvSpPr txBox="1">
            <a:spLocks noChangeArrowheads="1"/>
          </p:cNvSpPr>
          <p:nvPr/>
        </p:nvSpPr>
        <p:spPr bwMode="auto">
          <a:xfrm>
            <a:off x="127000" y="2347913"/>
            <a:ext cx="2070100" cy="48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it-IT" altLang="it-IT" sz="1400" b="1" dirty="0" smtClean="0"/>
              <a:t>F</a:t>
            </a:r>
            <a:endParaRPr lang="it-IT" altLang="it-IT" sz="1400" b="1" dirty="0"/>
          </a:p>
          <a:p>
            <a:pPr algn="ctr" eaLnBrk="1" hangingPunct="1">
              <a:lnSpc>
                <a:spcPct val="30000"/>
              </a:lnSpc>
              <a:spcBef>
                <a:spcPct val="50000"/>
              </a:spcBef>
              <a:buFontTx/>
              <a:buNone/>
            </a:pPr>
            <a:r>
              <a:rPr lang="it-IT" altLang="it-IT" sz="1400" dirty="0" err="1"/>
              <a:t>Prel</a:t>
            </a:r>
            <a:r>
              <a:rPr lang="it-IT" altLang="it-IT" sz="1400" dirty="0"/>
              <a:t>. </a:t>
            </a:r>
            <a:r>
              <a:rPr lang="it-IT" altLang="it-IT" sz="1400" dirty="0" err="1"/>
              <a:t>istr</a:t>
            </a:r>
            <a:r>
              <a:rPr lang="it-IT" altLang="it-IT" sz="1400" dirty="0"/>
              <a:t>. e </a:t>
            </a:r>
            <a:r>
              <a:rPr lang="it-IT" altLang="it-IT" sz="1400" dirty="0" err="1"/>
              <a:t>incr</a:t>
            </a:r>
            <a:r>
              <a:rPr lang="it-IT" altLang="it-IT" sz="1400" dirty="0"/>
              <a:t>. PC</a:t>
            </a:r>
            <a:endParaRPr lang="en-US" altLang="it-IT" sz="1400" dirty="0"/>
          </a:p>
        </p:txBody>
      </p:sp>
      <p:grpSp>
        <p:nvGrpSpPr>
          <p:cNvPr id="18443" name="Group 1044"/>
          <p:cNvGrpSpPr>
            <a:grpSpLocks/>
          </p:cNvGrpSpPr>
          <p:nvPr/>
        </p:nvGrpSpPr>
        <p:grpSpPr bwMode="auto">
          <a:xfrm>
            <a:off x="271463" y="2333627"/>
            <a:ext cx="8682037" cy="496888"/>
            <a:chOff x="171" y="1328"/>
            <a:chExt cx="5469" cy="313"/>
          </a:xfrm>
        </p:grpSpPr>
        <p:sp>
          <p:nvSpPr>
            <p:cNvPr id="18492" name="Rectangle 1045"/>
            <p:cNvSpPr>
              <a:spLocks noChangeArrowheads="1"/>
            </p:cNvSpPr>
            <p:nvPr/>
          </p:nvSpPr>
          <p:spPr bwMode="auto">
            <a:xfrm>
              <a:off x="171" y="1328"/>
              <a:ext cx="1081" cy="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nvGrpSpPr>
            <p:cNvPr id="18493" name="Group 1046"/>
            <p:cNvGrpSpPr>
              <a:grpSpLocks/>
            </p:cNvGrpSpPr>
            <p:nvPr/>
          </p:nvGrpSpPr>
          <p:grpSpPr bwMode="auto">
            <a:xfrm>
              <a:off x="1224" y="1328"/>
              <a:ext cx="1152" cy="313"/>
              <a:chOff x="0" y="3592"/>
              <a:chExt cx="1152" cy="313"/>
            </a:xfrm>
          </p:grpSpPr>
          <p:sp>
            <p:nvSpPr>
              <p:cNvPr id="18503" name="Text Box 1047"/>
              <p:cNvSpPr txBox="1">
                <a:spLocks noChangeArrowheads="1"/>
              </p:cNvSpPr>
              <p:nvPr/>
            </p:nvSpPr>
            <p:spPr bwMode="auto">
              <a:xfrm>
                <a:off x="0" y="3601"/>
                <a:ext cx="115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it-IT" altLang="it-IT" sz="1400" b="1" dirty="0" smtClean="0"/>
                  <a:t>D</a:t>
                </a:r>
                <a:endParaRPr lang="it-IT" altLang="it-IT" sz="1400" b="1" dirty="0"/>
              </a:p>
              <a:p>
                <a:pPr algn="ctr" eaLnBrk="1" hangingPunct="1">
                  <a:lnSpc>
                    <a:spcPct val="30000"/>
                  </a:lnSpc>
                  <a:spcBef>
                    <a:spcPct val="50000"/>
                  </a:spcBef>
                  <a:buFontTx/>
                  <a:buNone/>
                </a:pPr>
                <a:r>
                  <a:rPr lang="it-IT" altLang="it-IT" sz="1400" dirty="0"/>
                  <a:t>Lettura reg. sorgente</a:t>
                </a:r>
                <a:endParaRPr lang="en-US" altLang="it-IT" sz="1400" dirty="0"/>
              </a:p>
            </p:txBody>
          </p:sp>
          <p:sp>
            <p:nvSpPr>
              <p:cNvPr id="18504" name="Rectangle 1048"/>
              <p:cNvSpPr>
                <a:spLocks noChangeArrowheads="1"/>
              </p:cNvSpPr>
              <p:nvPr/>
            </p:nvSpPr>
            <p:spPr bwMode="auto">
              <a:xfrm>
                <a:off x="35" y="3592"/>
                <a:ext cx="1081" cy="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nvGrpSpPr>
            <p:cNvPr id="18494" name="Group 1049"/>
            <p:cNvGrpSpPr>
              <a:grpSpLocks/>
            </p:cNvGrpSpPr>
            <p:nvPr/>
          </p:nvGrpSpPr>
          <p:grpSpPr bwMode="auto">
            <a:xfrm>
              <a:off x="2312" y="1328"/>
              <a:ext cx="1152" cy="313"/>
              <a:chOff x="0" y="3592"/>
              <a:chExt cx="1152" cy="313"/>
            </a:xfrm>
          </p:grpSpPr>
          <p:sp>
            <p:nvSpPr>
              <p:cNvPr id="18501" name="Text Box 1050"/>
              <p:cNvSpPr txBox="1">
                <a:spLocks noChangeArrowheads="1"/>
              </p:cNvSpPr>
              <p:nvPr/>
            </p:nvSpPr>
            <p:spPr bwMode="auto">
              <a:xfrm>
                <a:off x="0" y="3601"/>
                <a:ext cx="115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it-IT" altLang="it-IT" sz="1400" b="1" dirty="0" smtClean="0"/>
                  <a:t>E</a:t>
                </a:r>
                <a:endParaRPr lang="it-IT" altLang="it-IT" sz="1400" b="1" dirty="0"/>
              </a:p>
              <a:p>
                <a:pPr algn="ctr" eaLnBrk="1" hangingPunct="1">
                  <a:lnSpc>
                    <a:spcPct val="30000"/>
                  </a:lnSpc>
                  <a:spcBef>
                    <a:spcPct val="50000"/>
                  </a:spcBef>
                  <a:buFontTx/>
                  <a:buNone/>
                </a:pPr>
                <a:r>
                  <a:rPr lang="it-IT" altLang="it-IT" sz="1400" dirty="0"/>
                  <a:t>Op. ALU su dati letti</a:t>
                </a:r>
                <a:endParaRPr lang="en-US" altLang="it-IT" sz="1400" dirty="0"/>
              </a:p>
            </p:txBody>
          </p:sp>
          <p:sp>
            <p:nvSpPr>
              <p:cNvPr id="18502" name="Rectangle 1051"/>
              <p:cNvSpPr>
                <a:spLocks noChangeArrowheads="1"/>
              </p:cNvSpPr>
              <p:nvPr/>
            </p:nvSpPr>
            <p:spPr bwMode="auto">
              <a:xfrm>
                <a:off x="35" y="3592"/>
                <a:ext cx="1081" cy="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nvGrpSpPr>
            <p:cNvPr id="18495" name="Group 1052"/>
            <p:cNvGrpSpPr>
              <a:grpSpLocks/>
            </p:cNvGrpSpPr>
            <p:nvPr/>
          </p:nvGrpSpPr>
          <p:grpSpPr bwMode="auto">
            <a:xfrm>
              <a:off x="3400" y="1328"/>
              <a:ext cx="1152" cy="304"/>
              <a:chOff x="0" y="3592"/>
              <a:chExt cx="1152" cy="304"/>
            </a:xfrm>
          </p:grpSpPr>
          <p:sp>
            <p:nvSpPr>
              <p:cNvPr id="18499" name="Text Box 1053"/>
              <p:cNvSpPr txBox="1">
                <a:spLocks noChangeArrowheads="1"/>
              </p:cNvSpPr>
              <p:nvPr/>
            </p:nvSpPr>
            <p:spPr bwMode="auto">
              <a:xfrm>
                <a:off x="0" y="3601"/>
                <a:ext cx="115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endParaRPr lang="en-US" altLang="it-IT" sz="1400" b="1"/>
              </a:p>
            </p:txBody>
          </p:sp>
          <p:sp>
            <p:nvSpPr>
              <p:cNvPr id="18500" name="Rectangle 1054"/>
              <p:cNvSpPr>
                <a:spLocks noChangeArrowheads="1"/>
              </p:cNvSpPr>
              <p:nvPr/>
            </p:nvSpPr>
            <p:spPr bwMode="auto">
              <a:xfrm>
                <a:off x="35" y="3592"/>
                <a:ext cx="1081" cy="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nvGrpSpPr>
            <p:cNvPr id="18496" name="Group 1055"/>
            <p:cNvGrpSpPr>
              <a:grpSpLocks/>
            </p:cNvGrpSpPr>
            <p:nvPr/>
          </p:nvGrpSpPr>
          <p:grpSpPr bwMode="auto">
            <a:xfrm>
              <a:off x="4488" y="1328"/>
              <a:ext cx="1152" cy="304"/>
              <a:chOff x="0" y="3592"/>
              <a:chExt cx="1152" cy="304"/>
            </a:xfrm>
          </p:grpSpPr>
          <p:sp>
            <p:nvSpPr>
              <p:cNvPr id="18497" name="Text Box 1056"/>
              <p:cNvSpPr txBox="1">
                <a:spLocks noChangeArrowheads="1"/>
              </p:cNvSpPr>
              <p:nvPr/>
            </p:nvSpPr>
            <p:spPr bwMode="auto">
              <a:xfrm>
                <a:off x="0" y="3601"/>
                <a:ext cx="115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it-IT" altLang="it-IT" sz="1400" b="1"/>
                  <a:t>WB</a:t>
                </a:r>
              </a:p>
              <a:p>
                <a:pPr algn="ctr" eaLnBrk="1" hangingPunct="1">
                  <a:lnSpc>
                    <a:spcPct val="30000"/>
                  </a:lnSpc>
                  <a:spcBef>
                    <a:spcPct val="50000"/>
                  </a:spcBef>
                  <a:buFontTx/>
                  <a:buNone/>
                </a:pPr>
                <a:r>
                  <a:rPr lang="it-IT" altLang="it-IT" sz="1400"/>
                  <a:t>Scrittura reg. dest.</a:t>
                </a:r>
                <a:endParaRPr lang="en-US" altLang="it-IT" sz="1400"/>
              </a:p>
            </p:txBody>
          </p:sp>
          <p:sp>
            <p:nvSpPr>
              <p:cNvPr id="18498" name="Rectangle 1057"/>
              <p:cNvSpPr>
                <a:spLocks noChangeArrowheads="1"/>
              </p:cNvSpPr>
              <p:nvPr/>
            </p:nvSpPr>
            <p:spPr bwMode="auto">
              <a:xfrm>
                <a:off x="35" y="3592"/>
                <a:ext cx="1081" cy="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grpSp>
        <p:nvGrpSpPr>
          <p:cNvPr id="18444" name="Group 1058"/>
          <p:cNvGrpSpPr>
            <a:grpSpLocks/>
          </p:cNvGrpSpPr>
          <p:nvPr/>
        </p:nvGrpSpPr>
        <p:grpSpPr bwMode="auto">
          <a:xfrm>
            <a:off x="76200" y="3048000"/>
            <a:ext cx="8872538" cy="854075"/>
            <a:chOff x="48" y="1822"/>
            <a:chExt cx="5589" cy="538"/>
          </a:xfrm>
        </p:grpSpPr>
        <p:sp>
          <p:nvSpPr>
            <p:cNvPr id="18476" name="Text Box 1059"/>
            <p:cNvSpPr txBox="1">
              <a:spLocks noChangeArrowheads="1"/>
            </p:cNvSpPr>
            <p:nvPr/>
          </p:nvSpPr>
          <p:spPr bwMode="auto">
            <a:xfrm>
              <a:off x="181" y="1822"/>
              <a:ext cx="13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pPr>
              <a:r>
                <a:rPr lang="it-IT" altLang="it-IT" sz="2000"/>
                <a:t> Istruzioni di load</a:t>
              </a:r>
              <a:endParaRPr lang="en-US" altLang="it-IT" sz="2000"/>
            </a:p>
          </p:txBody>
        </p:sp>
        <p:grpSp>
          <p:nvGrpSpPr>
            <p:cNvPr id="18477" name="Group 1060"/>
            <p:cNvGrpSpPr>
              <a:grpSpLocks/>
            </p:cNvGrpSpPr>
            <p:nvPr/>
          </p:nvGrpSpPr>
          <p:grpSpPr bwMode="auto">
            <a:xfrm>
              <a:off x="168" y="2046"/>
              <a:ext cx="5469" cy="313"/>
              <a:chOff x="171" y="1328"/>
              <a:chExt cx="5469" cy="313"/>
            </a:xfrm>
          </p:grpSpPr>
          <p:sp>
            <p:nvSpPr>
              <p:cNvPr id="18479" name="Rectangle 1061"/>
              <p:cNvSpPr>
                <a:spLocks noChangeArrowheads="1"/>
              </p:cNvSpPr>
              <p:nvPr/>
            </p:nvSpPr>
            <p:spPr bwMode="auto">
              <a:xfrm>
                <a:off x="171" y="1328"/>
                <a:ext cx="1081" cy="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nvGrpSpPr>
              <p:cNvPr id="18480" name="Group 1062"/>
              <p:cNvGrpSpPr>
                <a:grpSpLocks/>
              </p:cNvGrpSpPr>
              <p:nvPr/>
            </p:nvGrpSpPr>
            <p:grpSpPr bwMode="auto">
              <a:xfrm>
                <a:off x="1224" y="1328"/>
                <a:ext cx="1152" cy="313"/>
                <a:chOff x="0" y="3592"/>
                <a:chExt cx="1152" cy="313"/>
              </a:xfrm>
            </p:grpSpPr>
            <p:sp>
              <p:nvSpPr>
                <p:cNvPr id="18490" name="Text Box 1063"/>
                <p:cNvSpPr txBox="1">
                  <a:spLocks noChangeArrowheads="1"/>
                </p:cNvSpPr>
                <p:nvPr/>
              </p:nvSpPr>
              <p:spPr bwMode="auto">
                <a:xfrm>
                  <a:off x="0" y="3601"/>
                  <a:ext cx="115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it-IT" altLang="it-IT" sz="1400" b="1" dirty="0" smtClean="0"/>
                    <a:t>D</a:t>
                  </a:r>
                  <a:endParaRPr lang="it-IT" altLang="it-IT" sz="1400" b="1" dirty="0"/>
                </a:p>
                <a:p>
                  <a:pPr algn="ctr" eaLnBrk="1" hangingPunct="1">
                    <a:lnSpc>
                      <a:spcPct val="30000"/>
                    </a:lnSpc>
                    <a:spcBef>
                      <a:spcPct val="50000"/>
                    </a:spcBef>
                    <a:buFontTx/>
                    <a:buNone/>
                  </a:pPr>
                  <a:r>
                    <a:rPr lang="it-IT" altLang="it-IT" sz="1400" dirty="0"/>
                    <a:t>Lettura reg. base</a:t>
                  </a:r>
                  <a:endParaRPr lang="en-US" altLang="it-IT" sz="1400" dirty="0"/>
                </a:p>
              </p:txBody>
            </p:sp>
            <p:sp>
              <p:nvSpPr>
                <p:cNvPr id="18491" name="Rectangle 1064"/>
                <p:cNvSpPr>
                  <a:spLocks noChangeArrowheads="1"/>
                </p:cNvSpPr>
                <p:nvPr/>
              </p:nvSpPr>
              <p:spPr bwMode="auto">
                <a:xfrm>
                  <a:off x="35" y="3592"/>
                  <a:ext cx="1081" cy="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nvGrpSpPr>
              <p:cNvPr id="18481" name="Group 1065"/>
              <p:cNvGrpSpPr>
                <a:grpSpLocks/>
              </p:cNvGrpSpPr>
              <p:nvPr/>
            </p:nvGrpSpPr>
            <p:grpSpPr bwMode="auto">
              <a:xfrm>
                <a:off x="2312" y="1328"/>
                <a:ext cx="1152" cy="304"/>
                <a:chOff x="0" y="3592"/>
                <a:chExt cx="1152" cy="304"/>
              </a:xfrm>
            </p:grpSpPr>
            <p:sp>
              <p:nvSpPr>
                <p:cNvPr id="18488" name="Text Box 1066"/>
                <p:cNvSpPr txBox="1">
                  <a:spLocks noChangeArrowheads="1"/>
                </p:cNvSpPr>
                <p:nvPr/>
              </p:nvSpPr>
              <p:spPr bwMode="auto">
                <a:xfrm>
                  <a:off x="0" y="3601"/>
                  <a:ext cx="115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it-IT" altLang="it-IT" sz="1400" b="1" dirty="0" smtClean="0"/>
                    <a:t>E</a:t>
                  </a:r>
                  <a:endParaRPr lang="it-IT" altLang="it-IT" sz="1400" b="1" dirty="0"/>
                </a:p>
                <a:p>
                  <a:pPr algn="ctr" eaLnBrk="1" hangingPunct="1">
                    <a:lnSpc>
                      <a:spcPct val="30000"/>
                    </a:lnSpc>
                    <a:spcBef>
                      <a:spcPct val="50000"/>
                    </a:spcBef>
                    <a:buFontTx/>
                    <a:buNone/>
                  </a:pPr>
                  <a:r>
                    <a:rPr lang="it-IT" altLang="it-IT" sz="1400" dirty="0"/>
                    <a:t>Somma </a:t>
                  </a:r>
                  <a:endParaRPr lang="en-US" altLang="it-IT" sz="1400" dirty="0"/>
                </a:p>
              </p:txBody>
            </p:sp>
            <p:sp>
              <p:nvSpPr>
                <p:cNvPr id="18489" name="Rectangle 1067"/>
                <p:cNvSpPr>
                  <a:spLocks noChangeArrowheads="1"/>
                </p:cNvSpPr>
                <p:nvPr/>
              </p:nvSpPr>
              <p:spPr bwMode="auto">
                <a:xfrm>
                  <a:off x="35" y="3592"/>
                  <a:ext cx="1081" cy="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nvGrpSpPr>
              <p:cNvPr id="18482" name="Group 1068"/>
              <p:cNvGrpSpPr>
                <a:grpSpLocks/>
              </p:cNvGrpSpPr>
              <p:nvPr/>
            </p:nvGrpSpPr>
            <p:grpSpPr bwMode="auto">
              <a:xfrm>
                <a:off x="3400" y="1328"/>
                <a:ext cx="1152" cy="304"/>
                <a:chOff x="0" y="3592"/>
                <a:chExt cx="1152" cy="304"/>
              </a:xfrm>
            </p:grpSpPr>
            <p:sp>
              <p:nvSpPr>
                <p:cNvPr id="18486" name="Text Box 1069"/>
                <p:cNvSpPr txBox="1">
                  <a:spLocks noChangeArrowheads="1"/>
                </p:cNvSpPr>
                <p:nvPr/>
              </p:nvSpPr>
              <p:spPr bwMode="auto">
                <a:xfrm>
                  <a:off x="0" y="3601"/>
                  <a:ext cx="115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endParaRPr lang="en-US" altLang="it-IT" sz="1400" b="1"/>
                </a:p>
              </p:txBody>
            </p:sp>
            <p:sp>
              <p:nvSpPr>
                <p:cNvPr id="18487" name="Rectangle 1070"/>
                <p:cNvSpPr>
                  <a:spLocks noChangeArrowheads="1"/>
                </p:cNvSpPr>
                <p:nvPr/>
              </p:nvSpPr>
              <p:spPr bwMode="auto">
                <a:xfrm>
                  <a:off x="35" y="3592"/>
                  <a:ext cx="1081" cy="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nvGrpSpPr>
              <p:cNvPr id="18483" name="Group 1071"/>
              <p:cNvGrpSpPr>
                <a:grpSpLocks/>
              </p:cNvGrpSpPr>
              <p:nvPr/>
            </p:nvGrpSpPr>
            <p:grpSpPr bwMode="auto">
              <a:xfrm>
                <a:off x="4488" y="1328"/>
                <a:ext cx="1152" cy="304"/>
                <a:chOff x="0" y="3592"/>
                <a:chExt cx="1152" cy="304"/>
              </a:xfrm>
            </p:grpSpPr>
            <p:sp>
              <p:nvSpPr>
                <p:cNvPr id="18484" name="Text Box 1072"/>
                <p:cNvSpPr txBox="1">
                  <a:spLocks noChangeArrowheads="1"/>
                </p:cNvSpPr>
                <p:nvPr/>
              </p:nvSpPr>
              <p:spPr bwMode="auto">
                <a:xfrm>
                  <a:off x="0" y="3601"/>
                  <a:ext cx="115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it-IT" altLang="it-IT" sz="1400" b="1"/>
                    <a:t>WB</a:t>
                  </a:r>
                </a:p>
                <a:p>
                  <a:pPr algn="ctr" eaLnBrk="1" hangingPunct="1">
                    <a:lnSpc>
                      <a:spcPct val="30000"/>
                    </a:lnSpc>
                    <a:spcBef>
                      <a:spcPct val="50000"/>
                    </a:spcBef>
                    <a:buFontTx/>
                    <a:buNone/>
                  </a:pPr>
                  <a:r>
                    <a:rPr lang="it-IT" altLang="it-IT" sz="1400"/>
                    <a:t>Scrittura reg. dest.</a:t>
                  </a:r>
                  <a:endParaRPr lang="en-US" altLang="it-IT" sz="1400"/>
                </a:p>
              </p:txBody>
            </p:sp>
            <p:sp>
              <p:nvSpPr>
                <p:cNvPr id="18485" name="Rectangle 1073"/>
                <p:cNvSpPr>
                  <a:spLocks noChangeArrowheads="1"/>
                </p:cNvSpPr>
                <p:nvPr/>
              </p:nvSpPr>
              <p:spPr bwMode="auto">
                <a:xfrm>
                  <a:off x="35" y="3592"/>
                  <a:ext cx="1081" cy="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sp>
          <p:nvSpPr>
            <p:cNvPr id="18478" name="Text Box 1074"/>
            <p:cNvSpPr txBox="1">
              <a:spLocks noChangeArrowheads="1"/>
            </p:cNvSpPr>
            <p:nvPr/>
          </p:nvSpPr>
          <p:spPr bwMode="auto">
            <a:xfrm>
              <a:off x="48" y="2056"/>
              <a:ext cx="130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it-IT" altLang="it-IT" sz="1400" b="1" dirty="0" smtClean="0"/>
                <a:t>I</a:t>
              </a:r>
              <a:endParaRPr lang="it-IT" altLang="it-IT" sz="1400" b="1" dirty="0"/>
            </a:p>
            <a:p>
              <a:pPr algn="ctr" eaLnBrk="1" hangingPunct="1">
                <a:lnSpc>
                  <a:spcPct val="30000"/>
                </a:lnSpc>
                <a:spcBef>
                  <a:spcPct val="50000"/>
                </a:spcBef>
                <a:buFontTx/>
                <a:buNone/>
              </a:pPr>
              <a:r>
                <a:rPr lang="it-IT" altLang="it-IT" sz="1400" dirty="0" err="1"/>
                <a:t>Prel</a:t>
              </a:r>
              <a:r>
                <a:rPr lang="it-IT" altLang="it-IT" sz="1400" dirty="0"/>
                <a:t>. </a:t>
              </a:r>
              <a:r>
                <a:rPr lang="it-IT" altLang="it-IT" sz="1400" dirty="0" err="1"/>
                <a:t>istr</a:t>
              </a:r>
              <a:r>
                <a:rPr lang="it-IT" altLang="it-IT" sz="1400" dirty="0"/>
                <a:t>. e </a:t>
              </a:r>
              <a:r>
                <a:rPr lang="it-IT" altLang="it-IT" sz="1400" dirty="0" err="1"/>
                <a:t>incr</a:t>
              </a:r>
              <a:r>
                <a:rPr lang="it-IT" altLang="it-IT" sz="1400" dirty="0"/>
                <a:t>. PC</a:t>
              </a:r>
              <a:endParaRPr lang="en-US" altLang="it-IT" sz="1400" dirty="0"/>
            </a:p>
          </p:txBody>
        </p:sp>
      </p:grpSp>
      <p:sp>
        <p:nvSpPr>
          <p:cNvPr id="18445" name="Text Box 1075"/>
          <p:cNvSpPr txBox="1">
            <a:spLocks noChangeArrowheads="1"/>
          </p:cNvSpPr>
          <p:nvPr/>
        </p:nvSpPr>
        <p:spPr bwMode="auto">
          <a:xfrm>
            <a:off x="5410200" y="3419475"/>
            <a:ext cx="1828800" cy="45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it-IT" altLang="it-IT" sz="1400" b="1" dirty="0" smtClean="0"/>
              <a:t>M</a:t>
            </a:r>
            <a:endParaRPr lang="it-IT" altLang="it-IT" sz="1400" b="1" dirty="0"/>
          </a:p>
          <a:p>
            <a:pPr algn="ctr" eaLnBrk="1" hangingPunct="1">
              <a:lnSpc>
                <a:spcPct val="30000"/>
              </a:lnSpc>
              <a:spcBef>
                <a:spcPct val="50000"/>
              </a:spcBef>
              <a:buFontTx/>
              <a:buNone/>
            </a:pPr>
            <a:r>
              <a:rPr lang="it-IT" altLang="it-IT" sz="1400" dirty="0"/>
              <a:t>Prelievo dato da M</a:t>
            </a:r>
            <a:endParaRPr lang="en-US" altLang="it-IT" sz="1400" dirty="0"/>
          </a:p>
        </p:txBody>
      </p:sp>
      <p:sp>
        <p:nvSpPr>
          <p:cNvPr id="18446" name="Text Box 1077"/>
          <p:cNvSpPr txBox="1">
            <a:spLocks noChangeArrowheads="1"/>
          </p:cNvSpPr>
          <p:nvPr/>
        </p:nvSpPr>
        <p:spPr bwMode="auto">
          <a:xfrm>
            <a:off x="292100" y="4114800"/>
            <a:ext cx="226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pPr>
            <a:r>
              <a:rPr lang="it-IT" altLang="it-IT" sz="2000"/>
              <a:t> Istruzioni di store</a:t>
            </a:r>
            <a:endParaRPr lang="en-US" altLang="it-IT" sz="2000"/>
          </a:p>
        </p:txBody>
      </p:sp>
      <p:sp>
        <p:nvSpPr>
          <p:cNvPr id="18447" name="Text Box 1078"/>
          <p:cNvSpPr txBox="1">
            <a:spLocks noChangeArrowheads="1"/>
          </p:cNvSpPr>
          <p:nvPr/>
        </p:nvSpPr>
        <p:spPr bwMode="auto">
          <a:xfrm>
            <a:off x="76200" y="4486275"/>
            <a:ext cx="2070100" cy="48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it-IT" altLang="it-IT" sz="1400" b="1" dirty="0" smtClean="0"/>
              <a:t>F</a:t>
            </a:r>
            <a:endParaRPr lang="it-IT" altLang="it-IT" sz="1400" b="1" dirty="0"/>
          </a:p>
          <a:p>
            <a:pPr algn="ctr" eaLnBrk="1" hangingPunct="1">
              <a:lnSpc>
                <a:spcPct val="30000"/>
              </a:lnSpc>
              <a:spcBef>
                <a:spcPct val="50000"/>
              </a:spcBef>
              <a:buFontTx/>
              <a:buNone/>
            </a:pPr>
            <a:r>
              <a:rPr lang="it-IT" altLang="it-IT" sz="1400" dirty="0" err="1"/>
              <a:t>Prel</a:t>
            </a:r>
            <a:r>
              <a:rPr lang="it-IT" altLang="it-IT" sz="1400" dirty="0"/>
              <a:t>. </a:t>
            </a:r>
            <a:r>
              <a:rPr lang="it-IT" altLang="it-IT" sz="1400" dirty="0" err="1"/>
              <a:t>istr</a:t>
            </a:r>
            <a:r>
              <a:rPr lang="it-IT" altLang="it-IT" sz="1400" dirty="0"/>
              <a:t>. e </a:t>
            </a:r>
            <a:r>
              <a:rPr lang="it-IT" altLang="it-IT" sz="1400" dirty="0" err="1"/>
              <a:t>incr</a:t>
            </a:r>
            <a:r>
              <a:rPr lang="it-IT" altLang="it-IT" sz="1400" dirty="0"/>
              <a:t>. PC</a:t>
            </a:r>
            <a:endParaRPr lang="en-US" altLang="it-IT" sz="1400" dirty="0"/>
          </a:p>
        </p:txBody>
      </p:sp>
      <p:sp>
        <p:nvSpPr>
          <p:cNvPr id="18448" name="Rectangle 1080"/>
          <p:cNvSpPr>
            <a:spLocks noChangeArrowheads="1"/>
          </p:cNvSpPr>
          <p:nvPr/>
        </p:nvSpPr>
        <p:spPr bwMode="auto">
          <a:xfrm>
            <a:off x="271463" y="4481513"/>
            <a:ext cx="1716087" cy="48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nvGrpSpPr>
          <p:cNvPr id="18449" name="Group 1081"/>
          <p:cNvGrpSpPr>
            <a:grpSpLocks/>
          </p:cNvGrpSpPr>
          <p:nvPr/>
        </p:nvGrpSpPr>
        <p:grpSpPr bwMode="auto">
          <a:xfrm>
            <a:off x="1943100" y="4479925"/>
            <a:ext cx="1828800" cy="482600"/>
            <a:chOff x="0" y="3592"/>
            <a:chExt cx="1152" cy="304"/>
          </a:xfrm>
        </p:grpSpPr>
        <p:sp>
          <p:nvSpPr>
            <p:cNvPr id="18474" name="Text Box 1082"/>
            <p:cNvSpPr txBox="1">
              <a:spLocks noChangeArrowheads="1"/>
            </p:cNvSpPr>
            <p:nvPr/>
          </p:nvSpPr>
          <p:spPr bwMode="auto">
            <a:xfrm>
              <a:off x="0" y="3601"/>
              <a:ext cx="115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it-IT" altLang="it-IT" sz="1400" b="1" dirty="0" smtClean="0"/>
                <a:t>D</a:t>
              </a:r>
              <a:endParaRPr lang="it-IT" altLang="it-IT" sz="1400" b="1" dirty="0"/>
            </a:p>
          </p:txBody>
        </p:sp>
        <p:sp>
          <p:nvSpPr>
            <p:cNvPr id="18475" name="Rectangle 1083"/>
            <p:cNvSpPr>
              <a:spLocks noChangeArrowheads="1"/>
            </p:cNvSpPr>
            <p:nvPr/>
          </p:nvSpPr>
          <p:spPr bwMode="auto">
            <a:xfrm>
              <a:off x="35" y="3592"/>
              <a:ext cx="1081" cy="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nvGrpSpPr>
          <p:cNvPr id="18450" name="Group 1084"/>
          <p:cNvGrpSpPr>
            <a:grpSpLocks/>
          </p:cNvGrpSpPr>
          <p:nvPr/>
        </p:nvGrpSpPr>
        <p:grpSpPr bwMode="auto">
          <a:xfrm>
            <a:off x="3670300" y="4481513"/>
            <a:ext cx="1828800" cy="482600"/>
            <a:chOff x="0" y="3592"/>
            <a:chExt cx="1152" cy="304"/>
          </a:xfrm>
        </p:grpSpPr>
        <p:sp>
          <p:nvSpPr>
            <p:cNvPr id="18472" name="Text Box 1085"/>
            <p:cNvSpPr txBox="1">
              <a:spLocks noChangeArrowheads="1"/>
            </p:cNvSpPr>
            <p:nvPr/>
          </p:nvSpPr>
          <p:spPr bwMode="auto">
            <a:xfrm>
              <a:off x="0" y="3601"/>
              <a:ext cx="115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it-IT" altLang="it-IT" sz="1400" b="1" dirty="0" smtClean="0"/>
                <a:t>E</a:t>
              </a:r>
              <a:endParaRPr lang="it-IT" altLang="it-IT" sz="1400" b="1" dirty="0"/>
            </a:p>
            <a:p>
              <a:pPr algn="ctr" eaLnBrk="1" hangingPunct="1">
                <a:lnSpc>
                  <a:spcPct val="30000"/>
                </a:lnSpc>
                <a:spcBef>
                  <a:spcPct val="50000"/>
                </a:spcBef>
                <a:buFontTx/>
                <a:buNone/>
              </a:pPr>
              <a:r>
                <a:rPr lang="it-IT" altLang="it-IT" sz="1400" dirty="0"/>
                <a:t>Somma </a:t>
              </a:r>
              <a:endParaRPr lang="en-US" altLang="it-IT" sz="1400" dirty="0"/>
            </a:p>
          </p:txBody>
        </p:sp>
        <p:sp>
          <p:nvSpPr>
            <p:cNvPr id="18473" name="Rectangle 1086"/>
            <p:cNvSpPr>
              <a:spLocks noChangeArrowheads="1"/>
            </p:cNvSpPr>
            <p:nvPr/>
          </p:nvSpPr>
          <p:spPr bwMode="auto">
            <a:xfrm>
              <a:off x="35" y="3592"/>
              <a:ext cx="1081" cy="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nvGrpSpPr>
          <p:cNvPr id="18451" name="Group 1087"/>
          <p:cNvGrpSpPr>
            <a:grpSpLocks/>
          </p:cNvGrpSpPr>
          <p:nvPr/>
        </p:nvGrpSpPr>
        <p:grpSpPr bwMode="auto">
          <a:xfrm>
            <a:off x="5397500" y="4481513"/>
            <a:ext cx="1828800" cy="482600"/>
            <a:chOff x="0" y="3592"/>
            <a:chExt cx="1152" cy="304"/>
          </a:xfrm>
        </p:grpSpPr>
        <p:sp>
          <p:nvSpPr>
            <p:cNvPr id="18470" name="Text Box 1088"/>
            <p:cNvSpPr txBox="1">
              <a:spLocks noChangeArrowheads="1"/>
            </p:cNvSpPr>
            <p:nvPr/>
          </p:nvSpPr>
          <p:spPr bwMode="auto">
            <a:xfrm>
              <a:off x="0" y="3601"/>
              <a:ext cx="115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endParaRPr lang="en-US" altLang="it-IT" sz="1400" b="1"/>
            </a:p>
          </p:txBody>
        </p:sp>
        <p:sp>
          <p:nvSpPr>
            <p:cNvPr id="18471" name="Rectangle 1089"/>
            <p:cNvSpPr>
              <a:spLocks noChangeArrowheads="1"/>
            </p:cNvSpPr>
            <p:nvPr/>
          </p:nvSpPr>
          <p:spPr bwMode="auto">
            <a:xfrm>
              <a:off x="35" y="3592"/>
              <a:ext cx="1081" cy="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sp>
        <p:nvSpPr>
          <p:cNvPr id="18452" name="Rectangle 1090"/>
          <p:cNvSpPr>
            <a:spLocks noChangeArrowheads="1"/>
          </p:cNvSpPr>
          <p:nvPr/>
        </p:nvSpPr>
        <p:spPr bwMode="auto">
          <a:xfrm>
            <a:off x="7180263" y="4481513"/>
            <a:ext cx="1716087" cy="48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18453" name="Text Box 1091"/>
          <p:cNvSpPr txBox="1">
            <a:spLocks noChangeArrowheads="1"/>
          </p:cNvSpPr>
          <p:nvPr/>
        </p:nvSpPr>
        <p:spPr bwMode="auto">
          <a:xfrm>
            <a:off x="5410200" y="4481513"/>
            <a:ext cx="1828800" cy="45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it-IT" altLang="it-IT" sz="1400" b="1" dirty="0" smtClean="0"/>
              <a:t>M</a:t>
            </a:r>
            <a:endParaRPr lang="it-IT" altLang="it-IT" sz="1400" b="1" dirty="0"/>
          </a:p>
          <a:p>
            <a:pPr algn="ctr" eaLnBrk="1" hangingPunct="1">
              <a:lnSpc>
                <a:spcPct val="30000"/>
              </a:lnSpc>
              <a:spcBef>
                <a:spcPct val="50000"/>
              </a:spcBef>
              <a:buFontTx/>
              <a:buNone/>
            </a:pPr>
            <a:r>
              <a:rPr lang="it-IT" altLang="it-IT" sz="1400" dirty="0"/>
              <a:t>Scrittura dato in M</a:t>
            </a:r>
            <a:endParaRPr lang="en-US" altLang="it-IT" sz="1400" dirty="0"/>
          </a:p>
        </p:txBody>
      </p:sp>
      <p:grpSp>
        <p:nvGrpSpPr>
          <p:cNvPr id="18454" name="Group 1092"/>
          <p:cNvGrpSpPr>
            <a:grpSpLocks/>
          </p:cNvGrpSpPr>
          <p:nvPr/>
        </p:nvGrpSpPr>
        <p:grpSpPr bwMode="auto">
          <a:xfrm>
            <a:off x="76200" y="5203825"/>
            <a:ext cx="8820150" cy="863600"/>
            <a:chOff x="48" y="3038"/>
            <a:chExt cx="5556" cy="544"/>
          </a:xfrm>
        </p:grpSpPr>
        <p:sp>
          <p:nvSpPr>
            <p:cNvPr id="18456" name="Text Box 1093"/>
            <p:cNvSpPr txBox="1">
              <a:spLocks noChangeArrowheads="1"/>
            </p:cNvSpPr>
            <p:nvPr/>
          </p:nvSpPr>
          <p:spPr bwMode="auto">
            <a:xfrm>
              <a:off x="184" y="3038"/>
              <a:ext cx="142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pPr>
              <a:r>
                <a:rPr lang="it-IT" altLang="it-IT" sz="2000" dirty="0"/>
                <a:t> Istruzioni di </a:t>
              </a:r>
              <a:r>
                <a:rPr lang="it-IT" altLang="it-IT" sz="2000" dirty="0" err="1" smtClean="0"/>
                <a:t>jump</a:t>
              </a:r>
              <a:endParaRPr lang="en-US" altLang="it-IT" sz="2000" dirty="0"/>
            </a:p>
          </p:txBody>
        </p:sp>
        <p:grpSp>
          <p:nvGrpSpPr>
            <p:cNvPr id="18457" name="Group 1094"/>
            <p:cNvGrpSpPr>
              <a:grpSpLocks/>
            </p:cNvGrpSpPr>
            <p:nvPr/>
          </p:nvGrpSpPr>
          <p:grpSpPr bwMode="auto">
            <a:xfrm>
              <a:off x="171" y="3262"/>
              <a:ext cx="5433" cy="304"/>
              <a:chOff x="171" y="3262"/>
              <a:chExt cx="5433" cy="304"/>
            </a:xfrm>
          </p:grpSpPr>
          <p:sp>
            <p:nvSpPr>
              <p:cNvPr id="18459" name="Rectangle 1095"/>
              <p:cNvSpPr>
                <a:spLocks noChangeArrowheads="1"/>
              </p:cNvSpPr>
              <p:nvPr/>
            </p:nvSpPr>
            <p:spPr bwMode="auto">
              <a:xfrm>
                <a:off x="171" y="3262"/>
                <a:ext cx="1081" cy="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nvGrpSpPr>
              <p:cNvPr id="18460" name="Group 1096"/>
              <p:cNvGrpSpPr>
                <a:grpSpLocks/>
              </p:cNvGrpSpPr>
              <p:nvPr/>
            </p:nvGrpSpPr>
            <p:grpSpPr bwMode="auto">
              <a:xfrm>
                <a:off x="1224" y="3262"/>
                <a:ext cx="1152" cy="304"/>
                <a:chOff x="0" y="3592"/>
                <a:chExt cx="1152" cy="304"/>
              </a:xfrm>
            </p:grpSpPr>
            <p:sp>
              <p:nvSpPr>
                <p:cNvPr id="18468" name="Text Box 1097"/>
                <p:cNvSpPr txBox="1">
                  <a:spLocks noChangeArrowheads="1"/>
                </p:cNvSpPr>
                <p:nvPr/>
              </p:nvSpPr>
              <p:spPr bwMode="auto">
                <a:xfrm>
                  <a:off x="0" y="3601"/>
                  <a:ext cx="115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it-IT" altLang="it-IT" sz="1400" b="1" dirty="0" smtClean="0"/>
                    <a:t>D</a:t>
                  </a:r>
                  <a:endParaRPr lang="it-IT" altLang="it-IT" sz="1400" b="1" dirty="0"/>
                </a:p>
                <a:p>
                  <a:pPr algn="ctr" eaLnBrk="1" hangingPunct="1">
                    <a:lnSpc>
                      <a:spcPct val="30000"/>
                    </a:lnSpc>
                    <a:spcBef>
                      <a:spcPct val="50000"/>
                    </a:spcBef>
                    <a:buFontTx/>
                    <a:buNone/>
                  </a:pPr>
                  <a:r>
                    <a:rPr lang="it-IT" altLang="it-IT" sz="1400" dirty="0" smtClean="0"/>
                    <a:t>Decodifica</a:t>
                  </a:r>
                  <a:endParaRPr lang="en-US" altLang="it-IT" sz="1400" dirty="0"/>
                </a:p>
              </p:txBody>
            </p:sp>
            <p:sp>
              <p:nvSpPr>
                <p:cNvPr id="18469" name="Rectangle 1098"/>
                <p:cNvSpPr>
                  <a:spLocks noChangeArrowheads="1"/>
                </p:cNvSpPr>
                <p:nvPr/>
              </p:nvSpPr>
              <p:spPr bwMode="auto">
                <a:xfrm>
                  <a:off x="35" y="3592"/>
                  <a:ext cx="1081" cy="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sp>
            <p:nvSpPr>
              <p:cNvPr id="18461" name="Text Box 1099"/>
              <p:cNvSpPr txBox="1">
                <a:spLocks noChangeArrowheads="1"/>
              </p:cNvSpPr>
              <p:nvPr/>
            </p:nvSpPr>
            <p:spPr bwMode="auto">
              <a:xfrm>
                <a:off x="2312" y="3280"/>
                <a:ext cx="11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it-IT" altLang="it-IT" sz="1400" b="1" dirty="0" smtClean="0"/>
                  <a:t>E</a:t>
                </a:r>
                <a:endParaRPr lang="it-IT" altLang="it-IT" sz="1400" b="1" dirty="0"/>
              </a:p>
              <a:p>
                <a:pPr algn="ctr" eaLnBrk="1" hangingPunct="1">
                  <a:lnSpc>
                    <a:spcPct val="0"/>
                  </a:lnSpc>
                  <a:spcBef>
                    <a:spcPct val="50000"/>
                  </a:spcBef>
                  <a:buFontTx/>
                  <a:buNone/>
                </a:pPr>
                <a:r>
                  <a:rPr lang="it-IT" altLang="it-IT" sz="1400" dirty="0" smtClean="0"/>
                  <a:t>Somma</a:t>
                </a:r>
                <a:endParaRPr lang="it-IT" altLang="it-IT" sz="1400" dirty="0"/>
              </a:p>
            </p:txBody>
          </p:sp>
          <p:sp>
            <p:nvSpPr>
              <p:cNvPr id="18462" name="Rectangle 1100"/>
              <p:cNvSpPr>
                <a:spLocks noChangeArrowheads="1"/>
              </p:cNvSpPr>
              <p:nvPr/>
            </p:nvSpPr>
            <p:spPr bwMode="auto">
              <a:xfrm>
                <a:off x="2347" y="3262"/>
                <a:ext cx="1081" cy="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nvGrpSpPr>
              <p:cNvPr id="18463" name="Group 1101"/>
              <p:cNvGrpSpPr>
                <a:grpSpLocks/>
              </p:cNvGrpSpPr>
              <p:nvPr/>
            </p:nvGrpSpPr>
            <p:grpSpPr bwMode="auto">
              <a:xfrm>
                <a:off x="3400" y="3262"/>
                <a:ext cx="1152" cy="304"/>
                <a:chOff x="0" y="3592"/>
                <a:chExt cx="1152" cy="304"/>
              </a:xfrm>
            </p:grpSpPr>
            <p:sp>
              <p:nvSpPr>
                <p:cNvPr id="18466" name="Text Box 1102"/>
                <p:cNvSpPr txBox="1">
                  <a:spLocks noChangeArrowheads="1"/>
                </p:cNvSpPr>
                <p:nvPr/>
              </p:nvSpPr>
              <p:spPr bwMode="auto">
                <a:xfrm>
                  <a:off x="0" y="3601"/>
                  <a:ext cx="115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endParaRPr lang="en-US" altLang="it-IT" sz="1400" b="1"/>
                </a:p>
              </p:txBody>
            </p:sp>
            <p:sp>
              <p:nvSpPr>
                <p:cNvPr id="18467" name="Rectangle 1103"/>
                <p:cNvSpPr>
                  <a:spLocks noChangeArrowheads="1"/>
                </p:cNvSpPr>
                <p:nvPr/>
              </p:nvSpPr>
              <p:spPr bwMode="auto">
                <a:xfrm>
                  <a:off x="35" y="3592"/>
                  <a:ext cx="1081" cy="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sp>
            <p:nvSpPr>
              <p:cNvPr id="18464" name="Rectangle 1104"/>
              <p:cNvSpPr>
                <a:spLocks noChangeArrowheads="1"/>
              </p:cNvSpPr>
              <p:nvPr/>
            </p:nvSpPr>
            <p:spPr bwMode="auto">
              <a:xfrm>
                <a:off x="4523" y="3262"/>
                <a:ext cx="1081" cy="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18465" name="Text Box 1105"/>
              <p:cNvSpPr txBox="1">
                <a:spLocks noChangeArrowheads="1"/>
              </p:cNvSpPr>
              <p:nvPr/>
            </p:nvSpPr>
            <p:spPr bwMode="auto">
              <a:xfrm>
                <a:off x="3408" y="3262"/>
                <a:ext cx="115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it-IT" altLang="it-IT" sz="1400" b="1" dirty="0" smtClean="0"/>
                  <a:t>M</a:t>
                </a:r>
                <a:endParaRPr lang="it-IT" altLang="it-IT" sz="1400" b="1" dirty="0"/>
              </a:p>
              <a:p>
                <a:pPr algn="ctr" eaLnBrk="1" hangingPunct="1">
                  <a:lnSpc>
                    <a:spcPct val="30000"/>
                  </a:lnSpc>
                  <a:spcBef>
                    <a:spcPct val="50000"/>
                  </a:spcBef>
                  <a:buFontTx/>
                  <a:buNone/>
                </a:pPr>
                <a:r>
                  <a:rPr lang="it-IT" altLang="it-IT" sz="1400" dirty="0"/>
                  <a:t>Scrittura PC</a:t>
                </a:r>
                <a:endParaRPr lang="en-US" altLang="it-IT" sz="1400" dirty="0"/>
              </a:p>
            </p:txBody>
          </p:sp>
        </p:grpSp>
        <p:sp>
          <p:nvSpPr>
            <p:cNvPr id="18458" name="Text Box 1106"/>
            <p:cNvSpPr txBox="1">
              <a:spLocks noChangeArrowheads="1"/>
            </p:cNvSpPr>
            <p:nvPr/>
          </p:nvSpPr>
          <p:spPr bwMode="auto">
            <a:xfrm>
              <a:off x="48" y="3278"/>
              <a:ext cx="130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it-IT" altLang="it-IT" sz="1400" b="1" dirty="0" smtClean="0"/>
                <a:t>F</a:t>
              </a:r>
              <a:endParaRPr lang="it-IT" altLang="it-IT" sz="1400" b="1" dirty="0"/>
            </a:p>
            <a:p>
              <a:pPr algn="ctr" eaLnBrk="1" hangingPunct="1">
                <a:lnSpc>
                  <a:spcPct val="30000"/>
                </a:lnSpc>
                <a:spcBef>
                  <a:spcPct val="50000"/>
                </a:spcBef>
                <a:buFontTx/>
                <a:buNone/>
              </a:pPr>
              <a:r>
                <a:rPr lang="it-IT" altLang="it-IT" sz="1400" dirty="0" err="1"/>
                <a:t>Prel</a:t>
              </a:r>
              <a:r>
                <a:rPr lang="it-IT" altLang="it-IT" sz="1400" dirty="0"/>
                <a:t>. </a:t>
              </a:r>
              <a:r>
                <a:rPr lang="it-IT" altLang="it-IT" sz="1400" dirty="0" err="1"/>
                <a:t>istr</a:t>
              </a:r>
              <a:r>
                <a:rPr lang="it-IT" altLang="it-IT" sz="1400" dirty="0"/>
                <a:t>. e </a:t>
              </a:r>
              <a:r>
                <a:rPr lang="it-IT" altLang="it-IT" sz="1400" dirty="0" err="1"/>
                <a:t>incr</a:t>
              </a:r>
              <a:r>
                <a:rPr lang="it-IT" altLang="it-IT" sz="1400" dirty="0"/>
                <a:t>. PC</a:t>
              </a:r>
              <a:endParaRPr lang="en-US" altLang="it-IT" sz="1400" dirty="0"/>
            </a:p>
          </p:txBody>
        </p:sp>
      </p:grpSp>
      <p:sp>
        <p:nvSpPr>
          <p:cNvPr id="18455" name="Rectangle 1107"/>
          <p:cNvSpPr>
            <a:spLocks noChangeArrowheads="1"/>
          </p:cNvSpPr>
          <p:nvPr/>
        </p:nvSpPr>
        <p:spPr bwMode="auto">
          <a:xfrm>
            <a:off x="2006321" y="4571432"/>
            <a:ext cx="178435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spcBef>
                <a:spcPct val="50000"/>
              </a:spcBef>
              <a:buFontTx/>
              <a:buNone/>
            </a:pPr>
            <a:r>
              <a:rPr lang="it-IT" altLang="it-IT" sz="1400" dirty="0">
                <a:cs typeface="Arial" panose="020B0604020202020204" pitchFamily="34" charset="0"/>
              </a:rPr>
              <a:t>Lettura reg. base e </a:t>
            </a:r>
            <a:r>
              <a:rPr lang="it-IT" altLang="it-IT" sz="1400" dirty="0" smtClean="0">
                <a:cs typeface="Arial" panose="020B0604020202020204" pitchFamily="34" charset="0"/>
              </a:rPr>
              <a:t>reg </a:t>
            </a:r>
            <a:r>
              <a:rPr lang="it-IT" altLang="it-IT" sz="1400" dirty="0" err="1" smtClean="0">
                <a:cs typeface="Arial" panose="020B0604020202020204" pitchFamily="34" charset="0"/>
              </a:rPr>
              <a:t>sorg</a:t>
            </a:r>
            <a:r>
              <a:rPr lang="it-IT" altLang="it-IT" sz="1400" dirty="0" smtClean="0">
                <a:cs typeface="Arial" panose="020B0604020202020204" pitchFamily="34" charset="0"/>
              </a:rPr>
              <a:t> M</a:t>
            </a:r>
            <a:endParaRPr lang="en-US" altLang="it-IT" sz="1400" dirty="0">
              <a:cs typeface="Arial" panose="020B06040202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E263C4CD-6EC9-4F2B-B274-23CFB6322E4E}" type="slidenum">
              <a:rPr lang="it-IT" altLang="it-IT" sz="1200"/>
              <a:pPr>
                <a:spcBef>
                  <a:spcPct val="0"/>
                </a:spcBef>
                <a:buFontTx/>
                <a:buNone/>
              </a:pPr>
              <a:t>26</a:t>
            </a:fld>
            <a:endParaRPr lang="it-IT" altLang="it-IT" sz="1200"/>
          </a:p>
        </p:txBody>
      </p:sp>
      <p:sp>
        <p:nvSpPr>
          <p:cNvPr id="194562" name="Rectangle 2"/>
          <p:cNvSpPr>
            <a:spLocks noGrp="1" noChangeArrowheads="1"/>
          </p:cNvSpPr>
          <p:nvPr>
            <p:ph type="title"/>
          </p:nvPr>
        </p:nvSpPr>
        <p:spPr/>
        <p:txBody>
          <a:bodyPr/>
          <a:lstStyle/>
          <a:p>
            <a:pPr eaLnBrk="1" hangingPunct="1">
              <a:defRPr/>
            </a:pPr>
            <a:r>
              <a:rPr lang="it-IT" dirty="0" smtClean="0"/>
              <a:t>Come progettare l’unità di elaborazione?</a:t>
            </a:r>
            <a:endParaRPr lang="en-US" dirty="0" smtClean="0"/>
          </a:p>
        </p:txBody>
      </p:sp>
      <p:sp>
        <p:nvSpPr>
          <p:cNvPr id="19460" name="Rectangle 3"/>
          <p:cNvSpPr>
            <a:spLocks noGrp="1" noChangeArrowheads="1"/>
          </p:cNvSpPr>
          <p:nvPr>
            <p:ph type="body" idx="1"/>
          </p:nvPr>
        </p:nvSpPr>
        <p:spPr>
          <a:xfrm>
            <a:off x="533400" y="1143000"/>
            <a:ext cx="8001000" cy="4419600"/>
          </a:xfrm>
        </p:spPr>
        <p:txBody>
          <a:bodyPr/>
          <a:lstStyle/>
          <a:p>
            <a:pPr eaLnBrk="1" hangingPunct="1">
              <a:lnSpc>
                <a:spcPct val="90000"/>
              </a:lnSpc>
            </a:pPr>
            <a:r>
              <a:rPr lang="it-IT" altLang="it-IT" sz="2400" dirty="0" smtClean="0"/>
              <a:t>La suddivisione dell’istruzione in 5 stadi implica che in ogni ciclo di clock siano in esecuzione 5 istruzioni</a:t>
            </a:r>
          </a:p>
          <a:p>
            <a:pPr lvl="1" eaLnBrk="1" hangingPunct="1">
              <a:lnSpc>
                <a:spcPct val="90000"/>
              </a:lnSpc>
            </a:pPr>
            <a:r>
              <a:rPr lang="it-IT" altLang="it-IT" sz="2000" dirty="0" smtClean="0"/>
              <a:t>La struttura di un processore con pipeline a 5 stadi deve essere scomposta in 5 parti (o </a:t>
            </a:r>
            <a:r>
              <a:rPr lang="it-IT" altLang="it-IT" sz="2000" i="1" dirty="0" smtClean="0">
                <a:solidFill>
                  <a:srgbClr val="FF0000"/>
                </a:solidFill>
              </a:rPr>
              <a:t>stadi di esecuzione</a:t>
            </a:r>
            <a:r>
              <a:rPr lang="it-IT" altLang="it-IT" sz="2000" dirty="0" smtClean="0"/>
              <a:t>), ciascuna della quali corrispondente ad una delle fasi della pipeline</a:t>
            </a:r>
          </a:p>
          <a:p>
            <a:pPr eaLnBrk="1" hangingPunct="1">
              <a:lnSpc>
                <a:spcPct val="90000"/>
              </a:lnSpc>
            </a:pPr>
            <a:r>
              <a:rPr lang="it-IT" altLang="it-IT" sz="2400" dirty="0" smtClean="0"/>
              <a:t>Occorre introdurre una separazione tra i vari stadi</a:t>
            </a:r>
          </a:p>
          <a:p>
            <a:pPr lvl="1" eaLnBrk="1" hangingPunct="1">
              <a:lnSpc>
                <a:spcPct val="90000"/>
              </a:lnSpc>
              <a:buClr>
                <a:schemeClr val="tx1"/>
              </a:buClr>
            </a:pPr>
            <a:r>
              <a:rPr lang="it-IT" altLang="it-IT" sz="2000" i="1" dirty="0" smtClean="0">
                <a:solidFill>
                  <a:srgbClr val="FF0000"/>
                </a:solidFill>
              </a:rPr>
              <a:t>Registri di pipeline</a:t>
            </a:r>
          </a:p>
          <a:p>
            <a:pPr lvl="1" eaLnBrk="1" hangingPunct="1">
              <a:lnSpc>
                <a:spcPct val="90000"/>
              </a:lnSpc>
            </a:pPr>
            <a:endParaRPr lang="it-IT" altLang="it-IT" sz="2000" dirty="0" smtClean="0"/>
          </a:p>
          <a:p>
            <a:pPr eaLnBrk="1" hangingPunct="1">
              <a:lnSpc>
                <a:spcPct val="90000"/>
              </a:lnSpc>
            </a:pPr>
            <a:r>
              <a:rPr lang="it-IT" altLang="it-IT" sz="2400" dirty="0" smtClean="0"/>
              <a:t>Inoltre, diverse istruzioni in esecuzione nello stesso istante possono richiedono risorse hardware simili</a:t>
            </a:r>
          </a:p>
          <a:p>
            <a:pPr lvl="1" eaLnBrk="1" hangingPunct="1">
              <a:lnSpc>
                <a:spcPct val="90000"/>
              </a:lnSpc>
            </a:pPr>
            <a:r>
              <a:rPr lang="it-IT" altLang="it-IT" sz="2000" dirty="0" smtClean="0"/>
              <a:t>Replicazione delle risorse hardware</a:t>
            </a:r>
          </a:p>
          <a:p>
            <a:pPr eaLnBrk="1" hangingPunct="1">
              <a:lnSpc>
                <a:spcPct val="90000"/>
              </a:lnSpc>
            </a:pPr>
            <a:endParaRPr lang="it-IT" altLang="it-IT" sz="2400" dirty="0" smtClean="0"/>
          </a:p>
          <a:p>
            <a:pPr eaLnBrk="1" hangingPunct="1">
              <a:lnSpc>
                <a:spcPct val="90000"/>
              </a:lnSpc>
            </a:pPr>
            <a:r>
              <a:rPr lang="it-IT" altLang="it-IT" sz="2400" dirty="0" smtClean="0"/>
              <a:t>Riprendiamo lo schema dell’unità di elaborazione a ciclo singolo ed identifichiamo i 5 stadi</a:t>
            </a:r>
            <a:endParaRPr lang="en-US" altLang="it-IT" sz="24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800" dirty="0" smtClean="0"/>
              <a:t>Schema di principio delle architetture pipeline</a:t>
            </a:r>
            <a:endParaRPr lang="it-IT" sz="2800"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27</a:t>
            </a:fld>
            <a:endParaRPr lang="it-IT" altLang="it-IT"/>
          </a:p>
        </p:txBody>
      </p:sp>
      <p:grpSp>
        <p:nvGrpSpPr>
          <p:cNvPr id="51" name="Gruppo 50"/>
          <p:cNvGrpSpPr/>
          <p:nvPr/>
        </p:nvGrpSpPr>
        <p:grpSpPr>
          <a:xfrm>
            <a:off x="-6959" y="2636912"/>
            <a:ext cx="9150959" cy="2736304"/>
            <a:chOff x="-6959" y="2636912"/>
            <a:chExt cx="9398979" cy="2444246"/>
          </a:xfrm>
        </p:grpSpPr>
        <p:grpSp>
          <p:nvGrpSpPr>
            <p:cNvPr id="8" name="Gruppo 7"/>
            <p:cNvGrpSpPr/>
            <p:nvPr/>
          </p:nvGrpSpPr>
          <p:grpSpPr>
            <a:xfrm>
              <a:off x="483546" y="2636912"/>
              <a:ext cx="1773382" cy="2043546"/>
              <a:chOff x="1607127" y="2860963"/>
              <a:chExt cx="2881746" cy="2175163"/>
            </a:xfrm>
          </p:grpSpPr>
          <p:sp>
            <p:nvSpPr>
              <p:cNvPr id="9" name="Rettangolo 8"/>
              <p:cNvSpPr/>
              <p:nvPr/>
            </p:nvSpPr>
            <p:spPr>
              <a:xfrm>
                <a:off x="3311237" y="3332017"/>
                <a:ext cx="1177636" cy="12330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b="1" dirty="0" smtClean="0">
                  <a:solidFill>
                    <a:schemeClr val="tx1"/>
                  </a:solidFill>
                  <a:latin typeface="Times New Roman" panose="02020603050405020304" pitchFamily="18" charset="0"/>
                  <a:cs typeface="Times New Roman" panose="02020603050405020304" pitchFamily="18" charset="0"/>
                </a:endParaRPr>
              </a:p>
              <a:p>
                <a:pPr algn="ctr"/>
                <a:r>
                  <a:rPr lang="it-IT" sz="1400" b="1" dirty="0" smtClean="0">
                    <a:solidFill>
                      <a:schemeClr val="tx1"/>
                    </a:solidFill>
                    <a:latin typeface="Times New Roman" panose="02020603050405020304" pitchFamily="18" charset="0"/>
                    <a:cs typeface="Times New Roman" panose="02020603050405020304" pitchFamily="18" charset="0"/>
                  </a:rPr>
                  <a:t>Stadio </a:t>
                </a:r>
              </a:p>
              <a:p>
                <a:pPr algn="ctr"/>
                <a:r>
                  <a:rPr lang="it-IT" sz="1400" b="1" dirty="0">
                    <a:solidFill>
                      <a:schemeClr val="tx1"/>
                    </a:solidFill>
                    <a:latin typeface="Times New Roman" panose="02020603050405020304" pitchFamily="18" charset="0"/>
                    <a:cs typeface="Times New Roman" panose="02020603050405020304" pitchFamily="18" charset="0"/>
                  </a:rPr>
                  <a:t>1</a:t>
                </a:r>
                <a:r>
                  <a:rPr lang="it-IT" sz="1400" dirty="0" smtClean="0">
                    <a:latin typeface="Times New Roman" panose="02020603050405020304" pitchFamily="18" charset="0"/>
                    <a:cs typeface="Times New Roman" panose="02020603050405020304" pitchFamily="18" charset="0"/>
                  </a:rPr>
                  <a:t>1</a:t>
                </a:r>
              </a:p>
              <a:p>
                <a:pPr algn="ctr"/>
                <a:r>
                  <a:rPr lang="it-IT" dirty="0" smtClean="0"/>
                  <a:t>o</a:t>
                </a:r>
                <a:endParaRPr lang="it-IT" dirty="0"/>
              </a:p>
            </p:txBody>
          </p:sp>
          <p:cxnSp>
            <p:nvCxnSpPr>
              <p:cNvPr id="10" name="Connettore 2 9"/>
              <p:cNvCxnSpPr/>
              <p:nvPr/>
            </p:nvCxnSpPr>
            <p:spPr>
              <a:xfrm>
                <a:off x="1607127" y="3920837"/>
                <a:ext cx="692728" cy="138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ttangolo 10"/>
              <p:cNvSpPr/>
              <p:nvPr/>
            </p:nvSpPr>
            <p:spPr>
              <a:xfrm>
                <a:off x="2299855" y="2860963"/>
                <a:ext cx="318654" cy="2175163"/>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12" name="Connettore 2 11"/>
              <p:cNvCxnSpPr/>
              <p:nvPr/>
            </p:nvCxnSpPr>
            <p:spPr>
              <a:xfrm>
                <a:off x="2618509" y="3934691"/>
                <a:ext cx="69272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3" name="Gruppo 12"/>
            <p:cNvGrpSpPr/>
            <p:nvPr/>
          </p:nvGrpSpPr>
          <p:grpSpPr>
            <a:xfrm>
              <a:off x="2256928" y="2636912"/>
              <a:ext cx="1773382" cy="2043546"/>
              <a:chOff x="1607127" y="2860963"/>
              <a:chExt cx="2881746" cy="2175163"/>
            </a:xfrm>
          </p:grpSpPr>
          <p:sp>
            <p:nvSpPr>
              <p:cNvPr id="14" name="Rettangolo 13"/>
              <p:cNvSpPr/>
              <p:nvPr/>
            </p:nvSpPr>
            <p:spPr>
              <a:xfrm>
                <a:off x="3311237" y="3332017"/>
                <a:ext cx="1177636" cy="12330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u="sng" dirty="0"/>
              </a:p>
            </p:txBody>
          </p:sp>
          <p:cxnSp>
            <p:nvCxnSpPr>
              <p:cNvPr id="15" name="Connettore 2 14"/>
              <p:cNvCxnSpPr/>
              <p:nvPr/>
            </p:nvCxnSpPr>
            <p:spPr>
              <a:xfrm>
                <a:off x="1607127" y="3920837"/>
                <a:ext cx="692728" cy="138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Rettangolo 15"/>
              <p:cNvSpPr/>
              <p:nvPr/>
            </p:nvSpPr>
            <p:spPr>
              <a:xfrm>
                <a:off x="2299855" y="2860963"/>
                <a:ext cx="318654" cy="2175163"/>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17" name="Connettore 2 16"/>
              <p:cNvCxnSpPr/>
              <p:nvPr/>
            </p:nvCxnSpPr>
            <p:spPr>
              <a:xfrm>
                <a:off x="2618509" y="3934691"/>
                <a:ext cx="69272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8" name="Connettore 2 17"/>
            <p:cNvCxnSpPr/>
            <p:nvPr/>
          </p:nvCxnSpPr>
          <p:spPr>
            <a:xfrm>
              <a:off x="4030310" y="3632654"/>
              <a:ext cx="426294" cy="130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Rettangolo 18"/>
            <p:cNvSpPr/>
            <p:nvPr/>
          </p:nvSpPr>
          <p:spPr>
            <a:xfrm>
              <a:off x="4456604" y="2636912"/>
              <a:ext cx="196095" cy="2043546"/>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20" name="Connettore 2 19"/>
            <p:cNvCxnSpPr/>
            <p:nvPr/>
          </p:nvCxnSpPr>
          <p:spPr>
            <a:xfrm>
              <a:off x="4652699" y="3645670"/>
              <a:ext cx="42629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1" name="Gruppo 20"/>
            <p:cNvGrpSpPr/>
            <p:nvPr/>
          </p:nvGrpSpPr>
          <p:grpSpPr>
            <a:xfrm>
              <a:off x="6554768" y="2636912"/>
              <a:ext cx="1773382" cy="2043546"/>
              <a:chOff x="1607127" y="2860963"/>
              <a:chExt cx="2881746" cy="2175163"/>
            </a:xfrm>
          </p:grpSpPr>
          <p:sp>
            <p:nvSpPr>
              <p:cNvPr id="22" name="Rettangolo 21"/>
              <p:cNvSpPr/>
              <p:nvPr/>
            </p:nvSpPr>
            <p:spPr>
              <a:xfrm>
                <a:off x="3311237" y="3332017"/>
                <a:ext cx="1177636" cy="12330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2 22"/>
              <p:cNvCxnSpPr/>
              <p:nvPr/>
            </p:nvCxnSpPr>
            <p:spPr>
              <a:xfrm>
                <a:off x="1607127" y="3920837"/>
                <a:ext cx="692728" cy="138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Rettangolo 23"/>
              <p:cNvSpPr/>
              <p:nvPr/>
            </p:nvSpPr>
            <p:spPr>
              <a:xfrm>
                <a:off x="2299855" y="2860963"/>
                <a:ext cx="318654" cy="2175163"/>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25" name="Connettore 2 24"/>
              <p:cNvCxnSpPr/>
              <p:nvPr/>
            </p:nvCxnSpPr>
            <p:spPr>
              <a:xfrm>
                <a:off x="2618509" y="3934691"/>
                <a:ext cx="69272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26" name="Connettore 2 25"/>
            <p:cNvCxnSpPr/>
            <p:nvPr/>
          </p:nvCxnSpPr>
          <p:spPr>
            <a:xfrm>
              <a:off x="8343337" y="3632654"/>
              <a:ext cx="426294" cy="130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Rettangolo 26"/>
            <p:cNvSpPr/>
            <p:nvPr/>
          </p:nvSpPr>
          <p:spPr>
            <a:xfrm>
              <a:off x="8769631" y="2636912"/>
              <a:ext cx="196095" cy="2043546"/>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28" name="Connettore 2 27"/>
            <p:cNvCxnSpPr/>
            <p:nvPr/>
          </p:nvCxnSpPr>
          <p:spPr>
            <a:xfrm>
              <a:off x="8965726" y="3645670"/>
              <a:ext cx="426294" cy="0"/>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sp>
          <p:nvSpPr>
            <p:cNvPr id="29" name="Ovale 28"/>
            <p:cNvSpPr/>
            <p:nvPr/>
          </p:nvSpPr>
          <p:spPr>
            <a:xfrm>
              <a:off x="5520474" y="3589411"/>
              <a:ext cx="69273" cy="6927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aseline="-25000" dirty="0"/>
            </a:p>
          </p:txBody>
        </p:sp>
        <p:sp>
          <p:nvSpPr>
            <p:cNvPr id="30" name="Ovale 29"/>
            <p:cNvSpPr/>
            <p:nvPr/>
          </p:nvSpPr>
          <p:spPr>
            <a:xfrm>
              <a:off x="6066128" y="3598017"/>
              <a:ext cx="69273" cy="6927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aseline="-25000" dirty="0"/>
            </a:p>
          </p:txBody>
        </p:sp>
        <p:sp>
          <p:nvSpPr>
            <p:cNvPr id="31" name="Ovale 30"/>
            <p:cNvSpPr/>
            <p:nvPr/>
          </p:nvSpPr>
          <p:spPr>
            <a:xfrm>
              <a:off x="5782244" y="3589411"/>
              <a:ext cx="69273" cy="6927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aseline="-25000" dirty="0"/>
            </a:p>
          </p:txBody>
        </p:sp>
        <p:cxnSp>
          <p:nvCxnSpPr>
            <p:cNvPr id="32" name="Connettore 1 31"/>
            <p:cNvCxnSpPr/>
            <p:nvPr/>
          </p:nvCxnSpPr>
          <p:spPr>
            <a:xfrm>
              <a:off x="12492" y="5012966"/>
              <a:ext cx="8855186" cy="68192"/>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3" name="Connettore 2 32"/>
            <p:cNvCxnSpPr/>
            <p:nvPr/>
          </p:nvCxnSpPr>
          <p:spPr>
            <a:xfrm flipV="1">
              <a:off x="1007887" y="4672857"/>
              <a:ext cx="0" cy="340109"/>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Connettore 2 33"/>
            <p:cNvCxnSpPr/>
            <p:nvPr/>
          </p:nvCxnSpPr>
          <p:spPr>
            <a:xfrm flipV="1">
              <a:off x="2781269" y="4679783"/>
              <a:ext cx="0" cy="340109"/>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Connettore 2 34"/>
            <p:cNvCxnSpPr/>
            <p:nvPr/>
          </p:nvCxnSpPr>
          <p:spPr>
            <a:xfrm flipV="1">
              <a:off x="4553589" y="4680458"/>
              <a:ext cx="0" cy="340109"/>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6" name="Connettore 2 35"/>
            <p:cNvCxnSpPr/>
            <p:nvPr/>
          </p:nvCxnSpPr>
          <p:spPr>
            <a:xfrm flipV="1">
              <a:off x="7079109" y="4707492"/>
              <a:ext cx="0" cy="340109"/>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Connettore 2 36"/>
            <p:cNvCxnSpPr/>
            <p:nvPr/>
          </p:nvCxnSpPr>
          <p:spPr>
            <a:xfrm flipV="1">
              <a:off x="8867678" y="4707491"/>
              <a:ext cx="0" cy="340109"/>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8" name="Rettangolo 37"/>
            <p:cNvSpPr/>
            <p:nvPr/>
          </p:nvSpPr>
          <p:spPr>
            <a:xfrm>
              <a:off x="-6959" y="4641412"/>
              <a:ext cx="867775"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b="1" dirty="0" smtClean="0">
                <a:solidFill>
                  <a:schemeClr val="tx1"/>
                </a:solidFill>
                <a:latin typeface="Times New Roman" panose="02020603050405020304" pitchFamily="18" charset="0"/>
                <a:cs typeface="Times New Roman" panose="02020603050405020304" pitchFamily="18" charset="0"/>
              </a:endParaRPr>
            </a:p>
            <a:p>
              <a:pPr algn="ctr"/>
              <a:r>
                <a:rPr lang="it-IT" sz="1400" b="1" dirty="0" smtClean="0">
                  <a:solidFill>
                    <a:schemeClr val="tx1"/>
                  </a:solidFill>
                  <a:latin typeface="Times New Roman" panose="02020603050405020304" pitchFamily="18" charset="0"/>
                  <a:cs typeface="Times New Roman" panose="02020603050405020304" pitchFamily="18" charset="0"/>
                </a:rPr>
                <a:t>Clock</a:t>
              </a:r>
              <a:endParaRPr lang="it-IT" sz="1400" dirty="0" smtClean="0">
                <a:latin typeface="Times New Roman" panose="02020603050405020304" pitchFamily="18" charset="0"/>
                <a:cs typeface="Times New Roman" panose="02020603050405020304" pitchFamily="18" charset="0"/>
              </a:endParaRPr>
            </a:p>
            <a:p>
              <a:pPr algn="ctr"/>
              <a:r>
                <a:rPr lang="it-IT" dirty="0" smtClean="0"/>
                <a:t>o</a:t>
              </a:r>
              <a:endParaRPr lang="it-IT" dirty="0"/>
            </a:p>
          </p:txBody>
        </p:sp>
        <p:sp>
          <p:nvSpPr>
            <p:cNvPr id="39" name="Rettangolo 38"/>
            <p:cNvSpPr/>
            <p:nvPr/>
          </p:nvSpPr>
          <p:spPr>
            <a:xfrm>
              <a:off x="3343047" y="3491141"/>
              <a:ext cx="665816"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b="1" dirty="0" smtClean="0">
                <a:solidFill>
                  <a:schemeClr val="tx1"/>
                </a:solidFill>
                <a:latin typeface="Times New Roman" panose="02020603050405020304" pitchFamily="18" charset="0"/>
                <a:cs typeface="Times New Roman" panose="02020603050405020304" pitchFamily="18" charset="0"/>
              </a:endParaRPr>
            </a:p>
            <a:p>
              <a:pPr algn="ctr"/>
              <a:r>
                <a:rPr lang="it-IT" sz="1400" b="1" dirty="0" smtClean="0">
                  <a:solidFill>
                    <a:schemeClr val="tx1"/>
                  </a:solidFill>
                  <a:latin typeface="Times New Roman" panose="02020603050405020304" pitchFamily="18" charset="0"/>
                  <a:cs typeface="Times New Roman" panose="02020603050405020304" pitchFamily="18" charset="0"/>
                </a:rPr>
                <a:t>Stadio</a:t>
              </a:r>
            </a:p>
            <a:p>
              <a:pPr algn="ctr"/>
              <a:r>
                <a:rPr lang="it-IT" sz="1400" b="1" dirty="0">
                  <a:solidFill>
                    <a:schemeClr val="tx1"/>
                  </a:solidFill>
                  <a:latin typeface="Times New Roman" panose="02020603050405020304" pitchFamily="18" charset="0"/>
                  <a:cs typeface="Times New Roman" panose="02020603050405020304" pitchFamily="18" charset="0"/>
                </a:rPr>
                <a:t>2</a:t>
              </a:r>
              <a:endParaRPr lang="it-IT" sz="1400" dirty="0" smtClean="0">
                <a:latin typeface="Times New Roman" panose="02020603050405020304" pitchFamily="18" charset="0"/>
                <a:cs typeface="Times New Roman" panose="02020603050405020304" pitchFamily="18" charset="0"/>
              </a:endParaRPr>
            </a:p>
            <a:p>
              <a:pPr algn="ctr"/>
              <a:r>
                <a:rPr lang="it-IT" dirty="0" smtClean="0"/>
                <a:t>o</a:t>
              </a:r>
              <a:endParaRPr lang="it-IT" dirty="0"/>
            </a:p>
          </p:txBody>
        </p:sp>
        <p:sp>
          <p:nvSpPr>
            <p:cNvPr id="40" name="Rettangolo 39"/>
            <p:cNvSpPr/>
            <p:nvPr/>
          </p:nvSpPr>
          <p:spPr>
            <a:xfrm>
              <a:off x="7618639" y="3491141"/>
              <a:ext cx="688063"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b="1" dirty="0" smtClean="0">
                <a:solidFill>
                  <a:schemeClr val="tx1"/>
                </a:solidFill>
                <a:latin typeface="Times New Roman" panose="02020603050405020304" pitchFamily="18" charset="0"/>
                <a:cs typeface="Times New Roman" panose="02020603050405020304" pitchFamily="18" charset="0"/>
              </a:endParaRPr>
            </a:p>
            <a:p>
              <a:pPr algn="ctr"/>
              <a:r>
                <a:rPr lang="it-IT" sz="1400" b="1" dirty="0" smtClean="0">
                  <a:solidFill>
                    <a:schemeClr val="tx1"/>
                  </a:solidFill>
                  <a:latin typeface="Times New Roman" panose="02020603050405020304" pitchFamily="18" charset="0"/>
                  <a:cs typeface="Times New Roman" panose="02020603050405020304" pitchFamily="18" charset="0"/>
                </a:rPr>
                <a:t>Stadio</a:t>
              </a:r>
            </a:p>
            <a:p>
              <a:pPr algn="ctr"/>
              <a:r>
                <a:rPr lang="it-IT" sz="1400" b="1" dirty="0" smtClean="0">
                  <a:solidFill>
                    <a:schemeClr val="tx1"/>
                  </a:solidFill>
                  <a:latin typeface="Times New Roman" panose="02020603050405020304" pitchFamily="18" charset="0"/>
                  <a:cs typeface="Times New Roman" panose="02020603050405020304" pitchFamily="18" charset="0"/>
                </a:rPr>
                <a:t>N</a:t>
              </a:r>
              <a:endParaRPr lang="it-IT" sz="1400" dirty="0" smtClean="0">
                <a:latin typeface="Times New Roman" panose="02020603050405020304" pitchFamily="18" charset="0"/>
                <a:cs typeface="Times New Roman" panose="02020603050405020304" pitchFamily="18" charset="0"/>
              </a:endParaRPr>
            </a:p>
            <a:p>
              <a:pPr algn="ctr"/>
              <a:r>
                <a:rPr lang="it-IT" dirty="0" smtClean="0"/>
                <a:t>o</a:t>
              </a:r>
              <a:endParaRPr lang="it-IT" dirty="0"/>
            </a:p>
          </p:txBody>
        </p:sp>
      </p:grpSp>
    </p:spTree>
    <p:extLst>
      <p:ext uri="{BB962C8B-B14F-4D97-AF65-F5344CB8AC3E}">
        <p14:creationId xmlns:p14="http://schemas.microsoft.com/office/powerpoint/2010/main" val="2939503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smtClean="0"/>
              <a:t>Sequenza passi per l’esecuzione di ogni istruzione</a:t>
            </a:r>
            <a:endParaRPr lang="it-IT" sz="2400"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28</a:t>
            </a:fld>
            <a:endParaRPr lang="it-IT" altLang="it-IT"/>
          </a:p>
        </p:txBody>
      </p:sp>
      <p:grpSp>
        <p:nvGrpSpPr>
          <p:cNvPr id="6" name="Gruppo 5"/>
          <p:cNvGrpSpPr/>
          <p:nvPr/>
        </p:nvGrpSpPr>
        <p:grpSpPr>
          <a:xfrm>
            <a:off x="251520" y="1700808"/>
            <a:ext cx="8663880" cy="4464496"/>
            <a:chOff x="1373401" y="1863524"/>
            <a:chExt cx="9776038" cy="4290289"/>
          </a:xfrm>
        </p:grpSpPr>
        <p:sp>
          <p:nvSpPr>
            <p:cNvPr id="7" name="Freccia a destra 6"/>
            <p:cNvSpPr/>
            <p:nvPr/>
          </p:nvSpPr>
          <p:spPr>
            <a:xfrm>
              <a:off x="2100153" y="1863524"/>
              <a:ext cx="8322534" cy="4290289"/>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8" name="Figura a mano libera 7"/>
            <p:cNvSpPr/>
            <p:nvPr/>
          </p:nvSpPr>
          <p:spPr>
            <a:xfrm>
              <a:off x="1373401" y="3150610"/>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2600" kern="1200" dirty="0" err="1" smtClean="0"/>
                <a:t>Fetch</a:t>
              </a:r>
              <a:endParaRPr lang="it-IT" sz="2600" kern="1200" dirty="0"/>
            </a:p>
          </p:txBody>
        </p:sp>
        <p:sp>
          <p:nvSpPr>
            <p:cNvPr id="9" name="Figura a mano libera 8"/>
            <p:cNvSpPr/>
            <p:nvPr/>
          </p:nvSpPr>
          <p:spPr>
            <a:xfrm>
              <a:off x="3353756" y="3150610"/>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2000" kern="1200" dirty="0" err="1" smtClean="0"/>
                <a:t>Instruction</a:t>
              </a:r>
              <a:r>
                <a:rPr lang="it-IT" sz="2000" kern="1200" dirty="0" smtClean="0"/>
                <a:t> </a:t>
              </a:r>
              <a:r>
                <a:rPr lang="it-IT" sz="2000" kern="1200" dirty="0" err="1" smtClean="0"/>
                <a:t>Decode</a:t>
              </a:r>
              <a:endParaRPr lang="it-IT" sz="2000" kern="1200" dirty="0"/>
            </a:p>
          </p:txBody>
        </p:sp>
        <p:sp>
          <p:nvSpPr>
            <p:cNvPr id="10" name="Figura a mano libera 9"/>
            <p:cNvSpPr/>
            <p:nvPr/>
          </p:nvSpPr>
          <p:spPr>
            <a:xfrm>
              <a:off x="5334111" y="3150610"/>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2600" kern="1200" dirty="0" err="1" smtClean="0"/>
                <a:t>Execute</a:t>
              </a:r>
              <a:endParaRPr lang="it-IT" sz="2600" kern="1200" dirty="0"/>
            </a:p>
          </p:txBody>
        </p:sp>
        <p:sp>
          <p:nvSpPr>
            <p:cNvPr id="11" name="Figura a mano libera 10"/>
            <p:cNvSpPr/>
            <p:nvPr/>
          </p:nvSpPr>
          <p:spPr>
            <a:xfrm>
              <a:off x="7314466" y="3150610"/>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2600" kern="1200" dirty="0" smtClean="0"/>
                <a:t>Memory</a:t>
              </a:r>
              <a:endParaRPr lang="it-IT" sz="2600" kern="1200" dirty="0"/>
            </a:p>
          </p:txBody>
        </p:sp>
        <p:sp>
          <p:nvSpPr>
            <p:cNvPr id="12" name="Figura a mano libera 11"/>
            <p:cNvSpPr/>
            <p:nvPr/>
          </p:nvSpPr>
          <p:spPr>
            <a:xfrm>
              <a:off x="9294821" y="3150610"/>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2600" kern="1200" dirty="0" smtClean="0"/>
                <a:t>Write Back</a:t>
              </a:r>
              <a:endParaRPr lang="it-IT" sz="2600" kern="1200" dirty="0"/>
            </a:p>
          </p:txBody>
        </p:sp>
      </p:grpSp>
    </p:spTree>
    <p:extLst>
      <p:ext uri="{BB962C8B-B14F-4D97-AF65-F5344CB8AC3E}">
        <p14:creationId xmlns:p14="http://schemas.microsoft.com/office/powerpoint/2010/main" val="761081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lvl="0" algn="just"/>
            <a:r>
              <a:rPr lang="it-IT" sz="2000" dirty="0"/>
              <a:t>le istruzioni macchina che comportano solo operazioni tra il contenuto dei registri interni del processore, non dovendo interagire con la memoria di lavoro per la lettura/scrittura dei dati, hanno un tempo di esecuzione molto limitato;</a:t>
            </a:r>
          </a:p>
          <a:p>
            <a:pPr lvl="0" algn="just"/>
            <a:r>
              <a:rPr lang="it-IT" sz="2000" dirty="0"/>
              <a:t>le limitazioni di velocità di accesso alla memoria esterna al processore sono principalmente dovute alle comunicazioni in-out tra chip (con conseguente uso di bus per poter utilizzare dispositivi standard – off the </a:t>
            </a:r>
            <a:r>
              <a:rPr lang="it-IT" sz="2000" dirty="0" err="1"/>
              <a:t>shelf</a:t>
            </a:r>
            <a:r>
              <a:rPr lang="it-IT" sz="2000" dirty="0"/>
              <a:t>);</a:t>
            </a:r>
          </a:p>
          <a:p>
            <a:pPr lvl="0" algn="just"/>
            <a:r>
              <a:rPr lang="it-IT" sz="2000" dirty="0"/>
              <a:t>il miglioramento delle tecnologie di integrazione VLSI permette di integrare nello stesso dispositivo (chip) sia il processore sia le memorie cache;</a:t>
            </a:r>
          </a:p>
          <a:p>
            <a:pPr lvl="0" algn="just"/>
            <a:r>
              <a:rPr lang="it-IT" sz="2000" dirty="0"/>
              <a:t>è possibile organizzazione il codice oggetto in modo che istruzioni consecutive non aggiornino lo stesso insieme di registri, ciò consente di poter eseguire contemporaneamente più istruzioni purché utilizzino sottosistemi indipendenti dello SCA del processore.</a:t>
            </a:r>
          </a:p>
          <a:p>
            <a:pPr marL="0" indent="0">
              <a:buNone/>
            </a:pPr>
            <a:endParaRPr lang="it-IT" dirty="0"/>
          </a:p>
          <a:p>
            <a:pPr marL="0" indent="0">
              <a:buNone/>
            </a:pPr>
            <a:endParaRPr lang="it-IT"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2</a:t>
            </a:fld>
            <a:endParaRPr lang="it-IT" altLang="it-IT"/>
          </a:p>
        </p:txBody>
      </p:sp>
      <p:sp>
        <p:nvSpPr>
          <p:cNvPr id="6" name="Titolo 1"/>
          <p:cNvSpPr>
            <a:spLocks noGrp="1"/>
          </p:cNvSpPr>
          <p:nvPr>
            <p:ph type="title"/>
          </p:nvPr>
        </p:nvSpPr>
        <p:spPr/>
        <p:txBody>
          <a:bodyPr/>
          <a:lstStyle/>
          <a:p>
            <a:r>
              <a:rPr lang="it-IT" sz="2800" dirty="0" smtClean="0"/>
              <a:t>Considerazioni di base x la soluzione RISC 2/3</a:t>
            </a:r>
            <a:endParaRPr lang="it-IT" sz="2800" dirty="0"/>
          </a:p>
        </p:txBody>
      </p:sp>
    </p:spTree>
    <p:extLst>
      <p:ext uri="{BB962C8B-B14F-4D97-AF65-F5344CB8AC3E}">
        <p14:creationId xmlns:p14="http://schemas.microsoft.com/office/powerpoint/2010/main" val="18727278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smtClean="0">
                <a:effectLst/>
              </a:rPr>
              <a:t>Schema sovrapposizione esecuzione di più istruzioni</a:t>
            </a:r>
            <a:endParaRPr lang="it-IT" sz="2400" dirty="0">
              <a:effectLst/>
            </a:endParaRPr>
          </a:p>
        </p:txBody>
      </p:sp>
      <p:sp>
        <p:nvSpPr>
          <p:cNvPr id="5" name="Segnaposto numero diapositiva 4"/>
          <p:cNvSpPr>
            <a:spLocks noGrp="1"/>
          </p:cNvSpPr>
          <p:nvPr>
            <p:ph type="sldNum" sz="quarter" idx="11"/>
          </p:nvPr>
        </p:nvSpPr>
        <p:spPr>
          <a:xfrm>
            <a:off x="7022232" y="6062059"/>
            <a:ext cx="1905000" cy="457200"/>
          </a:xfrm>
        </p:spPr>
        <p:txBody>
          <a:bodyPr/>
          <a:lstStyle/>
          <a:p>
            <a:pPr>
              <a:defRPr/>
            </a:pPr>
            <a:endParaRPr lang="it-IT" altLang="it-IT" smtClean="0"/>
          </a:p>
          <a:p>
            <a:pPr>
              <a:defRPr/>
            </a:pPr>
            <a:fld id="{2F7CB679-038E-4E6E-B2CE-44B08313A154}" type="slidenum">
              <a:rPr lang="it-IT" altLang="it-IT" smtClean="0"/>
              <a:pPr>
                <a:defRPr/>
              </a:pPr>
              <a:t>29</a:t>
            </a:fld>
            <a:endParaRPr lang="it-IT" altLang="it-IT"/>
          </a:p>
        </p:txBody>
      </p:sp>
      <p:cxnSp>
        <p:nvCxnSpPr>
          <p:cNvPr id="93" name="Connettore 2 92"/>
          <p:cNvCxnSpPr/>
          <p:nvPr/>
        </p:nvCxnSpPr>
        <p:spPr>
          <a:xfrm>
            <a:off x="873186" y="1828511"/>
            <a:ext cx="10515600" cy="67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Rettangolo 93"/>
          <p:cNvSpPr/>
          <p:nvPr/>
        </p:nvSpPr>
        <p:spPr>
          <a:xfrm>
            <a:off x="10434504" y="1527184"/>
            <a:ext cx="867775"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b="1" dirty="0" smtClean="0">
              <a:solidFill>
                <a:schemeClr val="tx1"/>
              </a:solidFill>
              <a:latin typeface="Times New Roman" panose="02020603050405020304" pitchFamily="18" charset="0"/>
              <a:cs typeface="Times New Roman" panose="02020603050405020304" pitchFamily="18" charset="0"/>
            </a:endParaRPr>
          </a:p>
          <a:p>
            <a:pPr algn="ctr"/>
            <a:r>
              <a:rPr lang="it-IT" sz="1400" b="1" dirty="0" smtClean="0">
                <a:solidFill>
                  <a:schemeClr val="tx1"/>
                </a:solidFill>
                <a:latin typeface="Times New Roman" panose="02020603050405020304" pitchFamily="18" charset="0"/>
                <a:cs typeface="Times New Roman" panose="02020603050405020304" pitchFamily="18" charset="0"/>
              </a:rPr>
              <a:t>Time</a:t>
            </a:r>
            <a:endParaRPr lang="it-IT" sz="1400" dirty="0" smtClean="0">
              <a:latin typeface="Times New Roman" panose="02020603050405020304" pitchFamily="18" charset="0"/>
              <a:cs typeface="Times New Roman" panose="02020603050405020304" pitchFamily="18" charset="0"/>
            </a:endParaRPr>
          </a:p>
          <a:p>
            <a:pPr algn="ctr"/>
            <a:r>
              <a:rPr lang="it-IT" dirty="0" smtClean="0"/>
              <a:t>o</a:t>
            </a:r>
            <a:endParaRPr lang="it-IT" dirty="0"/>
          </a:p>
        </p:txBody>
      </p:sp>
      <p:cxnSp>
        <p:nvCxnSpPr>
          <p:cNvPr id="103" name="Connettore 1 102"/>
          <p:cNvCxnSpPr/>
          <p:nvPr/>
        </p:nvCxnSpPr>
        <p:spPr>
          <a:xfrm>
            <a:off x="10758119" y="1730561"/>
            <a:ext cx="0" cy="167543"/>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Gruppo 2"/>
          <p:cNvGrpSpPr/>
          <p:nvPr/>
        </p:nvGrpSpPr>
        <p:grpSpPr>
          <a:xfrm>
            <a:off x="873181" y="1368871"/>
            <a:ext cx="8270819" cy="4654106"/>
            <a:chOff x="873186" y="1479536"/>
            <a:chExt cx="8959382" cy="4535154"/>
          </a:xfrm>
        </p:grpSpPr>
        <p:grpSp>
          <p:nvGrpSpPr>
            <p:cNvPr id="123" name="Gruppo 122"/>
            <p:cNvGrpSpPr/>
            <p:nvPr/>
          </p:nvGrpSpPr>
          <p:grpSpPr>
            <a:xfrm>
              <a:off x="873186" y="2050728"/>
              <a:ext cx="4949142" cy="669034"/>
              <a:chOff x="861354" y="2389469"/>
              <a:chExt cx="4949142" cy="669034"/>
            </a:xfrm>
          </p:grpSpPr>
          <p:sp>
            <p:nvSpPr>
              <p:cNvPr id="64" name="Figura a mano libera 63"/>
              <p:cNvSpPr/>
              <p:nvPr/>
            </p:nvSpPr>
            <p:spPr>
              <a:xfrm>
                <a:off x="861354" y="2389469"/>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err="1" smtClean="0"/>
                  <a:t>Fetch</a:t>
                </a:r>
                <a:endParaRPr lang="it-IT" sz="1100" kern="1200" dirty="0"/>
              </a:p>
            </p:txBody>
          </p:sp>
          <p:sp>
            <p:nvSpPr>
              <p:cNvPr id="65" name="Figura a mano libera 64"/>
              <p:cNvSpPr/>
              <p:nvPr/>
            </p:nvSpPr>
            <p:spPr>
              <a:xfrm>
                <a:off x="1863914" y="2389469"/>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err="1" smtClean="0"/>
                  <a:t>Instruction</a:t>
                </a:r>
                <a:r>
                  <a:rPr lang="it-IT" sz="1000" kern="1200" dirty="0" smtClean="0"/>
                  <a:t> </a:t>
                </a:r>
                <a:r>
                  <a:rPr lang="it-IT" sz="1000" kern="1200" dirty="0" err="1" smtClean="0"/>
                  <a:t>Decode</a:t>
                </a:r>
                <a:endParaRPr lang="it-IT" sz="1000" kern="1200" dirty="0"/>
              </a:p>
            </p:txBody>
          </p:sp>
          <p:sp>
            <p:nvSpPr>
              <p:cNvPr id="66" name="Figura a mano libera 65"/>
              <p:cNvSpPr/>
              <p:nvPr/>
            </p:nvSpPr>
            <p:spPr>
              <a:xfrm>
                <a:off x="2866473" y="2389469"/>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err="1" smtClean="0"/>
                  <a:t>Execute</a:t>
                </a:r>
                <a:endParaRPr lang="it-IT" sz="2600" kern="1200" dirty="0"/>
              </a:p>
            </p:txBody>
          </p:sp>
          <p:sp>
            <p:nvSpPr>
              <p:cNvPr id="67" name="Figura a mano libera 66"/>
              <p:cNvSpPr/>
              <p:nvPr/>
            </p:nvSpPr>
            <p:spPr>
              <a:xfrm>
                <a:off x="3869032" y="2389469"/>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smtClean="0"/>
                  <a:t>Memory</a:t>
                </a:r>
                <a:endParaRPr lang="it-IT" sz="1200" kern="1200" dirty="0"/>
              </a:p>
            </p:txBody>
          </p:sp>
          <p:sp>
            <p:nvSpPr>
              <p:cNvPr id="68" name="Figura a mano libera 67"/>
              <p:cNvSpPr/>
              <p:nvPr/>
            </p:nvSpPr>
            <p:spPr>
              <a:xfrm>
                <a:off x="4871591" y="2389469"/>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200" kern="1200" dirty="0" smtClean="0"/>
                  <a:t>Write </a:t>
                </a:r>
                <a:r>
                  <a:rPr lang="it-IT" sz="1000" kern="1200" dirty="0" smtClean="0"/>
                  <a:t>Back</a:t>
                </a:r>
                <a:endParaRPr lang="it-IT" sz="1200" kern="1200" dirty="0"/>
              </a:p>
            </p:txBody>
          </p:sp>
        </p:grpSp>
        <p:grpSp>
          <p:nvGrpSpPr>
            <p:cNvPr id="122" name="Gruppo 121"/>
            <p:cNvGrpSpPr/>
            <p:nvPr/>
          </p:nvGrpSpPr>
          <p:grpSpPr>
            <a:xfrm>
              <a:off x="1875746" y="2874460"/>
              <a:ext cx="4949142" cy="669034"/>
              <a:chOff x="1863914" y="3213201"/>
              <a:chExt cx="4949142" cy="669034"/>
            </a:xfrm>
          </p:grpSpPr>
          <p:sp>
            <p:nvSpPr>
              <p:cNvPr id="70" name="Figura a mano libera 69"/>
              <p:cNvSpPr/>
              <p:nvPr/>
            </p:nvSpPr>
            <p:spPr>
              <a:xfrm>
                <a:off x="1863914" y="3213201"/>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err="1" smtClean="0"/>
                  <a:t>Fetch</a:t>
                </a:r>
                <a:endParaRPr lang="it-IT" sz="1100" kern="1200" dirty="0"/>
              </a:p>
            </p:txBody>
          </p:sp>
          <p:sp>
            <p:nvSpPr>
              <p:cNvPr id="71" name="Figura a mano libera 70"/>
              <p:cNvSpPr/>
              <p:nvPr/>
            </p:nvSpPr>
            <p:spPr>
              <a:xfrm>
                <a:off x="2866474" y="3213201"/>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err="1" smtClean="0"/>
                  <a:t>Instruction</a:t>
                </a:r>
                <a:r>
                  <a:rPr lang="it-IT" sz="1000" kern="1200" dirty="0" smtClean="0"/>
                  <a:t> </a:t>
                </a:r>
                <a:r>
                  <a:rPr lang="it-IT" sz="1000" kern="1200" dirty="0" err="1" smtClean="0"/>
                  <a:t>Decode</a:t>
                </a:r>
                <a:endParaRPr lang="it-IT" sz="1000" kern="1200" dirty="0"/>
              </a:p>
            </p:txBody>
          </p:sp>
          <p:sp>
            <p:nvSpPr>
              <p:cNvPr id="72" name="Figura a mano libera 71"/>
              <p:cNvSpPr/>
              <p:nvPr/>
            </p:nvSpPr>
            <p:spPr>
              <a:xfrm>
                <a:off x="3869033" y="3213201"/>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err="1" smtClean="0"/>
                  <a:t>Execute</a:t>
                </a:r>
                <a:endParaRPr lang="it-IT" sz="2600" kern="1200" dirty="0"/>
              </a:p>
            </p:txBody>
          </p:sp>
          <p:sp>
            <p:nvSpPr>
              <p:cNvPr id="73" name="Figura a mano libera 72"/>
              <p:cNvSpPr/>
              <p:nvPr/>
            </p:nvSpPr>
            <p:spPr>
              <a:xfrm>
                <a:off x="4871592" y="3213201"/>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smtClean="0"/>
                  <a:t>Memory</a:t>
                </a:r>
                <a:endParaRPr lang="it-IT" sz="1200" kern="1200" dirty="0"/>
              </a:p>
            </p:txBody>
          </p:sp>
          <p:sp>
            <p:nvSpPr>
              <p:cNvPr id="74" name="Figura a mano libera 73"/>
              <p:cNvSpPr/>
              <p:nvPr/>
            </p:nvSpPr>
            <p:spPr>
              <a:xfrm>
                <a:off x="5874151" y="3213201"/>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200" kern="1200" dirty="0" smtClean="0"/>
                  <a:t>Write </a:t>
                </a:r>
                <a:r>
                  <a:rPr lang="it-IT" sz="1000" kern="1200" dirty="0" smtClean="0"/>
                  <a:t>Back</a:t>
                </a:r>
                <a:endParaRPr lang="it-IT" sz="1200" kern="1200" dirty="0"/>
              </a:p>
            </p:txBody>
          </p:sp>
        </p:grpSp>
        <p:grpSp>
          <p:nvGrpSpPr>
            <p:cNvPr id="121" name="Gruppo 120"/>
            <p:cNvGrpSpPr/>
            <p:nvPr/>
          </p:nvGrpSpPr>
          <p:grpSpPr>
            <a:xfrm>
              <a:off x="2878306" y="3698192"/>
              <a:ext cx="4949142" cy="669034"/>
              <a:chOff x="2866474" y="4036933"/>
              <a:chExt cx="4949142" cy="669034"/>
            </a:xfrm>
          </p:grpSpPr>
          <p:sp>
            <p:nvSpPr>
              <p:cNvPr id="76" name="Figura a mano libera 75"/>
              <p:cNvSpPr/>
              <p:nvPr/>
            </p:nvSpPr>
            <p:spPr>
              <a:xfrm>
                <a:off x="2866474" y="4036933"/>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err="1" smtClean="0"/>
                  <a:t>Fetch</a:t>
                </a:r>
                <a:endParaRPr lang="it-IT" sz="1100" kern="1200" dirty="0"/>
              </a:p>
            </p:txBody>
          </p:sp>
          <p:sp>
            <p:nvSpPr>
              <p:cNvPr id="77" name="Figura a mano libera 76"/>
              <p:cNvSpPr/>
              <p:nvPr/>
            </p:nvSpPr>
            <p:spPr>
              <a:xfrm>
                <a:off x="3869034" y="4036933"/>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err="1" smtClean="0"/>
                  <a:t>Instruction</a:t>
                </a:r>
                <a:r>
                  <a:rPr lang="it-IT" sz="1000" kern="1200" dirty="0" smtClean="0"/>
                  <a:t> </a:t>
                </a:r>
                <a:r>
                  <a:rPr lang="it-IT" sz="1000" kern="1200" dirty="0" err="1" smtClean="0"/>
                  <a:t>Decode</a:t>
                </a:r>
                <a:endParaRPr lang="it-IT" sz="1000" kern="1200" dirty="0"/>
              </a:p>
            </p:txBody>
          </p:sp>
          <p:sp>
            <p:nvSpPr>
              <p:cNvPr id="78" name="Figura a mano libera 77"/>
              <p:cNvSpPr/>
              <p:nvPr/>
            </p:nvSpPr>
            <p:spPr>
              <a:xfrm>
                <a:off x="4871593" y="4036933"/>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err="1" smtClean="0"/>
                  <a:t>Execute</a:t>
                </a:r>
                <a:endParaRPr lang="it-IT" sz="2600" kern="1200" dirty="0"/>
              </a:p>
            </p:txBody>
          </p:sp>
          <p:sp>
            <p:nvSpPr>
              <p:cNvPr id="79" name="Figura a mano libera 78"/>
              <p:cNvSpPr/>
              <p:nvPr/>
            </p:nvSpPr>
            <p:spPr>
              <a:xfrm>
                <a:off x="5874152" y="4036933"/>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smtClean="0"/>
                  <a:t>Memory</a:t>
                </a:r>
                <a:endParaRPr lang="it-IT" sz="1200" kern="1200" dirty="0"/>
              </a:p>
            </p:txBody>
          </p:sp>
          <p:sp>
            <p:nvSpPr>
              <p:cNvPr id="80" name="Figura a mano libera 79"/>
              <p:cNvSpPr/>
              <p:nvPr/>
            </p:nvSpPr>
            <p:spPr>
              <a:xfrm>
                <a:off x="6876711" y="4036933"/>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200" kern="1200" dirty="0" smtClean="0"/>
                  <a:t>Write </a:t>
                </a:r>
                <a:r>
                  <a:rPr lang="it-IT" sz="1000" kern="1200" dirty="0" smtClean="0"/>
                  <a:t>Back</a:t>
                </a:r>
                <a:endParaRPr lang="it-IT" sz="1200" kern="1200" dirty="0"/>
              </a:p>
            </p:txBody>
          </p:sp>
        </p:grpSp>
        <p:grpSp>
          <p:nvGrpSpPr>
            <p:cNvPr id="120" name="Gruppo 119"/>
            <p:cNvGrpSpPr/>
            <p:nvPr/>
          </p:nvGrpSpPr>
          <p:grpSpPr>
            <a:xfrm>
              <a:off x="3880866" y="4521924"/>
              <a:ext cx="4949142" cy="669034"/>
              <a:chOff x="3869034" y="4860665"/>
              <a:chExt cx="4949142" cy="669034"/>
            </a:xfrm>
          </p:grpSpPr>
          <p:sp>
            <p:nvSpPr>
              <p:cNvPr id="82" name="Figura a mano libera 81"/>
              <p:cNvSpPr/>
              <p:nvPr/>
            </p:nvSpPr>
            <p:spPr>
              <a:xfrm>
                <a:off x="3869034" y="4860665"/>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err="1" smtClean="0"/>
                  <a:t>Fetch</a:t>
                </a:r>
                <a:endParaRPr lang="it-IT" sz="1100" kern="1200" dirty="0"/>
              </a:p>
            </p:txBody>
          </p:sp>
          <p:sp>
            <p:nvSpPr>
              <p:cNvPr id="83" name="Figura a mano libera 82"/>
              <p:cNvSpPr/>
              <p:nvPr/>
            </p:nvSpPr>
            <p:spPr>
              <a:xfrm>
                <a:off x="4871594" y="4860665"/>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err="1" smtClean="0"/>
                  <a:t>Instruction</a:t>
                </a:r>
                <a:r>
                  <a:rPr lang="it-IT" sz="1000" kern="1200" dirty="0" smtClean="0"/>
                  <a:t> </a:t>
                </a:r>
                <a:r>
                  <a:rPr lang="it-IT" sz="1000" kern="1200" dirty="0" err="1" smtClean="0"/>
                  <a:t>Decode</a:t>
                </a:r>
                <a:endParaRPr lang="it-IT" sz="1000" kern="1200" dirty="0"/>
              </a:p>
            </p:txBody>
          </p:sp>
          <p:sp>
            <p:nvSpPr>
              <p:cNvPr id="84" name="Figura a mano libera 83"/>
              <p:cNvSpPr/>
              <p:nvPr/>
            </p:nvSpPr>
            <p:spPr>
              <a:xfrm>
                <a:off x="5874153" y="4860665"/>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err="1" smtClean="0"/>
                  <a:t>Execute</a:t>
                </a:r>
                <a:endParaRPr lang="it-IT" sz="2600" kern="1200" dirty="0"/>
              </a:p>
            </p:txBody>
          </p:sp>
          <p:sp>
            <p:nvSpPr>
              <p:cNvPr id="85" name="Figura a mano libera 84"/>
              <p:cNvSpPr/>
              <p:nvPr/>
            </p:nvSpPr>
            <p:spPr>
              <a:xfrm>
                <a:off x="6876712" y="4860665"/>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smtClean="0"/>
                  <a:t>Memory</a:t>
                </a:r>
                <a:endParaRPr lang="it-IT" sz="1200" kern="1200" dirty="0"/>
              </a:p>
            </p:txBody>
          </p:sp>
          <p:sp>
            <p:nvSpPr>
              <p:cNvPr id="86" name="Figura a mano libera 85"/>
              <p:cNvSpPr/>
              <p:nvPr/>
            </p:nvSpPr>
            <p:spPr>
              <a:xfrm>
                <a:off x="7879271" y="4860665"/>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200" kern="1200" dirty="0" smtClean="0"/>
                  <a:t>Write </a:t>
                </a:r>
                <a:r>
                  <a:rPr lang="it-IT" sz="1000" kern="1200" dirty="0" smtClean="0"/>
                  <a:t>Back</a:t>
                </a:r>
                <a:endParaRPr lang="it-IT" sz="1200" kern="1200" dirty="0"/>
              </a:p>
            </p:txBody>
          </p:sp>
        </p:grpSp>
        <p:grpSp>
          <p:nvGrpSpPr>
            <p:cNvPr id="119" name="Gruppo 118"/>
            <p:cNvGrpSpPr/>
            <p:nvPr/>
          </p:nvGrpSpPr>
          <p:grpSpPr>
            <a:xfrm>
              <a:off x="4883426" y="5345656"/>
              <a:ext cx="4949142" cy="669034"/>
              <a:chOff x="4871594" y="5684397"/>
              <a:chExt cx="4949142" cy="669034"/>
            </a:xfrm>
          </p:grpSpPr>
          <p:sp>
            <p:nvSpPr>
              <p:cNvPr id="88" name="Figura a mano libera 87"/>
              <p:cNvSpPr/>
              <p:nvPr/>
            </p:nvSpPr>
            <p:spPr>
              <a:xfrm>
                <a:off x="4871594" y="5684397"/>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err="1" smtClean="0"/>
                  <a:t>Fetch</a:t>
                </a:r>
                <a:endParaRPr lang="it-IT" sz="1100" kern="1200" dirty="0"/>
              </a:p>
            </p:txBody>
          </p:sp>
          <p:sp>
            <p:nvSpPr>
              <p:cNvPr id="89" name="Figura a mano libera 88"/>
              <p:cNvSpPr/>
              <p:nvPr/>
            </p:nvSpPr>
            <p:spPr>
              <a:xfrm>
                <a:off x="5874154" y="5684397"/>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err="1" smtClean="0"/>
                  <a:t>Instruction</a:t>
                </a:r>
                <a:r>
                  <a:rPr lang="it-IT" sz="1000" kern="1200" dirty="0" smtClean="0"/>
                  <a:t> </a:t>
                </a:r>
                <a:r>
                  <a:rPr lang="it-IT" sz="1000" kern="1200" dirty="0" err="1" smtClean="0"/>
                  <a:t>Decode</a:t>
                </a:r>
                <a:endParaRPr lang="it-IT" sz="1000" kern="1200" dirty="0"/>
              </a:p>
            </p:txBody>
          </p:sp>
          <p:sp>
            <p:nvSpPr>
              <p:cNvPr id="90" name="Figura a mano libera 89"/>
              <p:cNvSpPr/>
              <p:nvPr/>
            </p:nvSpPr>
            <p:spPr>
              <a:xfrm>
                <a:off x="6876713" y="5684397"/>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err="1" smtClean="0"/>
                  <a:t>Execute</a:t>
                </a:r>
                <a:endParaRPr lang="it-IT" sz="2600" kern="1200" dirty="0"/>
              </a:p>
            </p:txBody>
          </p:sp>
          <p:sp>
            <p:nvSpPr>
              <p:cNvPr id="91" name="Figura a mano libera 90"/>
              <p:cNvSpPr/>
              <p:nvPr/>
            </p:nvSpPr>
            <p:spPr>
              <a:xfrm>
                <a:off x="7879272" y="5684397"/>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smtClean="0"/>
                  <a:t>Memory</a:t>
                </a:r>
                <a:endParaRPr lang="it-IT" sz="1200" kern="1200" dirty="0"/>
              </a:p>
            </p:txBody>
          </p:sp>
          <p:sp>
            <p:nvSpPr>
              <p:cNvPr id="92" name="Figura a mano libera 91"/>
              <p:cNvSpPr/>
              <p:nvPr/>
            </p:nvSpPr>
            <p:spPr>
              <a:xfrm>
                <a:off x="8881831" y="5684397"/>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200" kern="1200" dirty="0" smtClean="0"/>
                  <a:t>Write </a:t>
                </a:r>
                <a:r>
                  <a:rPr lang="it-IT" sz="1000" kern="1200" dirty="0" smtClean="0"/>
                  <a:t>Back</a:t>
                </a:r>
                <a:endParaRPr lang="it-IT" sz="1200" kern="1200" dirty="0"/>
              </a:p>
            </p:txBody>
          </p:sp>
        </p:grpSp>
        <p:cxnSp>
          <p:nvCxnSpPr>
            <p:cNvPr id="95" name="Connettore 1 94"/>
            <p:cNvCxnSpPr/>
            <p:nvPr/>
          </p:nvCxnSpPr>
          <p:spPr>
            <a:xfrm>
              <a:off x="2878305" y="1678957"/>
              <a:ext cx="0" cy="167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Connettore 1 95"/>
            <p:cNvCxnSpPr/>
            <p:nvPr/>
          </p:nvCxnSpPr>
          <p:spPr>
            <a:xfrm>
              <a:off x="3870975" y="1684841"/>
              <a:ext cx="0" cy="167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Connettore 1 96"/>
            <p:cNvCxnSpPr/>
            <p:nvPr/>
          </p:nvCxnSpPr>
          <p:spPr>
            <a:xfrm>
              <a:off x="4851587" y="1692461"/>
              <a:ext cx="0" cy="167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Connettore 1 97"/>
            <p:cNvCxnSpPr/>
            <p:nvPr/>
          </p:nvCxnSpPr>
          <p:spPr>
            <a:xfrm>
              <a:off x="5836009" y="1692461"/>
              <a:ext cx="0" cy="167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Connettore 1 98"/>
            <p:cNvCxnSpPr/>
            <p:nvPr/>
          </p:nvCxnSpPr>
          <p:spPr>
            <a:xfrm>
              <a:off x="6820431" y="1707701"/>
              <a:ext cx="0" cy="167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Connettore 1 99"/>
            <p:cNvCxnSpPr/>
            <p:nvPr/>
          </p:nvCxnSpPr>
          <p:spPr>
            <a:xfrm>
              <a:off x="7804853" y="1707701"/>
              <a:ext cx="0" cy="167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Connettore 1 100"/>
            <p:cNvCxnSpPr/>
            <p:nvPr/>
          </p:nvCxnSpPr>
          <p:spPr>
            <a:xfrm>
              <a:off x="8789275" y="1707701"/>
              <a:ext cx="0" cy="167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Connettore 1 101"/>
            <p:cNvCxnSpPr/>
            <p:nvPr/>
          </p:nvCxnSpPr>
          <p:spPr>
            <a:xfrm>
              <a:off x="9773697" y="1719131"/>
              <a:ext cx="0" cy="167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Connettore 1 103"/>
            <p:cNvCxnSpPr/>
            <p:nvPr/>
          </p:nvCxnSpPr>
          <p:spPr>
            <a:xfrm>
              <a:off x="1875746" y="1665839"/>
              <a:ext cx="0" cy="167543"/>
            </a:xfrm>
            <a:prstGeom prst="line">
              <a:avLst/>
            </a:prstGeom>
          </p:spPr>
          <p:style>
            <a:lnRef idx="1">
              <a:schemeClr val="accent1"/>
            </a:lnRef>
            <a:fillRef idx="0">
              <a:schemeClr val="accent1"/>
            </a:fillRef>
            <a:effectRef idx="0">
              <a:schemeClr val="accent1"/>
            </a:effectRef>
            <a:fontRef idx="minor">
              <a:schemeClr val="tx1"/>
            </a:fontRef>
          </p:style>
        </p:cxnSp>
        <p:sp>
          <p:nvSpPr>
            <p:cNvPr id="105" name="Rettangolo 104"/>
            <p:cNvSpPr/>
            <p:nvPr/>
          </p:nvSpPr>
          <p:spPr>
            <a:xfrm>
              <a:off x="873186" y="1479536"/>
              <a:ext cx="867775"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b="1" dirty="0" smtClean="0">
                <a:solidFill>
                  <a:schemeClr val="tx1"/>
                </a:solidFill>
                <a:latin typeface="Times New Roman" panose="02020603050405020304" pitchFamily="18" charset="0"/>
                <a:cs typeface="Times New Roman" panose="02020603050405020304" pitchFamily="18" charset="0"/>
              </a:endParaRPr>
            </a:p>
            <a:p>
              <a:pPr algn="ctr"/>
              <a:r>
                <a:rPr lang="it-IT" sz="1400" b="1" dirty="0" smtClean="0">
                  <a:solidFill>
                    <a:schemeClr val="tx1"/>
                  </a:solidFill>
                  <a:latin typeface="Times New Roman" panose="02020603050405020304" pitchFamily="18" charset="0"/>
                  <a:cs typeface="Times New Roman" panose="02020603050405020304" pitchFamily="18" charset="0"/>
                </a:rPr>
                <a:t>CK 1</a:t>
              </a:r>
              <a:endParaRPr lang="it-IT" sz="1400" dirty="0" smtClean="0">
                <a:latin typeface="Times New Roman" panose="02020603050405020304" pitchFamily="18" charset="0"/>
                <a:cs typeface="Times New Roman" panose="02020603050405020304" pitchFamily="18" charset="0"/>
              </a:endParaRPr>
            </a:p>
            <a:p>
              <a:pPr algn="ctr"/>
              <a:r>
                <a:rPr lang="it-IT" dirty="0" smtClean="0"/>
                <a:t>o</a:t>
              </a:r>
              <a:endParaRPr lang="it-IT" dirty="0"/>
            </a:p>
          </p:txBody>
        </p:sp>
        <p:sp>
          <p:nvSpPr>
            <p:cNvPr id="106" name="Rettangolo 105"/>
            <p:cNvSpPr/>
            <p:nvPr/>
          </p:nvSpPr>
          <p:spPr>
            <a:xfrm>
              <a:off x="1902132" y="1484784"/>
              <a:ext cx="867775"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b="1" dirty="0" smtClean="0">
                <a:solidFill>
                  <a:schemeClr val="tx1"/>
                </a:solidFill>
                <a:latin typeface="Times New Roman" panose="02020603050405020304" pitchFamily="18" charset="0"/>
                <a:cs typeface="Times New Roman" panose="02020603050405020304" pitchFamily="18" charset="0"/>
              </a:endParaRPr>
            </a:p>
            <a:p>
              <a:pPr algn="ctr"/>
              <a:r>
                <a:rPr lang="it-IT" sz="1400" b="1" dirty="0" smtClean="0">
                  <a:solidFill>
                    <a:schemeClr val="tx1"/>
                  </a:solidFill>
                  <a:latin typeface="Times New Roman" panose="02020603050405020304" pitchFamily="18" charset="0"/>
                  <a:cs typeface="Times New Roman" panose="02020603050405020304" pitchFamily="18" charset="0"/>
                </a:rPr>
                <a:t>CK 2</a:t>
              </a:r>
            </a:p>
            <a:p>
              <a:pPr algn="ctr"/>
              <a:r>
                <a:rPr lang="it-IT" dirty="0" smtClean="0"/>
                <a:t>o</a:t>
              </a:r>
              <a:endParaRPr lang="it-IT" dirty="0"/>
            </a:p>
          </p:txBody>
        </p:sp>
        <p:sp>
          <p:nvSpPr>
            <p:cNvPr id="107" name="Rettangolo 106"/>
            <p:cNvSpPr/>
            <p:nvPr/>
          </p:nvSpPr>
          <p:spPr>
            <a:xfrm>
              <a:off x="2952300" y="1484784"/>
              <a:ext cx="867775"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b="1" dirty="0" smtClean="0">
                <a:solidFill>
                  <a:schemeClr val="tx1"/>
                </a:solidFill>
                <a:latin typeface="Times New Roman" panose="02020603050405020304" pitchFamily="18" charset="0"/>
                <a:cs typeface="Times New Roman" panose="02020603050405020304" pitchFamily="18" charset="0"/>
              </a:endParaRPr>
            </a:p>
            <a:p>
              <a:pPr algn="ctr"/>
              <a:r>
                <a:rPr lang="it-IT" sz="1400" b="1" dirty="0" smtClean="0">
                  <a:solidFill>
                    <a:schemeClr val="tx1"/>
                  </a:solidFill>
                  <a:latin typeface="Times New Roman" panose="02020603050405020304" pitchFamily="18" charset="0"/>
                  <a:cs typeface="Times New Roman" panose="02020603050405020304" pitchFamily="18" charset="0"/>
                </a:rPr>
                <a:t>CK 3</a:t>
              </a:r>
            </a:p>
            <a:p>
              <a:pPr algn="ctr"/>
              <a:r>
                <a:rPr lang="it-IT" dirty="0" smtClean="0"/>
                <a:t>o</a:t>
              </a:r>
              <a:endParaRPr lang="it-IT" dirty="0"/>
            </a:p>
          </p:txBody>
        </p:sp>
        <p:sp>
          <p:nvSpPr>
            <p:cNvPr id="108" name="Rettangolo 107"/>
            <p:cNvSpPr/>
            <p:nvPr/>
          </p:nvSpPr>
          <p:spPr>
            <a:xfrm>
              <a:off x="3968968" y="1498296"/>
              <a:ext cx="867775"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b="1" dirty="0" smtClean="0">
                <a:solidFill>
                  <a:schemeClr val="tx1"/>
                </a:solidFill>
                <a:latin typeface="Times New Roman" panose="02020603050405020304" pitchFamily="18" charset="0"/>
                <a:cs typeface="Times New Roman" panose="02020603050405020304" pitchFamily="18" charset="0"/>
              </a:endParaRPr>
            </a:p>
            <a:p>
              <a:pPr algn="ctr"/>
              <a:r>
                <a:rPr lang="it-IT" sz="1400" b="1" dirty="0" smtClean="0">
                  <a:solidFill>
                    <a:schemeClr val="tx1"/>
                  </a:solidFill>
                  <a:latin typeface="Times New Roman" panose="02020603050405020304" pitchFamily="18" charset="0"/>
                  <a:cs typeface="Times New Roman" panose="02020603050405020304" pitchFamily="18" charset="0"/>
                </a:rPr>
                <a:t>CK 4</a:t>
              </a:r>
            </a:p>
            <a:p>
              <a:pPr algn="ctr"/>
              <a:r>
                <a:rPr lang="it-IT" dirty="0" smtClean="0"/>
                <a:t>o</a:t>
              </a:r>
              <a:endParaRPr lang="it-IT" dirty="0"/>
            </a:p>
          </p:txBody>
        </p:sp>
        <p:sp>
          <p:nvSpPr>
            <p:cNvPr id="109" name="Rettangolo 108"/>
            <p:cNvSpPr/>
            <p:nvPr/>
          </p:nvSpPr>
          <p:spPr>
            <a:xfrm>
              <a:off x="4911268" y="1509631"/>
              <a:ext cx="867775"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b="1" dirty="0" smtClean="0">
                <a:solidFill>
                  <a:schemeClr val="tx1"/>
                </a:solidFill>
                <a:latin typeface="Times New Roman" panose="02020603050405020304" pitchFamily="18" charset="0"/>
                <a:cs typeface="Times New Roman" panose="02020603050405020304" pitchFamily="18" charset="0"/>
              </a:endParaRPr>
            </a:p>
            <a:p>
              <a:pPr algn="ctr"/>
              <a:r>
                <a:rPr lang="it-IT" sz="1400" b="1" dirty="0" smtClean="0">
                  <a:solidFill>
                    <a:schemeClr val="tx1"/>
                  </a:solidFill>
                  <a:latin typeface="Times New Roman" panose="02020603050405020304" pitchFamily="18" charset="0"/>
                  <a:cs typeface="Times New Roman" panose="02020603050405020304" pitchFamily="18" charset="0"/>
                </a:rPr>
                <a:t>CK 5</a:t>
              </a:r>
            </a:p>
            <a:p>
              <a:pPr algn="ctr"/>
              <a:r>
                <a:rPr lang="it-IT" dirty="0" smtClean="0"/>
                <a:t>o</a:t>
              </a:r>
              <a:endParaRPr lang="it-IT" dirty="0"/>
            </a:p>
          </p:txBody>
        </p:sp>
        <p:sp>
          <p:nvSpPr>
            <p:cNvPr id="110" name="Rettangolo 109"/>
            <p:cNvSpPr/>
            <p:nvPr/>
          </p:nvSpPr>
          <p:spPr>
            <a:xfrm>
              <a:off x="5908589" y="1507364"/>
              <a:ext cx="867775"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b="1" dirty="0" smtClean="0">
                <a:solidFill>
                  <a:schemeClr val="tx1"/>
                </a:solidFill>
                <a:latin typeface="Times New Roman" panose="02020603050405020304" pitchFamily="18" charset="0"/>
                <a:cs typeface="Times New Roman" panose="02020603050405020304" pitchFamily="18" charset="0"/>
              </a:endParaRPr>
            </a:p>
            <a:p>
              <a:pPr algn="ctr"/>
              <a:r>
                <a:rPr lang="it-IT" sz="1400" b="1" dirty="0" smtClean="0">
                  <a:solidFill>
                    <a:schemeClr val="tx1"/>
                  </a:solidFill>
                  <a:latin typeface="Times New Roman" panose="02020603050405020304" pitchFamily="18" charset="0"/>
                  <a:cs typeface="Times New Roman" panose="02020603050405020304" pitchFamily="18" charset="0"/>
                </a:rPr>
                <a:t>CK 6</a:t>
              </a:r>
            </a:p>
            <a:p>
              <a:pPr algn="ctr"/>
              <a:r>
                <a:rPr lang="it-IT" dirty="0" smtClean="0"/>
                <a:t>o</a:t>
              </a:r>
              <a:endParaRPr lang="it-IT" dirty="0"/>
            </a:p>
          </p:txBody>
        </p:sp>
        <p:sp>
          <p:nvSpPr>
            <p:cNvPr id="111" name="Rettangolo 110"/>
            <p:cNvSpPr/>
            <p:nvPr/>
          </p:nvSpPr>
          <p:spPr>
            <a:xfrm>
              <a:off x="6852808" y="1502686"/>
              <a:ext cx="867775"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b="1" dirty="0" smtClean="0">
                <a:solidFill>
                  <a:schemeClr val="tx1"/>
                </a:solidFill>
                <a:latin typeface="Times New Roman" panose="02020603050405020304" pitchFamily="18" charset="0"/>
                <a:cs typeface="Times New Roman" panose="02020603050405020304" pitchFamily="18" charset="0"/>
              </a:endParaRPr>
            </a:p>
            <a:p>
              <a:pPr algn="ctr"/>
              <a:r>
                <a:rPr lang="it-IT" sz="1400" b="1" dirty="0" smtClean="0">
                  <a:solidFill>
                    <a:schemeClr val="tx1"/>
                  </a:solidFill>
                  <a:latin typeface="Times New Roman" panose="02020603050405020304" pitchFamily="18" charset="0"/>
                  <a:cs typeface="Times New Roman" panose="02020603050405020304" pitchFamily="18" charset="0"/>
                </a:rPr>
                <a:t>CK 7</a:t>
              </a:r>
            </a:p>
            <a:p>
              <a:pPr algn="ctr"/>
              <a:r>
                <a:rPr lang="it-IT" dirty="0" smtClean="0"/>
                <a:t>o</a:t>
              </a:r>
              <a:endParaRPr lang="it-IT" dirty="0"/>
            </a:p>
          </p:txBody>
        </p:sp>
        <p:sp>
          <p:nvSpPr>
            <p:cNvPr id="112" name="Rettangolo 111"/>
            <p:cNvSpPr/>
            <p:nvPr/>
          </p:nvSpPr>
          <p:spPr>
            <a:xfrm>
              <a:off x="7837102" y="1514631"/>
              <a:ext cx="867775"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b="1" dirty="0" smtClean="0">
                <a:solidFill>
                  <a:schemeClr val="tx1"/>
                </a:solidFill>
                <a:latin typeface="Times New Roman" panose="02020603050405020304" pitchFamily="18" charset="0"/>
                <a:cs typeface="Times New Roman" panose="02020603050405020304" pitchFamily="18" charset="0"/>
              </a:endParaRPr>
            </a:p>
            <a:p>
              <a:pPr algn="ctr"/>
              <a:r>
                <a:rPr lang="it-IT" sz="1400" b="1" dirty="0" smtClean="0">
                  <a:solidFill>
                    <a:schemeClr val="tx1"/>
                  </a:solidFill>
                  <a:latin typeface="Times New Roman" panose="02020603050405020304" pitchFamily="18" charset="0"/>
                  <a:cs typeface="Times New Roman" panose="02020603050405020304" pitchFamily="18" charset="0"/>
                </a:rPr>
                <a:t>CK 8</a:t>
              </a:r>
            </a:p>
            <a:p>
              <a:pPr algn="ctr"/>
              <a:r>
                <a:rPr lang="it-IT" dirty="0" smtClean="0"/>
                <a:t>o</a:t>
              </a:r>
              <a:endParaRPr lang="it-IT" dirty="0"/>
            </a:p>
          </p:txBody>
        </p:sp>
        <p:sp>
          <p:nvSpPr>
            <p:cNvPr id="113" name="Rettangolo 112"/>
            <p:cNvSpPr/>
            <p:nvPr/>
          </p:nvSpPr>
          <p:spPr>
            <a:xfrm>
              <a:off x="8837409" y="1528127"/>
              <a:ext cx="867775"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b="1" dirty="0" smtClean="0">
                <a:solidFill>
                  <a:schemeClr val="tx1"/>
                </a:solidFill>
                <a:latin typeface="Times New Roman" panose="02020603050405020304" pitchFamily="18" charset="0"/>
                <a:cs typeface="Times New Roman" panose="02020603050405020304" pitchFamily="18" charset="0"/>
              </a:endParaRPr>
            </a:p>
            <a:p>
              <a:pPr algn="ctr"/>
              <a:r>
                <a:rPr lang="it-IT" sz="1400" b="1" dirty="0" smtClean="0">
                  <a:solidFill>
                    <a:schemeClr val="tx1"/>
                  </a:solidFill>
                  <a:latin typeface="Times New Roman" panose="02020603050405020304" pitchFamily="18" charset="0"/>
                  <a:cs typeface="Times New Roman" panose="02020603050405020304" pitchFamily="18" charset="0"/>
                </a:rPr>
                <a:t>CK 9</a:t>
              </a:r>
            </a:p>
            <a:p>
              <a:pPr algn="ctr"/>
              <a:r>
                <a:rPr lang="it-IT" dirty="0" smtClean="0"/>
                <a:t>o</a:t>
              </a:r>
              <a:endParaRPr lang="it-IT" dirty="0"/>
            </a:p>
          </p:txBody>
        </p:sp>
      </p:grpSp>
      <p:sp>
        <p:nvSpPr>
          <p:cNvPr id="114" name="Rettangolo 113"/>
          <p:cNvSpPr/>
          <p:nvPr/>
        </p:nvSpPr>
        <p:spPr>
          <a:xfrm>
            <a:off x="11837" y="2294482"/>
            <a:ext cx="861349"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50" b="1" dirty="0" err="1" smtClean="0">
                <a:solidFill>
                  <a:schemeClr val="tx1"/>
                </a:solidFill>
                <a:latin typeface="Times New Roman" panose="02020603050405020304" pitchFamily="18" charset="0"/>
                <a:cs typeface="Times New Roman" panose="02020603050405020304" pitchFamily="18" charset="0"/>
              </a:rPr>
              <a:t>Instruction</a:t>
            </a:r>
            <a:endParaRPr lang="it-IT" sz="1050" b="1" dirty="0" smtClean="0">
              <a:solidFill>
                <a:schemeClr val="tx1"/>
              </a:solidFill>
              <a:latin typeface="Times New Roman" panose="02020603050405020304" pitchFamily="18" charset="0"/>
              <a:cs typeface="Times New Roman" panose="02020603050405020304" pitchFamily="18" charset="0"/>
            </a:endParaRPr>
          </a:p>
          <a:p>
            <a:pPr algn="ctr"/>
            <a:r>
              <a:rPr lang="it-IT" sz="1050" b="1" dirty="0" smtClean="0">
                <a:solidFill>
                  <a:schemeClr val="tx1"/>
                </a:solidFill>
                <a:latin typeface="Times New Roman" panose="02020603050405020304" pitchFamily="18" charset="0"/>
                <a:cs typeface="Times New Roman" panose="02020603050405020304" pitchFamily="18" charset="0"/>
              </a:rPr>
              <a:t>1</a:t>
            </a:r>
            <a:endParaRPr lang="it-IT" sz="1050" dirty="0" smtClean="0">
              <a:latin typeface="Times New Roman" panose="02020603050405020304" pitchFamily="18" charset="0"/>
              <a:cs typeface="Times New Roman" panose="02020603050405020304" pitchFamily="18" charset="0"/>
            </a:endParaRPr>
          </a:p>
          <a:p>
            <a:pPr algn="ctr"/>
            <a:r>
              <a:rPr lang="it-IT" dirty="0" smtClean="0"/>
              <a:t>o</a:t>
            </a:r>
            <a:endParaRPr lang="it-IT" dirty="0"/>
          </a:p>
        </p:txBody>
      </p:sp>
      <p:sp>
        <p:nvSpPr>
          <p:cNvPr id="115" name="Rettangolo 114"/>
          <p:cNvSpPr/>
          <p:nvPr/>
        </p:nvSpPr>
        <p:spPr>
          <a:xfrm>
            <a:off x="11834" y="3208977"/>
            <a:ext cx="861349"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50" b="1" dirty="0" err="1" smtClean="0">
                <a:solidFill>
                  <a:schemeClr val="tx1"/>
                </a:solidFill>
                <a:latin typeface="Times New Roman" panose="02020603050405020304" pitchFamily="18" charset="0"/>
                <a:cs typeface="Times New Roman" panose="02020603050405020304" pitchFamily="18" charset="0"/>
              </a:rPr>
              <a:t>Instruction</a:t>
            </a:r>
            <a:endParaRPr lang="it-IT" sz="1050" b="1" dirty="0" smtClean="0">
              <a:solidFill>
                <a:schemeClr val="tx1"/>
              </a:solidFill>
              <a:latin typeface="Times New Roman" panose="02020603050405020304" pitchFamily="18" charset="0"/>
              <a:cs typeface="Times New Roman" panose="02020603050405020304" pitchFamily="18" charset="0"/>
            </a:endParaRPr>
          </a:p>
          <a:p>
            <a:pPr algn="ctr"/>
            <a:r>
              <a:rPr lang="it-IT" sz="1050" b="1" dirty="0">
                <a:solidFill>
                  <a:schemeClr val="tx1"/>
                </a:solidFill>
                <a:latin typeface="Times New Roman" panose="02020603050405020304" pitchFamily="18" charset="0"/>
                <a:cs typeface="Times New Roman" panose="02020603050405020304" pitchFamily="18" charset="0"/>
              </a:rPr>
              <a:t>2</a:t>
            </a:r>
            <a:endParaRPr lang="it-IT" sz="1050" dirty="0" smtClean="0">
              <a:latin typeface="Times New Roman" panose="02020603050405020304" pitchFamily="18" charset="0"/>
              <a:cs typeface="Times New Roman" panose="02020603050405020304" pitchFamily="18" charset="0"/>
            </a:endParaRPr>
          </a:p>
          <a:p>
            <a:pPr algn="ctr"/>
            <a:r>
              <a:rPr lang="it-IT" dirty="0" smtClean="0"/>
              <a:t>o</a:t>
            </a:r>
            <a:endParaRPr lang="it-IT" dirty="0"/>
          </a:p>
        </p:txBody>
      </p:sp>
      <p:sp>
        <p:nvSpPr>
          <p:cNvPr id="116" name="Rettangolo 115"/>
          <p:cNvSpPr/>
          <p:nvPr/>
        </p:nvSpPr>
        <p:spPr>
          <a:xfrm>
            <a:off x="11832" y="5687891"/>
            <a:ext cx="861349"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50" b="1" dirty="0" err="1" smtClean="0">
                <a:solidFill>
                  <a:schemeClr val="tx1"/>
                </a:solidFill>
                <a:latin typeface="Times New Roman" panose="02020603050405020304" pitchFamily="18" charset="0"/>
                <a:cs typeface="Times New Roman" panose="02020603050405020304" pitchFamily="18" charset="0"/>
              </a:rPr>
              <a:t>Instruction</a:t>
            </a:r>
            <a:endParaRPr lang="it-IT" sz="1050" b="1" dirty="0" smtClean="0">
              <a:solidFill>
                <a:schemeClr val="tx1"/>
              </a:solidFill>
              <a:latin typeface="Times New Roman" panose="02020603050405020304" pitchFamily="18" charset="0"/>
              <a:cs typeface="Times New Roman" panose="02020603050405020304" pitchFamily="18" charset="0"/>
            </a:endParaRPr>
          </a:p>
          <a:p>
            <a:pPr algn="ctr"/>
            <a:r>
              <a:rPr lang="it-IT" sz="1050" b="1" dirty="0" smtClean="0">
                <a:solidFill>
                  <a:schemeClr val="tx1"/>
                </a:solidFill>
                <a:latin typeface="Times New Roman" panose="02020603050405020304" pitchFamily="18" charset="0"/>
                <a:cs typeface="Times New Roman" panose="02020603050405020304" pitchFamily="18" charset="0"/>
              </a:rPr>
              <a:t>5</a:t>
            </a:r>
            <a:endParaRPr lang="it-IT" sz="1050" dirty="0" smtClean="0">
              <a:latin typeface="Times New Roman" panose="02020603050405020304" pitchFamily="18" charset="0"/>
              <a:cs typeface="Times New Roman" panose="02020603050405020304" pitchFamily="18" charset="0"/>
            </a:endParaRPr>
          </a:p>
          <a:p>
            <a:pPr algn="ctr"/>
            <a:r>
              <a:rPr lang="it-IT" dirty="0" smtClean="0"/>
              <a:t>o</a:t>
            </a:r>
            <a:endParaRPr lang="it-IT" dirty="0"/>
          </a:p>
        </p:txBody>
      </p:sp>
      <p:sp>
        <p:nvSpPr>
          <p:cNvPr id="117" name="Rettangolo 116"/>
          <p:cNvSpPr/>
          <p:nvPr/>
        </p:nvSpPr>
        <p:spPr>
          <a:xfrm>
            <a:off x="11834" y="3998193"/>
            <a:ext cx="861349"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50" b="1" dirty="0" err="1" smtClean="0">
                <a:solidFill>
                  <a:schemeClr val="tx1"/>
                </a:solidFill>
                <a:latin typeface="Times New Roman" panose="02020603050405020304" pitchFamily="18" charset="0"/>
                <a:cs typeface="Times New Roman" panose="02020603050405020304" pitchFamily="18" charset="0"/>
              </a:rPr>
              <a:t>Instruction</a:t>
            </a:r>
            <a:endParaRPr lang="it-IT" sz="1050" b="1" dirty="0" smtClean="0">
              <a:solidFill>
                <a:schemeClr val="tx1"/>
              </a:solidFill>
              <a:latin typeface="Times New Roman" panose="02020603050405020304" pitchFamily="18" charset="0"/>
              <a:cs typeface="Times New Roman" panose="02020603050405020304" pitchFamily="18" charset="0"/>
            </a:endParaRPr>
          </a:p>
          <a:p>
            <a:pPr algn="ctr"/>
            <a:r>
              <a:rPr lang="it-IT" sz="1050" b="1" dirty="0" smtClean="0">
                <a:solidFill>
                  <a:schemeClr val="tx1"/>
                </a:solidFill>
                <a:latin typeface="Times New Roman" panose="02020603050405020304" pitchFamily="18" charset="0"/>
                <a:cs typeface="Times New Roman" panose="02020603050405020304" pitchFamily="18" charset="0"/>
              </a:rPr>
              <a:t>3</a:t>
            </a:r>
            <a:endParaRPr lang="it-IT" sz="1050" dirty="0" smtClean="0">
              <a:latin typeface="Times New Roman" panose="02020603050405020304" pitchFamily="18" charset="0"/>
              <a:cs typeface="Times New Roman" panose="02020603050405020304" pitchFamily="18" charset="0"/>
            </a:endParaRPr>
          </a:p>
          <a:p>
            <a:pPr algn="ctr"/>
            <a:r>
              <a:rPr lang="it-IT" dirty="0" smtClean="0"/>
              <a:t>o</a:t>
            </a:r>
            <a:endParaRPr lang="it-IT" dirty="0"/>
          </a:p>
        </p:txBody>
      </p:sp>
      <p:sp>
        <p:nvSpPr>
          <p:cNvPr id="118" name="Rettangolo 117"/>
          <p:cNvSpPr/>
          <p:nvPr/>
        </p:nvSpPr>
        <p:spPr>
          <a:xfrm>
            <a:off x="11833" y="4876324"/>
            <a:ext cx="861349"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50" b="1" dirty="0" err="1" smtClean="0">
                <a:solidFill>
                  <a:schemeClr val="tx1"/>
                </a:solidFill>
                <a:latin typeface="Times New Roman" panose="02020603050405020304" pitchFamily="18" charset="0"/>
                <a:cs typeface="Times New Roman" panose="02020603050405020304" pitchFamily="18" charset="0"/>
              </a:rPr>
              <a:t>Instruction</a:t>
            </a:r>
            <a:endParaRPr lang="it-IT" sz="1050" b="1" dirty="0" smtClean="0">
              <a:solidFill>
                <a:schemeClr val="tx1"/>
              </a:solidFill>
              <a:latin typeface="Times New Roman" panose="02020603050405020304" pitchFamily="18" charset="0"/>
              <a:cs typeface="Times New Roman" panose="02020603050405020304" pitchFamily="18" charset="0"/>
            </a:endParaRPr>
          </a:p>
          <a:p>
            <a:pPr algn="ctr"/>
            <a:r>
              <a:rPr lang="it-IT" sz="1050" b="1" dirty="0" smtClean="0">
                <a:solidFill>
                  <a:schemeClr val="tx1"/>
                </a:solidFill>
                <a:latin typeface="Times New Roman" panose="02020603050405020304" pitchFamily="18" charset="0"/>
                <a:cs typeface="Times New Roman" panose="02020603050405020304" pitchFamily="18" charset="0"/>
              </a:rPr>
              <a:t>4</a:t>
            </a:r>
            <a:endParaRPr lang="it-IT" sz="1050" dirty="0" smtClean="0">
              <a:latin typeface="Times New Roman" panose="02020603050405020304" pitchFamily="18" charset="0"/>
              <a:cs typeface="Times New Roman" panose="02020603050405020304" pitchFamily="18" charset="0"/>
            </a:endParaRPr>
          </a:p>
          <a:p>
            <a:pPr algn="ctr"/>
            <a:r>
              <a:rPr lang="it-IT" dirty="0" smtClean="0"/>
              <a:t>o</a:t>
            </a:r>
            <a:endParaRPr lang="it-IT" dirty="0"/>
          </a:p>
        </p:txBody>
      </p:sp>
    </p:spTree>
    <p:extLst>
      <p:ext uri="{BB962C8B-B14F-4D97-AF65-F5344CB8AC3E}">
        <p14:creationId xmlns:p14="http://schemas.microsoft.com/office/powerpoint/2010/main" val="25230787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57753A07-5912-488D-A8B1-115B5D4C4CAB}" type="slidenum">
              <a:rPr lang="it-IT" altLang="it-IT" sz="1200"/>
              <a:pPr>
                <a:spcBef>
                  <a:spcPct val="0"/>
                </a:spcBef>
                <a:buFontTx/>
                <a:buNone/>
              </a:pPr>
              <a:t>30</a:t>
            </a:fld>
            <a:endParaRPr lang="it-IT" altLang="it-IT" sz="1200"/>
          </a:p>
        </p:txBody>
      </p:sp>
      <p:sp>
        <p:nvSpPr>
          <p:cNvPr id="212994" name="Rectangle 2"/>
          <p:cNvSpPr>
            <a:spLocks noGrp="1" noChangeArrowheads="1"/>
          </p:cNvSpPr>
          <p:nvPr>
            <p:ph type="title"/>
          </p:nvPr>
        </p:nvSpPr>
        <p:spPr/>
        <p:txBody>
          <a:bodyPr/>
          <a:lstStyle/>
          <a:p>
            <a:pPr eaLnBrk="1" hangingPunct="1">
              <a:defRPr/>
            </a:pPr>
            <a:r>
              <a:rPr lang="it-IT" dirty="0" smtClean="0"/>
              <a:t>L’unità di elaborazione con pipeline</a:t>
            </a:r>
            <a:endParaRPr lang="en-US" dirty="0" smtClean="0"/>
          </a:p>
        </p:txBody>
      </p:sp>
      <p:sp>
        <p:nvSpPr>
          <p:cNvPr id="21508" name="Rectangle 3"/>
          <p:cNvSpPr>
            <a:spLocks noGrp="1" noChangeArrowheads="1"/>
          </p:cNvSpPr>
          <p:nvPr>
            <p:ph type="body" idx="1"/>
          </p:nvPr>
        </p:nvSpPr>
        <p:spPr>
          <a:xfrm>
            <a:off x="533400" y="1125538"/>
            <a:ext cx="8001000" cy="4419600"/>
          </a:xfrm>
        </p:spPr>
        <p:txBody>
          <a:bodyPr/>
          <a:lstStyle/>
          <a:p>
            <a:pPr eaLnBrk="1" hangingPunct="1">
              <a:lnSpc>
                <a:spcPct val="80000"/>
              </a:lnSpc>
            </a:pPr>
            <a:r>
              <a:rPr lang="it-IT" altLang="it-IT" sz="2400" dirty="0" smtClean="0"/>
              <a:t>Principio guida:</a:t>
            </a:r>
          </a:p>
          <a:p>
            <a:pPr lvl="1" eaLnBrk="1" hangingPunct="1">
              <a:lnSpc>
                <a:spcPct val="80000"/>
              </a:lnSpc>
            </a:pPr>
            <a:r>
              <a:rPr lang="it-IT" altLang="it-IT" sz="2000" dirty="0" smtClean="0"/>
              <a:t>Permettere il riuso delle componenti per l’istruzione successiva</a:t>
            </a:r>
          </a:p>
          <a:p>
            <a:pPr eaLnBrk="1" hangingPunct="1">
              <a:lnSpc>
                <a:spcPct val="80000"/>
              </a:lnSpc>
              <a:buFontTx/>
              <a:buNone/>
            </a:pPr>
            <a:r>
              <a:rPr lang="it-IT" altLang="it-IT" sz="2400" dirty="0" smtClean="0"/>
              <a:t> </a:t>
            </a:r>
          </a:p>
          <a:p>
            <a:pPr eaLnBrk="1" hangingPunct="1">
              <a:lnSpc>
                <a:spcPct val="80000"/>
              </a:lnSpc>
            </a:pPr>
            <a:r>
              <a:rPr lang="it-IT" altLang="it-IT" sz="2400" dirty="0" smtClean="0"/>
              <a:t>Introduzione di </a:t>
            </a:r>
            <a:r>
              <a:rPr lang="it-IT" altLang="it-IT" sz="2400" i="1" dirty="0" smtClean="0">
                <a:solidFill>
                  <a:srgbClr val="FF0000"/>
                </a:solidFill>
              </a:rPr>
              <a:t>registri di pipeline</a:t>
            </a:r>
            <a:r>
              <a:rPr lang="it-IT" altLang="it-IT" sz="2400" dirty="0" smtClean="0"/>
              <a:t> (registri </a:t>
            </a:r>
            <a:r>
              <a:rPr lang="it-IT" altLang="it-IT" sz="2400" dirty="0" err="1" smtClean="0"/>
              <a:t>interstadio</a:t>
            </a:r>
            <a:r>
              <a:rPr lang="it-IT" altLang="it-IT" sz="2400" dirty="0" smtClean="0"/>
              <a:t>)</a:t>
            </a:r>
          </a:p>
          <a:p>
            <a:pPr lvl="1" eaLnBrk="1" hangingPunct="1">
              <a:lnSpc>
                <a:spcPct val="80000"/>
              </a:lnSpc>
            </a:pPr>
            <a:r>
              <a:rPr lang="it-IT" altLang="it-IT" sz="2000" dirty="0" smtClean="0"/>
              <a:t>Ad ogni ciclo di clock le informazioni procedono da un registro di pipeline a quello successivo</a:t>
            </a:r>
          </a:p>
          <a:p>
            <a:pPr lvl="1" eaLnBrk="1" hangingPunct="1">
              <a:lnSpc>
                <a:spcPct val="80000"/>
              </a:lnSpc>
            </a:pPr>
            <a:r>
              <a:rPr lang="it-IT" altLang="it-IT" sz="2000" dirty="0" smtClean="0"/>
              <a:t>Il nome del registro è dato dal nome dei due stadi che separa</a:t>
            </a:r>
          </a:p>
          <a:p>
            <a:pPr lvl="2" eaLnBrk="1" hangingPunct="1">
              <a:lnSpc>
                <a:spcPct val="80000"/>
              </a:lnSpc>
            </a:pPr>
            <a:r>
              <a:rPr lang="it-IT" altLang="it-IT" sz="1800" dirty="0" smtClean="0"/>
              <a:t>Registro </a:t>
            </a:r>
            <a:r>
              <a:rPr lang="it-IT" altLang="it-IT" sz="1800" dirty="0" smtClean="0">
                <a:solidFill>
                  <a:srgbClr val="FF0000"/>
                </a:solidFill>
              </a:rPr>
              <a:t>F/D</a:t>
            </a:r>
            <a:r>
              <a:rPr lang="it-IT" altLang="it-IT" sz="1800" dirty="0" smtClean="0"/>
              <a:t> (</a:t>
            </a:r>
            <a:r>
              <a:rPr lang="it-IT" altLang="it-IT" sz="1800" dirty="0" err="1" smtClean="0"/>
              <a:t>Instruction</a:t>
            </a:r>
            <a:r>
              <a:rPr lang="it-IT" altLang="it-IT" sz="1800" dirty="0" smtClean="0"/>
              <a:t> </a:t>
            </a:r>
            <a:r>
              <a:rPr lang="it-IT" altLang="it-IT" sz="1800" dirty="0" err="1" smtClean="0"/>
              <a:t>Fetch</a:t>
            </a:r>
            <a:r>
              <a:rPr lang="it-IT" altLang="it-IT" sz="1800" dirty="0" smtClean="0"/>
              <a:t> / </a:t>
            </a:r>
            <a:r>
              <a:rPr lang="it-IT" altLang="it-IT" sz="1800" dirty="0" err="1" smtClean="0"/>
              <a:t>Instruction</a:t>
            </a:r>
            <a:r>
              <a:rPr lang="it-IT" altLang="it-IT" sz="1800" dirty="0" smtClean="0"/>
              <a:t> </a:t>
            </a:r>
            <a:r>
              <a:rPr lang="it-IT" altLang="it-IT" sz="1800" dirty="0" err="1" smtClean="0"/>
              <a:t>Decode</a:t>
            </a:r>
            <a:r>
              <a:rPr lang="it-IT" altLang="it-IT" sz="1800" dirty="0" smtClean="0"/>
              <a:t>)</a:t>
            </a:r>
          </a:p>
          <a:p>
            <a:pPr lvl="2" eaLnBrk="1" hangingPunct="1">
              <a:lnSpc>
                <a:spcPct val="80000"/>
              </a:lnSpc>
            </a:pPr>
            <a:r>
              <a:rPr lang="it-IT" altLang="it-IT" sz="1800" dirty="0" smtClean="0"/>
              <a:t>Registro </a:t>
            </a:r>
            <a:r>
              <a:rPr lang="it-IT" altLang="it-IT" sz="1800" dirty="0" smtClean="0">
                <a:solidFill>
                  <a:srgbClr val="FF0000"/>
                </a:solidFill>
              </a:rPr>
              <a:t>D/E</a:t>
            </a:r>
            <a:r>
              <a:rPr lang="it-IT" altLang="it-IT" sz="1800" dirty="0" smtClean="0"/>
              <a:t> (</a:t>
            </a:r>
            <a:r>
              <a:rPr lang="it-IT" altLang="it-IT" sz="1800" dirty="0" err="1" smtClean="0"/>
              <a:t>Instruction</a:t>
            </a:r>
            <a:r>
              <a:rPr lang="it-IT" altLang="it-IT" sz="1800" dirty="0" smtClean="0"/>
              <a:t> </a:t>
            </a:r>
            <a:r>
              <a:rPr lang="it-IT" altLang="it-IT" sz="1800" dirty="0" err="1" smtClean="0"/>
              <a:t>Decode</a:t>
            </a:r>
            <a:r>
              <a:rPr lang="it-IT" altLang="it-IT" sz="1800" dirty="0" smtClean="0"/>
              <a:t> / </a:t>
            </a:r>
            <a:r>
              <a:rPr lang="it-IT" altLang="it-IT" sz="1800" dirty="0" err="1" smtClean="0"/>
              <a:t>Execute</a:t>
            </a:r>
            <a:r>
              <a:rPr lang="it-IT" altLang="it-IT" sz="1800" dirty="0" smtClean="0"/>
              <a:t>)</a:t>
            </a:r>
          </a:p>
          <a:p>
            <a:pPr lvl="2" eaLnBrk="1" hangingPunct="1">
              <a:lnSpc>
                <a:spcPct val="80000"/>
              </a:lnSpc>
            </a:pPr>
            <a:r>
              <a:rPr lang="it-IT" altLang="it-IT" sz="1800" dirty="0" smtClean="0"/>
              <a:t>Registro </a:t>
            </a:r>
            <a:r>
              <a:rPr lang="it-IT" altLang="it-IT" sz="1800" dirty="0" smtClean="0">
                <a:solidFill>
                  <a:srgbClr val="FF0000"/>
                </a:solidFill>
              </a:rPr>
              <a:t>E/M</a:t>
            </a:r>
            <a:r>
              <a:rPr lang="it-IT" altLang="it-IT" sz="1800" dirty="0" smtClean="0"/>
              <a:t> (</a:t>
            </a:r>
            <a:r>
              <a:rPr lang="it-IT" altLang="it-IT" sz="1800" dirty="0" err="1" smtClean="0"/>
              <a:t>Execute</a:t>
            </a:r>
            <a:r>
              <a:rPr lang="it-IT" altLang="it-IT" sz="1800" dirty="0" smtClean="0"/>
              <a:t> / Memory </a:t>
            </a:r>
            <a:r>
              <a:rPr lang="it-IT" altLang="it-IT" sz="1800" dirty="0" err="1" smtClean="0"/>
              <a:t>access</a:t>
            </a:r>
            <a:r>
              <a:rPr lang="it-IT" altLang="it-IT" sz="1800" dirty="0" smtClean="0"/>
              <a:t>)</a:t>
            </a:r>
          </a:p>
          <a:p>
            <a:pPr lvl="2" eaLnBrk="1" hangingPunct="1">
              <a:lnSpc>
                <a:spcPct val="80000"/>
              </a:lnSpc>
            </a:pPr>
            <a:r>
              <a:rPr lang="it-IT" altLang="it-IT" sz="1800" dirty="0" smtClean="0"/>
              <a:t>Registro </a:t>
            </a:r>
            <a:r>
              <a:rPr lang="it-IT" altLang="it-IT" sz="1800" dirty="0" smtClean="0">
                <a:solidFill>
                  <a:srgbClr val="FF0000"/>
                </a:solidFill>
              </a:rPr>
              <a:t>M/WB</a:t>
            </a:r>
            <a:r>
              <a:rPr lang="it-IT" altLang="it-IT" sz="1800" dirty="0" smtClean="0"/>
              <a:t> (Memory </a:t>
            </a:r>
            <a:r>
              <a:rPr lang="it-IT" altLang="it-IT" sz="1800" dirty="0" err="1" smtClean="0"/>
              <a:t>access</a:t>
            </a:r>
            <a:r>
              <a:rPr lang="it-IT" altLang="it-IT" sz="1800" dirty="0" smtClean="0"/>
              <a:t> / Write Back)</a:t>
            </a:r>
          </a:p>
          <a:p>
            <a:pPr lvl="1" eaLnBrk="1" hangingPunct="1">
              <a:lnSpc>
                <a:spcPct val="80000"/>
              </a:lnSpc>
            </a:pPr>
            <a:r>
              <a:rPr lang="it-IT" altLang="it-IT" sz="2000" dirty="0" smtClean="0"/>
              <a:t>Il PC può essere considerato come un registro di pipeline per lo stadio FETCH</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1447800" y="2590800"/>
            <a:ext cx="685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t-IT"/>
          </a:p>
        </p:txBody>
      </p:sp>
      <p:sp>
        <p:nvSpPr>
          <p:cNvPr id="55299" name="Rectangle 3"/>
          <p:cNvSpPr>
            <a:spLocks noChangeArrowheads="1"/>
          </p:cNvSpPr>
          <p:nvPr/>
        </p:nvSpPr>
        <p:spPr bwMode="auto">
          <a:xfrm>
            <a:off x="1447800" y="1752600"/>
            <a:ext cx="533400" cy="17526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t-IT"/>
          </a:p>
        </p:txBody>
      </p:sp>
      <p:sp>
        <p:nvSpPr>
          <p:cNvPr id="55300" name="Line 4"/>
          <p:cNvSpPr>
            <a:spLocks noChangeShapeType="1"/>
          </p:cNvSpPr>
          <p:nvPr/>
        </p:nvSpPr>
        <p:spPr bwMode="auto">
          <a:xfrm>
            <a:off x="914400" y="2514600"/>
            <a:ext cx="533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5301" name="Line 5"/>
          <p:cNvSpPr>
            <a:spLocks noChangeShapeType="1"/>
          </p:cNvSpPr>
          <p:nvPr/>
        </p:nvSpPr>
        <p:spPr bwMode="auto">
          <a:xfrm>
            <a:off x="4038600" y="2590800"/>
            <a:ext cx="533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5302" name="Rectangle 6"/>
          <p:cNvSpPr>
            <a:spLocks noChangeArrowheads="1"/>
          </p:cNvSpPr>
          <p:nvPr/>
        </p:nvSpPr>
        <p:spPr bwMode="auto">
          <a:xfrm>
            <a:off x="1447800" y="2362200"/>
            <a:ext cx="465138"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600">
                <a:solidFill>
                  <a:schemeClr val="tx1"/>
                </a:solidFill>
                <a:latin typeface="Arial" panose="020B0604020202020204" pitchFamily="34" charset="0"/>
              </a:rPr>
              <a:t>PC</a:t>
            </a:r>
            <a:endParaRPr lang="en-GB" altLang="it-IT" sz="1600">
              <a:solidFill>
                <a:schemeClr val="tx1"/>
              </a:solidFill>
              <a:latin typeface="Arial" panose="020B0604020202020204" pitchFamily="34" charset="0"/>
            </a:endParaRPr>
          </a:p>
        </p:txBody>
      </p:sp>
      <p:sp>
        <p:nvSpPr>
          <p:cNvPr id="55303" name="Rectangle 7"/>
          <p:cNvSpPr>
            <a:spLocks noChangeArrowheads="1"/>
          </p:cNvSpPr>
          <p:nvPr/>
        </p:nvSpPr>
        <p:spPr bwMode="auto">
          <a:xfrm>
            <a:off x="4572000" y="1752600"/>
            <a:ext cx="1524000" cy="17526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t-IT"/>
          </a:p>
        </p:txBody>
      </p:sp>
      <p:sp>
        <p:nvSpPr>
          <p:cNvPr id="55304" name="Line 8"/>
          <p:cNvSpPr>
            <a:spLocks noChangeShapeType="1"/>
          </p:cNvSpPr>
          <p:nvPr/>
        </p:nvSpPr>
        <p:spPr bwMode="auto">
          <a:xfrm>
            <a:off x="1981200" y="2514600"/>
            <a:ext cx="533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5305" name="Line 9"/>
          <p:cNvSpPr>
            <a:spLocks noChangeShapeType="1"/>
          </p:cNvSpPr>
          <p:nvPr/>
        </p:nvSpPr>
        <p:spPr bwMode="auto">
          <a:xfrm>
            <a:off x="6096000" y="2590800"/>
            <a:ext cx="533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5307" name="Rectangle 11"/>
          <p:cNvSpPr>
            <a:spLocks noChangeArrowheads="1"/>
          </p:cNvSpPr>
          <p:nvPr/>
        </p:nvSpPr>
        <p:spPr bwMode="auto">
          <a:xfrm>
            <a:off x="4800600" y="2209800"/>
            <a:ext cx="113204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600" dirty="0" err="1">
                <a:solidFill>
                  <a:schemeClr val="tx1"/>
                </a:solidFill>
                <a:latin typeface="Arial" panose="020B0604020202020204" pitchFamily="34" charset="0"/>
              </a:rPr>
              <a:t>Instruction</a:t>
            </a:r>
            <a:endParaRPr lang="it-IT" altLang="it-IT" sz="1600" dirty="0">
              <a:solidFill>
                <a:schemeClr val="tx1"/>
              </a:solidFill>
              <a:latin typeface="Arial" panose="020B0604020202020204" pitchFamily="34" charset="0"/>
            </a:endParaRPr>
          </a:p>
          <a:p>
            <a:r>
              <a:rPr lang="it-IT" altLang="it-IT" sz="1600" dirty="0" smtClean="0">
                <a:solidFill>
                  <a:schemeClr val="tx1"/>
                </a:solidFill>
                <a:latin typeface="Arial" panose="020B0604020202020204" pitchFamily="34" charset="0"/>
              </a:rPr>
              <a:t>Cache</a:t>
            </a:r>
            <a:endParaRPr lang="en-GB" altLang="it-IT" sz="1600" dirty="0">
              <a:solidFill>
                <a:schemeClr val="tx1"/>
              </a:solidFill>
              <a:latin typeface="Arial" panose="020B0604020202020204" pitchFamily="34" charset="0"/>
            </a:endParaRPr>
          </a:p>
        </p:txBody>
      </p:sp>
      <p:sp>
        <p:nvSpPr>
          <p:cNvPr id="55308" name="Rectangle 12"/>
          <p:cNvSpPr>
            <a:spLocks noChangeArrowheads="1"/>
          </p:cNvSpPr>
          <p:nvPr/>
        </p:nvSpPr>
        <p:spPr bwMode="auto">
          <a:xfrm>
            <a:off x="3665538" y="2209800"/>
            <a:ext cx="906462"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600">
                <a:solidFill>
                  <a:schemeClr val="tx1"/>
                </a:solidFill>
                <a:latin typeface="Arial" panose="020B0604020202020204" pitchFamily="34" charset="0"/>
              </a:rPr>
              <a:t>address</a:t>
            </a:r>
            <a:endParaRPr lang="en-GB" altLang="it-IT" sz="1600">
              <a:solidFill>
                <a:schemeClr val="tx1"/>
              </a:solidFill>
              <a:latin typeface="Arial" panose="020B0604020202020204" pitchFamily="34" charset="0"/>
            </a:endParaRPr>
          </a:p>
        </p:txBody>
      </p:sp>
      <p:sp>
        <p:nvSpPr>
          <p:cNvPr id="55309" name="Rectangle 13"/>
          <p:cNvSpPr>
            <a:spLocks noChangeArrowheads="1"/>
          </p:cNvSpPr>
          <p:nvPr/>
        </p:nvSpPr>
        <p:spPr bwMode="auto">
          <a:xfrm>
            <a:off x="6248400" y="2209800"/>
            <a:ext cx="1122363"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600">
                <a:solidFill>
                  <a:schemeClr val="tx1"/>
                </a:solidFill>
                <a:latin typeface="Arial" panose="020B0604020202020204" pitchFamily="34" charset="0"/>
              </a:rPr>
              <a:t>Instruction</a:t>
            </a:r>
            <a:endParaRPr lang="en-GB" altLang="it-IT" sz="1600">
              <a:solidFill>
                <a:schemeClr val="tx1"/>
              </a:solidFill>
              <a:latin typeface="Arial" panose="020B0604020202020204" pitchFamily="34" charset="0"/>
            </a:endParaRPr>
          </a:p>
        </p:txBody>
      </p:sp>
      <p:sp>
        <p:nvSpPr>
          <p:cNvPr id="55310" name="Line 14"/>
          <p:cNvSpPr>
            <a:spLocks noChangeShapeType="1"/>
          </p:cNvSpPr>
          <p:nvPr/>
        </p:nvSpPr>
        <p:spPr bwMode="auto">
          <a:xfrm>
            <a:off x="1447800" y="4419600"/>
            <a:ext cx="0" cy="990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5311" name="Line 15"/>
          <p:cNvSpPr>
            <a:spLocks noChangeShapeType="1"/>
          </p:cNvSpPr>
          <p:nvPr/>
        </p:nvSpPr>
        <p:spPr bwMode="auto">
          <a:xfrm>
            <a:off x="1447800" y="5715000"/>
            <a:ext cx="0" cy="990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5312" name="Line 16"/>
          <p:cNvSpPr>
            <a:spLocks noChangeShapeType="1"/>
          </p:cNvSpPr>
          <p:nvPr/>
        </p:nvSpPr>
        <p:spPr bwMode="auto">
          <a:xfrm>
            <a:off x="1447800" y="5410200"/>
            <a:ext cx="228600" cy="152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5313" name="Line 17"/>
          <p:cNvSpPr>
            <a:spLocks noChangeShapeType="1"/>
          </p:cNvSpPr>
          <p:nvPr/>
        </p:nvSpPr>
        <p:spPr bwMode="auto">
          <a:xfrm flipV="1">
            <a:off x="1447800" y="5562600"/>
            <a:ext cx="228600" cy="152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5314" name="Line 18"/>
          <p:cNvSpPr>
            <a:spLocks noChangeShapeType="1"/>
          </p:cNvSpPr>
          <p:nvPr/>
        </p:nvSpPr>
        <p:spPr bwMode="auto">
          <a:xfrm>
            <a:off x="1447800" y="4419600"/>
            <a:ext cx="12192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5315" name="Line 19"/>
          <p:cNvSpPr>
            <a:spLocks noChangeShapeType="1"/>
          </p:cNvSpPr>
          <p:nvPr/>
        </p:nvSpPr>
        <p:spPr bwMode="auto">
          <a:xfrm flipV="1">
            <a:off x="1447800" y="6019800"/>
            <a:ext cx="12192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5316" name="Line 20"/>
          <p:cNvSpPr>
            <a:spLocks noChangeShapeType="1"/>
          </p:cNvSpPr>
          <p:nvPr/>
        </p:nvSpPr>
        <p:spPr bwMode="auto">
          <a:xfrm>
            <a:off x="2667000" y="5257800"/>
            <a:ext cx="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5317" name="Line 21"/>
          <p:cNvSpPr>
            <a:spLocks noChangeShapeType="1"/>
          </p:cNvSpPr>
          <p:nvPr/>
        </p:nvSpPr>
        <p:spPr bwMode="auto">
          <a:xfrm>
            <a:off x="914400" y="4876800"/>
            <a:ext cx="533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5318" name="Line 22"/>
          <p:cNvSpPr>
            <a:spLocks noChangeShapeType="1"/>
          </p:cNvSpPr>
          <p:nvPr/>
        </p:nvSpPr>
        <p:spPr bwMode="auto">
          <a:xfrm>
            <a:off x="914400" y="6172200"/>
            <a:ext cx="533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5319" name="Line 23"/>
          <p:cNvSpPr>
            <a:spLocks noChangeShapeType="1"/>
          </p:cNvSpPr>
          <p:nvPr/>
        </p:nvSpPr>
        <p:spPr bwMode="auto">
          <a:xfrm>
            <a:off x="2667000" y="5791200"/>
            <a:ext cx="533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5320" name="Line 24"/>
          <p:cNvSpPr>
            <a:spLocks noChangeShapeType="1"/>
          </p:cNvSpPr>
          <p:nvPr/>
        </p:nvSpPr>
        <p:spPr bwMode="auto">
          <a:xfrm>
            <a:off x="2133600" y="4267200"/>
            <a:ext cx="0" cy="609600"/>
          </a:xfrm>
          <a:prstGeom prst="line">
            <a:avLst/>
          </a:prstGeom>
          <a:noFill/>
          <a:ln w="57150">
            <a:solidFill>
              <a:schemeClr val="accent1">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5321" name="Rectangle 25"/>
          <p:cNvSpPr>
            <a:spLocks noChangeArrowheads="1"/>
          </p:cNvSpPr>
          <p:nvPr/>
        </p:nvSpPr>
        <p:spPr bwMode="auto">
          <a:xfrm>
            <a:off x="2148691" y="3898613"/>
            <a:ext cx="8563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600" dirty="0">
                <a:solidFill>
                  <a:schemeClr val="accent1">
                    <a:lumMod val="75000"/>
                  </a:schemeClr>
                </a:solidFill>
                <a:latin typeface="Arial" panose="020B0604020202020204" pitchFamily="34" charset="0"/>
              </a:rPr>
              <a:t>ALU</a:t>
            </a:r>
          </a:p>
          <a:p>
            <a:r>
              <a:rPr lang="it-IT" altLang="it-IT" sz="1600" dirty="0" err="1" smtClean="0">
                <a:solidFill>
                  <a:schemeClr val="accent1">
                    <a:lumMod val="75000"/>
                  </a:schemeClr>
                </a:solidFill>
                <a:latin typeface="Arial" panose="020B0604020202020204" pitchFamily="34" charset="0"/>
              </a:rPr>
              <a:t>opcode</a:t>
            </a:r>
            <a:endParaRPr lang="en-GB" altLang="it-IT" sz="1600" dirty="0">
              <a:solidFill>
                <a:schemeClr val="accent1">
                  <a:lumMod val="75000"/>
                </a:schemeClr>
              </a:solidFill>
              <a:latin typeface="Arial" panose="020B0604020202020204" pitchFamily="34" charset="0"/>
            </a:endParaRPr>
          </a:p>
        </p:txBody>
      </p:sp>
      <p:sp>
        <p:nvSpPr>
          <p:cNvPr id="55323" name="Rectangle 27"/>
          <p:cNvSpPr>
            <a:spLocks noChangeArrowheads="1"/>
          </p:cNvSpPr>
          <p:nvPr/>
        </p:nvSpPr>
        <p:spPr bwMode="auto">
          <a:xfrm>
            <a:off x="1752600" y="5257800"/>
            <a:ext cx="5778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600">
                <a:solidFill>
                  <a:schemeClr val="tx1"/>
                </a:solidFill>
                <a:latin typeface="Arial" panose="020B0604020202020204" pitchFamily="34" charset="0"/>
              </a:rPr>
              <a:t>ALU</a:t>
            </a:r>
            <a:endParaRPr lang="en-GB" altLang="it-IT" sz="1600">
              <a:solidFill>
                <a:schemeClr val="tx1"/>
              </a:solidFill>
              <a:latin typeface="Arial" panose="020B0604020202020204" pitchFamily="34" charset="0"/>
            </a:endParaRPr>
          </a:p>
        </p:txBody>
      </p:sp>
      <p:sp>
        <p:nvSpPr>
          <p:cNvPr id="55324" name="Line 28"/>
          <p:cNvSpPr>
            <a:spLocks noChangeShapeType="1"/>
          </p:cNvSpPr>
          <p:nvPr/>
        </p:nvSpPr>
        <p:spPr bwMode="auto">
          <a:xfrm>
            <a:off x="2667000" y="5410200"/>
            <a:ext cx="533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5325" name="Rectangle 29"/>
          <p:cNvSpPr>
            <a:spLocks noChangeArrowheads="1"/>
          </p:cNvSpPr>
          <p:nvPr/>
        </p:nvSpPr>
        <p:spPr bwMode="auto">
          <a:xfrm>
            <a:off x="3276600" y="5105400"/>
            <a:ext cx="9757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600" dirty="0" err="1" smtClean="0">
                <a:solidFill>
                  <a:schemeClr val="tx1"/>
                </a:solidFill>
                <a:latin typeface="Arial" panose="020B0604020202020204" pitchFamily="34" charset="0"/>
              </a:rPr>
              <a:t>Flags</a:t>
            </a:r>
            <a:endParaRPr lang="it-IT" altLang="it-IT" sz="1600" dirty="0" smtClean="0">
              <a:solidFill>
                <a:schemeClr val="tx1"/>
              </a:solidFill>
              <a:latin typeface="Arial" panose="020B0604020202020204" pitchFamily="34" charset="0"/>
            </a:endParaRPr>
          </a:p>
          <a:p>
            <a:endParaRPr lang="it-IT" altLang="it-IT" sz="1600" dirty="0">
              <a:solidFill>
                <a:schemeClr val="tx1"/>
              </a:solidFill>
              <a:latin typeface="Arial" panose="020B0604020202020204" pitchFamily="34" charset="0"/>
            </a:endParaRPr>
          </a:p>
          <a:p>
            <a:r>
              <a:rPr lang="it-IT" altLang="it-IT" sz="1600" dirty="0" smtClean="0">
                <a:solidFill>
                  <a:schemeClr val="tx1"/>
                </a:solidFill>
                <a:latin typeface="Arial" panose="020B0604020202020204" pitchFamily="34" charset="0"/>
              </a:rPr>
              <a:t>RESULT</a:t>
            </a:r>
            <a:endParaRPr lang="en-GB" altLang="it-IT" sz="1600" dirty="0">
              <a:solidFill>
                <a:schemeClr val="tx1"/>
              </a:solidFill>
              <a:latin typeface="Arial" panose="020B0604020202020204" pitchFamily="34" charset="0"/>
            </a:endParaRPr>
          </a:p>
        </p:txBody>
      </p:sp>
      <p:sp>
        <p:nvSpPr>
          <p:cNvPr id="55341" name="Line 45"/>
          <p:cNvSpPr>
            <a:spLocks noChangeShapeType="1"/>
          </p:cNvSpPr>
          <p:nvPr/>
        </p:nvSpPr>
        <p:spPr bwMode="auto">
          <a:xfrm>
            <a:off x="5410200" y="4267200"/>
            <a:ext cx="0" cy="990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5342" name="Line 46"/>
          <p:cNvSpPr>
            <a:spLocks noChangeShapeType="1"/>
          </p:cNvSpPr>
          <p:nvPr/>
        </p:nvSpPr>
        <p:spPr bwMode="auto">
          <a:xfrm>
            <a:off x="5410200" y="5562600"/>
            <a:ext cx="0" cy="990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5343" name="Line 47"/>
          <p:cNvSpPr>
            <a:spLocks noChangeShapeType="1"/>
          </p:cNvSpPr>
          <p:nvPr/>
        </p:nvSpPr>
        <p:spPr bwMode="auto">
          <a:xfrm>
            <a:off x="5410200" y="5257800"/>
            <a:ext cx="228600" cy="152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5344" name="Line 48"/>
          <p:cNvSpPr>
            <a:spLocks noChangeShapeType="1"/>
          </p:cNvSpPr>
          <p:nvPr/>
        </p:nvSpPr>
        <p:spPr bwMode="auto">
          <a:xfrm flipV="1">
            <a:off x="5410200" y="5410200"/>
            <a:ext cx="228600" cy="152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5345" name="Line 49"/>
          <p:cNvSpPr>
            <a:spLocks noChangeShapeType="1"/>
          </p:cNvSpPr>
          <p:nvPr/>
        </p:nvSpPr>
        <p:spPr bwMode="auto">
          <a:xfrm>
            <a:off x="5410200" y="4267200"/>
            <a:ext cx="12192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5346" name="Line 50"/>
          <p:cNvSpPr>
            <a:spLocks noChangeShapeType="1"/>
          </p:cNvSpPr>
          <p:nvPr/>
        </p:nvSpPr>
        <p:spPr bwMode="auto">
          <a:xfrm flipV="1">
            <a:off x="5410200" y="5867400"/>
            <a:ext cx="12192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5347" name="Line 51"/>
          <p:cNvSpPr>
            <a:spLocks noChangeShapeType="1"/>
          </p:cNvSpPr>
          <p:nvPr/>
        </p:nvSpPr>
        <p:spPr bwMode="auto">
          <a:xfrm>
            <a:off x="6629400" y="5105400"/>
            <a:ext cx="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5348" name="Line 52"/>
          <p:cNvSpPr>
            <a:spLocks noChangeShapeType="1"/>
          </p:cNvSpPr>
          <p:nvPr/>
        </p:nvSpPr>
        <p:spPr bwMode="auto">
          <a:xfrm>
            <a:off x="4876800" y="4724400"/>
            <a:ext cx="533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5349" name="Line 53"/>
          <p:cNvSpPr>
            <a:spLocks noChangeShapeType="1"/>
          </p:cNvSpPr>
          <p:nvPr/>
        </p:nvSpPr>
        <p:spPr bwMode="auto">
          <a:xfrm>
            <a:off x="4876800" y="6019800"/>
            <a:ext cx="533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5350" name="Line 54"/>
          <p:cNvSpPr>
            <a:spLocks noChangeShapeType="1"/>
          </p:cNvSpPr>
          <p:nvPr/>
        </p:nvSpPr>
        <p:spPr bwMode="auto">
          <a:xfrm>
            <a:off x="6629400" y="5410200"/>
            <a:ext cx="533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5353" name="Rectangle 57"/>
          <p:cNvSpPr>
            <a:spLocks noChangeArrowheads="1"/>
          </p:cNvSpPr>
          <p:nvPr/>
        </p:nvSpPr>
        <p:spPr bwMode="auto">
          <a:xfrm>
            <a:off x="5715000" y="5105400"/>
            <a:ext cx="725488"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600">
                <a:solidFill>
                  <a:schemeClr val="tx1"/>
                </a:solidFill>
                <a:latin typeface="Arial" panose="020B0604020202020204" pitchFamily="34" charset="0"/>
              </a:rPr>
              <a:t>Adder</a:t>
            </a:r>
            <a:endParaRPr lang="en-GB" altLang="it-IT" sz="1600">
              <a:solidFill>
                <a:schemeClr val="tx1"/>
              </a:solidFill>
              <a:latin typeface="Arial" panose="020B0604020202020204" pitchFamily="34" charset="0"/>
            </a:endParaRPr>
          </a:p>
        </p:txBody>
      </p:sp>
      <p:sp>
        <p:nvSpPr>
          <p:cNvPr id="55355" name="Rectangle 59"/>
          <p:cNvSpPr>
            <a:spLocks noChangeArrowheads="1"/>
          </p:cNvSpPr>
          <p:nvPr/>
        </p:nvSpPr>
        <p:spPr bwMode="auto">
          <a:xfrm>
            <a:off x="6858000" y="4953000"/>
            <a:ext cx="568325"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600">
                <a:solidFill>
                  <a:schemeClr val="tx1"/>
                </a:solidFill>
                <a:latin typeface="Arial" panose="020B0604020202020204" pitchFamily="34" charset="0"/>
              </a:rPr>
              <a:t>sum</a:t>
            </a:r>
            <a:endParaRPr lang="en-GB" altLang="it-IT" sz="1600">
              <a:solidFill>
                <a:schemeClr val="tx1"/>
              </a:solidFill>
              <a:latin typeface="Arial" panose="020B0604020202020204" pitchFamily="34" charset="0"/>
            </a:endParaRPr>
          </a:p>
        </p:txBody>
      </p:sp>
      <p:sp>
        <p:nvSpPr>
          <p:cNvPr id="55356" name="Rectangle 60"/>
          <p:cNvSpPr>
            <a:spLocks noChangeArrowheads="1"/>
          </p:cNvSpPr>
          <p:nvPr/>
        </p:nvSpPr>
        <p:spPr bwMode="auto">
          <a:xfrm>
            <a:off x="2133600" y="228600"/>
            <a:ext cx="44005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3200">
                <a:solidFill>
                  <a:schemeClr val="tx1"/>
                </a:solidFill>
                <a:effectLst>
                  <a:outerShdw blurRad="38100" dist="38100" dir="2700000" algn="tl">
                    <a:srgbClr val="C0C0C0"/>
                  </a:outerShdw>
                </a:effectLst>
                <a:latin typeface="Arial" panose="020B0604020202020204" pitchFamily="34" charset="0"/>
              </a:rPr>
              <a:t>Componenti di base (1)</a:t>
            </a:r>
            <a:endParaRPr lang="en-GB" altLang="it-IT" sz="3200">
              <a:solidFill>
                <a:schemeClr val="tx1"/>
              </a:solidFill>
              <a:effectLst>
                <a:outerShdw blurRad="38100" dist="38100" dir="2700000" algn="tl">
                  <a:srgbClr val="C0C0C0"/>
                </a:outerShdw>
              </a:effectLst>
              <a:latin typeface="Arial" panose="020B0604020202020204" pitchFamily="34" charset="0"/>
            </a:endParaRPr>
          </a:p>
        </p:txBody>
      </p:sp>
      <p:sp>
        <p:nvSpPr>
          <p:cNvPr id="55357" name="Line 61"/>
          <p:cNvSpPr>
            <a:spLocks noChangeShapeType="1"/>
          </p:cNvSpPr>
          <p:nvPr/>
        </p:nvSpPr>
        <p:spPr bwMode="auto">
          <a:xfrm>
            <a:off x="1676400" y="1143000"/>
            <a:ext cx="0" cy="609600"/>
          </a:xfrm>
          <a:prstGeom prst="line">
            <a:avLst/>
          </a:prstGeom>
          <a:noFill/>
          <a:ln w="19050">
            <a:solidFill>
              <a:schemeClr val="accent1">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5358" name="Rectangle 62"/>
          <p:cNvSpPr>
            <a:spLocks noChangeArrowheads="1"/>
          </p:cNvSpPr>
          <p:nvPr/>
        </p:nvSpPr>
        <p:spPr bwMode="auto">
          <a:xfrm>
            <a:off x="808038" y="1143000"/>
            <a:ext cx="465864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600" dirty="0" err="1">
                <a:solidFill>
                  <a:schemeClr val="tx1"/>
                </a:solidFill>
                <a:latin typeface="Arial" panose="020B0604020202020204" pitchFamily="34" charset="0"/>
              </a:rPr>
              <a:t>Load</a:t>
            </a:r>
            <a:r>
              <a:rPr lang="it-IT" altLang="it-IT" sz="1600" dirty="0">
                <a:solidFill>
                  <a:schemeClr val="tx1"/>
                </a:solidFill>
                <a:latin typeface="Arial" panose="020B0604020202020204" pitchFamily="34" charset="0"/>
              </a:rPr>
              <a:t>       (nel seguito non lo evidenzieremo... </a:t>
            </a:r>
            <a:r>
              <a:rPr lang="it-IT" altLang="it-IT" sz="1600" dirty="0" err="1">
                <a:solidFill>
                  <a:schemeClr val="accent1">
                    <a:lumMod val="75000"/>
                  </a:schemeClr>
                </a:solidFill>
                <a:latin typeface="Arial" panose="020B0604020202020204" pitchFamily="34" charset="0"/>
              </a:rPr>
              <a:t>Ck</a:t>
            </a:r>
            <a:r>
              <a:rPr lang="it-IT" altLang="it-IT" sz="1600" dirty="0">
                <a:solidFill>
                  <a:schemeClr val="tx1"/>
                </a:solidFill>
                <a:latin typeface="Arial" panose="020B0604020202020204" pitchFamily="34" charset="0"/>
              </a:rPr>
              <a:t>)</a:t>
            </a:r>
            <a:endParaRPr lang="en-GB" altLang="it-IT" sz="1600" dirty="0">
              <a:solidFill>
                <a:schemeClr val="tx1"/>
              </a:solidFill>
              <a:latin typeface="Arial" panose="020B0604020202020204" pitchFamily="34" charset="0"/>
            </a:endParaRPr>
          </a:p>
        </p:txBody>
      </p:sp>
      <p:sp>
        <p:nvSpPr>
          <p:cNvPr id="55359" name="Line 63"/>
          <p:cNvSpPr>
            <a:spLocks noChangeShapeType="1"/>
          </p:cNvSpPr>
          <p:nvPr/>
        </p:nvSpPr>
        <p:spPr bwMode="auto">
          <a:xfrm>
            <a:off x="2667000" y="5562600"/>
            <a:ext cx="533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45" name="Line 29"/>
          <p:cNvSpPr>
            <a:spLocks noChangeShapeType="1"/>
          </p:cNvSpPr>
          <p:nvPr/>
        </p:nvSpPr>
        <p:spPr bwMode="auto">
          <a:xfrm rot="5400000" flipH="1" flipV="1">
            <a:off x="4854522" y="3632725"/>
            <a:ext cx="243176" cy="4909"/>
          </a:xfrm>
          <a:prstGeom prst="line">
            <a:avLst/>
          </a:prstGeom>
          <a:noFill/>
          <a:ln w="28575">
            <a:solidFill>
              <a:schemeClr val="accent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46" name="Line 29"/>
          <p:cNvSpPr>
            <a:spLocks noChangeShapeType="1"/>
          </p:cNvSpPr>
          <p:nvPr/>
        </p:nvSpPr>
        <p:spPr bwMode="auto">
          <a:xfrm rot="5400000" flipH="1" flipV="1">
            <a:off x="5548960" y="3632726"/>
            <a:ext cx="243176" cy="4909"/>
          </a:xfrm>
          <a:prstGeom prst="line">
            <a:avLst/>
          </a:prstGeom>
          <a:noFill/>
          <a:ln w="28575">
            <a:solidFill>
              <a:schemeClr val="accent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47" name="Text Box 31"/>
          <p:cNvSpPr txBox="1">
            <a:spLocks noChangeArrowheads="1"/>
          </p:cNvSpPr>
          <p:nvPr/>
        </p:nvSpPr>
        <p:spPr bwMode="auto">
          <a:xfrm rot="10800000" flipV="1">
            <a:off x="5475579" y="3242766"/>
            <a:ext cx="5417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dirty="0" smtClean="0">
                <a:solidFill>
                  <a:schemeClr val="accent1"/>
                </a:solidFill>
                <a:latin typeface="Times New Roman" panose="02020603050405020304" pitchFamily="18" charset="0"/>
              </a:rPr>
              <a:t>ICR</a:t>
            </a:r>
            <a:endParaRPr lang="it-IT" altLang="it-IT" sz="1050" dirty="0">
              <a:solidFill>
                <a:schemeClr val="accent1"/>
              </a:solidFill>
              <a:latin typeface="Times New Roman" panose="02020603050405020304" pitchFamily="18" charset="0"/>
            </a:endParaRPr>
          </a:p>
        </p:txBody>
      </p:sp>
      <p:sp>
        <p:nvSpPr>
          <p:cNvPr id="48" name="Text Box 31"/>
          <p:cNvSpPr txBox="1">
            <a:spLocks noChangeArrowheads="1"/>
          </p:cNvSpPr>
          <p:nvPr/>
        </p:nvSpPr>
        <p:spPr bwMode="auto">
          <a:xfrm rot="10800000" flipV="1">
            <a:off x="4805774" y="3238103"/>
            <a:ext cx="5417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dirty="0" smtClean="0">
                <a:solidFill>
                  <a:schemeClr val="accent1"/>
                </a:solidFill>
                <a:latin typeface="Times New Roman" panose="02020603050405020304" pitchFamily="18" charset="0"/>
              </a:rPr>
              <a:t>ICW</a:t>
            </a:r>
            <a:endParaRPr lang="it-IT" altLang="it-IT" sz="1050" dirty="0">
              <a:solidFill>
                <a:schemeClr val="accent1"/>
              </a:solidFill>
              <a:latin typeface="Times New Roman" panose="02020603050405020304" pitchFamily="18" charset="0"/>
            </a:endParaRPr>
          </a:p>
        </p:txBody>
      </p:sp>
      <p:sp>
        <p:nvSpPr>
          <p:cNvPr id="49" name="Text Box 31"/>
          <p:cNvSpPr txBox="1">
            <a:spLocks noChangeArrowheads="1"/>
          </p:cNvSpPr>
          <p:nvPr/>
        </p:nvSpPr>
        <p:spPr bwMode="auto">
          <a:xfrm rot="10800000" flipV="1">
            <a:off x="4924134" y="3646387"/>
            <a:ext cx="24884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400" dirty="0">
                <a:solidFill>
                  <a:schemeClr val="accent1"/>
                </a:solidFill>
                <a:latin typeface="Times New Roman" panose="02020603050405020304" pitchFamily="18" charset="0"/>
              </a:rPr>
              <a:t>0</a:t>
            </a:r>
            <a:endParaRPr lang="it-IT" altLang="it-IT" sz="1200" dirty="0">
              <a:solidFill>
                <a:schemeClr val="accent1"/>
              </a:solidFill>
              <a:latin typeface="Times New Roman" panose="02020603050405020304" pitchFamily="18" charset="0"/>
            </a:endParaRPr>
          </a:p>
        </p:txBody>
      </p:sp>
      <p:sp>
        <p:nvSpPr>
          <p:cNvPr id="50" name="Text Box 31"/>
          <p:cNvSpPr txBox="1">
            <a:spLocks noChangeArrowheads="1"/>
          </p:cNvSpPr>
          <p:nvPr/>
        </p:nvSpPr>
        <p:spPr bwMode="auto">
          <a:xfrm rot="10800000" flipV="1">
            <a:off x="5616230" y="3641296"/>
            <a:ext cx="24884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400" dirty="0" smtClean="0">
                <a:solidFill>
                  <a:schemeClr val="accent1"/>
                </a:solidFill>
                <a:latin typeface="Times New Roman" panose="02020603050405020304" pitchFamily="18" charset="0"/>
              </a:rPr>
              <a:t>1</a:t>
            </a:r>
            <a:endParaRPr lang="it-IT" altLang="it-IT" sz="1200" dirty="0">
              <a:solidFill>
                <a:schemeClr val="accent1"/>
              </a:solidFill>
              <a:latin typeface="Times New Roman" panose="02020603050405020304" pitchFamily="18" charset="0"/>
            </a:endParaRPr>
          </a:p>
        </p:txBody>
      </p:sp>
    </p:spTree>
    <p:extLst>
      <p:ext uri="{BB962C8B-B14F-4D97-AF65-F5344CB8AC3E}">
        <p14:creationId xmlns:p14="http://schemas.microsoft.com/office/powerpoint/2010/main" val="30340978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title"/>
          </p:nvPr>
        </p:nvSpPr>
        <p:spPr>
          <a:xfrm>
            <a:off x="2133600" y="228600"/>
            <a:ext cx="5156200" cy="685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lnSpc>
                <a:spcPct val="90000"/>
              </a:lnSpc>
              <a:spcBef>
                <a:spcPct val="50000"/>
              </a:spcBef>
            </a:pPr>
            <a:r>
              <a:rPr lang="it-IT" altLang="it-IT" smtClean="0"/>
              <a:t>Componenti di base (2)</a:t>
            </a:r>
            <a:endParaRPr lang="en-GB" altLang="it-IT" smtClean="0"/>
          </a:p>
        </p:txBody>
      </p:sp>
      <p:sp>
        <p:nvSpPr>
          <p:cNvPr id="58373" name="Rectangle 5"/>
          <p:cNvSpPr>
            <a:spLocks noChangeArrowheads="1"/>
          </p:cNvSpPr>
          <p:nvPr/>
        </p:nvSpPr>
        <p:spPr bwMode="auto">
          <a:xfrm>
            <a:off x="6477000" y="1752600"/>
            <a:ext cx="1524000" cy="17526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t-IT"/>
          </a:p>
        </p:txBody>
      </p:sp>
      <p:sp>
        <p:nvSpPr>
          <p:cNvPr id="58375" name="Rectangle 7"/>
          <p:cNvSpPr>
            <a:spLocks noChangeArrowheads="1"/>
          </p:cNvSpPr>
          <p:nvPr/>
        </p:nvSpPr>
        <p:spPr bwMode="auto">
          <a:xfrm>
            <a:off x="6934200" y="2743200"/>
            <a:ext cx="7761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600" dirty="0">
                <a:solidFill>
                  <a:schemeClr val="tx1"/>
                </a:solidFill>
                <a:latin typeface="Arial" panose="020B0604020202020204" pitchFamily="34" charset="0"/>
              </a:rPr>
              <a:t>Data</a:t>
            </a:r>
          </a:p>
          <a:p>
            <a:r>
              <a:rPr lang="it-IT" altLang="it-IT" sz="1600" dirty="0" smtClean="0">
                <a:solidFill>
                  <a:schemeClr val="tx1"/>
                </a:solidFill>
                <a:latin typeface="Arial" panose="020B0604020202020204" pitchFamily="34" charset="0"/>
              </a:rPr>
              <a:t>Cache</a:t>
            </a:r>
            <a:endParaRPr lang="en-GB" altLang="it-IT" sz="1600" dirty="0">
              <a:solidFill>
                <a:schemeClr val="tx1"/>
              </a:solidFill>
              <a:latin typeface="Arial" panose="020B0604020202020204" pitchFamily="34" charset="0"/>
            </a:endParaRPr>
          </a:p>
        </p:txBody>
      </p:sp>
      <p:sp>
        <p:nvSpPr>
          <p:cNvPr id="58376" name="Rectangle 8"/>
          <p:cNvSpPr>
            <a:spLocks noChangeArrowheads="1"/>
          </p:cNvSpPr>
          <p:nvPr/>
        </p:nvSpPr>
        <p:spPr bwMode="auto">
          <a:xfrm>
            <a:off x="5486400" y="1797050"/>
            <a:ext cx="7239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200">
                <a:solidFill>
                  <a:schemeClr val="tx1"/>
                </a:solidFill>
                <a:latin typeface="Arial" panose="020B0604020202020204" pitchFamily="34" charset="0"/>
              </a:rPr>
              <a:t>address</a:t>
            </a:r>
            <a:endParaRPr lang="en-GB" altLang="it-IT" sz="1200">
              <a:solidFill>
                <a:schemeClr val="tx1"/>
              </a:solidFill>
              <a:latin typeface="Arial" panose="020B0604020202020204" pitchFamily="34" charset="0"/>
            </a:endParaRPr>
          </a:p>
        </p:txBody>
      </p:sp>
      <p:sp>
        <p:nvSpPr>
          <p:cNvPr id="58377" name="Rectangle 9"/>
          <p:cNvSpPr>
            <a:spLocks noChangeArrowheads="1"/>
          </p:cNvSpPr>
          <p:nvPr/>
        </p:nvSpPr>
        <p:spPr bwMode="auto">
          <a:xfrm>
            <a:off x="8153400" y="2133600"/>
            <a:ext cx="9906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it-IT" altLang="it-IT" sz="1200">
                <a:solidFill>
                  <a:schemeClr val="tx1"/>
                </a:solidFill>
                <a:latin typeface="Arial" panose="020B0604020202020204" pitchFamily="34" charset="0"/>
              </a:rPr>
              <a:t>Read data</a:t>
            </a:r>
            <a:endParaRPr lang="en-GB" altLang="it-IT" sz="1200">
              <a:solidFill>
                <a:schemeClr val="tx1"/>
              </a:solidFill>
              <a:latin typeface="Arial" panose="020B0604020202020204" pitchFamily="34" charset="0"/>
            </a:endParaRPr>
          </a:p>
        </p:txBody>
      </p:sp>
      <p:sp>
        <p:nvSpPr>
          <p:cNvPr id="58378" name="Line 10"/>
          <p:cNvSpPr>
            <a:spLocks noChangeShapeType="1"/>
          </p:cNvSpPr>
          <p:nvPr/>
        </p:nvSpPr>
        <p:spPr bwMode="auto">
          <a:xfrm>
            <a:off x="609600" y="1752600"/>
            <a:ext cx="533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8379" name="Rectangle 11"/>
          <p:cNvSpPr>
            <a:spLocks noChangeArrowheads="1"/>
          </p:cNvSpPr>
          <p:nvPr/>
        </p:nvSpPr>
        <p:spPr bwMode="auto">
          <a:xfrm>
            <a:off x="1143000" y="1524000"/>
            <a:ext cx="1295400" cy="1981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t-IT"/>
          </a:p>
        </p:txBody>
      </p:sp>
      <p:sp>
        <p:nvSpPr>
          <p:cNvPr id="58380" name="Line 12"/>
          <p:cNvSpPr>
            <a:spLocks noChangeShapeType="1"/>
          </p:cNvSpPr>
          <p:nvPr/>
        </p:nvSpPr>
        <p:spPr bwMode="auto">
          <a:xfrm>
            <a:off x="2438400" y="1981200"/>
            <a:ext cx="533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8381" name="Rectangle 13"/>
          <p:cNvSpPr>
            <a:spLocks noChangeArrowheads="1"/>
          </p:cNvSpPr>
          <p:nvPr/>
        </p:nvSpPr>
        <p:spPr bwMode="auto">
          <a:xfrm>
            <a:off x="1219200" y="1066800"/>
            <a:ext cx="104140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600">
                <a:solidFill>
                  <a:schemeClr val="tx1"/>
                </a:solidFill>
                <a:latin typeface="Arial" panose="020B0604020202020204" pitchFamily="34" charset="0"/>
              </a:rPr>
              <a:t>Registers</a:t>
            </a:r>
            <a:endParaRPr lang="en-GB" altLang="it-IT" sz="1600">
              <a:solidFill>
                <a:schemeClr val="tx1"/>
              </a:solidFill>
              <a:latin typeface="Arial" panose="020B0604020202020204" pitchFamily="34" charset="0"/>
            </a:endParaRPr>
          </a:p>
        </p:txBody>
      </p:sp>
      <p:sp>
        <p:nvSpPr>
          <p:cNvPr id="58382" name="Rectangle 14"/>
          <p:cNvSpPr>
            <a:spLocks noChangeArrowheads="1"/>
          </p:cNvSpPr>
          <p:nvPr/>
        </p:nvSpPr>
        <p:spPr bwMode="auto">
          <a:xfrm>
            <a:off x="1714072" y="3827043"/>
            <a:ext cx="109305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600" dirty="0" smtClean="0">
                <a:solidFill>
                  <a:schemeClr val="tx1"/>
                </a:solidFill>
                <a:latin typeface="Arial" panose="020B0604020202020204" pitchFamily="34" charset="0"/>
              </a:rPr>
              <a:t>Reg </a:t>
            </a:r>
            <a:r>
              <a:rPr lang="it-IT" altLang="it-IT" sz="1600" dirty="0">
                <a:solidFill>
                  <a:schemeClr val="tx1"/>
                </a:solidFill>
                <a:latin typeface="Arial" panose="020B0604020202020204" pitchFamily="34" charset="0"/>
              </a:rPr>
              <a:t>Write</a:t>
            </a:r>
            <a:endParaRPr lang="en-GB" altLang="it-IT" sz="1600" dirty="0">
              <a:solidFill>
                <a:schemeClr val="tx1"/>
              </a:solidFill>
              <a:latin typeface="Arial" panose="020B0604020202020204" pitchFamily="34" charset="0"/>
            </a:endParaRPr>
          </a:p>
        </p:txBody>
      </p:sp>
      <p:sp>
        <p:nvSpPr>
          <p:cNvPr id="58383" name="Rectangle 15"/>
          <p:cNvSpPr>
            <a:spLocks noChangeArrowheads="1"/>
          </p:cNvSpPr>
          <p:nvPr/>
        </p:nvSpPr>
        <p:spPr bwMode="auto">
          <a:xfrm>
            <a:off x="2438400" y="2057400"/>
            <a:ext cx="12073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200" dirty="0" smtClean="0">
                <a:solidFill>
                  <a:schemeClr val="tx1"/>
                </a:solidFill>
                <a:latin typeface="Arial" panose="020B0604020202020204" pitchFamily="34" charset="0"/>
              </a:rPr>
              <a:t>(</a:t>
            </a:r>
            <a:r>
              <a:rPr lang="it-IT" altLang="it-IT" sz="1200" dirty="0" err="1" smtClean="0">
                <a:solidFill>
                  <a:schemeClr val="tx1"/>
                </a:solidFill>
                <a:latin typeface="Arial" panose="020B0604020202020204" pitchFamily="34" charset="0"/>
              </a:rPr>
              <a:t>Source_reg</a:t>
            </a:r>
            <a:r>
              <a:rPr lang="it-IT" altLang="it-IT" sz="1200" dirty="0" smtClean="0">
                <a:solidFill>
                  <a:schemeClr val="tx1"/>
                </a:solidFill>
                <a:latin typeface="Arial" panose="020B0604020202020204" pitchFamily="34" charset="0"/>
              </a:rPr>
              <a:t> </a:t>
            </a:r>
            <a:r>
              <a:rPr lang="it-IT" altLang="it-IT" sz="1200" dirty="0">
                <a:solidFill>
                  <a:schemeClr val="tx1"/>
                </a:solidFill>
                <a:latin typeface="Arial" panose="020B0604020202020204" pitchFamily="34" charset="0"/>
              </a:rPr>
              <a:t>1)</a:t>
            </a:r>
            <a:endParaRPr lang="en-GB" altLang="it-IT" sz="1200" dirty="0">
              <a:solidFill>
                <a:schemeClr val="tx1"/>
              </a:solidFill>
              <a:latin typeface="Arial" panose="020B0604020202020204" pitchFamily="34" charset="0"/>
            </a:endParaRPr>
          </a:p>
        </p:txBody>
      </p:sp>
      <p:sp>
        <p:nvSpPr>
          <p:cNvPr id="58384" name="Line 16"/>
          <p:cNvSpPr>
            <a:spLocks noChangeShapeType="1"/>
          </p:cNvSpPr>
          <p:nvPr/>
        </p:nvSpPr>
        <p:spPr bwMode="auto">
          <a:xfrm>
            <a:off x="609600" y="2209800"/>
            <a:ext cx="533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8385" name="Line 17"/>
          <p:cNvSpPr>
            <a:spLocks noChangeShapeType="1"/>
          </p:cNvSpPr>
          <p:nvPr/>
        </p:nvSpPr>
        <p:spPr bwMode="auto">
          <a:xfrm>
            <a:off x="609600" y="2743200"/>
            <a:ext cx="533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8386" name="Line 18"/>
          <p:cNvSpPr>
            <a:spLocks noChangeShapeType="1"/>
          </p:cNvSpPr>
          <p:nvPr/>
        </p:nvSpPr>
        <p:spPr bwMode="auto">
          <a:xfrm>
            <a:off x="609600" y="3200400"/>
            <a:ext cx="533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8387" name="Line 19"/>
          <p:cNvSpPr>
            <a:spLocks noChangeShapeType="1"/>
          </p:cNvSpPr>
          <p:nvPr/>
        </p:nvSpPr>
        <p:spPr bwMode="auto">
          <a:xfrm>
            <a:off x="2438400" y="2971800"/>
            <a:ext cx="533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8389" name="Line 21"/>
          <p:cNvSpPr>
            <a:spLocks noChangeShapeType="1"/>
          </p:cNvSpPr>
          <p:nvPr/>
        </p:nvSpPr>
        <p:spPr bwMode="auto">
          <a:xfrm>
            <a:off x="685800" y="1676400"/>
            <a:ext cx="228600" cy="152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8390" name="Line 22"/>
          <p:cNvSpPr>
            <a:spLocks noChangeShapeType="1"/>
          </p:cNvSpPr>
          <p:nvPr/>
        </p:nvSpPr>
        <p:spPr bwMode="auto">
          <a:xfrm>
            <a:off x="685800" y="2133600"/>
            <a:ext cx="228600" cy="152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8391" name="Line 23"/>
          <p:cNvSpPr>
            <a:spLocks noChangeShapeType="1"/>
          </p:cNvSpPr>
          <p:nvPr/>
        </p:nvSpPr>
        <p:spPr bwMode="auto">
          <a:xfrm>
            <a:off x="685800" y="2667000"/>
            <a:ext cx="228600" cy="152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8392" name="Line 24"/>
          <p:cNvSpPr>
            <a:spLocks noChangeShapeType="1"/>
          </p:cNvSpPr>
          <p:nvPr/>
        </p:nvSpPr>
        <p:spPr bwMode="auto">
          <a:xfrm>
            <a:off x="685800" y="3124200"/>
            <a:ext cx="228600" cy="152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8393" name="Rectangle 25"/>
          <p:cNvSpPr>
            <a:spLocks noChangeArrowheads="1"/>
          </p:cNvSpPr>
          <p:nvPr/>
        </p:nvSpPr>
        <p:spPr bwMode="auto">
          <a:xfrm>
            <a:off x="1143000" y="1454465"/>
            <a:ext cx="110479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200" dirty="0" err="1" smtClean="0">
                <a:solidFill>
                  <a:schemeClr val="tx1"/>
                </a:solidFill>
                <a:latin typeface="Arial" panose="020B0604020202020204" pitchFamily="34" charset="0"/>
              </a:rPr>
              <a:t>Source_reg</a:t>
            </a:r>
            <a:r>
              <a:rPr lang="it-IT" altLang="it-IT" sz="1200" dirty="0" smtClean="0">
                <a:solidFill>
                  <a:schemeClr val="tx1"/>
                </a:solidFill>
                <a:latin typeface="Arial" panose="020B0604020202020204" pitchFamily="34" charset="0"/>
              </a:rPr>
              <a:t> 1</a:t>
            </a:r>
          </a:p>
          <a:p>
            <a:r>
              <a:rPr lang="it-IT" altLang="it-IT" sz="1200" dirty="0" err="1" smtClean="0">
                <a:solidFill>
                  <a:schemeClr val="tx1"/>
                </a:solidFill>
                <a:latin typeface="Arial" panose="020B0604020202020204" pitchFamily="34" charset="0"/>
              </a:rPr>
              <a:t>Base_reg</a:t>
            </a:r>
            <a:endParaRPr lang="it-IT" altLang="it-IT" sz="1200" dirty="0" smtClean="0">
              <a:solidFill>
                <a:schemeClr val="tx1"/>
              </a:solidFill>
              <a:latin typeface="Arial" panose="020B0604020202020204" pitchFamily="34" charset="0"/>
            </a:endParaRPr>
          </a:p>
          <a:p>
            <a:endParaRPr lang="it-IT" altLang="it-IT" sz="1200" dirty="0">
              <a:solidFill>
                <a:schemeClr val="tx1"/>
              </a:solidFill>
              <a:latin typeface="Arial" panose="020B0604020202020204" pitchFamily="34" charset="0"/>
            </a:endParaRPr>
          </a:p>
          <a:p>
            <a:r>
              <a:rPr lang="it-IT" altLang="it-IT" sz="1200" dirty="0" smtClean="0">
                <a:solidFill>
                  <a:schemeClr val="tx1"/>
                </a:solidFill>
                <a:latin typeface="Arial" panose="020B0604020202020204" pitchFamily="34" charset="0"/>
              </a:rPr>
              <a:t>Source_reg2</a:t>
            </a:r>
            <a:endParaRPr lang="it-IT" altLang="it-IT" sz="1200" dirty="0">
              <a:solidFill>
                <a:schemeClr val="tx1"/>
              </a:solidFill>
              <a:latin typeface="Arial" panose="020B0604020202020204" pitchFamily="34" charset="0"/>
            </a:endParaRPr>
          </a:p>
          <a:p>
            <a:r>
              <a:rPr lang="it-IT" altLang="it-IT" sz="1200" dirty="0" err="1" smtClean="0">
                <a:solidFill>
                  <a:schemeClr val="tx1"/>
                </a:solidFill>
                <a:latin typeface="Arial" panose="020B0604020202020204" pitchFamily="34" charset="0"/>
              </a:rPr>
              <a:t>Source_regM</a:t>
            </a:r>
            <a:endParaRPr lang="it-IT" altLang="it-IT" sz="1200" dirty="0">
              <a:solidFill>
                <a:schemeClr val="tx1"/>
              </a:solidFill>
              <a:latin typeface="Arial" panose="020B0604020202020204" pitchFamily="34" charset="0"/>
            </a:endParaRPr>
          </a:p>
          <a:p>
            <a:endParaRPr lang="it-IT" altLang="it-IT" sz="1200" dirty="0">
              <a:solidFill>
                <a:schemeClr val="tx1"/>
              </a:solidFill>
              <a:latin typeface="Arial" panose="020B0604020202020204" pitchFamily="34" charset="0"/>
            </a:endParaRPr>
          </a:p>
          <a:p>
            <a:r>
              <a:rPr lang="it-IT" altLang="it-IT" sz="1200" dirty="0" err="1" smtClean="0">
                <a:solidFill>
                  <a:schemeClr val="tx1"/>
                </a:solidFill>
                <a:latin typeface="Arial" panose="020B0604020202020204" pitchFamily="34" charset="0"/>
              </a:rPr>
              <a:t>Dest_reg</a:t>
            </a:r>
            <a:endParaRPr lang="it-IT" altLang="it-IT" sz="1200" dirty="0">
              <a:solidFill>
                <a:schemeClr val="tx1"/>
              </a:solidFill>
              <a:latin typeface="Arial" panose="020B0604020202020204" pitchFamily="34" charset="0"/>
            </a:endParaRPr>
          </a:p>
          <a:p>
            <a:endParaRPr lang="it-IT" altLang="it-IT" sz="1200" dirty="0">
              <a:solidFill>
                <a:schemeClr val="tx1"/>
              </a:solidFill>
              <a:latin typeface="Arial" panose="020B0604020202020204" pitchFamily="34" charset="0"/>
            </a:endParaRPr>
          </a:p>
          <a:p>
            <a:r>
              <a:rPr lang="it-IT" altLang="it-IT" sz="1200" dirty="0" err="1" smtClean="0">
                <a:solidFill>
                  <a:schemeClr val="tx1"/>
                </a:solidFill>
                <a:latin typeface="Arial" panose="020B0604020202020204" pitchFamily="34" charset="0"/>
              </a:rPr>
              <a:t>MemData</a:t>
            </a:r>
            <a:endParaRPr lang="it-IT" altLang="it-IT" sz="1200" dirty="0" smtClean="0">
              <a:solidFill>
                <a:schemeClr val="tx1"/>
              </a:solidFill>
              <a:latin typeface="Arial" panose="020B0604020202020204" pitchFamily="34" charset="0"/>
            </a:endParaRPr>
          </a:p>
          <a:p>
            <a:r>
              <a:rPr lang="it-IT" altLang="it-IT" sz="1200" dirty="0" smtClean="0">
                <a:solidFill>
                  <a:schemeClr val="tx1"/>
                </a:solidFill>
                <a:latin typeface="Arial" panose="020B0604020202020204" pitchFamily="34" charset="0"/>
              </a:rPr>
              <a:t>/</a:t>
            </a:r>
            <a:r>
              <a:rPr lang="it-IT" altLang="it-IT" sz="1200" dirty="0" err="1" smtClean="0">
                <a:solidFill>
                  <a:schemeClr val="tx1"/>
                </a:solidFill>
                <a:latin typeface="Arial" panose="020B0604020202020204" pitchFamily="34" charset="0"/>
              </a:rPr>
              <a:t>result</a:t>
            </a:r>
            <a:endParaRPr lang="en-GB" altLang="it-IT" sz="1200" dirty="0">
              <a:solidFill>
                <a:schemeClr val="tx1"/>
              </a:solidFill>
              <a:latin typeface="Arial" panose="020B0604020202020204" pitchFamily="34" charset="0"/>
            </a:endParaRPr>
          </a:p>
        </p:txBody>
      </p:sp>
      <p:sp>
        <p:nvSpPr>
          <p:cNvPr id="58394" name="Rectangle 26"/>
          <p:cNvSpPr>
            <a:spLocks noChangeArrowheads="1"/>
          </p:cNvSpPr>
          <p:nvPr/>
        </p:nvSpPr>
        <p:spPr bwMode="auto">
          <a:xfrm>
            <a:off x="609600" y="2438400"/>
            <a:ext cx="282575"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400">
                <a:solidFill>
                  <a:schemeClr val="tx1"/>
                </a:solidFill>
                <a:latin typeface="Arial" panose="020B0604020202020204" pitchFamily="34" charset="0"/>
              </a:rPr>
              <a:t>5</a:t>
            </a:r>
            <a:endParaRPr lang="en-GB" altLang="it-IT" sz="1400">
              <a:solidFill>
                <a:schemeClr val="tx1"/>
              </a:solidFill>
              <a:latin typeface="Arial" panose="020B0604020202020204" pitchFamily="34" charset="0"/>
            </a:endParaRPr>
          </a:p>
        </p:txBody>
      </p:sp>
      <p:sp>
        <p:nvSpPr>
          <p:cNvPr id="58395" name="Rectangle 27"/>
          <p:cNvSpPr>
            <a:spLocks noChangeArrowheads="1"/>
          </p:cNvSpPr>
          <p:nvPr/>
        </p:nvSpPr>
        <p:spPr bwMode="auto">
          <a:xfrm>
            <a:off x="2438400" y="1600200"/>
            <a:ext cx="381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it-IT" altLang="it-IT" sz="1400">
                <a:solidFill>
                  <a:schemeClr val="tx1"/>
                </a:solidFill>
                <a:latin typeface="Arial" panose="020B0604020202020204" pitchFamily="34" charset="0"/>
              </a:rPr>
              <a:t>32</a:t>
            </a:r>
            <a:endParaRPr lang="en-GB" altLang="it-IT" sz="1400">
              <a:solidFill>
                <a:schemeClr val="tx1"/>
              </a:solidFill>
              <a:latin typeface="Arial" panose="020B0604020202020204" pitchFamily="34" charset="0"/>
            </a:endParaRPr>
          </a:p>
        </p:txBody>
      </p:sp>
      <p:sp>
        <p:nvSpPr>
          <p:cNvPr id="58396" name="Rectangle 28"/>
          <p:cNvSpPr>
            <a:spLocks noChangeArrowheads="1"/>
          </p:cNvSpPr>
          <p:nvPr/>
        </p:nvSpPr>
        <p:spPr bwMode="auto">
          <a:xfrm>
            <a:off x="609600" y="1447800"/>
            <a:ext cx="282575"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400">
                <a:solidFill>
                  <a:schemeClr val="tx1"/>
                </a:solidFill>
                <a:latin typeface="Arial" panose="020B0604020202020204" pitchFamily="34" charset="0"/>
              </a:rPr>
              <a:t>5</a:t>
            </a:r>
            <a:endParaRPr lang="en-GB" altLang="it-IT" sz="1400">
              <a:solidFill>
                <a:schemeClr val="tx1"/>
              </a:solidFill>
              <a:latin typeface="Arial" panose="020B0604020202020204" pitchFamily="34" charset="0"/>
            </a:endParaRPr>
          </a:p>
        </p:txBody>
      </p:sp>
      <p:sp>
        <p:nvSpPr>
          <p:cNvPr id="58397" name="Rectangle 29"/>
          <p:cNvSpPr>
            <a:spLocks noChangeArrowheads="1"/>
          </p:cNvSpPr>
          <p:nvPr/>
        </p:nvSpPr>
        <p:spPr bwMode="auto">
          <a:xfrm>
            <a:off x="609600" y="1905000"/>
            <a:ext cx="282575"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400">
                <a:solidFill>
                  <a:schemeClr val="tx1"/>
                </a:solidFill>
                <a:latin typeface="Arial" panose="020B0604020202020204" pitchFamily="34" charset="0"/>
              </a:rPr>
              <a:t>5</a:t>
            </a:r>
            <a:endParaRPr lang="en-GB" altLang="it-IT" sz="1400">
              <a:solidFill>
                <a:schemeClr val="tx1"/>
              </a:solidFill>
              <a:latin typeface="Arial" panose="020B0604020202020204" pitchFamily="34" charset="0"/>
            </a:endParaRPr>
          </a:p>
        </p:txBody>
      </p:sp>
      <p:sp>
        <p:nvSpPr>
          <p:cNvPr id="58398" name="Rectangle 30"/>
          <p:cNvSpPr>
            <a:spLocks noChangeArrowheads="1"/>
          </p:cNvSpPr>
          <p:nvPr/>
        </p:nvSpPr>
        <p:spPr bwMode="auto">
          <a:xfrm>
            <a:off x="2438400" y="2667000"/>
            <a:ext cx="381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it-IT" altLang="it-IT" sz="1400">
                <a:solidFill>
                  <a:schemeClr val="tx1"/>
                </a:solidFill>
                <a:latin typeface="Arial" panose="020B0604020202020204" pitchFamily="34" charset="0"/>
              </a:rPr>
              <a:t>32</a:t>
            </a:r>
            <a:endParaRPr lang="en-GB" altLang="it-IT" sz="1400">
              <a:solidFill>
                <a:schemeClr val="tx1"/>
              </a:solidFill>
              <a:latin typeface="Arial" panose="020B0604020202020204" pitchFamily="34" charset="0"/>
            </a:endParaRPr>
          </a:p>
        </p:txBody>
      </p:sp>
      <p:sp>
        <p:nvSpPr>
          <p:cNvPr id="58399" name="Rectangle 31"/>
          <p:cNvSpPr>
            <a:spLocks noChangeArrowheads="1"/>
          </p:cNvSpPr>
          <p:nvPr/>
        </p:nvSpPr>
        <p:spPr bwMode="auto">
          <a:xfrm>
            <a:off x="533400" y="2895600"/>
            <a:ext cx="381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400">
                <a:solidFill>
                  <a:schemeClr val="tx1"/>
                </a:solidFill>
                <a:latin typeface="Arial" panose="020B0604020202020204" pitchFamily="34" charset="0"/>
              </a:rPr>
              <a:t>32</a:t>
            </a:r>
            <a:endParaRPr lang="en-GB" altLang="it-IT" sz="1400">
              <a:solidFill>
                <a:schemeClr val="tx1"/>
              </a:solidFill>
              <a:latin typeface="Arial" panose="020B0604020202020204" pitchFamily="34" charset="0"/>
            </a:endParaRPr>
          </a:p>
        </p:txBody>
      </p:sp>
      <p:sp>
        <p:nvSpPr>
          <p:cNvPr id="58400" name="Line 32"/>
          <p:cNvSpPr>
            <a:spLocks noChangeShapeType="1"/>
          </p:cNvSpPr>
          <p:nvPr/>
        </p:nvSpPr>
        <p:spPr bwMode="auto">
          <a:xfrm>
            <a:off x="2514600" y="1905000"/>
            <a:ext cx="228600" cy="152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8401" name="Line 33"/>
          <p:cNvSpPr>
            <a:spLocks noChangeShapeType="1"/>
          </p:cNvSpPr>
          <p:nvPr/>
        </p:nvSpPr>
        <p:spPr bwMode="auto">
          <a:xfrm>
            <a:off x="4343400" y="838200"/>
            <a:ext cx="228600" cy="152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8402" name="Line 34"/>
          <p:cNvSpPr>
            <a:spLocks noChangeShapeType="1"/>
          </p:cNvSpPr>
          <p:nvPr/>
        </p:nvSpPr>
        <p:spPr bwMode="auto">
          <a:xfrm>
            <a:off x="2514600" y="2895600"/>
            <a:ext cx="228600" cy="152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8403" name="Rectangle 35"/>
          <p:cNvSpPr>
            <a:spLocks noChangeArrowheads="1"/>
          </p:cNvSpPr>
          <p:nvPr/>
        </p:nvSpPr>
        <p:spPr bwMode="auto">
          <a:xfrm>
            <a:off x="2438400" y="3124200"/>
            <a:ext cx="12073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200" dirty="0" smtClean="0">
                <a:solidFill>
                  <a:schemeClr val="tx1"/>
                </a:solidFill>
                <a:latin typeface="Arial" panose="020B0604020202020204" pitchFamily="34" charset="0"/>
              </a:rPr>
              <a:t>(</a:t>
            </a:r>
            <a:r>
              <a:rPr lang="it-IT" altLang="it-IT" sz="1200" dirty="0" err="1" smtClean="0">
                <a:solidFill>
                  <a:schemeClr val="tx1"/>
                </a:solidFill>
                <a:latin typeface="Arial" panose="020B0604020202020204" pitchFamily="34" charset="0"/>
              </a:rPr>
              <a:t>Source_reg</a:t>
            </a:r>
            <a:r>
              <a:rPr lang="it-IT" altLang="it-IT" sz="1200" dirty="0" smtClean="0">
                <a:solidFill>
                  <a:schemeClr val="tx1"/>
                </a:solidFill>
                <a:latin typeface="Arial" panose="020B0604020202020204" pitchFamily="34" charset="0"/>
              </a:rPr>
              <a:t> </a:t>
            </a:r>
            <a:r>
              <a:rPr lang="it-IT" altLang="it-IT" sz="1200" dirty="0">
                <a:solidFill>
                  <a:schemeClr val="tx1"/>
                </a:solidFill>
                <a:latin typeface="Arial" panose="020B0604020202020204" pitchFamily="34" charset="0"/>
              </a:rPr>
              <a:t>2)</a:t>
            </a:r>
            <a:endParaRPr lang="en-GB" altLang="it-IT" sz="1200" dirty="0">
              <a:solidFill>
                <a:schemeClr val="tx1"/>
              </a:solidFill>
              <a:latin typeface="Arial" panose="020B0604020202020204" pitchFamily="34" charset="0"/>
            </a:endParaRPr>
          </a:p>
        </p:txBody>
      </p:sp>
      <p:sp>
        <p:nvSpPr>
          <p:cNvPr id="58404" name="Line 36"/>
          <p:cNvSpPr>
            <a:spLocks noChangeShapeType="1"/>
          </p:cNvSpPr>
          <p:nvPr/>
        </p:nvSpPr>
        <p:spPr bwMode="auto">
          <a:xfrm>
            <a:off x="5943600" y="2895600"/>
            <a:ext cx="5334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8405" name="Line 37"/>
          <p:cNvSpPr>
            <a:spLocks noChangeShapeType="1"/>
          </p:cNvSpPr>
          <p:nvPr/>
        </p:nvSpPr>
        <p:spPr bwMode="auto">
          <a:xfrm>
            <a:off x="5943600" y="2209800"/>
            <a:ext cx="5334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8406" name="Rectangle 38"/>
          <p:cNvSpPr>
            <a:spLocks noChangeArrowheads="1"/>
          </p:cNvSpPr>
          <p:nvPr/>
        </p:nvSpPr>
        <p:spPr bwMode="auto">
          <a:xfrm>
            <a:off x="5562600" y="2514600"/>
            <a:ext cx="877888"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200">
                <a:solidFill>
                  <a:schemeClr val="tx1"/>
                </a:solidFill>
                <a:latin typeface="Arial" panose="020B0604020202020204" pitchFamily="34" charset="0"/>
              </a:rPr>
              <a:t>Write data</a:t>
            </a:r>
            <a:endParaRPr lang="en-GB" altLang="it-IT" sz="1200">
              <a:solidFill>
                <a:schemeClr val="tx1"/>
              </a:solidFill>
              <a:latin typeface="Arial" panose="020B0604020202020204" pitchFamily="34" charset="0"/>
            </a:endParaRPr>
          </a:p>
        </p:txBody>
      </p:sp>
      <p:sp>
        <p:nvSpPr>
          <p:cNvPr id="58407" name="Line 39"/>
          <p:cNvSpPr>
            <a:spLocks noChangeShapeType="1"/>
          </p:cNvSpPr>
          <p:nvPr/>
        </p:nvSpPr>
        <p:spPr bwMode="auto">
          <a:xfrm flipV="1">
            <a:off x="7239000" y="350520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8408" name="Line 40"/>
          <p:cNvSpPr>
            <a:spLocks noChangeShapeType="1"/>
          </p:cNvSpPr>
          <p:nvPr/>
        </p:nvSpPr>
        <p:spPr bwMode="auto">
          <a:xfrm>
            <a:off x="7162800" y="1295400"/>
            <a:ext cx="0" cy="4572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8409" name="Rectangle 41"/>
          <p:cNvSpPr>
            <a:spLocks noChangeArrowheads="1"/>
          </p:cNvSpPr>
          <p:nvPr/>
        </p:nvSpPr>
        <p:spPr bwMode="auto">
          <a:xfrm>
            <a:off x="6629400" y="4038600"/>
            <a:ext cx="1177925"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600">
                <a:solidFill>
                  <a:schemeClr val="tx1"/>
                </a:solidFill>
                <a:latin typeface="Arial" panose="020B0604020202020204" pitchFamily="34" charset="0"/>
              </a:rPr>
              <a:t>Mem Read</a:t>
            </a:r>
            <a:endParaRPr lang="en-GB" altLang="it-IT" sz="1600">
              <a:solidFill>
                <a:schemeClr val="tx1"/>
              </a:solidFill>
              <a:latin typeface="Arial" panose="020B0604020202020204" pitchFamily="34" charset="0"/>
            </a:endParaRPr>
          </a:p>
        </p:txBody>
      </p:sp>
      <p:sp>
        <p:nvSpPr>
          <p:cNvPr id="58410" name="Rectangle 42"/>
          <p:cNvSpPr>
            <a:spLocks noChangeArrowheads="1"/>
          </p:cNvSpPr>
          <p:nvPr/>
        </p:nvSpPr>
        <p:spPr bwMode="auto">
          <a:xfrm>
            <a:off x="6553200" y="990600"/>
            <a:ext cx="116840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600">
                <a:solidFill>
                  <a:schemeClr val="tx1"/>
                </a:solidFill>
                <a:latin typeface="Arial" panose="020B0604020202020204" pitchFamily="34" charset="0"/>
              </a:rPr>
              <a:t>Mem Write</a:t>
            </a:r>
            <a:endParaRPr lang="en-GB" altLang="it-IT" sz="1600">
              <a:solidFill>
                <a:schemeClr val="tx1"/>
              </a:solidFill>
              <a:latin typeface="Arial" panose="020B0604020202020204" pitchFamily="34" charset="0"/>
            </a:endParaRPr>
          </a:p>
        </p:txBody>
      </p:sp>
      <p:grpSp>
        <p:nvGrpSpPr>
          <p:cNvPr id="58425" name="Group 57"/>
          <p:cNvGrpSpPr>
            <a:grpSpLocks/>
          </p:cNvGrpSpPr>
          <p:nvPr/>
        </p:nvGrpSpPr>
        <p:grpSpPr bwMode="auto">
          <a:xfrm>
            <a:off x="2057400" y="4572000"/>
            <a:ext cx="1828800" cy="1676400"/>
            <a:chOff x="2064" y="2880"/>
            <a:chExt cx="1152" cy="1056"/>
          </a:xfrm>
        </p:grpSpPr>
        <p:sp>
          <p:nvSpPr>
            <p:cNvPr id="58411" name="Oval 43"/>
            <p:cNvSpPr>
              <a:spLocks noChangeArrowheads="1"/>
            </p:cNvSpPr>
            <p:nvPr/>
          </p:nvSpPr>
          <p:spPr bwMode="auto">
            <a:xfrm>
              <a:off x="2400" y="2880"/>
              <a:ext cx="480" cy="1056"/>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t-IT"/>
            </a:p>
          </p:txBody>
        </p:sp>
        <p:grpSp>
          <p:nvGrpSpPr>
            <p:cNvPr id="58419" name="Group 51"/>
            <p:cNvGrpSpPr>
              <a:grpSpLocks/>
            </p:cNvGrpSpPr>
            <p:nvPr/>
          </p:nvGrpSpPr>
          <p:grpSpPr bwMode="auto">
            <a:xfrm>
              <a:off x="2880" y="3216"/>
              <a:ext cx="336" cy="288"/>
              <a:chOff x="2880" y="3216"/>
              <a:chExt cx="336" cy="288"/>
            </a:xfrm>
          </p:grpSpPr>
          <p:sp>
            <p:nvSpPr>
              <p:cNvPr id="58413" name="Line 45"/>
              <p:cNvSpPr>
                <a:spLocks noChangeShapeType="1"/>
              </p:cNvSpPr>
              <p:nvPr/>
            </p:nvSpPr>
            <p:spPr bwMode="auto">
              <a:xfrm>
                <a:off x="2880" y="3456"/>
                <a:ext cx="3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8414" name="Rectangle 46"/>
              <p:cNvSpPr>
                <a:spLocks noChangeArrowheads="1"/>
              </p:cNvSpPr>
              <p:nvPr/>
            </p:nvSpPr>
            <p:spPr bwMode="auto">
              <a:xfrm>
                <a:off x="2976" y="3216"/>
                <a:ext cx="24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400">
                    <a:solidFill>
                      <a:schemeClr val="tx1"/>
                    </a:solidFill>
                    <a:latin typeface="Arial" panose="020B0604020202020204" pitchFamily="34" charset="0"/>
                  </a:rPr>
                  <a:t>32</a:t>
                </a:r>
                <a:endParaRPr lang="en-GB" altLang="it-IT" sz="1400">
                  <a:solidFill>
                    <a:schemeClr val="tx1"/>
                  </a:solidFill>
                  <a:latin typeface="Arial" panose="020B0604020202020204" pitchFamily="34" charset="0"/>
                </a:endParaRPr>
              </a:p>
            </p:txBody>
          </p:sp>
          <p:sp>
            <p:nvSpPr>
              <p:cNvPr id="58416" name="Line 48"/>
              <p:cNvSpPr>
                <a:spLocks noChangeShapeType="1"/>
              </p:cNvSpPr>
              <p:nvPr/>
            </p:nvSpPr>
            <p:spPr bwMode="auto">
              <a:xfrm>
                <a:off x="2976" y="3408"/>
                <a:ext cx="144"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grpSp>
        <p:sp>
          <p:nvSpPr>
            <p:cNvPr id="58418" name="Rectangle 50"/>
            <p:cNvSpPr>
              <a:spLocks noChangeArrowheads="1"/>
            </p:cNvSpPr>
            <p:nvPr/>
          </p:nvSpPr>
          <p:spPr bwMode="auto">
            <a:xfrm>
              <a:off x="2477" y="3264"/>
              <a:ext cx="40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200">
                  <a:solidFill>
                    <a:schemeClr val="tx1"/>
                  </a:solidFill>
                  <a:latin typeface="Arial" panose="020B0604020202020204" pitchFamily="34" charset="0"/>
                </a:rPr>
                <a:t>Sign</a:t>
              </a:r>
            </a:p>
            <a:p>
              <a:r>
                <a:rPr lang="it-IT" altLang="it-IT" sz="1200">
                  <a:solidFill>
                    <a:schemeClr val="tx1"/>
                  </a:solidFill>
                  <a:latin typeface="Arial" panose="020B0604020202020204" pitchFamily="34" charset="0"/>
                </a:rPr>
                <a:t>extend</a:t>
              </a:r>
              <a:endParaRPr lang="en-GB" altLang="it-IT" sz="1200">
                <a:solidFill>
                  <a:schemeClr val="tx1"/>
                </a:solidFill>
                <a:latin typeface="Arial" panose="020B0604020202020204" pitchFamily="34" charset="0"/>
              </a:endParaRPr>
            </a:p>
          </p:txBody>
        </p:sp>
        <p:sp>
          <p:nvSpPr>
            <p:cNvPr id="58422" name="Line 54"/>
            <p:cNvSpPr>
              <a:spLocks noChangeShapeType="1"/>
            </p:cNvSpPr>
            <p:nvPr/>
          </p:nvSpPr>
          <p:spPr bwMode="auto">
            <a:xfrm>
              <a:off x="2064" y="3456"/>
              <a:ext cx="3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58423" name="Rectangle 55"/>
            <p:cNvSpPr>
              <a:spLocks noChangeArrowheads="1"/>
            </p:cNvSpPr>
            <p:nvPr/>
          </p:nvSpPr>
          <p:spPr bwMode="auto">
            <a:xfrm>
              <a:off x="2160" y="3216"/>
              <a:ext cx="24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400">
                  <a:solidFill>
                    <a:schemeClr val="tx1"/>
                  </a:solidFill>
                  <a:latin typeface="Arial" panose="020B0604020202020204" pitchFamily="34" charset="0"/>
                </a:rPr>
                <a:t>16</a:t>
              </a:r>
              <a:endParaRPr lang="en-GB" altLang="it-IT" sz="1400">
                <a:solidFill>
                  <a:schemeClr val="tx1"/>
                </a:solidFill>
                <a:latin typeface="Arial" panose="020B0604020202020204" pitchFamily="34" charset="0"/>
              </a:endParaRPr>
            </a:p>
          </p:txBody>
        </p:sp>
        <p:sp>
          <p:nvSpPr>
            <p:cNvPr id="58424" name="Line 56"/>
            <p:cNvSpPr>
              <a:spLocks noChangeShapeType="1"/>
            </p:cNvSpPr>
            <p:nvPr/>
          </p:nvSpPr>
          <p:spPr bwMode="auto">
            <a:xfrm>
              <a:off x="2160" y="3408"/>
              <a:ext cx="144"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grpSp>
      <p:sp>
        <p:nvSpPr>
          <p:cNvPr id="58426" name="Rectangle 58"/>
          <p:cNvSpPr>
            <a:spLocks noChangeArrowheads="1"/>
          </p:cNvSpPr>
          <p:nvPr/>
        </p:nvSpPr>
        <p:spPr bwMode="auto">
          <a:xfrm>
            <a:off x="4953000" y="4648200"/>
            <a:ext cx="4191000" cy="192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it-IT" altLang="it-IT" sz="2000">
                <a:solidFill>
                  <a:schemeClr val="tx1"/>
                </a:solidFill>
                <a:latin typeface="Arial" panose="020B0604020202020204" pitchFamily="34" charset="0"/>
              </a:rPr>
              <a:t>I registri commutano</a:t>
            </a:r>
          </a:p>
          <a:p>
            <a:r>
              <a:rPr lang="it-IT" altLang="it-IT" sz="2000">
                <a:solidFill>
                  <a:schemeClr val="tx1"/>
                </a:solidFill>
                <a:latin typeface="Arial" panose="020B0604020202020204" pitchFamily="34" charset="0"/>
              </a:rPr>
              <a:t>sul fronte positivo</a:t>
            </a:r>
          </a:p>
          <a:p>
            <a:r>
              <a:rPr lang="it-IT" altLang="it-IT" sz="2000">
                <a:solidFill>
                  <a:schemeClr val="tx1"/>
                </a:solidFill>
                <a:latin typeface="Arial" panose="020B0604020202020204" pitchFamily="34" charset="0"/>
              </a:rPr>
              <a:t>dei segnali di abilitazione</a:t>
            </a:r>
          </a:p>
          <a:p>
            <a:r>
              <a:rPr lang="it-IT" altLang="it-IT" sz="2000" b="1">
                <a:solidFill>
                  <a:schemeClr val="tx1"/>
                </a:solidFill>
                <a:latin typeface="Comic Sans MS" panose="030F0702030302020204" pitchFamily="66" charset="0"/>
              </a:rPr>
              <a:t>Flip/flop positive/negative edge triggered</a:t>
            </a:r>
            <a:endParaRPr lang="en-GB" altLang="it-IT" sz="2000" b="1">
              <a:solidFill>
                <a:schemeClr val="tx1"/>
              </a:solidFill>
              <a:latin typeface="Comic Sans MS" panose="030F0702030302020204" pitchFamily="66" charset="0"/>
            </a:endParaRPr>
          </a:p>
        </p:txBody>
      </p:sp>
      <p:sp>
        <p:nvSpPr>
          <p:cNvPr id="54" name="Line 29"/>
          <p:cNvSpPr>
            <a:spLocks noChangeShapeType="1"/>
          </p:cNvSpPr>
          <p:nvPr/>
        </p:nvSpPr>
        <p:spPr bwMode="auto">
          <a:xfrm rot="5400000" flipH="1" flipV="1">
            <a:off x="1693338" y="3701914"/>
            <a:ext cx="243176" cy="4909"/>
          </a:xfrm>
          <a:prstGeom prst="line">
            <a:avLst/>
          </a:prstGeom>
          <a:noFill/>
          <a:ln w="28575">
            <a:solidFill>
              <a:schemeClr val="accent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5" name="Text Box 31"/>
          <p:cNvSpPr txBox="1">
            <a:spLocks noChangeArrowheads="1"/>
          </p:cNvSpPr>
          <p:nvPr/>
        </p:nvSpPr>
        <p:spPr bwMode="auto">
          <a:xfrm>
            <a:off x="1881051" y="3631334"/>
            <a:ext cx="440984" cy="2616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solidFill>
                  <a:schemeClr val="accent1"/>
                </a:solidFill>
                <a:latin typeface="Times New Roman" panose="02020603050405020304" pitchFamily="18" charset="0"/>
              </a:rPr>
              <a:t>RW</a:t>
            </a:r>
          </a:p>
        </p:txBody>
      </p:sp>
      <p:sp>
        <p:nvSpPr>
          <p:cNvPr id="56" name="Line 36"/>
          <p:cNvSpPr>
            <a:spLocks noChangeShapeType="1"/>
          </p:cNvSpPr>
          <p:nvPr/>
        </p:nvSpPr>
        <p:spPr bwMode="auto">
          <a:xfrm>
            <a:off x="8001000" y="2667000"/>
            <a:ext cx="5334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Tree>
    <p:extLst>
      <p:ext uri="{BB962C8B-B14F-4D97-AF65-F5344CB8AC3E}">
        <p14:creationId xmlns:p14="http://schemas.microsoft.com/office/powerpoint/2010/main" val="35972064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26"/>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mtClean="0">
                <a:effectLst/>
              </a:rPr>
              <a:t>Banco dei registri (scrittura)</a:t>
            </a:r>
            <a:endParaRPr lang="en-GB" altLang="it-IT" smtClean="0">
              <a:effectLst/>
            </a:endParaRPr>
          </a:p>
        </p:txBody>
      </p:sp>
      <p:pic>
        <p:nvPicPr>
          <p:cNvPr id="89091" name="Picture 10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63" y="1127125"/>
            <a:ext cx="9356726"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48272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mtClean="0">
                <a:effectLst/>
              </a:rPr>
              <a:t>Banco dei registri (lettura) con decoder</a:t>
            </a:r>
            <a:endParaRPr lang="en-GB" altLang="it-IT" smtClean="0">
              <a:effectLst/>
            </a:endParaRPr>
          </a:p>
        </p:txBody>
      </p:sp>
      <p:sp>
        <p:nvSpPr>
          <p:cNvPr id="62468" name="Rectangle 4"/>
          <p:cNvSpPr>
            <a:spLocks noChangeArrowheads="1"/>
          </p:cNvSpPr>
          <p:nvPr/>
        </p:nvSpPr>
        <p:spPr bwMode="auto">
          <a:xfrm>
            <a:off x="914400" y="4159250"/>
            <a:ext cx="11430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it-IT" altLang="it-IT" sz="2000">
                <a:solidFill>
                  <a:schemeClr val="tx1"/>
                </a:solidFill>
                <a:latin typeface="Comic Sans MS" panose="030F0702030302020204" pitchFamily="66" charset="0"/>
              </a:rPr>
              <a:t>R</a:t>
            </a:r>
            <a:r>
              <a:rPr lang="it-IT" altLang="it-IT" sz="2000" baseline="-25000">
                <a:solidFill>
                  <a:schemeClr val="tx1"/>
                </a:solidFill>
                <a:latin typeface="Comic Sans MS" panose="030F0702030302020204" pitchFamily="66" charset="0"/>
              </a:rPr>
              <a:t>0</a:t>
            </a:r>
          </a:p>
        </p:txBody>
      </p:sp>
      <p:sp>
        <p:nvSpPr>
          <p:cNvPr id="62469" name="Rectangle 5"/>
          <p:cNvSpPr>
            <a:spLocks noChangeArrowheads="1"/>
          </p:cNvSpPr>
          <p:nvPr/>
        </p:nvSpPr>
        <p:spPr bwMode="auto">
          <a:xfrm>
            <a:off x="3352800" y="4159250"/>
            <a:ext cx="11430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it-IT" altLang="it-IT" sz="2000">
                <a:solidFill>
                  <a:schemeClr val="tx1"/>
                </a:solidFill>
                <a:latin typeface="Comic Sans MS" panose="030F0702030302020204" pitchFamily="66" charset="0"/>
              </a:rPr>
              <a:t>R</a:t>
            </a:r>
            <a:r>
              <a:rPr lang="it-IT" altLang="it-IT" sz="2000" baseline="-25000">
                <a:solidFill>
                  <a:schemeClr val="tx1"/>
                </a:solidFill>
                <a:latin typeface="Comic Sans MS" panose="030F0702030302020204" pitchFamily="66" charset="0"/>
              </a:rPr>
              <a:t>1</a:t>
            </a:r>
          </a:p>
        </p:txBody>
      </p:sp>
      <p:sp>
        <p:nvSpPr>
          <p:cNvPr id="62470" name="Rectangle 6"/>
          <p:cNvSpPr>
            <a:spLocks noChangeArrowheads="1"/>
          </p:cNvSpPr>
          <p:nvPr/>
        </p:nvSpPr>
        <p:spPr bwMode="auto">
          <a:xfrm>
            <a:off x="6629400" y="4159250"/>
            <a:ext cx="11430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it-IT" altLang="it-IT" sz="2000">
                <a:solidFill>
                  <a:schemeClr val="tx1"/>
                </a:solidFill>
                <a:latin typeface="Comic Sans MS" panose="030F0702030302020204" pitchFamily="66" charset="0"/>
              </a:rPr>
              <a:t>R</a:t>
            </a:r>
            <a:r>
              <a:rPr lang="it-IT" altLang="it-IT" sz="2000" baseline="-25000">
                <a:solidFill>
                  <a:schemeClr val="tx1"/>
                </a:solidFill>
                <a:latin typeface="Comic Sans MS" panose="030F0702030302020204" pitchFamily="66" charset="0"/>
              </a:rPr>
              <a:t>31</a:t>
            </a:r>
          </a:p>
        </p:txBody>
      </p:sp>
      <p:sp>
        <p:nvSpPr>
          <p:cNvPr id="62475" name="Rectangle 11"/>
          <p:cNvSpPr>
            <a:spLocks noChangeArrowheads="1"/>
          </p:cNvSpPr>
          <p:nvPr/>
        </p:nvSpPr>
        <p:spPr bwMode="auto">
          <a:xfrm>
            <a:off x="6172200" y="5105400"/>
            <a:ext cx="584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pPr>
            <a:r>
              <a:rPr lang="it-IT" altLang="it-IT" sz="1600">
                <a:solidFill>
                  <a:schemeClr val="tx1"/>
                </a:solidFill>
                <a:latin typeface="Comic Sans MS" panose="030F0702030302020204" pitchFamily="66" charset="0"/>
              </a:rPr>
              <a:t>B</a:t>
            </a:r>
            <a:r>
              <a:rPr lang="it-IT" altLang="it-IT" sz="1600" baseline="-25000">
                <a:solidFill>
                  <a:schemeClr val="tx1"/>
                </a:solidFill>
                <a:latin typeface="Comic Sans MS" panose="030F0702030302020204" pitchFamily="66" charset="0"/>
              </a:rPr>
              <a:t>31-1</a:t>
            </a:r>
          </a:p>
        </p:txBody>
      </p:sp>
      <p:grpSp>
        <p:nvGrpSpPr>
          <p:cNvPr id="62551" name="Group 87"/>
          <p:cNvGrpSpPr>
            <a:grpSpLocks/>
          </p:cNvGrpSpPr>
          <p:nvPr/>
        </p:nvGrpSpPr>
        <p:grpSpPr bwMode="auto">
          <a:xfrm>
            <a:off x="1600200" y="4724400"/>
            <a:ext cx="7010400" cy="869950"/>
            <a:chOff x="1008" y="2956"/>
            <a:chExt cx="4416" cy="548"/>
          </a:xfrm>
        </p:grpSpPr>
        <p:sp>
          <p:nvSpPr>
            <p:cNvPr id="62471" name="Line 7"/>
            <p:cNvSpPr>
              <a:spLocks noChangeShapeType="1"/>
            </p:cNvSpPr>
            <p:nvPr/>
          </p:nvSpPr>
          <p:spPr bwMode="auto">
            <a:xfrm>
              <a:off x="1056" y="3504"/>
              <a:ext cx="43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478" name="AutoShape 14"/>
            <p:cNvSpPr>
              <a:spLocks noChangeArrowheads="1"/>
            </p:cNvSpPr>
            <p:nvPr/>
          </p:nvSpPr>
          <p:spPr bwMode="auto">
            <a:xfrm rot="10748274">
              <a:off x="1008" y="3100"/>
              <a:ext cx="192" cy="1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62479" name="Line 15"/>
            <p:cNvSpPr>
              <a:spLocks noChangeShapeType="1"/>
            </p:cNvSpPr>
            <p:nvPr/>
          </p:nvSpPr>
          <p:spPr bwMode="auto">
            <a:xfrm>
              <a:off x="1104" y="2956"/>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480" name="Line 16"/>
            <p:cNvSpPr>
              <a:spLocks noChangeShapeType="1"/>
            </p:cNvSpPr>
            <p:nvPr/>
          </p:nvSpPr>
          <p:spPr bwMode="auto">
            <a:xfrm>
              <a:off x="1104" y="32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481" name="Line 17"/>
            <p:cNvSpPr>
              <a:spLocks noChangeShapeType="1"/>
            </p:cNvSpPr>
            <p:nvPr/>
          </p:nvSpPr>
          <p:spPr bwMode="auto">
            <a:xfrm flipH="1">
              <a:off x="1200" y="316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482" name="Rectangle 18"/>
            <p:cNvSpPr>
              <a:spLocks noChangeArrowheads="1"/>
            </p:cNvSpPr>
            <p:nvPr/>
          </p:nvSpPr>
          <p:spPr bwMode="auto">
            <a:xfrm>
              <a:off x="1200" y="3176"/>
              <a:ext cx="32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pPr>
              <a:r>
                <a:rPr lang="it-IT" altLang="it-IT" sz="1600">
                  <a:solidFill>
                    <a:schemeClr val="tx1"/>
                  </a:solidFill>
                  <a:latin typeface="Comic Sans MS" panose="030F0702030302020204" pitchFamily="66" charset="0"/>
                </a:rPr>
                <a:t>B</a:t>
              </a:r>
              <a:r>
                <a:rPr lang="it-IT" altLang="it-IT" sz="1600" baseline="-25000">
                  <a:solidFill>
                    <a:schemeClr val="tx1"/>
                  </a:solidFill>
                  <a:latin typeface="Comic Sans MS" panose="030F0702030302020204" pitchFamily="66" charset="0"/>
                </a:rPr>
                <a:t>0-1</a:t>
              </a:r>
            </a:p>
          </p:txBody>
        </p:sp>
        <p:sp>
          <p:nvSpPr>
            <p:cNvPr id="62483" name="AutoShape 19"/>
            <p:cNvSpPr>
              <a:spLocks noChangeArrowheads="1"/>
            </p:cNvSpPr>
            <p:nvPr/>
          </p:nvSpPr>
          <p:spPr bwMode="auto">
            <a:xfrm rot="10748274">
              <a:off x="2547" y="3100"/>
              <a:ext cx="192" cy="1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62484" name="Line 20"/>
            <p:cNvSpPr>
              <a:spLocks noChangeShapeType="1"/>
            </p:cNvSpPr>
            <p:nvPr/>
          </p:nvSpPr>
          <p:spPr bwMode="auto">
            <a:xfrm>
              <a:off x="2643" y="2956"/>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485" name="Line 21"/>
            <p:cNvSpPr>
              <a:spLocks noChangeShapeType="1"/>
            </p:cNvSpPr>
            <p:nvPr/>
          </p:nvSpPr>
          <p:spPr bwMode="auto">
            <a:xfrm>
              <a:off x="2643" y="32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486" name="Line 22"/>
            <p:cNvSpPr>
              <a:spLocks noChangeShapeType="1"/>
            </p:cNvSpPr>
            <p:nvPr/>
          </p:nvSpPr>
          <p:spPr bwMode="auto">
            <a:xfrm flipH="1">
              <a:off x="2736" y="316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487" name="Rectangle 23"/>
            <p:cNvSpPr>
              <a:spLocks noChangeArrowheads="1"/>
            </p:cNvSpPr>
            <p:nvPr/>
          </p:nvSpPr>
          <p:spPr bwMode="auto">
            <a:xfrm>
              <a:off x="2739" y="3176"/>
              <a:ext cx="32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pPr>
              <a:r>
                <a:rPr lang="it-IT" altLang="it-IT" sz="1600">
                  <a:solidFill>
                    <a:schemeClr val="tx1"/>
                  </a:solidFill>
                  <a:latin typeface="Comic Sans MS" panose="030F0702030302020204" pitchFamily="66" charset="0"/>
                </a:rPr>
                <a:t>B</a:t>
              </a:r>
              <a:r>
                <a:rPr lang="it-IT" altLang="it-IT" sz="1600" baseline="-25000">
                  <a:solidFill>
                    <a:schemeClr val="tx1"/>
                  </a:solidFill>
                  <a:latin typeface="Comic Sans MS" panose="030F0702030302020204" pitchFamily="66" charset="0"/>
                </a:rPr>
                <a:t>1-2</a:t>
              </a:r>
            </a:p>
          </p:txBody>
        </p:sp>
        <p:sp>
          <p:nvSpPr>
            <p:cNvPr id="62488" name="AutoShape 24"/>
            <p:cNvSpPr>
              <a:spLocks noChangeArrowheads="1"/>
            </p:cNvSpPr>
            <p:nvPr/>
          </p:nvSpPr>
          <p:spPr bwMode="auto">
            <a:xfrm rot="10748274">
              <a:off x="4659" y="3100"/>
              <a:ext cx="192" cy="1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62489" name="Line 25"/>
            <p:cNvSpPr>
              <a:spLocks noChangeShapeType="1"/>
            </p:cNvSpPr>
            <p:nvPr/>
          </p:nvSpPr>
          <p:spPr bwMode="auto">
            <a:xfrm>
              <a:off x="4755" y="2956"/>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490" name="Line 26"/>
            <p:cNvSpPr>
              <a:spLocks noChangeShapeType="1"/>
            </p:cNvSpPr>
            <p:nvPr/>
          </p:nvSpPr>
          <p:spPr bwMode="auto">
            <a:xfrm>
              <a:off x="4755" y="32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491" name="Line 27"/>
            <p:cNvSpPr>
              <a:spLocks noChangeShapeType="1"/>
            </p:cNvSpPr>
            <p:nvPr/>
          </p:nvSpPr>
          <p:spPr bwMode="auto">
            <a:xfrm flipH="1">
              <a:off x="4800" y="321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492" name="Rectangle 28"/>
            <p:cNvSpPr>
              <a:spLocks noChangeArrowheads="1"/>
            </p:cNvSpPr>
            <p:nvPr/>
          </p:nvSpPr>
          <p:spPr bwMode="auto">
            <a:xfrm>
              <a:off x="4851" y="3176"/>
              <a:ext cx="38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pPr>
              <a:r>
                <a:rPr lang="it-IT" altLang="it-IT" sz="1600">
                  <a:solidFill>
                    <a:schemeClr val="tx1"/>
                  </a:solidFill>
                  <a:latin typeface="Comic Sans MS" panose="030F0702030302020204" pitchFamily="66" charset="0"/>
                </a:rPr>
                <a:t>B</a:t>
              </a:r>
              <a:r>
                <a:rPr lang="it-IT" altLang="it-IT" sz="1600" baseline="-25000">
                  <a:solidFill>
                    <a:schemeClr val="tx1"/>
                  </a:solidFill>
                  <a:latin typeface="Comic Sans MS" panose="030F0702030302020204" pitchFamily="66" charset="0"/>
                </a:rPr>
                <a:t>31-2</a:t>
              </a:r>
            </a:p>
          </p:txBody>
        </p:sp>
      </p:grpSp>
      <p:sp>
        <p:nvSpPr>
          <p:cNvPr id="62515" name="Line 51"/>
          <p:cNvSpPr>
            <a:spLocks noChangeShapeType="1"/>
          </p:cNvSpPr>
          <p:nvPr/>
        </p:nvSpPr>
        <p:spPr bwMode="auto">
          <a:xfrm>
            <a:off x="2133600" y="39624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529" name="Line 65"/>
          <p:cNvSpPr>
            <a:spLocks noChangeShapeType="1"/>
          </p:cNvSpPr>
          <p:nvPr/>
        </p:nvSpPr>
        <p:spPr bwMode="auto">
          <a:xfrm>
            <a:off x="4724400" y="39624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540" name="Line 76"/>
          <p:cNvSpPr>
            <a:spLocks noChangeShapeType="1"/>
          </p:cNvSpPr>
          <p:nvPr/>
        </p:nvSpPr>
        <p:spPr bwMode="auto">
          <a:xfrm>
            <a:off x="7924800" y="2971800"/>
            <a:ext cx="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542" name="Rectangle 78"/>
          <p:cNvSpPr>
            <a:spLocks noChangeArrowheads="1"/>
          </p:cNvSpPr>
          <p:nvPr/>
        </p:nvSpPr>
        <p:spPr bwMode="auto">
          <a:xfrm>
            <a:off x="6705600" y="1219200"/>
            <a:ext cx="17081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0"/>
              </a:spcBef>
            </a:pPr>
            <a:r>
              <a:rPr lang="it-IT" altLang="it-IT" sz="2000">
                <a:solidFill>
                  <a:schemeClr val="tx1"/>
                </a:solidFill>
                <a:latin typeface="Comic Sans MS" panose="030F0702030302020204" pitchFamily="66" charset="0"/>
              </a:rPr>
              <a:t>Reg source 2</a:t>
            </a:r>
            <a:endParaRPr lang="it-IT" altLang="it-IT" sz="2000" baseline="-25000">
              <a:solidFill>
                <a:schemeClr val="tx1"/>
              </a:solidFill>
              <a:latin typeface="Comic Sans MS" panose="030F0702030302020204" pitchFamily="66" charset="0"/>
            </a:endParaRPr>
          </a:p>
        </p:txBody>
      </p:sp>
      <p:sp>
        <p:nvSpPr>
          <p:cNvPr id="62553" name="Line 89"/>
          <p:cNvSpPr>
            <a:spLocks noChangeShapeType="1"/>
          </p:cNvSpPr>
          <p:nvPr/>
        </p:nvSpPr>
        <p:spPr bwMode="auto">
          <a:xfrm>
            <a:off x="1104900" y="5867400"/>
            <a:ext cx="6934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nvGrpSpPr>
          <p:cNvPr id="62569" name="Group 105"/>
          <p:cNvGrpSpPr>
            <a:grpSpLocks/>
          </p:cNvGrpSpPr>
          <p:nvPr/>
        </p:nvGrpSpPr>
        <p:grpSpPr bwMode="auto">
          <a:xfrm>
            <a:off x="1066800" y="4724400"/>
            <a:ext cx="304800" cy="1143000"/>
            <a:chOff x="672" y="2976"/>
            <a:chExt cx="192" cy="720"/>
          </a:xfrm>
        </p:grpSpPr>
        <p:sp>
          <p:nvSpPr>
            <p:cNvPr id="62554" name="AutoShape 90"/>
            <p:cNvSpPr>
              <a:spLocks noChangeArrowheads="1"/>
            </p:cNvSpPr>
            <p:nvPr/>
          </p:nvSpPr>
          <p:spPr bwMode="auto">
            <a:xfrm rot="10748274">
              <a:off x="672" y="3120"/>
              <a:ext cx="192" cy="1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62555" name="Line 91"/>
            <p:cNvSpPr>
              <a:spLocks noChangeShapeType="1"/>
            </p:cNvSpPr>
            <p:nvPr/>
          </p:nvSpPr>
          <p:spPr bwMode="auto">
            <a:xfrm>
              <a:off x="768" y="2976"/>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556" name="Line 92"/>
            <p:cNvSpPr>
              <a:spLocks noChangeShapeType="1"/>
            </p:cNvSpPr>
            <p:nvPr/>
          </p:nvSpPr>
          <p:spPr bwMode="auto">
            <a:xfrm>
              <a:off x="768" y="3312"/>
              <a:ext cx="0" cy="38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grpSp>
        <p:nvGrpSpPr>
          <p:cNvPr id="62578" name="Group 114"/>
          <p:cNvGrpSpPr>
            <a:grpSpLocks/>
          </p:cNvGrpSpPr>
          <p:nvPr/>
        </p:nvGrpSpPr>
        <p:grpSpPr bwMode="auto">
          <a:xfrm>
            <a:off x="609600" y="3962400"/>
            <a:ext cx="533400" cy="1143000"/>
            <a:chOff x="384" y="2496"/>
            <a:chExt cx="336" cy="720"/>
          </a:xfrm>
        </p:grpSpPr>
        <p:sp>
          <p:nvSpPr>
            <p:cNvPr id="62510" name="Line 46"/>
            <p:cNvSpPr>
              <a:spLocks noChangeShapeType="1"/>
            </p:cNvSpPr>
            <p:nvPr/>
          </p:nvSpPr>
          <p:spPr bwMode="auto">
            <a:xfrm>
              <a:off x="384" y="2496"/>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557" name="Line 93"/>
            <p:cNvSpPr>
              <a:spLocks noChangeShapeType="1"/>
            </p:cNvSpPr>
            <p:nvPr/>
          </p:nvSpPr>
          <p:spPr bwMode="auto">
            <a:xfrm>
              <a:off x="384" y="3216"/>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grpSp>
        <p:nvGrpSpPr>
          <p:cNvPr id="62570" name="Group 106"/>
          <p:cNvGrpSpPr>
            <a:grpSpLocks/>
          </p:cNvGrpSpPr>
          <p:nvPr/>
        </p:nvGrpSpPr>
        <p:grpSpPr bwMode="auto">
          <a:xfrm>
            <a:off x="3505200" y="4724400"/>
            <a:ext cx="304800" cy="1143000"/>
            <a:chOff x="672" y="2976"/>
            <a:chExt cx="192" cy="720"/>
          </a:xfrm>
        </p:grpSpPr>
        <p:sp>
          <p:nvSpPr>
            <p:cNvPr id="62571" name="AutoShape 107"/>
            <p:cNvSpPr>
              <a:spLocks noChangeArrowheads="1"/>
            </p:cNvSpPr>
            <p:nvPr/>
          </p:nvSpPr>
          <p:spPr bwMode="auto">
            <a:xfrm rot="10748274">
              <a:off x="672" y="3120"/>
              <a:ext cx="192" cy="1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62572" name="Line 108"/>
            <p:cNvSpPr>
              <a:spLocks noChangeShapeType="1"/>
            </p:cNvSpPr>
            <p:nvPr/>
          </p:nvSpPr>
          <p:spPr bwMode="auto">
            <a:xfrm>
              <a:off x="768" y="2976"/>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573" name="Line 109"/>
            <p:cNvSpPr>
              <a:spLocks noChangeShapeType="1"/>
            </p:cNvSpPr>
            <p:nvPr/>
          </p:nvSpPr>
          <p:spPr bwMode="auto">
            <a:xfrm>
              <a:off x="768" y="3312"/>
              <a:ext cx="0" cy="38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grpSp>
        <p:nvGrpSpPr>
          <p:cNvPr id="62574" name="Group 110"/>
          <p:cNvGrpSpPr>
            <a:grpSpLocks/>
          </p:cNvGrpSpPr>
          <p:nvPr/>
        </p:nvGrpSpPr>
        <p:grpSpPr bwMode="auto">
          <a:xfrm>
            <a:off x="6705600" y="4724400"/>
            <a:ext cx="304800" cy="1143000"/>
            <a:chOff x="672" y="2976"/>
            <a:chExt cx="192" cy="720"/>
          </a:xfrm>
        </p:grpSpPr>
        <p:sp>
          <p:nvSpPr>
            <p:cNvPr id="62575" name="AutoShape 111"/>
            <p:cNvSpPr>
              <a:spLocks noChangeArrowheads="1"/>
            </p:cNvSpPr>
            <p:nvPr/>
          </p:nvSpPr>
          <p:spPr bwMode="auto">
            <a:xfrm rot="10748274">
              <a:off x="672" y="3120"/>
              <a:ext cx="192" cy="19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62576" name="Line 112"/>
            <p:cNvSpPr>
              <a:spLocks noChangeShapeType="1"/>
            </p:cNvSpPr>
            <p:nvPr/>
          </p:nvSpPr>
          <p:spPr bwMode="auto">
            <a:xfrm>
              <a:off x="768" y="2976"/>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577" name="Line 113"/>
            <p:cNvSpPr>
              <a:spLocks noChangeShapeType="1"/>
            </p:cNvSpPr>
            <p:nvPr/>
          </p:nvSpPr>
          <p:spPr bwMode="auto">
            <a:xfrm>
              <a:off x="768" y="3312"/>
              <a:ext cx="0" cy="38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grpSp>
        <p:nvGrpSpPr>
          <p:cNvPr id="62579" name="Group 115"/>
          <p:cNvGrpSpPr>
            <a:grpSpLocks/>
          </p:cNvGrpSpPr>
          <p:nvPr/>
        </p:nvGrpSpPr>
        <p:grpSpPr bwMode="auto">
          <a:xfrm>
            <a:off x="3048000" y="3962400"/>
            <a:ext cx="533400" cy="1143000"/>
            <a:chOff x="384" y="2496"/>
            <a:chExt cx="336" cy="720"/>
          </a:xfrm>
        </p:grpSpPr>
        <p:sp>
          <p:nvSpPr>
            <p:cNvPr id="62580" name="Line 116"/>
            <p:cNvSpPr>
              <a:spLocks noChangeShapeType="1"/>
            </p:cNvSpPr>
            <p:nvPr/>
          </p:nvSpPr>
          <p:spPr bwMode="auto">
            <a:xfrm>
              <a:off x="384" y="2496"/>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581" name="Line 117"/>
            <p:cNvSpPr>
              <a:spLocks noChangeShapeType="1"/>
            </p:cNvSpPr>
            <p:nvPr/>
          </p:nvSpPr>
          <p:spPr bwMode="auto">
            <a:xfrm>
              <a:off x="384" y="3216"/>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
        <p:nvSpPr>
          <p:cNvPr id="62583" name="Line 119"/>
          <p:cNvSpPr>
            <a:spLocks noChangeShapeType="1"/>
          </p:cNvSpPr>
          <p:nvPr/>
        </p:nvSpPr>
        <p:spPr bwMode="auto">
          <a:xfrm>
            <a:off x="6248400" y="32766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584" name="Line 120"/>
          <p:cNvSpPr>
            <a:spLocks noChangeShapeType="1"/>
          </p:cNvSpPr>
          <p:nvPr/>
        </p:nvSpPr>
        <p:spPr bwMode="auto">
          <a:xfrm>
            <a:off x="6248400" y="51054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497" name="Rectangle 33"/>
          <p:cNvSpPr>
            <a:spLocks noChangeArrowheads="1"/>
          </p:cNvSpPr>
          <p:nvPr/>
        </p:nvSpPr>
        <p:spPr bwMode="auto">
          <a:xfrm>
            <a:off x="5562600" y="1828800"/>
            <a:ext cx="1371600" cy="838200"/>
          </a:xfrm>
          <a:prstGeom prst="rect">
            <a:avLst/>
          </a:prstGeom>
          <a:solidFill>
            <a:srgbClr val="8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it-IT" altLang="it-IT">
                <a:solidFill>
                  <a:schemeClr val="tx1"/>
                </a:solidFill>
                <a:latin typeface="Times New Roman" panose="02020603050405020304" pitchFamily="18" charset="0"/>
              </a:rPr>
              <a:t>Decoder</a:t>
            </a:r>
          </a:p>
        </p:txBody>
      </p:sp>
      <p:sp>
        <p:nvSpPr>
          <p:cNvPr id="62499" name="Line 35"/>
          <p:cNvSpPr>
            <a:spLocks noChangeShapeType="1"/>
          </p:cNvSpPr>
          <p:nvPr/>
        </p:nvSpPr>
        <p:spPr bwMode="auto">
          <a:xfrm flipH="1">
            <a:off x="6934200" y="20574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500" name="Line 36"/>
          <p:cNvSpPr>
            <a:spLocks noChangeShapeType="1"/>
          </p:cNvSpPr>
          <p:nvPr/>
        </p:nvSpPr>
        <p:spPr bwMode="auto">
          <a:xfrm flipH="1">
            <a:off x="6934200" y="22098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501" name="Line 37"/>
          <p:cNvSpPr>
            <a:spLocks noChangeShapeType="1"/>
          </p:cNvSpPr>
          <p:nvPr/>
        </p:nvSpPr>
        <p:spPr bwMode="auto">
          <a:xfrm flipH="1">
            <a:off x="6934200" y="23622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502" name="Line 38"/>
          <p:cNvSpPr>
            <a:spLocks noChangeShapeType="1"/>
          </p:cNvSpPr>
          <p:nvPr/>
        </p:nvSpPr>
        <p:spPr bwMode="auto">
          <a:xfrm>
            <a:off x="5638800" y="2667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524" name="Line 60"/>
          <p:cNvSpPr>
            <a:spLocks noChangeShapeType="1"/>
          </p:cNvSpPr>
          <p:nvPr/>
        </p:nvSpPr>
        <p:spPr bwMode="auto">
          <a:xfrm flipV="1">
            <a:off x="5715000" y="2667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534" name="Line 70"/>
          <p:cNvSpPr>
            <a:spLocks noChangeShapeType="1"/>
          </p:cNvSpPr>
          <p:nvPr/>
        </p:nvSpPr>
        <p:spPr bwMode="auto">
          <a:xfrm>
            <a:off x="6858000" y="2667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585" name="Line 121"/>
          <p:cNvSpPr>
            <a:spLocks noChangeShapeType="1"/>
          </p:cNvSpPr>
          <p:nvPr/>
        </p:nvSpPr>
        <p:spPr bwMode="auto">
          <a:xfrm flipH="1">
            <a:off x="6934200" y="19050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586" name="Line 122"/>
          <p:cNvSpPr>
            <a:spLocks noChangeShapeType="1"/>
          </p:cNvSpPr>
          <p:nvPr/>
        </p:nvSpPr>
        <p:spPr bwMode="auto">
          <a:xfrm flipH="1">
            <a:off x="6934200" y="25146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589" name="Rectangle 125"/>
          <p:cNvSpPr>
            <a:spLocks noChangeArrowheads="1"/>
          </p:cNvSpPr>
          <p:nvPr/>
        </p:nvSpPr>
        <p:spPr bwMode="auto">
          <a:xfrm>
            <a:off x="2057400" y="1828800"/>
            <a:ext cx="1371600" cy="838200"/>
          </a:xfrm>
          <a:prstGeom prst="rect">
            <a:avLst/>
          </a:prstGeom>
          <a:solidFill>
            <a:srgbClr val="8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it-IT" altLang="it-IT">
                <a:solidFill>
                  <a:schemeClr val="tx1"/>
                </a:solidFill>
                <a:latin typeface="Times New Roman" panose="02020603050405020304" pitchFamily="18" charset="0"/>
              </a:rPr>
              <a:t>Decoder</a:t>
            </a:r>
          </a:p>
        </p:txBody>
      </p:sp>
      <p:sp>
        <p:nvSpPr>
          <p:cNvPr id="62590" name="Line 126"/>
          <p:cNvSpPr>
            <a:spLocks noChangeShapeType="1"/>
          </p:cNvSpPr>
          <p:nvPr/>
        </p:nvSpPr>
        <p:spPr bwMode="auto">
          <a:xfrm flipH="1">
            <a:off x="3429000" y="20574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591" name="Line 127"/>
          <p:cNvSpPr>
            <a:spLocks noChangeShapeType="1"/>
          </p:cNvSpPr>
          <p:nvPr/>
        </p:nvSpPr>
        <p:spPr bwMode="auto">
          <a:xfrm flipH="1">
            <a:off x="3429000" y="22098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592" name="Line 128"/>
          <p:cNvSpPr>
            <a:spLocks noChangeShapeType="1"/>
          </p:cNvSpPr>
          <p:nvPr/>
        </p:nvSpPr>
        <p:spPr bwMode="auto">
          <a:xfrm flipH="1">
            <a:off x="3429000" y="23622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593" name="Line 129"/>
          <p:cNvSpPr>
            <a:spLocks noChangeShapeType="1"/>
          </p:cNvSpPr>
          <p:nvPr/>
        </p:nvSpPr>
        <p:spPr bwMode="auto">
          <a:xfrm>
            <a:off x="2133600" y="2667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594" name="Line 130"/>
          <p:cNvSpPr>
            <a:spLocks noChangeShapeType="1"/>
          </p:cNvSpPr>
          <p:nvPr/>
        </p:nvSpPr>
        <p:spPr bwMode="auto">
          <a:xfrm flipV="1">
            <a:off x="2209800" y="2667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595" name="Line 131"/>
          <p:cNvSpPr>
            <a:spLocks noChangeShapeType="1"/>
          </p:cNvSpPr>
          <p:nvPr/>
        </p:nvSpPr>
        <p:spPr bwMode="auto">
          <a:xfrm>
            <a:off x="3352800" y="2667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596" name="Line 132"/>
          <p:cNvSpPr>
            <a:spLocks noChangeShapeType="1"/>
          </p:cNvSpPr>
          <p:nvPr/>
        </p:nvSpPr>
        <p:spPr bwMode="auto">
          <a:xfrm flipH="1">
            <a:off x="3429000" y="19050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597" name="Line 133"/>
          <p:cNvSpPr>
            <a:spLocks noChangeShapeType="1"/>
          </p:cNvSpPr>
          <p:nvPr/>
        </p:nvSpPr>
        <p:spPr bwMode="auto">
          <a:xfrm flipH="1">
            <a:off x="3429000" y="25146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598" name="Rectangle 134"/>
          <p:cNvSpPr>
            <a:spLocks noChangeArrowheads="1"/>
          </p:cNvSpPr>
          <p:nvPr/>
        </p:nvSpPr>
        <p:spPr bwMode="auto">
          <a:xfrm>
            <a:off x="3505200" y="1219200"/>
            <a:ext cx="16668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0"/>
              </a:spcBef>
            </a:pPr>
            <a:r>
              <a:rPr lang="it-IT" altLang="it-IT" sz="2000">
                <a:solidFill>
                  <a:schemeClr val="tx1"/>
                </a:solidFill>
                <a:latin typeface="Comic Sans MS" panose="030F0702030302020204" pitchFamily="66" charset="0"/>
              </a:rPr>
              <a:t>Reg source 1</a:t>
            </a:r>
            <a:endParaRPr lang="it-IT" altLang="it-IT" sz="2000" baseline="-25000">
              <a:solidFill>
                <a:schemeClr val="tx1"/>
              </a:solidFill>
              <a:latin typeface="Comic Sans MS" panose="030F0702030302020204" pitchFamily="66" charset="0"/>
            </a:endParaRPr>
          </a:p>
        </p:txBody>
      </p:sp>
      <p:sp>
        <p:nvSpPr>
          <p:cNvPr id="62599" name="Line 135"/>
          <p:cNvSpPr>
            <a:spLocks noChangeShapeType="1"/>
          </p:cNvSpPr>
          <p:nvPr/>
        </p:nvSpPr>
        <p:spPr bwMode="auto">
          <a:xfrm>
            <a:off x="6858000" y="29718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62600" name="Line 136"/>
          <p:cNvSpPr>
            <a:spLocks noChangeShapeType="1"/>
          </p:cNvSpPr>
          <p:nvPr/>
        </p:nvSpPr>
        <p:spPr bwMode="auto">
          <a:xfrm>
            <a:off x="3352800" y="3276600"/>
            <a:ext cx="289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it-IT"/>
          </a:p>
        </p:txBody>
      </p:sp>
      <p:sp>
        <p:nvSpPr>
          <p:cNvPr id="62618" name="Rectangle 154"/>
          <p:cNvSpPr>
            <a:spLocks noChangeArrowheads="1"/>
          </p:cNvSpPr>
          <p:nvPr/>
        </p:nvSpPr>
        <p:spPr bwMode="auto">
          <a:xfrm>
            <a:off x="7620000" y="5257800"/>
            <a:ext cx="15494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0"/>
              </a:spcBef>
            </a:pPr>
            <a:r>
              <a:rPr lang="it-IT" altLang="it-IT" sz="1600">
                <a:solidFill>
                  <a:schemeClr val="tx1"/>
                </a:solidFill>
                <a:latin typeface="Comic Sans MS" panose="030F0702030302020204" pitchFamily="66" charset="0"/>
              </a:rPr>
              <a:t>(Reg source 2)</a:t>
            </a:r>
            <a:endParaRPr lang="it-IT" altLang="it-IT" sz="1600" baseline="-25000">
              <a:solidFill>
                <a:schemeClr val="tx1"/>
              </a:solidFill>
              <a:latin typeface="Comic Sans MS" panose="030F0702030302020204" pitchFamily="66" charset="0"/>
            </a:endParaRPr>
          </a:p>
        </p:txBody>
      </p:sp>
      <p:sp>
        <p:nvSpPr>
          <p:cNvPr id="62619" name="Rectangle 155"/>
          <p:cNvSpPr>
            <a:spLocks noChangeArrowheads="1"/>
          </p:cNvSpPr>
          <p:nvPr/>
        </p:nvSpPr>
        <p:spPr bwMode="auto">
          <a:xfrm>
            <a:off x="7010400" y="5562600"/>
            <a:ext cx="151765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0"/>
              </a:spcBef>
            </a:pPr>
            <a:r>
              <a:rPr lang="it-IT" altLang="it-IT" sz="1600">
                <a:solidFill>
                  <a:schemeClr val="tx1"/>
                </a:solidFill>
                <a:latin typeface="Comic Sans MS" panose="030F0702030302020204" pitchFamily="66" charset="0"/>
              </a:rPr>
              <a:t>(Reg source 1)</a:t>
            </a:r>
            <a:endParaRPr lang="it-IT" altLang="it-IT" sz="1600" baseline="-25000">
              <a:solidFill>
                <a:schemeClr val="tx1"/>
              </a:solidFill>
              <a:latin typeface="Comic Sans MS" panose="030F0702030302020204" pitchFamily="66" charset="0"/>
            </a:endParaRPr>
          </a:p>
        </p:txBody>
      </p:sp>
    </p:spTree>
    <p:extLst>
      <p:ext uri="{BB962C8B-B14F-4D97-AF65-F5344CB8AC3E}">
        <p14:creationId xmlns:p14="http://schemas.microsoft.com/office/powerpoint/2010/main" val="3049936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26"/>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mtClean="0">
                <a:effectLst/>
              </a:rPr>
              <a:t>Banco dei registri (lettura) con MUX</a:t>
            </a:r>
            <a:endParaRPr lang="en-GB" altLang="it-IT" smtClean="0">
              <a:effectLst/>
            </a:endParaRPr>
          </a:p>
        </p:txBody>
      </p:sp>
      <p:pic>
        <p:nvPicPr>
          <p:cNvPr id="88067" name="Picture 10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63" y="914400"/>
            <a:ext cx="9356726"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78014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mtClean="0">
                <a:effectLst/>
              </a:rPr>
              <a:t>Sincronizzazione tra circuiti sequenziali</a:t>
            </a:r>
            <a:endParaRPr lang="en-GB" altLang="it-IT" smtClean="0">
              <a:effectLst/>
            </a:endParaRPr>
          </a:p>
        </p:txBody>
      </p:sp>
      <p:pic>
        <p:nvPicPr>
          <p:cNvPr id="747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90600"/>
            <a:ext cx="8839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56" name="Rectangle 4"/>
          <p:cNvSpPr>
            <a:spLocks noChangeArrowheads="1"/>
          </p:cNvSpPr>
          <p:nvPr/>
        </p:nvSpPr>
        <p:spPr bwMode="auto">
          <a:xfrm>
            <a:off x="5562600" y="5029200"/>
            <a:ext cx="3011488" cy="156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2000">
                <a:solidFill>
                  <a:schemeClr val="tx1"/>
                </a:solidFill>
                <a:latin typeface="Arial" panose="020B0604020202020204" pitchFamily="34" charset="0"/>
              </a:rPr>
              <a:t>I registri commutano</a:t>
            </a:r>
          </a:p>
          <a:p>
            <a:r>
              <a:rPr lang="it-IT" altLang="it-IT" sz="2000">
                <a:solidFill>
                  <a:schemeClr val="tx1"/>
                </a:solidFill>
                <a:latin typeface="Arial" panose="020B0604020202020204" pitchFamily="34" charset="0"/>
              </a:rPr>
              <a:t>sul fronte positivo</a:t>
            </a:r>
          </a:p>
          <a:p>
            <a:r>
              <a:rPr lang="it-IT" altLang="it-IT" sz="2000">
                <a:solidFill>
                  <a:schemeClr val="tx1"/>
                </a:solidFill>
                <a:latin typeface="Arial" panose="020B0604020202020204" pitchFamily="34" charset="0"/>
              </a:rPr>
              <a:t>dei segnali di abilitazione</a:t>
            </a:r>
          </a:p>
          <a:p>
            <a:r>
              <a:rPr lang="it-IT" altLang="it-IT" sz="1600">
                <a:solidFill>
                  <a:schemeClr val="tx1"/>
                </a:solidFill>
                <a:latin typeface="Arial" panose="020B0604020202020204" pitchFamily="34" charset="0"/>
              </a:rPr>
              <a:t>Flip/flop positive edge triggered</a:t>
            </a:r>
            <a:endParaRPr lang="en-GB" altLang="it-IT" sz="1600">
              <a:solidFill>
                <a:schemeClr val="tx1"/>
              </a:solidFill>
              <a:latin typeface="Arial" panose="020B0604020202020204" pitchFamily="34" charset="0"/>
            </a:endParaRPr>
          </a:p>
        </p:txBody>
      </p:sp>
    </p:spTree>
    <p:extLst>
      <p:ext uri="{BB962C8B-B14F-4D97-AF65-F5344CB8AC3E}">
        <p14:creationId xmlns:p14="http://schemas.microsoft.com/office/powerpoint/2010/main" val="24168701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Passi logici per progettare il  Data </a:t>
            </a:r>
            <a:r>
              <a:rPr lang="it-IT" dirty="0" err="1" smtClean="0"/>
              <a:t>path</a:t>
            </a:r>
            <a:endParaRPr lang="it-IT" dirty="0"/>
          </a:p>
        </p:txBody>
      </p:sp>
      <p:sp>
        <p:nvSpPr>
          <p:cNvPr id="4" name="Segnaposto numero diapositiva 3"/>
          <p:cNvSpPr>
            <a:spLocks noGrp="1"/>
          </p:cNvSpPr>
          <p:nvPr>
            <p:ph type="sldNum" sz="quarter" idx="11"/>
          </p:nvPr>
        </p:nvSpPr>
        <p:spPr/>
        <p:txBody>
          <a:bodyPr/>
          <a:lstStyle/>
          <a:p>
            <a:pPr>
              <a:defRPr/>
            </a:pPr>
            <a:endParaRPr lang="it-IT" altLang="it-IT" smtClean="0"/>
          </a:p>
          <a:p>
            <a:pPr>
              <a:defRPr/>
            </a:pPr>
            <a:fld id="{7AA62287-7830-426B-B084-38EAFE97E61F}" type="slidenum">
              <a:rPr lang="it-IT" altLang="it-IT" smtClean="0"/>
              <a:pPr>
                <a:defRPr/>
              </a:pPr>
              <a:t>37</a:t>
            </a:fld>
            <a:endParaRPr lang="it-IT" altLang="it-IT"/>
          </a:p>
        </p:txBody>
      </p:sp>
      <p:sp>
        <p:nvSpPr>
          <p:cNvPr id="5" name="Rectangle 3"/>
          <p:cNvSpPr txBox="1">
            <a:spLocks noChangeArrowheads="1"/>
          </p:cNvSpPr>
          <p:nvPr/>
        </p:nvSpPr>
        <p:spPr>
          <a:xfrm>
            <a:off x="533400" y="1556792"/>
            <a:ext cx="8001000" cy="4419600"/>
          </a:xfrm>
          <a:prstGeom prst="rect">
            <a:avLst/>
          </a:prstGeom>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80000"/>
              </a:lnSpc>
            </a:pPr>
            <a:r>
              <a:rPr lang="it-IT" altLang="it-IT" sz="2400" kern="0" dirty="0" smtClean="0"/>
              <a:t>Per </a:t>
            </a:r>
            <a:r>
              <a:rPr lang="it-IT" altLang="it-IT" sz="2400" kern="0" dirty="0"/>
              <a:t>ogni tipo di istruzione progettare l’hardware necessario per eseguirlo in ogni stadio</a:t>
            </a:r>
          </a:p>
          <a:p>
            <a:pPr eaLnBrk="1" hangingPunct="1">
              <a:lnSpc>
                <a:spcPct val="80000"/>
              </a:lnSpc>
              <a:buFontTx/>
              <a:buNone/>
            </a:pPr>
            <a:r>
              <a:rPr lang="it-IT" altLang="it-IT" sz="2400" kern="0" dirty="0"/>
              <a:t> </a:t>
            </a:r>
          </a:p>
          <a:p>
            <a:pPr eaLnBrk="1" hangingPunct="1">
              <a:lnSpc>
                <a:spcPct val="80000"/>
              </a:lnSpc>
            </a:pPr>
            <a:r>
              <a:rPr lang="it-IT" altLang="it-IT" sz="2400" kern="0" dirty="0" smtClean="0"/>
              <a:t>Aggregare l’hardware di ogni stadio per ogni istruzione usando eventualmente aggiungendo dei </a:t>
            </a:r>
            <a:r>
              <a:rPr lang="it-IT" altLang="it-IT" sz="2400" kern="0" dirty="0" err="1" smtClean="0"/>
              <a:t>mux</a:t>
            </a:r>
            <a:endParaRPr lang="it-IT" altLang="it-IT" sz="2000" kern="0" dirty="0" smtClean="0"/>
          </a:p>
        </p:txBody>
      </p:sp>
    </p:spTree>
    <p:extLst>
      <p:ext uri="{BB962C8B-B14F-4D97-AF65-F5344CB8AC3E}">
        <p14:creationId xmlns:p14="http://schemas.microsoft.com/office/powerpoint/2010/main" val="10580471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istruzioni di tipo </a:t>
            </a:r>
            <a:r>
              <a:rPr lang="it-IT" dirty="0" smtClean="0"/>
              <a:t>L/A – formato </a:t>
            </a:r>
            <a:endParaRPr lang="it-IT"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38</a:t>
            </a:fld>
            <a:endParaRPr lang="it-IT" altLang="it-IT"/>
          </a:p>
        </p:txBody>
      </p:sp>
      <p:graphicFrame>
        <p:nvGraphicFramePr>
          <p:cNvPr id="6" name="Tabella 5"/>
          <p:cNvGraphicFramePr>
            <a:graphicFrameLocks noGrp="1"/>
          </p:cNvGraphicFramePr>
          <p:nvPr>
            <p:extLst>
              <p:ext uri="{D42A27DB-BD31-4B8C-83A1-F6EECF244321}">
                <p14:modId xmlns:p14="http://schemas.microsoft.com/office/powerpoint/2010/main" val="3096214268"/>
              </p:ext>
            </p:extLst>
          </p:nvPr>
        </p:nvGraphicFramePr>
        <p:xfrm>
          <a:off x="1792150" y="2448316"/>
          <a:ext cx="5256585" cy="576064"/>
        </p:xfrm>
        <a:graphic>
          <a:graphicData uri="http://schemas.openxmlformats.org/drawingml/2006/table">
            <a:tbl>
              <a:tblPr>
                <a:tableStyleId>{5C22544A-7EE6-4342-B048-85BDC9FD1C3A}</a:tableStyleId>
              </a:tblPr>
              <a:tblGrid>
                <a:gridCol w="1051317"/>
                <a:gridCol w="1051317"/>
                <a:gridCol w="1051317"/>
                <a:gridCol w="1051317"/>
                <a:gridCol w="1051317"/>
              </a:tblGrid>
              <a:tr h="576064">
                <a:tc>
                  <a:txBody>
                    <a:bodyPr/>
                    <a:lstStyle/>
                    <a:p>
                      <a:pPr algn="just">
                        <a:spcAft>
                          <a:spcPts val="0"/>
                        </a:spcAft>
                      </a:pPr>
                      <a:r>
                        <a:rPr lang="it-IT" sz="1200" dirty="0">
                          <a:effectLst/>
                        </a:rPr>
                        <a:t>    </a:t>
                      </a:r>
                      <a:r>
                        <a:rPr lang="it-IT" sz="1200" dirty="0" err="1">
                          <a:effectLst/>
                        </a:rPr>
                        <a:t>opcode</a:t>
                      </a:r>
                      <a:endParaRPr lang="it-IT" sz="1200" dirty="0">
                        <a:effectLst/>
                        <a:latin typeface="Palatino"/>
                        <a:ea typeface="Times New Roman"/>
                        <a:cs typeface="Times New Roman"/>
                      </a:endParaRPr>
                    </a:p>
                  </a:txBody>
                  <a:tcPr marL="44450" marR="44450" marT="0" marB="0"/>
                </a:tc>
                <a:tc>
                  <a:txBody>
                    <a:bodyPr/>
                    <a:lstStyle/>
                    <a:p>
                      <a:pPr algn="just">
                        <a:spcAft>
                          <a:spcPts val="0"/>
                        </a:spcAft>
                      </a:pPr>
                      <a:r>
                        <a:rPr lang="it-IT" sz="1200">
                          <a:effectLst/>
                        </a:rPr>
                        <a:t>    regsorg1</a:t>
                      </a:r>
                      <a:endParaRPr lang="it-IT" sz="1200">
                        <a:effectLst/>
                        <a:latin typeface="Palatino"/>
                        <a:ea typeface="Times New Roman"/>
                        <a:cs typeface="Times New Roman"/>
                      </a:endParaRPr>
                    </a:p>
                  </a:txBody>
                  <a:tcPr marL="44450" marR="44450" marT="0" marB="0"/>
                </a:tc>
                <a:tc>
                  <a:txBody>
                    <a:bodyPr/>
                    <a:lstStyle/>
                    <a:p>
                      <a:pPr algn="just">
                        <a:spcAft>
                          <a:spcPts val="0"/>
                        </a:spcAft>
                      </a:pPr>
                      <a:r>
                        <a:rPr lang="it-IT" sz="1200">
                          <a:effectLst/>
                        </a:rPr>
                        <a:t>    regsorg2</a:t>
                      </a:r>
                      <a:endParaRPr lang="it-IT" sz="1200">
                        <a:effectLst/>
                        <a:latin typeface="Palatino"/>
                        <a:ea typeface="Times New Roman"/>
                        <a:cs typeface="Times New Roman"/>
                      </a:endParaRPr>
                    </a:p>
                  </a:txBody>
                  <a:tcPr marL="44450" marR="44450" marT="0" marB="0"/>
                </a:tc>
                <a:tc>
                  <a:txBody>
                    <a:bodyPr/>
                    <a:lstStyle/>
                    <a:p>
                      <a:pPr algn="just">
                        <a:spcAft>
                          <a:spcPts val="0"/>
                        </a:spcAft>
                      </a:pPr>
                      <a:r>
                        <a:rPr lang="it-IT" sz="1200" dirty="0">
                          <a:effectLst/>
                        </a:rPr>
                        <a:t> </a:t>
                      </a:r>
                      <a:r>
                        <a:rPr lang="it-IT" sz="1200" dirty="0" err="1" smtClean="0">
                          <a:effectLst/>
                        </a:rPr>
                        <a:t>regdestL</a:t>
                      </a:r>
                      <a:r>
                        <a:rPr lang="it-IT" sz="1200" dirty="0" smtClean="0">
                          <a:effectLst/>
                        </a:rPr>
                        <a:t>/A</a:t>
                      </a:r>
                      <a:endParaRPr lang="it-IT" sz="1200" dirty="0">
                        <a:effectLst/>
                        <a:latin typeface="Palatino"/>
                        <a:ea typeface="Times New Roman"/>
                        <a:cs typeface="Times New Roman"/>
                      </a:endParaRPr>
                    </a:p>
                  </a:txBody>
                  <a:tcPr marL="44450" marR="44450" marT="0" marB="0"/>
                </a:tc>
                <a:tc>
                  <a:txBody>
                    <a:bodyPr/>
                    <a:lstStyle/>
                    <a:p>
                      <a:pPr algn="just">
                        <a:spcAft>
                          <a:spcPts val="0"/>
                        </a:spcAft>
                      </a:pPr>
                      <a:r>
                        <a:rPr lang="it-IT" sz="1200" dirty="0">
                          <a:effectLst/>
                        </a:rPr>
                        <a:t> non utilizzati</a:t>
                      </a:r>
                      <a:endParaRPr lang="it-IT" sz="1200" dirty="0">
                        <a:effectLst/>
                        <a:latin typeface="Palatino"/>
                        <a:ea typeface="Times New Roman"/>
                        <a:cs typeface="Times New Roman"/>
                      </a:endParaRPr>
                    </a:p>
                  </a:txBody>
                  <a:tcPr marL="44450" marR="44450" marT="0" marB="0"/>
                </a:tc>
              </a:tr>
            </a:tbl>
          </a:graphicData>
        </a:graphic>
      </p:graphicFrame>
      <p:sp>
        <p:nvSpPr>
          <p:cNvPr id="7" name="Rectangle 3"/>
          <p:cNvSpPr>
            <a:spLocks noChangeArrowheads="1"/>
          </p:cNvSpPr>
          <p:nvPr/>
        </p:nvSpPr>
        <p:spPr bwMode="auto">
          <a:xfrm>
            <a:off x="2051720" y="2138961"/>
            <a:ext cx="47374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t-IT" altLang="it-IT" sz="1200" b="0" i="0" u="none" strike="noStrike" cap="none" normalizeH="0" baseline="0" dirty="0" smtClean="0">
                <a:ln>
                  <a:noFill/>
                </a:ln>
                <a:solidFill>
                  <a:schemeClr val="tx1"/>
                </a:solidFill>
                <a:effectLst/>
                <a:latin typeface="Times" charset="0"/>
                <a:ea typeface="Times New Roman" pitchFamily="18" charset="0"/>
                <a:cs typeface="Times New Roman" pitchFamily="18" charset="0"/>
              </a:rPr>
              <a:t>     31-26	    25-21	     20-16	    15-11	      10-0</a:t>
            </a:r>
            <a:endParaRPr kumimoji="0" lang="it-IT" altLang="it-IT"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00301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marL="0" indent="0" algn="just">
              <a:buNone/>
            </a:pPr>
            <a:r>
              <a:rPr lang="it-IT" sz="2000" dirty="0" smtClean="0"/>
              <a:t>Ciò ha portato </a:t>
            </a:r>
            <a:r>
              <a:rPr lang="it-IT" sz="2000" dirty="0"/>
              <a:t>a:</a:t>
            </a:r>
          </a:p>
          <a:p>
            <a:pPr lvl="0" algn="just"/>
            <a:r>
              <a:rPr lang="it-IT" sz="2000" dirty="0"/>
              <a:t>utilizzare il minor numero di tipi di istruzione;</a:t>
            </a:r>
          </a:p>
          <a:p>
            <a:pPr lvl="0" algn="just"/>
            <a:r>
              <a:rPr lang="it-IT" sz="2000" dirty="0"/>
              <a:t>utilizzare solo due tipi di istruzioni per la lettura e scrittura dei dati dalla memoria;</a:t>
            </a:r>
          </a:p>
          <a:p>
            <a:pPr lvl="0" algn="just"/>
            <a:r>
              <a:rPr lang="it-IT" sz="2000" dirty="0"/>
              <a:t>utilizzare istruzione di manipolazione dei dati che facciano riferimento solo ad operandi  memorizzati nei registri interni del processore;</a:t>
            </a:r>
          </a:p>
          <a:p>
            <a:pPr lvl="0" algn="just"/>
            <a:r>
              <a:rPr lang="it-IT" sz="2000" dirty="0"/>
              <a:t>eseguire più istruzioni contemporaneamente;</a:t>
            </a:r>
          </a:p>
          <a:p>
            <a:pPr lvl="0" algn="just"/>
            <a:r>
              <a:rPr lang="it-IT" sz="2000" dirty="0"/>
              <a:t>usare una struttura pipeline nel sottosistema di calcolo del processore (data </a:t>
            </a:r>
            <a:r>
              <a:rPr lang="it-IT" sz="2000" dirty="0" err="1"/>
              <a:t>path</a:t>
            </a:r>
            <a:r>
              <a:rPr lang="it-IT" sz="2000" dirty="0"/>
              <a:t>);</a:t>
            </a:r>
          </a:p>
          <a:p>
            <a:pPr lvl="0" algn="just"/>
            <a:r>
              <a:rPr lang="it-IT" sz="2000" dirty="0"/>
              <a:t>utilizzare una cache per le istruzioni da eseguire ed una cache per i dati da elaborare.</a:t>
            </a:r>
          </a:p>
          <a:p>
            <a:pPr marL="0" indent="0">
              <a:buNone/>
            </a:pPr>
            <a:endParaRPr lang="it-IT"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3</a:t>
            </a:fld>
            <a:endParaRPr lang="it-IT" altLang="it-IT"/>
          </a:p>
        </p:txBody>
      </p:sp>
      <p:sp>
        <p:nvSpPr>
          <p:cNvPr id="6" name="Titolo 1"/>
          <p:cNvSpPr>
            <a:spLocks noGrp="1"/>
          </p:cNvSpPr>
          <p:nvPr>
            <p:ph type="title"/>
          </p:nvPr>
        </p:nvSpPr>
        <p:spPr/>
        <p:txBody>
          <a:bodyPr/>
          <a:lstStyle/>
          <a:p>
            <a:r>
              <a:rPr lang="it-IT" sz="2800" dirty="0" smtClean="0"/>
              <a:t>Considerazioni di base x la soluzione RISC 3/3</a:t>
            </a:r>
            <a:endParaRPr lang="it-IT" sz="2800" dirty="0"/>
          </a:p>
        </p:txBody>
      </p:sp>
    </p:spTree>
    <p:extLst>
      <p:ext uri="{BB962C8B-B14F-4D97-AF65-F5344CB8AC3E}">
        <p14:creationId xmlns:p14="http://schemas.microsoft.com/office/powerpoint/2010/main" val="25822324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a:t>istruzioni di tipo </a:t>
            </a:r>
            <a:r>
              <a:rPr lang="it-IT" sz="2400" dirty="0" smtClean="0"/>
              <a:t>L/A: </a:t>
            </a:r>
            <a:r>
              <a:rPr lang="it-IT" sz="2400" dirty="0" smtClean="0">
                <a:effectLst>
                  <a:outerShdw blurRad="38100" dist="38100" dir="2700000" algn="tl">
                    <a:srgbClr val="000000">
                      <a:alpha val="43137"/>
                    </a:srgbClr>
                  </a:outerShdw>
                </a:effectLst>
              </a:rPr>
              <a:t>Data </a:t>
            </a:r>
            <a:r>
              <a:rPr lang="it-IT" sz="2400" dirty="0" err="1" smtClean="0">
                <a:effectLst>
                  <a:outerShdw blurRad="38100" dist="38100" dir="2700000" algn="tl">
                    <a:srgbClr val="000000">
                      <a:alpha val="43137"/>
                    </a:srgbClr>
                  </a:outerShdw>
                </a:effectLst>
              </a:rPr>
              <a:t>path</a:t>
            </a:r>
            <a:r>
              <a:rPr lang="it-IT" sz="2400" dirty="0" smtClean="0">
                <a:effectLst>
                  <a:outerShdw blurRad="38100" dist="38100" dir="2700000" algn="tl">
                    <a:srgbClr val="000000">
                      <a:alpha val="43137"/>
                    </a:srgbClr>
                  </a:outerShdw>
                </a:effectLst>
              </a:rPr>
              <a:t> dello stadio di </a:t>
            </a:r>
            <a:r>
              <a:rPr lang="it-IT" sz="2400" dirty="0" err="1" smtClean="0">
                <a:effectLst>
                  <a:outerShdw blurRad="38100" dist="38100" dir="2700000" algn="tl">
                    <a:srgbClr val="000000">
                      <a:alpha val="43137"/>
                    </a:srgbClr>
                  </a:outerShdw>
                </a:effectLst>
              </a:rPr>
              <a:t>fetch</a:t>
            </a:r>
            <a:endParaRPr lang="it-IT" sz="2400" dirty="0">
              <a:effectLst>
                <a:outerShdw blurRad="38100" dist="38100" dir="2700000" algn="tl">
                  <a:srgbClr val="000000">
                    <a:alpha val="43137"/>
                  </a:srgbClr>
                </a:outerShdw>
              </a:effectLst>
            </a:endParaRPr>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39</a:t>
            </a:fld>
            <a:endParaRPr lang="it-IT" altLang="it-IT"/>
          </a:p>
        </p:txBody>
      </p:sp>
      <p:grpSp>
        <p:nvGrpSpPr>
          <p:cNvPr id="6" name="Gruppo 5"/>
          <p:cNvGrpSpPr/>
          <p:nvPr/>
        </p:nvGrpSpPr>
        <p:grpSpPr>
          <a:xfrm>
            <a:off x="1907704" y="1484784"/>
            <a:ext cx="4785456" cy="4733426"/>
            <a:chOff x="2948844" y="1667580"/>
            <a:chExt cx="4785456" cy="4733426"/>
          </a:xfrm>
        </p:grpSpPr>
        <p:sp>
          <p:nvSpPr>
            <p:cNvPr id="7" name="Rectangle 5"/>
            <p:cNvSpPr>
              <a:spLocks noChangeArrowheads="1"/>
            </p:cNvSpPr>
            <p:nvPr/>
          </p:nvSpPr>
          <p:spPr bwMode="auto">
            <a:xfrm rot="5400000" flipV="1">
              <a:off x="3454860" y="4932536"/>
              <a:ext cx="1040863" cy="38175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r>
                <a:rPr lang="it-IT" altLang="it-IT" sz="1800" dirty="0" smtClean="0">
                  <a:latin typeface="Times New Roman" panose="02020603050405020304" pitchFamily="18" charset="0"/>
                </a:rPr>
                <a:t>PC</a:t>
              </a:r>
              <a:endParaRPr lang="it-IT" altLang="it-IT" sz="1800" dirty="0">
                <a:latin typeface="Times New Roman" panose="02020603050405020304" pitchFamily="18" charset="0"/>
              </a:endParaRPr>
            </a:p>
          </p:txBody>
        </p:sp>
        <p:grpSp>
          <p:nvGrpSpPr>
            <p:cNvPr id="8" name="Group 6"/>
            <p:cNvGrpSpPr>
              <a:grpSpLocks/>
            </p:cNvGrpSpPr>
            <p:nvPr/>
          </p:nvGrpSpPr>
          <p:grpSpPr bwMode="auto">
            <a:xfrm rot="5400000" flipV="1">
              <a:off x="4969859" y="2767063"/>
              <a:ext cx="1368773" cy="474460"/>
              <a:chOff x="2064" y="2928"/>
              <a:chExt cx="1200" cy="528"/>
            </a:xfrm>
          </p:grpSpPr>
          <p:sp>
            <p:nvSpPr>
              <p:cNvPr id="33" name="Line 7"/>
              <p:cNvSpPr>
                <a:spLocks noChangeShapeType="1"/>
              </p:cNvSpPr>
              <p:nvPr/>
            </p:nvSpPr>
            <p:spPr bwMode="auto">
              <a:xfrm>
                <a:off x="2064" y="2928"/>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4" name="Line 8"/>
              <p:cNvSpPr>
                <a:spLocks noChangeShapeType="1"/>
              </p:cNvSpPr>
              <p:nvPr/>
            </p:nvSpPr>
            <p:spPr bwMode="auto">
              <a:xfrm>
                <a:off x="2832" y="2928"/>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5" name="Line 9"/>
              <p:cNvSpPr>
                <a:spLocks noChangeShapeType="1"/>
              </p:cNvSpPr>
              <p:nvPr/>
            </p:nvSpPr>
            <p:spPr bwMode="auto">
              <a:xfrm>
                <a:off x="2448" y="3456"/>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6" name="Line 10"/>
              <p:cNvSpPr>
                <a:spLocks noChangeShapeType="1"/>
              </p:cNvSpPr>
              <p:nvPr/>
            </p:nvSpPr>
            <p:spPr bwMode="auto">
              <a:xfrm>
                <a:off x="2064" y="2928"/>
                <a:ext cx="384"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7" name="Line 11"/>
              <p:cNvSpPr>
                <a:spLocks noChangeShapeType="1"/>
              </p:cNvSpPr>
              <p:nvPr/>
            </p:nvSpPr>
            <p:spPr bwMode="auto">
              <a:xfrm flipH="1">
                <a:off x="2928" y="2928"/>
                <a:ext cx="336"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8" name="Line 12"/>
              <p:cNvSpPr>
                <a:spLocks noChangeShapeType="1"/>
              </p:cNvSpPr>
              <p:nvPr/>
            </p:nvSpPr>
            <p:spPr bwMode="auto">
              <a:xfrm>
                <a:off x="2496" y="2928"/>
                <a:ext cx="192"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9" name="Line 13"/>
              <p:cNvSpPr>
                <a:spLocks noChangeShapeType="1"/>
              </p:cNvSpPr>
              <p:nvPr/>
            </p:nvSpPr>
            <p:spPr bwMode="auto">
              <a:xfrm flipH="1">
                <a:off x="2688" y="2928"/>
                <a:ext cx="144"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
          <p:nvSpPr>
            <p:cNvPr id="9" name="Line 14"/>
            <p:cNvSpPr>
              <a:spLocks noChangeShapeType="1"/>
            </p:cNvSpPr>
            <p:nvPr/>
          </p:nvSpPr>
          <p:spPr bwMode="auto">
            <a:xfrm rot="5400000" flipV="1">
              <a:off x="5201350" y="2352001"/>
              <a:ext cx="0" cy="48308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0" name="Line 15"/>
            <p:cNvSpPr>
              <a:spLocks noChangeShapeType="1"/>
            </p:cNvSpPr>
            <p:nvPr/>
          </p:nvSpPr>
          <p:spPr bwMode="auto">
            <a:xfrm rot="5400000" flipH="1" flipV="1">
              <a:off x="4910924" y="4394357"/>
              <a:ext cx="0" cy="148951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1" name="Line 24"/>
            <p:cNvSpPr>
              <a:spLocks noChangeShapeType="1"/>
            </p:cNvSpPr>
            <p:nvPr/>
          </p:nvSpPr>
          <p:spPr bwMode="auto">
            <a:xfrm rot="5400000" flipV="1">
              <a:off x="7004596" y="4877256"/>
              <a:ext cx="0" cy="49231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2" name="Line 29"/>
            <p:cNvSpPr>
              <a:spLocks noChangeShapeType="1"/>
            </p:cNvSpPr>
            <p:nvPr/>
          </p:nvSpPr>
          <p:spPr bwMode="auto">
            <a:xfrm rot="5400000" flipH="1" flipV="1">
              <a:off x="3596709" y="6022424"/>
              <a:ext cx="7571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3" name="Rectangle 33"/>
            <p:cNvSpPr>
              <a:spLocks noChangeArrowheads="1"/>
            </p:cNvSpPr>
            <p:nvPr/>
          </p:nvSpPr>
          <p:spPr bwMode="auto">
            <a:xfrm rot="10800000" flipV="1">
              <a:off x="5654246" y="4236190"/>
              <a:ext cx="1104195" cy="1628682"/>
            </a:xfrm>
            <a:prstGeom prst="rect">
              <a:avLst/>
            </a:prstGeom>
            <a:solidFill>
              <a:schemeClr val="bg1"/>
            </a:solidFill>
            <a:ln w="28575">
              <a:solidFill>
                <a:schemeClr val="tx1"/>
              </a:solidFill>
              <a:miter lim="800000"/>
              <a:headEnd/>
              <a:tailEnd/>
            </a:ln>
            <a:effec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r>
                <a:rPr lang="it-IT" altLang="it-IT" sz="1200" dirty="0" smtClean="0">
                  <a:latin typeface="Times New Roman" panose="02020603050405020304" pitchFamily="18" charset="0"/>
                </a:rPr>
                <a:t>INSTRUCTION</a:t>
              </a:r>
            </a:p>
            <a:p>
              <a:pPr algn="ctr" eaLnBrk="1" hangingPunct="1">
                <a:spcBef>
                  <a:spcPct val="0"/>
                </a:spcBef>
                <a:buFontTx/>
                <a:buNone/>
              </a:pPr>
              <a:r>
                <a:rPr lang="it-IT" altLang="it-IT" sz="1200" dirty="0" smtClean="0">
                  <a:latin typeface="Times New Roman" panose="02020603050405020304" pitchFamily="18" charset="0"/>
                </a:rPr>
                <a:t>CACHE</a:t>
              </a:r>
              <a:endParaRPr lang="it-IT" altLang="it-IT" sz="1200" dirty="0">
                <a:latin typeface="Times New Roman" panose="02020603050405020304" pitchFamily="18" charset="0"/>
              </a:endParaRPr>
            </a:p>
          </p:txBody>
        </p:sp>
        <p:sp>
          <p:nvSpPr>
            <p:cNvPr id="14" name="Text Box 31"/>
            <p:cNvSpPr txBox="1">
              <a:spLocks noChangeArrowheads="1"/>
            </p:cNvSpPr>
            <p:nvPr/>
          </p:nvSpPr>
          <p:spPr bwMode="auto">
            <a:xfrm flipV="1">
              <a:off x="4624733" y="2448821"/>
              <a:ext cx="270325" cy="289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dirty="0" smtClean="0">
                  <a:latin typeface="Times New Roman" panose="02020603050405020304" pitchFamily="18" charset="0"/>
                </a:rPr>
                <a:t>S</a:t>
              </a:r>
              <a:endParaRPr lang="it-IT" altLang="it-IT" sz="1600" dirty="0">
                <a:latin typeface="Times New Roman" panose="02020603050405020304" pitchFamily="18" charset="0"/>
              </a:endParaRPr>
            </a:p>
          </p:txBody>
        </p:sp>
        <p:sp>
          <p:nvSpPr>
            <p:cNvPr id="15" name="Line 14"/>
            <p:cNvSpPr>
              <a:spLocks noChangeShapeType="1"/>
            </p:cNvSpPr>
            <p:nvPr/>
          </p:nvSpPr>
          <p:spPr bwMode="auto">
            <a:xfrm rot="5400000" flipV="1">
              <a:off x="5201350" y="3200758"/>
              <a:ext cx="0" cy="48308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cxnSp>
          <p:nvCxnSpPr>
            <p:cNvPr id="16" name="Connettore 1 15"/>
            <p:cNvCxnSpPr/>
            <p:nvPr/>
          </p:nvCxnSpPr>
          <p:spPr>
            <a:xfrm>
              <a:off x="4959807" y="3440457"/>
              <a:ext cx="0" cy="1682955"/>
            </a:xfrm>
            <a:prstGeom prst="line">
              <a:avLst/>
            </a:prstGeom>
            <a:ln/>
          </p:spPr>
          <p:style>
            <a:lnRef idx="3">
              <a:schemeClr val="dk1"/>
            </a:lnRef>
            <a:fillRef idx="0">
              <a:schemeClr val="dk1"/>
            </a:fillRef>
            <a:effectRef idx="2">
              <a:schemeClr val="dk1"/>
            </a:effectRef>
            <a:fontRef idx="minor">
              <a:schemeClr val="tx1"/>
            </a:fontRef>
          </p:style>
        </p:cxnSp>
        <p:cxnSp>
          <p:nvCxnSpPr>
            <p:cNvPr id="17" name="Connettore 1 16"/>
            <p:cNvCxnSpPr/>
            <p:nvPr/>
          </p:nvCxnSpPr>
          <p:spPr>
            <a:xfrm flipH="1">
              <a:off x="2948844" y="2088446"/>
              <a:ext cx="17908" cy="3034965"/>
            </a:xfrm>
            <a:prstGeom prst="line">
              <a:avLst/>
            </a:prstGeom>
            <a:ln/>
          </p:spPr>
          <p:style>
            <a:lnRef idx="3">
              <a:schemeClr val="dk1"/>
            </a:lnRef>
            <a:fillRef idx="0">
              <a:schemeClr val="dk1"/>
            </a:fillRef>
            <a:effectRef idx="2">
              <a:schemeClr val="dk1"/>
            </a:effectRef>
            <a:fontRef idx="minor">
              <a:schemeClr val="tx1"/>
            </a:fontRef>
          </p:style>
        </p:cxnSp>
        <p:cxnSp>
          <p:nvCxnSpPr>
            <p:cNvPr id="18" name="Connettore 1 17"/>
            <p:cNvCxnSpPr/>
            <p:nvPr/>
          </p:nvCxnSpPr>
          <p:spPr>
            <a:xfrm flipV="1">
              <a:off x="2977097" y="2095781"/>
              <a:ext cx="3351454" cy="1"/>
            </a:xfrm>
            <a:prstGeom prst="line">
              <a:avLst/>
            </a:prstGeom>
            <a:ln/>
          </p:spPr>
          <p:style>
            <a:lnRef idx="3">
              <a:schemeClr val="dk1"/>
            </a:lnRef>
            <a:fillRef idx="0">
              <a:schemeClr val="dk1"/>
            </a:fillRef>
            <a:effectRef idx="2">
              <a:schemeClr val="dk1"/>
            </a:effectRef>
            <a:fontRef idx="minor">
              <a:schemeClr val="tx1"/>
            </a:fontRef>
          </p:style>
        </p:cxnSp>
        <p:cxnSp>
          <p:nvCxnSpPr>
            <p:cNvPr id="19" name="Connettore 1 18"/>
            <p:cNvCxnSpPr/>
            <p:nvPr/>
          </p:nvCxnSpPr>
          <p:spPr>
            <a:xfrm flipH="1">
              <a:off x="6320226" y="2095781"/>
              <a:ext cx="898" cy="956786"/>
            </a:xfrm>
            <a:prstGeom prst="line">
              <a:avLst/>
            </a:prstGeom>
            <a:ln/>
          </p:spPr>
          <p:style>
            <a:lnRef idx="3">
              <a:schemeClr val="dk1"/>
            </a:lnRef>
            <a:fillRef idx="0">
              <a:schemeClr val="dk1"/>
            </a:fillRef>
            <a:effectRef idx="2">
              <a:schemeClr val="dk1"/>
            </a:effectRef>
            <a:fontRef idx="minor">
              <a:schemeClr val="tx1"/>
            </a:fontRef>
          </p:style>
        </p:cxnSp>
        <p:sp>
          <p:nvSpPr>
            <p:cNvPr id="20" name="Line 14"/>
            <p:cNvSpPr>
              <a:spLocks noChangeShapeType="1"/>
            </p:cNvSpPr>
            <p:nvPr/>
          </p:nvSpPr>
          <p:spPr bwMode="auto">
            <a:xfrm rot="5400000" flipV="1">
              <a:off x="6101231" y="2835387"/>
              <a:ext cx="2714" cy="43707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1" name="Line 14"/>
            <p:cNvSpPr>
              <a:spLocks noChangeShapeType="1"/>
            </p:cNvSpPr>
            <p:nvPr/>
          </p:nvSpPr>
          <p:spPr bwMode="auto">
            <a:xfrm rot="5400000" flipV="1">
              <a:off x="3366630" y="4705625"/>
              <a:ext cx="0" cy="83557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2" name="Rectangle 5"/>
            <p:cNvSpPr>
              <a:spLocks noChangeArrowheads="1"/>
            </p:cNvSpPr>
            <p:nvPr/>
          </p:nvSpPr>
          <p:spPr bwMode="auto">
            <a:xfrm rot="5400000" flipV="1">
              <a:off x="5314477" y="4032057"/>
              <a:ext cx="4074677" cy="202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endParaRPr lang="it-IT" altLang="it-IT" sz="1800" dirty="0">
                <a:latin typeface="Times New Roman" panose="02020603050405020304" pitchFamily="18" charset="0"/>
              </a:endParaRPr>
            </a:p>
          </p:txBody>
        </p:sp>
        <p:cxnSp>
          <p:nvCxnSpPr>
            <p:cNvPr id="23" name="Connettore 1 22"/>
            <p:cNvCxnSpPr/>
            <p:nvPr/>
          </p:nvCxnSpPr>
          <p:spPr>
            <a:xfrm flipV="1">
              <a:off x="3545334" y="6394584"/>
              <a:ext cx="3806482" cy="6422"/>
            </a:xfrm>
            <a:prstGeom prst="line">
              <a:avLst/>
            </a:prstGeom>
            <a:ln w="9525"/>
          </p:spPr>
          <p:style>
            <a:lnRef idx="3">
              <a:schemeClr val="dk1"/>
            </a:lnRef>
            <a:fillRef idx="0">
              <a:schemeClr val="dk1"/>
            </a:fillRef>
            <a:effectRef idx="2">
              <a:schemeClr val="dk1"/>
            </a:effectRef>
            <a:fontRef idx="minor">
              <a:schemeClr val="tx1"/>
            </a:fontRef>
          </p:style>
        </p:cxnSp>
        <p:sp>
          <p:nvSpPr>
            <p:cNvPr id="24" name="Line 29"/>
            <p:cNvSpPr>
              <a:spLocks noChangeShapeType="1"/>
            </p:cNvSpPr>
            <p:nvPr/>
          </p:nvSpPr>
          <p:spPr bwMode="auto">
            <a:xfrm rot="5400000" flipH="1" flipV="1">
              <a:off x="7227774" y="6276963"/>
              <a:ext cx="243176" cy="49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5" name="Text Box 31"/>
            <p:cNvSpPr txBox="1">
              <a:spLocks noChangeArrowheads="1"/>
            </p:cNvSpPr>
            <p:nvPr/>
          </p:nvSpPr>
          <p:spPr bwMode="auto">
            <a:xfrm>
              <a:off x="7148951" y="1667580"/>
              <a:ext cx="58534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dirty="0" smtClean="0">
                  <a:latin typeface="Times New Roman" panose="02020603050405020304" pitchFamily="18" charset="0"/>
                </a:rPr>
                <a:t>F/D</a:t>
              </a:r>
              <a:endParaRPr lang="it-IT" altLang="it-IT" sz="1600" dirty="0">
                <a:latin typeface="Times New Roman" panose="02020603050405020304" pitchFamily="18" charset="0"/>
              </a:endParaRPr>
            </a:p>
          </p:txBody>
        </p:sp>
        <p:sp>
          <p:nvSpPr>
            <p:cNvPr id="26" name="Line 29"/>
            <p:cNvSpPr>
              <a:spLocks noChangeShapeType="1"/>
            </p:cNvSpPr>
            <p:nvPr/>
          </p:nvSpPr>
          <p:spPr bwMode="auto">
            <a:xfrm rot="5400000" flipH="1" flipV="1">
              <a:off x="5684984" y="5984005"/>
              <a:ext cx="243176" cy="4909"/>
            </a:xfrm>
            <a:prstGeom prst="line">
              <a:avLst/>
            </a:prstGeom>
            <a:noFill/>
            <a:ln w="28575">
              <a:solidFill>
                <a:schemeClr val="accent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7" name="Line 29"/>
            <p:cNvSpPr>
              <a:spLocks noChangeShapeType="1"/>
            </p:cNvSpPr>
            <p:nvPr/>
          </p:nvSpPr>
          <p:spPr bwMode="auto">
            <a:xfrm rot="5400000" flipH="1" flipV="1">
              <a:off x="6379422" y="5984006"/>
              <a:ext cx="243176" cy="4909"/>
            </a:xfrm>
            <a:prstGeom prst="line">
              <a:avLst/>
            </a:prstGeom>
            <a:noFill/>
            <a:ln w="28575">
              <a:solidFill>
                <a:schemeClr val="accent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8" name="Text Box 31"/>
            <p:cNvSpPr txBox="1">
              <a:spLocks noChangeArrowheads="1"/>
            </p:cNvSpPr>
            <p:nvPr/>
          </p:nvSpPr>
          <p:spPr bwMode="auto">
            <a:xfrm rot="10800000" flipV="1">
              <a:off x="3513546" y="6085245"/>
              <a:ext cx="541738" cy="31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800" dirty="0" smtClean="0">
                  <a:latin typeface="Times New Roman" panose="02020603050405020304" pitchFamily="18" charset="0"/>
                </a:rPr>
                <a:t>CK</a:t>
              </a:r>
              <a:endParaRPr lang="it-IT" altLang="it-IT" sz="1600" dirty="0">
                <a:latin typeface="Times New Roman" panose="02020603050405020304" pitchFamily="18" charset="0"/>
              </a:endParaRPr>
            </a:p>
          </p:txBody>
        </p:sp>
        <p:sp>
          <p:nvSpPr>
            <p:cNvPr id="29" name="Text Box 31"/>
            <p:cNvSpPr txBox="1">
              <a:spLocks noChangeArrowheads="1"/>
            </p:cNvSpPr>
            <p:nvPr/>
          </p:nvSpPr>
          <p:spPr bwMode="auto">
            <a:xfrm rot="10800000" flipV="1">
              <a:off x="6306041" y="5594046"/>
              <a:ext cx="5417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dirty="0" smtClean="0">
                  <a:solidFill>
                    <a:schemeClr val="accent1"/>
                  </a:solidFill>
                  <a:latin typeface="Times New Roman" panose="02020603050405020304" pitchFamily="18" charset="0"/>
                </a:rPr>
                <a:t>ICR</a:t>
              </a:r>
              <a:endParaRPr lang="it-IT" altLang="it-IT" sz="1050" dirty="0">
                <a:solidFill>
                  <a:schemeClr val="accent1"/>
                </a:solidFill>
                <a:latin typeface="Times New Roman" panose="02020603050405020304" pitchFamily="18" charset="0"/>
              </a:endParaRPr>
            </a:p>
          </p:txBody>
        </p:sp>
        <p:sp>
          <p:nvSpPr>
            <p:cNvPr id="30" name="Text Box 31"/>
            <p:cNvSpPr txBox="1">
              <a:spLocks noChangeArrowheads="1"/>
            </p:cNvSpPr>
            <p:nvPr/>
          </p:nvSpPr>
          <p:spPr bwMode="auto">
            <a:xfrm rot="10800000" flipV="1">
              <a:off x="5636236" y="5589383"/>
              <a:ext cx="5417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dirty="0" smtClean="0">
                  <a:solidFill>
                    <a:schemeClr val="accent1"/>
                  </a:solidFill>
                  <a:latin typeface="Times New Roman" panose="02020603050405020304" pitchFamily="18" charset="0"/>
                </a:rPr>
                <a:t>ICW</a:t>
              </a:r>
              <a:endParaRPr lang="it-IT" altLang="it-IT" sz="1050" dirty="0">
                <a:solidFill>
                  <a:schemeClr val="accent1"/>
                </a:solidFill>
                <a:latin typeface="Times New Roman" panose="02020603050405020304" pitchFamily="18" charset="0"/>
              </a:endParaRPr>
            </a:p>
          </p:txBody>
        </p:sp>
        <p:sp>
          <p:nvSpPr>
            <p:cNvPr id="31" name="Text Box 31"/>
            <p:cNvSpPr txBox="1">
              <a:spLocks noChangeArrowheads="1"/>
            </p:cNvSpPr>
            <p:nvPr/>
          </p:nvSpPr>
          <p:spPr bwMode="auto">
            <a:xfrm rot="10800000" flipV="1">
              <a:off x="5754596" y="5997667"/>
              <a:ext cx="24884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400" dirty="0">
                  <a:solidFill>
                    <a:schemeClr val="accent1"/>
                  </a:solidFill>
                  <a:latin typeface="Times New Roman" panose="02020603050405020304" pitchFamily="18" charset="0"/>
                </a:rPr>
                <a:t>0</a:t>
              </a:r>
              <a:endParaRPr lang="it-IT" altLang="it-IT" sz="1200" dirty="0">
                <a:solidFill>
                  <a:schemeClr val="accent1"/>
                </a:solidFill>
                <a:latin typeface="Times New Roman" panose="02020603050405020304" pitchFamily="18" charset="0"/>
              </a:endParaRPr>
            </a:p>
          </p:txBody>
        </p:sp>
        <p:sp>
          <p:nvSpPr>
            <p:cNvPr id="32" name="Text Box 31"/>
            <p:cNvSpPr txBox="1">
              <a:spLocks noChangeArrowheads="1"/>
            </p:cNvSpPr>
            <p:nvPr/>
          </p:nvSpPr>
          <p:spPr bwMode="auto">
            <a:xfrm rot="10800000" flipV="1">
              <a:off x="6446692" y="5992576"/>
              <a:ext cx="24884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400" dirty="0" smtClean="0">
                  <a:solidFill>
                    <a:schemeClr val="accent1"/>
                  </a:solidFill>
                  <a:latin typeface="Times New Roman" panose="02020603050405020304" pitchFamily="18" charset="0"/>
                </a:rPr>
                <a:t>1</a:t>
              </a:r>
              <a:endParaRPr lang="it-IT" altLang="it-IT" sz="1200" dirty="0">
                <a:solidFill>
                  <a:schemeClr val="accent1"/>
                </a:solidFill>
                <a:latin typeface="Times New Roman" panose="02020603050405020304" pitchFamily="18" charset="0"/>
              </a:endParaRPr>
            </a:p>
          </p:txBody>
        </p:sp>
      </p:grpSp>
    </p:spTree>
    <p:extLst>
      <p:ext uri="{BB962C8B-B14F-4D97-AF65-F5344CB8AC3E}">
        <p14:creationId xmlns:p14="http://schemas.microsoft.com/office/powerpoint/2010/main" val="9231444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a:t>istruzioni di tipo L/A: Data </a:t>
            </a:r>
            <a:r>
              <a:rPr lang="it-IT" sz="2400" dirty="0" err="1" smtClean="0"/>
              <a:t>path</a:t>
            </a:r>
            <a:r>
              <a:rPr lang="it-IT" sz="2400" dirty="0" smtClean="0"/>
              <a:t> dello stadio di </a:t>
            </a:r>
            <a:r>
              <a:rPr lang="it-IT" sz="2400" dirty="0" err="1" smtClean="0"/>
              <a:t>Execute</a:t>
            </a:r>
            <a:endParaRPr lang="it-IT" sz="2400"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40</a:t>
            </a:fld>
            <a:endParaRPr lang="it-IT" altLang="it-IT"/>
          </a:p>
        </p:txBody>
      </p:sp>
      <p:grpSp>
        <p:nvGrpSpPr>
          <p:cNvPr id="6" name="Gruppo 5"/>
          <p:cNvGrpSpPr/>
          <p:nvPr/>
        </p:nvGrpSpPr>
        <p:grpSpPr>
          <a:xfrm>
            <a:off x="582108" y="1631483"/>
            <a:ext cx="6191448" cy="4980761"/>
            <a:chOff x="1831979" y="1823840"/>
            <a:chExt cx="6191448" cy="4980761"/>
          </a:xfrm>
        </p:grpSpPr>
        <p:sp>
          <p:nvSpPr>
            <p:cNvPr id="7" name="Text Box 31"/>
            <p:cNvSpPr txBox="1">
              <a:spLocks noChangeArrowheads="1"/>
            </p:cNvSpPr>
            <p:nvPr/>
          </p:nvSpPr>
          <p:spPr bwMode="auto">
            <a:xfrm rot="10800000" flipV="1">
              <a:off x="1831979" y="6164167"/>
              <a:ext cx="541738" cy="31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800" dirty="0" smtClean="0">
                  <a:latin typeface="Times New Roman" panose="02020603050405020304" pitchFamily="18" charset="0"/>
                </a:rPr>
                <a:t>CK</a:t>
              </a:r>
              <a:endParaRPr lang="it-IT" altLang="it-IT" sz="1600" dirty="0">
                <a:latin typeface="Times New Roman" panose="02020603050405020304" pitchFamily="18" charset="0"/>
              </a:endParaRPr>
            </a:p>
          </p:txBody>
        </p:sp>
        <p:sp>
          <p:nvSpPr>
            <p:cNvPr id="9" name="Rectangle 5"/>
            <p:cNvSpPr>
              <a:spLocks noChangeArrowheads="1"/>
            </p:cNvSpPr>
            <p:nvPr/>
          </p:nvSpPr>
          <p:spPr bwMode="auto">
            <a:xfrm rot="5400000" flipV="1">
              <a:off x="5693285" y="4226756"/>
              <a:ext cx="4074677" cy="202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endParaRPr lang="it-IT" altLang="it-IT" sz="1800" dirty="0">
                <a:latin typeface="Times New Roman" panose="02020603050405020304" pitchFamily="18" charset="0"/>
              </a:endParaRPr>
            </a:p>
          </p:txBody>
        </p:sp>
        <p:cxnSp>
          <p:nvCxnSpPr>
            <p:cNvPr id="10" name="Connettore 1 9"/>
            <p:cNvCxnSpPr/>
            <p:nvPr/>
          </p:nvCxnSpPr>
          <p:spPr>
            <a:xfrm>
              <a:off x="2192368" y="6557673"/>
              <a:ext cx="5538256" cy="1130"/>
            </a:xfrm>
            <a:prstGeom prst="line">
              <a:avLst/>
            </a:prstGeom>
            <a:ln w="9525"/>
          </p:spPr>
          <p:style>
            <a:lnRef idx="3">
              <a:schemeClr val="dk1"/>
            </a:lnRef>
            <a:fillRef idx="0">
              <a:schemeClr val="dk1"/>
            </a:fillRef>
            <a:effectRef idx="2">
              <a:schemeClr val="dk1"/>
            </a:effectRef>
            <a:fontRef idx="minor">
              <a:schemeClr val="tx1"/>
            </a:fontRef>
          </p:style>
        </p:cxnSp>
        <p:sp>
          <p:nvSpPr>
            <p:cNvPr id="11" name="Line 29"/>
            <p:cNvSpPr>
              <a:spLocks noChangeShapeType="1"/>
            </p:cNvSpPr>
            <p:nvPr/>
          </p:nvSpPr>
          <p:spPr bwMode="auto">
            <a:xfrm rot="5400000" flipH="1" flipV="1">
              <a:off x="7606582" y="6441182"/>
              <a:ext cx="243176" cy="49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2" name="Text Box 31"/>
            <p:cNvSpPr txBox="1">
              <a:spLocks noChangeArrowheads="1"/>
            </p:cNvSpPr>
            <p:nvPr/>
          </p:nvSpPr>
          <p:spPr bwMode="auto">
            <a:xfrm>
              <a:off x="7428002" y="1838217"/>
              <a:ext cx="5954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dirty="0" smtClean="0">
                  <a:latin typeface="Times New Roman" panose="02020603050405020304" pitchFamily="18" charset="0"/>
                </a:rPr>
                <a:t>E/M</a:t>
              </a:r>
              <a:endParaRPr lang="it-IT" altLang="it-IT" sz="1600" dirty="0">
                <a:latin typeface="Times New Roman" panose="02020603050405020304" pitchFamily="18" charset="0"/>
              </a:endParaRPr>
            </a:p>
          </p:txBody>
        </p:sp>
        <p:sp>
          <p:nvSpPr>
            <p:cNvPr id="13" name="Rectangle 5"/>
            <p:cNvSpPr>
              <a:spLocks noChangeArrowheads="1"/>
            </p:cNvSpPr>
            <p:nvPr/>
          </p:nvSpPr>
          <p:spPr bwMode="auto">
            <a:xfrm rot="5400000" flipV="1">
              <a:off x="2339085" y="4196276"/>
              <a:ext cx="4074677" cy="202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endParaRPr lang="it-IT" altLang="it-IT" sz="1800" dirty="0">
                <a:latin typeface="Times New Roman" panose="02020603050405020304" pitchFamily="18" charset="0"/>
              </a:endParaRPr>
            </a:p>
          </p:txBody>
        </p:sp>
        <p:sp>
          <p:nvSpPr>
            <p:cNvPr id="15" name="Text Box 31"/>
            <p:cNvSpPr txBox="1">
              <a:spLocks noChangeArrowheads="1"/>
            </p:cNvSpPr>
            <p:nvPr/>
          </p:nvSpPr>
          <p:spPr bwMode="auto">
            <a:xfrm>
              <a:off x="4053621" y="1823840"/>
              <a:ext cx="54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dirty="0" smtClean="0">
                  <a:latin typeface="Times New Roman" panose="02020603050405020304" pitchFamily="18" charset="0"/>
                </a:rPr>
                <a:t>D/E</a:t>
              </a:r>
              <a:endParaRPr lang="it-IT" altLang="it-IT" sz="1600" dirty="0">
                <a:latin typeface="Times New Roman" panose="02020603050405020304" pitchFamily="18" charset="0"/>
              </a:endParaRPr>
            </a:p>
          </p:txBody>
        </p:sp>
        <p:sp>
          <p:nvSpPr>
            <p:cNvPr id="49" name="Line 14"/>
            <p:cNvSpPr>
              <a:spLocks noChangeShapeType="1"/>
            </p:cNvSpPr>
            <p:nvPr/>
          </p:nvSpPr>
          <p:spPr bwMode="auto">
            <a:xfrm rot="5400000" flipV="1">
              <a:off x="6053464" y="4292438"/>
              <a:ext cx="0" cy="315219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0" name="Text Box 31"/>
            <p:cNvSpPr txBox="1">
              <a:spLocks noChangeArrowheads="1"/>
            </p:cNvSpPr>
            <p:nvPr/>
          </p:nvSpPr>
          <p:spPr bwMode="auto">
            <a:xfrm>
              <a:off x="4426576" y="5928839"/>
              <a:ext cx="71270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Dest reg</a:t>
              </a:r>
            </a:p>
            <a:p>
              <a:pPr eaLnBrk="1" hangingPunct="1">
                <a:spcBef>
                  <a:spcPct val="0"/>
                </a:spcBef>
                <a:buFontTx/>
                <a:buNone/>
              </a:pPr>
              <a:r>
                <a:rPr lang="it-IT" altLang="it-IT" sz="1100" b="1" dirty="0" smtClean="0">
                  <a:latin typeface="Times New Roman" panose="02020603050405020304" pitchFamily="18" charset="0"/>
                </a:rPr>
                <a:t>L/A</a:t>
              </a:r>
              <a:endParaRPr lang="it-IT" altLang="it-IT" sz="1100" b="1" dirty="0">
                <a:latin typeface="Times New Roman" panose="02020603050405020304" pitchFamily="18" charset="0"/>
              </a:endParaRPr>
            </a:p>
          </p:txBody>
        </p:sp>
        <p:grpSp>
          <p:nvGrpSpPr>
            <p:cNvPr id="54" name="Group 6"/>
            <p:cNvGrpSpPr>
              <a:grpSpLocks/>
            </p:cNvGrpSpPr>
            <p:nvPr/>
          </p:nvGrpSpPr>
          <p:grpSpPr bwMode="auto">
            <a:xfrm rot="5400000" flipV="1">
              <a:off x="5246034" y="4448491"/>
              <a:ext cx="1218997" cy="369957"/>
              <a:chOff x="2064" y="2928"/>
              <a:chExt cx="1200" cy="528"/>
            </a:xfrm>
          </p:grpSpPr>
          <p:sp>
            <p:nvSpPr>
              <p:cNvPr id="89" name="Line 7"/>
              <p:cNvSpPr>
                <a:spLocks noChangeShapeType="1"/>
              </p:cNvSpPr>
              <p:nvPr/>
            </p:nvSpPr>
            <p:spPr bwMode="auto">
              <a:xfrm>
                <a:off x="2064" y="2928"/>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90" name="Line 8"/>
              <p:cNvSpPr>
                <a:spLocks noChangeShapeType="1"/>
              </p:cNvSpPr>
              <p:nvPr/>
            </p:nvSpPr>
            <p:spPr bwMode="auto">
              <a:xfrm>
                <a:off x="2832" y="2928"/>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91" name="Line 9"/>
              <p:cNvSpPr>
                <a:spLocks noChangeShapeType="1"/>
              </p:cNvSpPr>
              <p:nvPr/>
            </p:nvSpPr>
            <p:spPr bwMode="auto">
              <a:xfrm>
                <a:off x="2448" y="3456"/>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92" name="Line 10"/>
              <p:cNvSpPr>
                <a:spLocks noChangeShapeType="1"/>
              </p:cNvSpPr>
              <p:nvPr/>
            </p:nvSpPr>
            <p:spPr bwMode="auto">
              <a:xfrm>
                <a:off x="2064" y="2928"/>
                <a:ext cx="384"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93" name="Line 11"/>
              <p:cNvSpPr>
                <a:spLocks noChangeShapeType="1"/>
              </p:cNvSpPr>
              <p:nvPr/>
            </p:nvSpPr>
            <p:spPr bwMode="auto">
              <a:xfrm flipH="1">
                <a:off x="2928" y="2928"/>
                <a:ext cx="336"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94" name="Line 12"/>
              <p:cNvSpPr>
                <a:spLocks noChangeShapeType="1"/>
              </p:cNvSpPr>
              <p:nvPr/>
            </p:nvSpPr>
            <p:spPr bwMode="auto">
              <a:xfrm>
                <a:off x="2496" y="2928"/>
                <a:ext cx="192"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95" name="Line 13"/>
              <p:cNvSpPr>
                <a:spLocks noChangeShapeType="1"/>
              </p:cNvSpPr>
              <p:nvPr/>
            </p:nvSpPr>
            <p:spPr bwMode="auto">
              <a:xfrm flipH="1">
                <a:off x="2688" y="2928"/>
                <a:ext cx="144"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
          <p:nvSpPr>
            <p:cNvPr id="55" name="Line 14"/>
            <p:cNvSpPr>
              <a:spLocks noChangeShapeType="1"/>
            </p:cNvSpPr>
            <p:nvPr/>
          </p:nvSpPr>
          <p:spPr bwMode="auto">
            <a:xfrm rot="5400000" flipV="1">
              <a:off x="5096724" y="3581278"/>
              <a:ext cx="2759" cy="119666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6" name="Line 14"/>
            <p:cNvSpPr>
              <a:spLocks noChangeShapeType="1"/>
            </p:cNvSpPr>
            <p:nvPr/>
          </p:nvSpPr>
          <p:spPr bwMode="auto">
            <a:xfrm rot="5400000" flipH="1" flipV="1">
              <a:off x="5081384" y="4432881"/>
              <a:ext cx="18185" cy="121191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7" name="Line 14"/>
            <p:cNvSpPr>
              <a:spLocks noChangeShapeType="1"/>
            </p:cNvSpPr>
            <p:nvPr/>
          </p:nvSpPr>
          <p:spPr bwMode="auto">
            <a:xfrm rot="5400000" flipH="1" flipV="1">
              <a:off x="6828834" y="3873316"/>
              <a:ext cx="341" cy="15819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8" name="Text Box 31"/>
            <p:cNvSpPr txBox="1">
              <a:spLocks noChangeArrowheads="1"/>
            </p:cNvSpPr>
            <p:nvPr/>
          </p:nvSpPr>
          <p:spPr bwMode="auto">
            <a:xfrm>
              <a:off x="6242306" y="4308693"/>
              <a:ext cx="97632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ALU </a:t>
              </a:r>
              <a:r>
                <a:rPr lang="it-IT" altLang="it-IT" sz="1100" b="1" dirty="0" err="1" smtClean="0">
                  <a:latin typeface="Times New Roman" panose="02020603050405020304" pitchFamily="18" charset="0"/>
                </a:rPr>
                <a:t>result</a:t>
              </a:r>
              <a:endParaRPr lang="it-IT" altLang="it-IT" sz="1100" b="1" dirty="0">
                <a:latin typeface="Times New Roman" panose="02020603050405020304" pitchFamily="18" charset="0"/>
              </a:endParaRPr>
            </a:p>
          </p:txBody>
        </p:sp>
        <p:sp>
          <p:nvSpPr>
            <p:cNvPr id="60" name="Text Box 31"/>
            <p:cNvSpPr txBox="1">
              <a:spLocks noChangeArrowheads="1"/>
            </p:cNvSpPr>
            <p:nvPr/>
          </p:nvSpPr>
          <p:spPr bwMode="auto">
            <a:xfrm>
              <a:off x="5812408" y="4377485"/>
              <a:ext cx="189158"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a:latin typeface="Times New Roman" panose="02020603050405020304" pitchFamily="18" charset="0"/>
                </a:rPr>
                <a:t>A</a:t>
              </a:r>
              <a:r>
                <a:rPr lang="it-IT" altLang="it-IT" sz="1100" b="1" dirty="0" smtClean="0">
                  <a:latin typeface="Times New Roman" panose="02020603050405020304" pitchFamily="18" charset="0"/>
                </a:rPr>
                <a:t>LU</a:t>
              </a:r>
              <a:endParaRPr lang="it-IT" altLang="it-IT" sz="1100" b="1" dirty="0">
                <a:latin typeface="Times New Roman" panose="02020603050405020304" pitchFamily="18" charset="0"/>
              </a:endParaRPr>
            </a:p>
          </p:txBody>
        </p:sp>
        <p:sp>
          <p:nvSpPr>
            <p:cNvPr id="61" name="Text Box 31"/>
            <p:cNvSpPr txBox="1">
              <a:spLocks noChangeArrowheads="1"/>
            </p:cNvSpPr>
            <p:nvPr/>
          </p:nvSpPr>
          <p:spPr bwMode="auto">
            <a:xfrm>
              <a:off x="4420683" y="4206608"/>
              <a:ext cx="100591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(Source reg1)</a:t>
              </a:r>
              <a:endParaRPr lang="it-IT" altLang="it-IT" sz="1100" b="1" dirty="0">
                <a:latin typeface="Times New Roman" panose="02020603050405020304" pitchFamily="18" charset="0"/>
              </a:endParaRPr>
            </a:p>
          </p:txBody>
        </p:sp>
        <p:sp>
          <p:nvSpPr>
            <p:cNvPr id="62" name="Text Box 31"/>
            <p:cNvSpPr txBox="1">
              <a:spLocks noChangeArrowheads="1"/>
            </p:cNvSpPr>
            <p:nvPr/>
          </p:nvSpPr>
          <p:spPr bwMode="auto">
            <a:xfrm>
              <a:off x="4446155" y="5046198"/>
              <a:ext cx="114288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(Source reg2)</a:t>
              </a:r>
            </a:p>
            <a:p>
              <a:pPr eaLnBrk="1" hangingPunct="1">
                <a:spcBef>
                  <a:spcPct val="0"/>
                </a:spcBef>
                <a:buFontTx/>
                <a:buNone/>
              </a:pPr>
              <a:endParaRPr lang="it-IT" altLang="it-IT" sz="1100" b="1" dirty="0">
                <a:latin typeface="Times New Roman" panose="02020603050405020304" pitchFamily="18" charset="0"/>
              </a:endParaRPr>
            </a:p>
          </p:txBody>
        </p:sp>
        <p:sp>
          <p:nvSpPr>
            <p:cNvPr id="63" name="Line 29"/>
            <p:cNvSpPr>
              <a:spLocks noChangeShapeType="1"/>
            </p:cNvSpPr>
            <p:nvPr/>
          </p:nvSpPr>
          <p:spPr bwMode="auto">
            <a:xfrm rot="5400000" flipH="1" flipV="1">
              <a:off x="4239856" y="6453812"/>
              <a:ext cx="243176" cy="49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6" name="Rettangolo 65"/>
            <p:cNvSpPr/>
            <p:nvPr/>
          </p:nvSpPr>
          <p:spPr>
            <a:xfrm>
              <a:off x="6229233" y="4846969"/>
              <a:ext cx="256256" cy="6589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67" name="Line 14"/>
            <p:cNvSpPr>
              <a:spLocks noChangeShapeType="1"/>
            </p:cNvSpPr>
            <p:nvPr/>
          </p:nvSpPr>
          <p:spPr bwMode="auto">
            <a:xfrm rot="5400000" flipV="1">
              <a:off x="6000492" y="4903568"/>
              <a:ext cx="0" cy="48308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77" name="Text Box 31"/>
            <p:cNvSpPr txBox="1">
              <a:spLocks noChangeArrowheads="1"/>
            </p:cNvSpPr>
            <p:nvPr/>
          </p:nvSpPr>
          <p:spPr bwMode="auto">
            <a:xfrm>
              <a:off x="6203537" y="4846969"/>
              <a:ext cx="18300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700" b="1" dirty="0" smtClean="0">
                  <a:latin typeface="Times New Roman" panose="02020603050405020304" pitchFamily="18" charset="0"/>
                </a:rPr>
                <a:t>F</a:t>
              </a:r>
            </a:p>
            <a:p>
              <a:pPr eaLnBrk="1" hangingPunct="1">
                <a:spcBef>
                  <a:spcPct val="0"/>
                </a:spcBef>
                <a:buFontTx/>
                <a:buNone/>
              </a:pPr>
              <a:r>
                <a:rPr lang="it-IT" altLang="it-IT" sz="700" b="1" dirty="0" smtClean="0">
                  <a:latin typeface="Times New Roman" panose="02020603050405020304" pitchFamily="18" charset="0"/>
                </a:rPr>
                <a:t>L</a:t>
              </a:r>
              <a:r>
                <a:rPr lang="it-IT" altLang="it-IT" sz="800" b="1" dirty="0" smtClean="0">
                  <a:latin typeface="Times New Roman" panose="02020603050405020304" pitchFamily="18" charset="0"/>
                </a:rPr>
                <a:t>AGS</a:t>
              </a:r>
              <a:endParaRPr lang="it-IT" altLang="it-IT" sz="800" b="1" dirty="0">
                <a:latin typeface="Times New Roman" panose="02020603050405020304" pitchFamily="18" charset="0"/>
              </a:endParaRPr>
            </a:p>
          </p:txBody>
        </p:sp>
        <p:sp>
          <p:nvSpPr>
            <p:cNvPr id="79" name="Text Box 31"/>
            <p:cNvSpPr txBox="1">
              <a:spLocks noChangeArrowheads="1"/>
            </p:cNvSpPr>
            <p:nvPr/>
          </p:nvSpPr>
          <p:spPr bwMode="auto">
            <a:xfrm>
              <a:off x="5247240" y="6542991"/>
              <a:ext cx="440984" cy="2616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solidFill>
                    <a:schemeClr val="accent1"/>
                  </a:solidFill>
                  <a:latin typeface="Times New Roman" panose="02020603050405020304" pitchFamily="18" charset="0"/>
                </a:rPr>
                <a:t>M3</a:t>
              </a:r>
            </a:p>
          </p:txBody>
        </p:sp>
        <p:sp>
          <p:nvSpPr>
            <p:cNvPr id="84" name="Line 29"/>
            <p:cNvSpPr>
              <a:spLocks noChangeShapeType="1"/>
            </p:cNvSpPr>
            <p:nvPr/>
          </p:nvSpPr>
          <p:spPr bwMode="auto">
            <a:xfrm rot="16200000" flipH="1" flipV="1">
              <a:off x="5910346" y="4257494"/>
              <a:ext cx="243176" cy="4909"/>
            </a:xfrm>
            <a:prstGeom prst="line">
              <a:avLst/>
            </a:prstGeom>
            <a:noFill/>
            <a:ln w="28575">
              <a:solidFill>
                <a:schemeClr val="accent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85" name="Text Box 31"/>
            <p:cNvSpPr txBox="1">
              <a:spLocks noChangeArrowheads="1"/>
            </p:cNvSpPr>
            <p:nvPr/>
          </p:nvSpPr>
          <p:spPr bwMode="auto">
            <a:xfrm>
              <a:off x="6009562" y="4052936"/>
              <a:ext cx="883749" cy="2616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err="1" smtClean="0">
                  <a:solidFill>
                    <a:schemeClr val="accent1"/>
                  </a:solidFill>
                  <a:latin typeface="Times New Roman" panose="02020603050405020304" pitchFamily="18" charset="0"/>
                </a:rPr>
                <a:t>ALU_code</a:t>
              </a:r>
              <a:endParaRPr lang="it-IT" altLang="it-IT" sz="1100" b="1" dirty="0" smtClean="0">
                <a:solidFill>
                  <a:schemeClr val="accent1"/>
                </a:solidFill>
                <a:latin typeface="Times New Roman" panose="02020603050405020304" pitchFamily="18" charset="0"/>
              </a:endParaRPr>
            </a:p>
          </p:txBody>
        </p:sp>
      </p:grpSp>
    </p:spTree>
    <p:extLst>
      <p:ext uri="{BB962C8B-B14F-4D97-AF65-F5344CB8AC3E}">
        <p14:creationId xmlns:p14="http://schemas.microsoft.com/office/powerpoint/2010/main" val="39024594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a:t>istruzioni di tipo L/A: Data </a:t>
            </a:r>
            <a:r>
              <a:rPr lang="it-IT" sz="2400" dirty="0" err="1" smtClean="0"/>
              <a:t>path</a:t>
            </a:r>
            <a:r>
              <a:rPr lang="it-IT" sz="2400" dirty="0" smtClean="0"/>
              <a:t> dello stadio di Memory</a:t>
            </a:r>
            <a:endParaRPr lang="it-IT" sz="2400"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41</a:t>
            </a:fld>
            <a:endParaRPr lang="it-IT" altLang="it-IT"/>
          </a:p>
        </p:txBody>
      </p:sp>
      <p:grpSp>
        <p:nvGrpSpPr>
          <p:cNvPr id="6" name="Gruppo 5"/>
          <p:cNvGrpSpPr/>
          <p:nvPr/>
        </p:nvGrpSpPr>
        <p:grpSpPr>
          <a:xfrm>
            <a:off x="827584" y="1891596"/>
            <a:ext cx="6300204" cy="4737804"/>
            <a:chOff x="1453171" y="1663202"/>
            <a:chExt cx="6300204" cy="4737804"/>
          </a:xfrm>
        </p:grpSpPr>
        <p:sp>
          <p:nvSpPr>
            <p:cNvPr id="7" name="Text Box 31"/>
            <p:cNvSpPr txBox="1">
              <a:spLocks noChangeArrowheads="1"/>
            </p:cNvSpPr>
            <p:nvPr/>
          </p:nvSpPr>
          <p:spPr bwMode="auto">
            <a:xfrm rot="10800000" flipV="1">
              <a:off x="1453171" y="5999948"/>
              <a:ext cx="541738" cy="31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800" dirty="0" smtClean="0">
                  <a:latin typeface="Times New Roman" panose="02020603050405020304" pitchFamily="18" charset="0"/>
                </a:rPr>
                <a:t>CK</a:t>
              </a:r>
              <a:endParaRPr lang="it-IT" altLang="it-IT" sz="1600" dirty="0">
                <a:latin typeface="Times New Roman" panose="02020603050405020304" pitchFamily="18" charset="0"/>
              </a:endParaRPr>
            </a:p>
          </p:txBody>
        </p:sp>
        <p:sp>
          <p:nvSpPr>
            <p:cNvPr id="8" name="Rectangle 33"/>
            <p:cNvSpPr>
              <a:spLocks noChangeArrowheads="1"/>
            </p:cNvSpPr>
            <p:nvPr/>
          </p:nvSpPr>
          <p:spPr bwMode="auto">
            <a:xfrm rot="10800000" flipV="1">
              <a:off x="5598295" y="3000628"/>
              <a:ext cx="1104195" cy="1628682"/>
            </a:xfrm>
            <a:prstGeom prst="rect">
              <a:avLst/>
            </a:prstGeom>
            <a:solidFill>
              <a:schemeClr val="bg1"/>
            </a:solidFill>
            <a:ln w="28575">
              <a:solidFill>
                <a:schemeClr val="tx1"/>
              </a:solidFill>
              <a:miter lim="800000"/>
              <a:headEnd/>
              <a:tailEnd/>
            </a:ln>
            <a:effec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r>
                <a:rPr lang="it-IT" altLang="it-IT" sz="1200" b="1" dirty="0" smtClean="0">
                  <a:latin typeface="Times New Roman" panose="02020603050405020304" pitchFamily="18" charset="0"/>
                </a:rPr>
                <a:t>DATA</a:t>
              </a:r>
            </a:p>
            <a:p>
              <a:pPr algn="ctr" eaLnBrk="1" hangingPunct="1">
                <a:spcBef>
                  <a:spcPct val="0"/>
                </a:spcBef>
                <a:buFontTx/>
                <a:buNone/>
              </a:pPr>
              <a:endParaRPr lang="it-IT" altLang="it-IT" sz="1200" b="1" dirty="0" smtClean="0">
                <a:latin typeface="Times New Roman" panose="02020603050405020304" pitchFamily="18" charset="0"/>
              </a:endParaRPr>
            </a:p>
            <a:p>
              <a:pPr algn="ctr" eaLnBrk="1" hangingPunct="1">
                <a:spcBef>
                  <a:spcPct val="0"/>
                </a:spcBef>
                <a:buFontTx/>
                <a:buNone/>
              </a:pPr>
              <a:r>
                <a:rPr lang="it-IT" altLang="it-IT" sz="1200" b="1" dirty="0" smtClean="0">
                  <a:latin typeface="Times New Roman" panose="02020603050405020304" pitchFamily="18" charset="0"/>
                </a:rPr>
                <a:t>CACHE</a:t>
              </a:r>
              <a:endParaRPr lang="it-IT" altLang="it-IT" sz="1200" b="1" dirty="0">
                <a:latin typeface="Times New Roman" panose="02020603050405020304" pitchFamily="18" charset="0"/>
              </a:endParaRPr>
            </a:p>
          </p:txBody>
        </p:sp>
        <p:sp>
          <p:nvSpPr>
            <p:cNvPr id="11" name="Rectangle 5"/>
            <p:cNvSpPr>
              <a:spLocks noChangeArrowheads="1"/>
            </p:cNvSpPr>
            <p:nvPr/>
          </p:nvSpPr>
          <p:spPr bwMode="auto">
            <a:xfrm rot="5400000" flipV="1">
              <a:off x="5314477" y="4032057"/>
              <a:ext cx="4074677" cy="202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endParaRPr lang="it-IT" altLang="it-IT" sz="1800" dirty="0">
                <a:latin typeface="Times New Roman" panose="02020603050405020304" pitchFamily="18" charset="0"/>
              </a:endParaRPr>
            </a:p>
          </p:txBody>
        </p:sp>
        <p:cxnSp>
          <p:nvCxnSpPr>
            <p:cNvPr id="12" name="Connettore 1 11"/>
            <p:cNvCxnSpPr/>
            <p:nvPr/>
          </p:nvCxnSpPr>
          <p:spPr>
            <a:xfrm>
              <a:off x="1813560" y="6393454"/>
              <a:ext cx="5538256" cy="1130"/>
            </a:xfrm>
            <a:prstGeom prst="line">
              <a:avLst/>
            </a:prstGeom>
            <a:ln w="9525"/>
          </p:spPr>
          <p:style>
            <a:lnRef idx="3">
              <a:schemeClr val="dk1"/>
            </a:lnRef>
            <a:fillRef idx="0">
              <a:schemeClr val="dk1"/>
            </a:fillRef>
            <a:effectRef idx="2">
              <a:schemeClr val="dk1"/>
            </a:effectRef>
            <a:fontRef idx="minor">
              <a:schemeClr val="tx1"/>
            </a:fontRef>
          </p:style>
        </p:cxnSp>
        <p:sp>
          <p:nvSpPr>
            <p:cNvPr id="13" name="Line 29"/>
            <p:cNvSpPr>
              <a:spLocks noChangeShapeType="1"/>
            </p:cNvSpPr>
            <p:nvPr/>
          </p:nvSpPr>
          <p:spPr bwMode="auto">
            <a:xfrm rot="5400000" flipH="1" flipV="1">
              <a:off x="7234090" y="6283278"/>
              <a:ext cx="230546" cy="491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4" name="Text Box 31"/>
            <p:cNvSpPr txBox="1">
              <a:spLocks noChangeArrowheads="1"/>
            </p:cNvSpPr>
            <p:nvPr/>
          </p:nvSpPr>
          <p:spPr bwMode="auto">
            <a:xfrm>
              <a:off x="6974013" y="1676655"/>
              <a:ext cx="7793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dirty="0" smtClean="0">
                  <a:latin typeface="Times New Roman" panose="02020603050405020304" pitchFamily="18" charset="0"/>
                </a:rPr>
                <a:t>M/WB</a:t>
              </a:r>
              <a:endParaRPr lang="it-IT" altLang="it-IT" sz="1600" dirty="0">
                <a:latin typeface="Times New Roman" panose="02020603050405020304" pitchFamily="18" charset="0"/>
              </a:endParaRPr>
            </a:p>
          </p:txBody>
        </p:sp>
        <p:sp>
          <p:nvSpPr>
            <p:cNvPr id="16" name="Rectangle 5"/>
            <p:cNvSpPr>
              <a:spLocks noChangeArrowheads="1"/>
            </p:cNvSpPr>
            <p:nvPr/>
          </p:nvSpPr>
          <p:spPr bwMode="auto">
            <a:xfrm rot="5400000" flipV="1">
              <a:off x="1960277" y="4032057"/>
              <a:ext cx="4074677" cy="202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endParaRPr lang="it-IT" altLang="it-IT" sz="1800" dirty="0">
                <a:latin typeface="Times New Roman" panose="02020603050405020304" pitchFamily="18" charset="0"/>
              </a:endParaRPr>
            </a:p>
          </p:txBody>
        </p:sp>
        <p:sp>
          <p:nvSpPr>
            <p:cNvPr id="19" name="Line 14"/>
            <p:cNvSpPr>
              <a:spLocks noChangeShapeType="1"/>
            </p:cNvSpPr>
            <p:nvPr/>
          </p:nvSpPr>
          <p:spPr bwMode="auto">
            <a:xfrm rot="5400000" flipH="1" flipV="1">
              <a:off x="5678856" y="4444133"/>
              <a:ext cx="2106" cy="314168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0" name="Line 29"/>
            <p:cNvSpPr>
              <a:spLocks noChangeShapeType="1"/>
            </p:cNvSpPr>
            <p:nvPr/>
          </p:nvSpPr>
          <p:spPr bwMode="auto">
            <a:xfrm rot="5400000" flipH="1">
              <a:off x="3881669" y="6281675"/>
              <a:ext cx="222994" cy="5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2" name="Text Box 31"/>
            <p:cNvSpPr txBox="1">
              <a:spLocks noChangeArrowheads="1"/>
            </p:cNvSpPr>
            <p:nvPr/>
          </p:nvSpPr>
          <p:spPr bwMode="auto">
            <a:xfrm>
              <a:off x="3799488" y="1663202"/>
              <a:ext cx="56949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dirty="0" smtClean="0">
                  <a:latin typeface="Times New Roman" panose="02020603050405020304" pitchFamily="18" charset="0"/>
                </a:rPr>
                <a:t>E/M</a:t>
              </a:r>
              <a:endParaRPr lang="it-IT" altLang="it-IT" sz="1600" dirty="0">
                <a:latin typeface="Times New Roman" panose="02020603050405020304" pitchFamily="18" charset="0"/>
              </a:endParaRPr>
            </a:p>
          </p:txBody>
        </p:sp>
        <p:sp>
          <p:nvSpPr>
            <p:cNvPr id="24" name="Text Box 31"/>
            <p:cNvSpPr txBox="1">
              <a:spLocks noChangeArrowheads="1"/>
            </p:cNvSpPr>
            <p:nvPr/>
          </p:nvSpPr>
          <p:spPr bwMode="auto">
            <a:xfrm>
              <a:off x="5585297" y="5668765"/>
              <a:ext cx="149449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b="1" dirty="0" smtClean="0">
                  <a:latin typeface="Times New Roman" panose="02020603050405020304" pitchFamily="18" charset="0"/>
                </a:rPr>
                <a:t> </a:t>
              </a:r>
              <a:r>
                <a:rPr lang="it-IT" altLang="it-IT" sz="1100" b="1" dirty="0" smtClean="0">
                  <a:latin typeface="Times New Roman" panose="02020603050405020304" pitchFamily="18" charset="0"/>
                </a:rPr>
                <a:t>Dest </a:t>
              </a:r>
              <a:r>
                <a:rPr lang="it-IT" altLang="it-IT" sz="1100" b="1" dirty="0" smtClean="0">
                  <a:latin typeface="Times New Roman" panose="02020603050405020304" pitchFamily="18" charset="0"/>
                </a:rPr>
                <a:t>reg L/A </a:t>
              </a:r>
              <a:endParaRPr lang="it-IT" altLang="it-IT" sz="1600" b="1" dirty="0">
                <a:latin typeface="Times New Roman" panose="02020603050405020304" pitchFamily="18" charset="0"/>
              </a:endParaRPr>
            </a:p>
          </p:txBody>
        </p:sp>
        <p:sp>
          <p:nvSpPr>
            <p:cNvPr id="37" name="Line 14"/>
            <p:cNvSpPr>
              <a:spLocks noChangeShapeType="1"/>
            </p:cNvSpPr>
            <p:nvPr/>
          </p:nvSpPr>
          <p:spPr bwMode="auto">
            <a:xfrm rot="5400000" flipH="1" flipV="1">
              <a:off x="5678856" y="3180918"/>
              <a:ext cx="2106" cy="314168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8" name="Text Box 31"/>
            <p:cNvSpPr txBox="1">
              <a:spLocks noChangeArrowheads="1"/>
            </p:cNvSpPr>
            <p:nvPr/>
          </p:nvSpPr>
          <p:spPr bwMode="auto">
            <a:xfrm>
              <a:off x="4185412" y="4469678"/>
              <a:ext cx="149449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b="1" dirty="0" smtClean="0">
                  <a:latin typeface="Times New Roman" panose="02020603050405020304" pitchFamily="18" charset="0"/>
                </a:rPr>
                <a:t> ALU </a:t>
              </a:r>
              <a:r>
                <a:rPr lang="it-IT" altLang="it-IT" sz="1100" b="1" dirty="0" err="1" smtClean="0">
                  <a:latin typeface="Times New Roman" panose="02020603050405020304" pitchFamily="18" charset="0"/>
                </a:rPr>
                <a:t>result</a:t>
              </a:r>
              <a:endParaRPr lang="it-IT" altLang="it-IT" sz="1600" b="1" dirty="0">
                <a:latin typeface="Times New Roman" panose="02020603050405020304" pitchFamily="18" charset="0"/>
              </a:endParaRPr>
            </a:p>
          </p:txBody>
        </p:sp>
      </p:grpSp>
    </p:spTree>
    <p:extLst>
      <p:ext uri="{BB962C8B-B14F-4D97-AF65-F5344CB8AC3E}">
        <p14:creationId xmlns:p14="http://schemas.microsoft.com/office/powerpoint/2010/main" val="32914655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a:t>istruzioni di tipo L/A: Data </a:t>
            </a:r>
            <a:r>
              <a:rPr lang="it-IT" sz="2400" dirty="0" err="1" smtClean="0"/>
              <a:t>path</a:t>
            </a:r>
            <a:r>
              <a:rPr lang="it-IT" sz="2400" dirty="0" smtClean="0"/>
              <a:t> dello stadio di Write Back</a:t>
            </a:r>
            <a:endParaRPr lang="it-IT" sz="2400"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42</a:t>
            </a:fld>
            <a:endParaRPr lang="it-IT" altLang="it-IT"/>
          </a:p>
        </p:txBody>
      </p:sp>
      <p:grpSp>
        <p:nvGrpSpPr>
          <p:cNvPr id="6" name="Gruppo 5"/>
          <p:cNvGrpSpPr/>
          <p:nvPr/>
        </p:nvGrpSpPr>
        <p:grpSpPr>
          <a:xfrm>
            <a:off x="1403648" y="1205216"/>
            <a:ext cx="5294466" cy="5040420"/>
            <a:chOff x="1611170" y="1723414"/>
            <a:chExt cx="5294466" cy="5040420"/>
          </a:xfrm>
        </p:grpSpPr>
        <p:sp>
          <p:nvSpPr>
            <p:cNvPr id="7" name="Text Box 31"/>
            <p:cNvSpPr txBox="1">
              <a:spLocks noChangeArrowheads="1"/>
            </p:cNvSpPr>
            <p:nvPr/>
          </p:nvSpPr>
          <p:spPr bwMode="auto">
            <a:xfrm rot="10800000" flipV="1">
              <a:off x="3132111" y="5966196"/>
              <a:ext cx="541738" cy="31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800" dirty="0" smtClean="0">
                  <a:latin typeface="Times New Roman" panose="02020603050405020304" pitchFamily="18" charset="0"/>
                </a:rPr>
                <a:t>CK</a:t>
              </a:r>
              <a:endParaRPr lang="it-IT" altLang="it-IT" sz="1600" dirty="0">
                <a:latin typeface="Times New Roman" panose="02020603050405020304" pitchFamily="18" charset="0"/>
              </a:endParaRPr>
            </a:p>
          </p:txBody>
        </p:sp>
        <p:cxnSp>
          <p:nvCxnSpPr>
            <p:cNvPr id="8" name="Connettore 1 7"/>
            <p:cNvCxnSpPr>
              <a:stCxn id="19" idx="1"/>
            </p:cNvCxnSpPr>
            <p:nvPr/>
          </p:nvCxnSpPr>
          <p:spPr>
            <a:xfrm flipH="1">
              <a:off x="6905040" y="3628414"/>
              <a:ext cx="596" cy="2917035"/>
            </a:xfrm>
            <a:prstGeom prst="line">
              <a:avLst/>
            </a:prstGeom>
            <a:ln w="28575"/>
          </p:spPr>
          <p:style>
            <a:lnRef idx="3">
              <a:schemeClr val="dk1"/>
            </a:lnRef>
            <a:fillRef idx="0">
              <a:schemeClr val="dk1"/>
            </a:fillRef>
            <a:effectRef idx="2">
              <a:schemeClr val="dk1"/>
            </a:effectRef>
            <a:fontRef idx="minor">
              <a:schemeClr val="tx1"/>
            </a:fontRef>
          </p:style>
        </p:cxnSp>
        <p:sp>
          <p:nvSpPr>
            <p:cNvPr id="9" name="Line 14"/>
            <p:cNvSpPr>
              <a:spLocks noChangeShapeType="1"/>
            </p:cNvSpPr>
            <p:nvPr/>
          </p:nvSpPr>
          <p:spPr bwMode="auto">
            <a:xfrm rot="5400000" flipV="1">
              <a:off x="5794110" y="5424422"/>
              <a:ext cx="5474" cy="59866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cxnSp>
          <p:nvCxnSpPr>
            <p:cNvPr id="10" name="Connettore 1 9"/>
            <p:cNvCxnSpPr/>
            <p:nvPr/>
          </p:nvCxnSpPr>
          <p:spPr>
            <a:xfrm>
              <a:off x="3132111" y="6401005"/>
              <a:ext cx="2284633" cy="0"/>
            </a:xfrm>
            <a:prstGeom prst="line">
              <a:avLst/>
            </a:prstGeom>
            <a:ln w="9525"/>
          </p:spPr>
          <p:style>
            <a:lnRef idx="3">
              <a:schemeClr val="dk1"/>
            </a:lnRef>
            <a:fillRef idx="0">
              <a:schemeClr val="dk1"/>
            </a:fillRef>
            <a:effectRef idx="2">
              <a:schemeClr val="dk1"/>
            </a:effectRef>
            <a:fontRef idx="minor">
              <a:schemeClr val="tx1"/>
            </a:fontRef>
          </p:style>
        </p:cxnSp>
        <p:grpSp>
          <p:nvGrpSpPr>
            <p:cNvPr id="11" name="Gruppo 10"/>
            <p:cNvGrpSpPr/>
            <p:nvPr/>
          </p:nvGrpSpPr>
          <p:grpSpPr>
            <a:xfrm>
              <a:off x="4604808" y="2095782"/>
              <a:ext cx="202129" cy="4305223"/>
              <a:chOff x="7250751" y="2095783"/>
              <a:chExt cx="202129" cy="4305223"/>
            </a:xfrm>
          </p:grpSpPr>
          <p:sp>
            <p:nvSpPr>
              <p:cNvPr id="40" name="Rectangle 5"/>
              <p:cNvSpPr>
                <a:spLocks noChangeArrowheads="1"/>
              </p:cNvSpPr>
              <p:nvPr/>
            </p:nvSpPr>
            <p:spPr bwMode="auto">
              <a:xfrm rot="5400000" flipV="1">
                <a:off x="5314477" y="4032057"/>
                <a:ext cx="4074677" cy="202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endParaRPr lang="it-IT" altLang="it-IT" sz="1800" dirty="0">
                  <a:latin typeface="Times New Roman" panose="02020603050405020304" pitchFamily="18" charset="0"/>
                </a:endParaRPr>
              </a:p>
            </p:txBody>
          </p:sp>
          <p:sp>
            <p:nvSpPr>
              <p:cNvPr id="41" name="Line 29"/>
              <p:cNvSpPr>
                <a:spLocks noChangeShapeType="1"/>
              </p:cNvSpPr>
              <p:nvPr/>
            </p:nvSpPr>
            <p:spPr bwMode="auto">
              <a:xfrm rot="5400000" flipH="1" flipV="1">
                <a:off x="7234090" y="6283278"/>
                <a:ext cx="230546" cy="491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
          <p:nvSpPr>
            <p:cNvPr id="12" name="Rectangle 5"/>
            <p:cNvSpPr>
              <a:spLocks noChangeArrowheads="1"/>
            </p:cNvSpPr>
            <p:nvPr/>
          </p:nvSpPr>
          <p:spPr bwMode="auto">
            <a:xfrm rot="5400000" flipV="1">
              <a:off x="1960277" y="4032057"/>
              <a:ext cx="4074677" cy="202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endParaRPr lang="it-IT" altLang="it-IT" sz="1800" dirty="0">
                <a:latin typeface="Times New Roman" panose="02020603050405020304" pitchFamily="18" charset="0"/>
              </a:endParaRPr>
            </a:p>
          </p:txBody>
        </p:sp>
        <p:sp>
          <p:nvSpPr>
            <p:cNvPr id="13" name="Line 14"/>
            <p:cNvSpPr>
              <a:spLocks noChangeShapeType="1"/>
            </p:cNvSpPr>
            <p:nvPr/>
          </p:nvSpPr>
          <p:spPr bwMode="auto">
            <a:xfrm rot="16200000" flipH="1" flipV="1">
              <a:off x="4788941" y="4428756"/>
              <a:ext cx="8522" cy="422486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4" name="Line 29"/>
            <p:cNvSpPr>
              <a:spLocks noChangeShapeType="1"/>
            </p:cNvSpPr>
            <p:nvPr/>
          </p:nvSpPr>
          <p:spPr bwMode="auto">
            <a:xfrm rot="5400000" flipH="1">
              <a:off x="3881669" y="6281675"/>
              <a:ext cx="222994" cy="5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5" name="Text Box 31"/>
            <p:cNvSpPr txBox="1">
              <a:spLocks noChangeArrowheads="1"/>
            </p:cNvSpPr>
            <p:nvPr/>
          </p:nvSpPr>
          <p:spPr bwMode="auto">
            <a:xfrm>
              <a:off x="4454661" y="1723414"/>
              <a:ext cx="59605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dirty="0" smtClean="0">
                  <a:latin typeface="Times New Roman" panose="02020603050405020304" pitchFamily="18" charset="0"/>
                </a:rPr>
                <a:t>E/M</a:t>
              </a:r>
              <a:endParaRPr lang="it-IT" altLang="it-IT" sz="1600" dirty="0">
                <a:latin typeface="Times New Roman" panose="02020603050405020304" pitchFamily="18" charset="0"/>
              </a:endParaRPr>
            </a:p>
          </p:txBody>
        </p:sp>
        <p:cxnSp>
          <p:nvCxnSpPr>
            <p:cNvPr id="16" name="Connettore 1 15"/>
            <p:cNvCxnSpPr/>
            <p:nvPr/>
          </p:nvCxnSpPr>
          <p:spPr>
            <a:xfrm>
              <a:off x="6088198" y="5737557"/>
              <a:ext cx="7981" cy="1010484"/>
            </a:xfrm>
            <a:prstGeom prst="line">
              <a:avLst/>
            </a:prstGeom>
            <a:ln w="28575"/>
          </p:spPr>
          <p:style>
            <a:lnRef idx="3">
              <a:schemeClr val="dk1"/>
            </a:lnRef>
            <a:fillRef idx="0">
              <a:schemeClr val="dk1"/>
            </a:fillRef>
            <a:effectRef idx="2">
              <a:schemeClr val="dk1"/>
            </a:effectRef>
            <a:fontRef idx="minor">
              <a:schemeClr val="tx1"/>
            </a:fontRef>
          </p:style>
        </p:cxnSp>
        <p:sp>
          <p:nvSpPr>
            <p:cNvPr id="19" name="Line 24"/>
            <p:cNvSpPr>
              <a:spLocks noChangeShapeType="1"/>
            </p:cNvSpPr>
            <p:nvPr/>
          </p:nvSpPr>
          <p:spPr bwMode="auto">
            <a:xfrm rot="5400000" flipH="1" flipV="1">
              <a:off x="6222116" y="2944897"/>
              <a:ext cx="3" cy="13670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nvGrpSpPr>
            <p:cNvPr id="20" name="Gruppo 19"/>
            <p:cNvGrpSpPr/>
            <p:nvPr/>
          </p:nvGrpSpPr>
          <p:grpSpPr>
            <a:xfrm>
              <a:off x="5320587" y="2095782"/>
              <a:ext cx="202129" cy="4305223"/>
              <a:chOff x="7250751" y="2095783"/>
              <a:chExt cx="202129" cy="4305223"/>
            </a:xfrm>
          </p:grpSpPr>
          <p:sp>
            <p:nvSpPr>
              <p:cNvPr id="38" name="Rectangle 5"/>
              <p:cNvSpPr>
                <a:spLocks noChangeArrowheads="1"/>
              </p:cNvSpPr>
              <p:nvPr/>
            </p:nvSpPr>
            <p:spPr bwMode="auto">
              <a:xfrm rot="5400000" flipV="1">
                <a:off x="5314477" y="4032057"/>
                <a:ext cx="4074677" cy="202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endParaRPr lang="it-IT" altLang="it-IT" sz="1800" dirty="0">
                  <a:latin typeface="Times New Roman" panose="02020603050405020304" pitchFamily="18" charset="0"/>
                </a:endParaRPr>
              </a:p>
            </p:txBody>
          </p:sp>
          <p:sp>
            <p:nvSpPr>
              <p:cNvPr id="39" name="Line 29"/>
              <p:cNvSpPr>
                <a:spLocks noChangeShapeType="1"/>
              </p:cNvSpPr>
              <p:nvPr/>
            </p:nvSpPr>
            <p:spPr bwMode="auto">
              <a:xfrm rot="5400000" flipH="1" flipV="1">
                <a:off x="7234090" y="6283278"/>
                <a:ext cx="230546" cy="491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
          <p:nvSpPr>
            <p:cNvPr id="23" name="Rectangle 33"/>
            <p:cNvSpPr>
              <a:spLocks noChangeArrowheads="1"/>
            </p:cNvSpPr>
            <p:nvPr/>
          </p:nvSpPr>
          <p:spPr bwMode="auto">
            <a:xfrm rot="10800000" flipV="1">
              <a:off x="2256527" y="2949571"/>
              <a:ext cx="1104195" cy="1628682"/>
            </a:xfrm>
            <a:prstGeom prst="rect">
              <a:avLst/>
            </a:prstGeom>
            <a:solidFill>
              <a:schemeClr val="bg1"/>
            </a:solidFill>
            <a:ln w="28575">
              <a:solidFill>
                <a:schemeClr val="tx1"/>
              </a:solidFill>
              <a:miter lim="800000"/>
              <a:headEnd/>
              <a:tailEnd/>
            </a:ln>
            <a:effec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r>
                <a:rPr lang="it-IT" altLang="it-IT" sz="1200" b="1" dirty="0" err="1" smtClean="0">
                  <a:latin typeface="Times New Roman" panose="02020603050405020304" pitchFamily="18" charset="0"/>
                </a:rPr>
                <a:t>Registers</a:t>
              </a:r>
              <a:endParaRPr lang="it-IT" altLang="it-IT" sz="1200" b="1" dirty="0">
                <a:latin typeface="Times New Roman" panose="02020603050405020304" pitchFamily="18" charset="0"/>
              </a:endParaRPr>
            </a:p>
          </p:txBody>
        </p:sp>
        <p:sp>
          <p:nvSpPr>
            <p:cNvPr id="24" name="Line 14"/>
            <p:cNvSpPr>
              <a:spLocks noChangeShapeType="1"/>
            </p:cNvSpPr>
            <p:nvPr/>
          </p:nvSpPr>
          <p:spPr bwMode="auto">
            <a:xfrm rot="5400000" flipH="1" flipV="1">
              <a:off x="2086043" y="4319915"/>
              <a:ext cx="1507" cy="33945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cxnSp>
          <p:nvCxnSpPr>
            <p:cNvPr id="25" name="Connettore 1 24"/>
            <p:cNvCxnSpPr/>
            <p:nvPr/>
          </p:nvCxnSpPr>
          <p:spPr>
            <a:xfrm>
              <a:off x="1904545" y="4478449"/>
              <a:ext cx="15224" cy="2275692"/>
            </a:xfrm>
            <a:prstGeom prst="line">
              <a:avLst/>
            </a:prstGeom>
            <a:ln w="28575"/>
          </p:spPr>
          <p:style>
            <a:lnRef idx="3">
              <a:schemeClr val="dk1"/>
            </a:lnRef>
            <a:fillRef idx="0">
              <a:schemeClr val="dk1"/>
            </a:fillRef>
            <a:effectRef idx="2">
              <a:schemeClr val="dk1"/>
            </a:effectRef>
            <a:fontRef idx="minor">
              <a:schemeClr val="tx1"/>
            </a:fontRef>
          </p:style>
        </p:cxnSp>
        <p:sp>
          <p:nvSpPr>
            <p:cNvPr id="26" name="Line 14"/>
            <p:cNvSpPr>
              <a:spLocks noChangeShapeType="1"/>
            </p:cNvSpPr>
            <p:nvPr/>
          </p:nvSpPr>
          <p:spPr bwMode="auto">
            <a:xfrm flipV="1">
              <a:off x="2680767" y="4558481"/>
              <a:ext cx="1" cy="198696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7" name="Text Box 31"/>
            <p:cNvSpPr txBox="1">
              <a:spLocks noChangeArrowheads="1"/>
            </p:cNvSpPr>
            <p:nvPr/>
          </p:nvSpPr>
          <p:spPr bwMode="auto">
            <a:xfrm>
              <a:off x="1611170" y="4214168"/>
              <a:ext cx="68883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Dest reg</a:t>
              </a:r>
            </a:p>
            <a:p>
              <a:pPr eaLnBrk="1" hangingPunct="1">
                <a:spcBef>
                  <a:spcPct val="0"/>
                </a:spcBef>
                <a:buFontTx/>
                <a:buNone/>
              </a:pPr>
              <a:endParaRPr lang="it-IT" altLang="it-IT" sz="1100" dirty="0">
                <a:latin typeface="Times New Roman" panose="02020603050405020304" pitchFamily="18" charset="0"/>
              </a:endParaRPr>
            </a:p>
          </p:txBody>
        </p:sp>
        <p:sp>
          <p:nvSpPr>
            <p:cNvPr id="28" name="Text Box 31"/>
            <p:cNvSpPr txBox="1">
              <a:spLocks noChangeArrowheads="1"/>
            </p:cNvSpPr>
            <p:nvPr/>
          </p:nvSpPr>
          <p:spPr bwMode="auto">
            <a:xfrm>
              <a:off x="1855071" y="4796079"/>
              <a:ext cx="94908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ALU </a:t>
              </a:r>
              <a:r>
                <a:rPr lang="it-IT" altLang="it-IT" sz="1100" b="1" dirty="0" err="1" smtClean="0">
                  <a:latin typeface="Times New Roman" panose="02020603050405020304" pitchFamily="18" charset="0"/>
                </a:rPr>
                <a:t>result</a:t>
              </a:r>
              <a:endParaRPr lang="it-IT" altLang="it-IT" sz="1100" b="1" dirty="0">
                <a:latin typeface="Times New Roman" panose="02020603050405020304" pitchFamily="18" charset="0"/>
              </a:endParaRPr>
            </a:p>
          </p:txBody>
        </p:sp>
        <p:sp>
          <p:nvSpPr>
            <p:cNvPr id="29" name="Line 14"/>
            <p:cNvSpPr>
              <a:spLocks noChangeShapeType="1"/>
            </p:cNvSpPr>
            <p:nvPr/>
          </p:nvSpPr>
          <p:spPr bwMode="auto">
            <a:xfrm rot="16200000" flipV="1">
              <a:off x="3992150" y="4667785"/>
              <a:ext cx="20966" cy="417113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0" name="Text Box 31"/>
            <p:cNvSpPr txBox="1">
              <a:spLocks noChangeArrowheads="1"/>
            </p:cNvSpPr>
            <p:nvPr/>
          </p:nvSpPr>
          <p:spPr bwMode="auto">
            <a:xfrm>
              <a:off x="5157169" y="1723414"/>
              <a:ext cx="76285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dirty="0" smtClean="0">
                  <a:latin typeface="Times New Roman" panose="02020603050405020304" pitchFamily="18" charset="0"/>
                </a:rPr>
                <a:t>M/WB</a:t>
              </a:r>
              <a:endParaRPr lang="it-IT" altLang="it-IT" sz="1600" dirty="0">
                <a:latin typeface="Times New Roman" panose="02020603050405020304" pitchFamily="18" charset="0"/>
              </a:endParaRPr>
            </a:p>
          </p:txBody>
        </p:sp>
        <p:sp>
          <p:nvSpPr>
            <p:cNvPr id="31" name="Text Box 31"/>
            <p:cNvSpPr txBox="1">
              <a:spLocks noChangeArrowheads="1"/>
            </p:cNvSpPr>
            <p:nvPr/>
          </p:nvSpPr>
          <p:spPr bwMode="auto">
            <a:xfrm>
              <a:off x="3749526" y="1732194"/>
              <a:ext cx="52490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dirty="0" smtClean="0">
                  <a:latin typeface="Times New Roman" panose="02020603050405020304" pitchFamily="18" charset="0"/>
                </a:rPr>
                <a:t>D/E</a:t>
              </a:r>
              <a:endParaRPr lang="it-IT" altLang="it-IT" sz="1600" dirty="0">
                <a:latin typeface="Times New Roman" panose="02020603050405020304" pitchFamily="18" charset="0"/>
              </a:endParaRPr>
            </a:p>
          </p:txBody>
        </p:sp>
        <p:sp>
          <p:nvSpPr>
            <p:cNvPr id="33" name="Text Box 31"/>
            <p:cNvSpPr txBox="1">
              <a:spLocks noChangeArrowheads="1"/>
            </p:cNvSpPr>
            <p:nvPr/>
          </p:nvSpPr>
          <p:spPr bwMode="auto">
            <a:xfrm>
              <a:off x="5497515" y="3717375"/>
              <a:ext cx="9299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ALU </a:t>
              </a:r>
              <a:r>
                <a:rPr lang="it-IT" altLang="it-IT" sz="1100" b="1" dirty="0" err="1" smtClean="0">
                  <a:latin typeface="Times New Roman" panose="02020603050405020304" pitchFamily="18" charset="0"/>
                </a:rPr>
                <a:t>result</a:t>
              </a:r>
              <a:endParaRPr lang="it-IT" altLang="it-IT" sz="1100" b="1" dirty="0">
                <a:latin typeface="Times New Roman" panose="02020603050405020304" pitchFamily="18" charset="0"/>
              </a:endParaRPr>
            </a:p>
          </p:txBody>
        </p:sp>
        <p:sp>
          <p:nvSpPr>
            <p:cNvPr id="36" name="Line 29"/>
            <p:cNvSpPr>
              <a:spLocks noChangeShapeType="1"/>
            </p:cNvSpPr>
            <p:nvPr/>
          </p:nvSpPr>
          <p:spPr bwMode="auto">
            <a:xfrm rot="5400000" flipH="1" flipV="1">
              <a:off x="3027238" y="4704937"/>
              <a:ext cx="243176" cy="4909"/>
            </a:xfrm>
            <a:prstGeom prst="line">
              <a:avLst/>
            </a:prstGeom>
            <a:noFill/>
            <a:ln w="28575">
              <a:solidFill>
                <a:schemeClr val="accent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7" name="Text Box 31"/>
            <p:cNvSpPr txBox="1">
              <a:spLocks noChangeArrowheads="1"/>
            </p:cNvSpPr>
            <p:nvPr/>
          </p:nvSpPr>
          <p:spPr bwMode="auto">
            <a:xfrm>
              <a:off x="3162409" y="4677993"/>
              <a:ext cx="440984" cy="2616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solidFill>
                    <a:schemeClr val="accent1"/>
                  </a:solidFill>
                  <a:latin typeface="Times New Roman" panose="02020603050405020304" pitchFamily="18" charset="0"/>
                </a:rPr>
                <a:t>RW</a:t>
              </a:r>
            </a:p>
          </p:txBody>
        </p:sp>
      </p:grpSp>
    </p:spTree>
    <p:extLst>
      <p:ext uri="{BB962C8B-B14F-4D97-AF65-F5344CB8AC3E}">
        <p14:creationId xmlns:p14="http://schemas.microsoft.com/office/powerpoint/2010/main" val="34814907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sz="2000" dirty="0" err="1">
                <a:effectLst/>
              </a:rPr>
              <a:t>Istruzioni</a:t>
            </a:r>
            <a:r>
              <a:rPr lang="en-GB" sz="2000" dirty="0">
                <a:effectLst/>
              </a:rPr>
              <a:t> </a:t>
            </a:r>
            <a:r>
              <a:rPr lang="en-GB" sz="2000" dirty="0" err="1">
                <a:effectLst/>
              </a:rPr>
              <a:t>caricamento</a:t>
            </a:r>
            <a:r>
              <a:rPr lang="en-GB" sz="2000" dirty="0">
                <a:effectLst/>
              </a:rPr>
              <a:t>/</a:t>
            </a:r>
            <a:r>
              <a:rPr lang="en-GB" sz="2000" dirty="0" err="1">
                <a:effectLst/>
              </a:rPr>
              <a:t>memorizzazione</a:t>
            </a:r>
            <a:r>
              <a:rPr lang="en-GB" sz="2000" dirty="0">
                <a:effectLst/>
              </a:rPr>
              <a:t> (</a:t>
            </a:r>
            <a:r>
              <a:rPr lang="en-GB" sz="2000" dirty="0" err="1">
                <a:effectLst/>
              </a:rPr>
              <a:t>istruzioni</a:t>
            </a:r>
            <a:r>
              <a:rPr lang="en-GB" sz="2000" dirty="0">
                <a:effectLst/>
              </a:rPr>
              <a:t> di </a:t>
            </a:r>
            <a:r>
              <a:rPr lang="en-GB" sz="2000" dirty="0" err="1">
                <a:effectLst/>
              </a:rPr>
              <a:t>tipo</a:t>
            </a:r>
            <a:r>
              <a:rPr lang="en-GB" sz="2000" dirty="0">
                <a:effectLst/>
              </a:rPr>
              <a:t> </a:t>
            </a:r>
            <a:r>
              <a:rPr lang="en-GB" sz="2000" dirty="0" smtClean="0">
                <a:effectLst/>
              </a:rPr>
              <a:t>C/M)</a:t>
            </a:r>
            <a:endParaRPr lang="it-IT" sz="2000"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43</a:t>
            </a:fld>
            <a:endParaRPr lang="it-IT" altLang="it-IT"/>
          </a:p>
        </p:txBody>
      </p:sp>
      <p:graphicFrame>
        <p:nvGraphicFramePr>
          <p:cNvPr id="6" name="Tabella 5"/>
          <p:cNvGraphicFramePr>
            <a:graphicFrameLocks noGrp="1"/>
          </p:cNvGraphicFramePr>
          <p:nvPr>
            <p:extLst>
              <p:ext uri="{D42A27DB-BD31-4B8C-83A1-F6EECF244321}">
                <p14:modId xmlns:p14="http://schemas.microsoft.com/office/powerpoint/2010/main" val="3913732837"/>
              </p:ext>
            </p:extLst>
          </p:nvPr>
        </p:nvGraphicFramePr>
        <p:xfrm>
          <a:off x="723706" y="2204864"/>
          <a:ext cx="8159824" cy="1949907"/>
        </p:xfrm>
        <a:graphic>
          <a:graphicData uri="http://schemas.openxmlformats.org/drawingml/2006/table">
            <a:tbl>
              <a:tblPr>
                <a:tableStyleId>{5C22544A-7EE6-4342-B048-85BDC9FD1C3A}</a:tableStyleId>
              </a:tblPr>
              <a:tblGrid>
                <a:gridCol w="1707476"/>
                <a:gridCol w="3163248"/>
                <a:gridCol w="3289100"/>
              </a:tblGrid>
              <a:tr h="243027">
                <a:tc>
                  <a:txBody>
                    <a:bodyPr/>
                    <a:lstStyle/>
                    <a:p>
                      <a:pPr>
                        <a:spcAft>
                          <a:spcPts val="0"/>
                        </a:spcAft>
                      </a:pPr>
                      <a:r>
                        <a:rPr lang="it-IT" sz="1000" dirty="0">
                          <a:solidFill>
                            <a:schemeClr val="accent2"/>
                          </a:solidFill>
                          <a:effectLst/>
                        </a:rPr>
                        <a:t>Istruzione</a:t>
                      </a:r>
                      <a:endParaRPr lang="it-IT" sz="1000" b="1" i="1" dirty="0">
                        <a:solidFill>
                          <a:schemeClr val="accent2"/>
                        </a:solidFill>
                        <a:effectLst/>
                        <a:latin typeface="New York"/>
                        <a:cs typeface="Times New Roman" panose="02020603050405020304" pitchFamily="18" charset="0"/>
                      </a:endParaRPr>
                    </a:p>
                  </a:txBody>
                  <a:tcPr marL="44450" marR="44450" marT="0" marB="0"/>
                </a:tc>
                <a:tc>
                  <a:txBody>
                    <a:bodyPr/>
                    <a:lstStyle/>
                    <a:p>
                      <a:pPr>
                        <a:spcAft>
                          <a:spcPts val="0"/>
                        </a:spcAft>
                      </a:pPr>
                      <a:r>
                        <a:rPr lang="it-IT" sz="1200" dirty="0">
                          <a:solidFill>
                            <a:schemeClr val="accent2"/>
                          </a:solidFill>
                          <a:effectLst/>
                        </a:rPr>
                        <a:t>                   Sintassi</a:t>
                      </a:r>
                      <a:endParaRPr lang="it-IT" sz="1200" dirty="0">
                        <a:solidFill>
                          <a:schemeClr val="accent2"/>
                        </a:solidFill>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spcAft>
                          <a:spcPts val="0"/>
                        </a:spcAft>
                      </a:pPr>
                      <a:r>
                        <a:rPr lang="it-IT" sz="1200" dirty="0">
                          <a:effectLst/>
                        </a:rPr>
                        <a:t>                  </a:t>
                      </a:r>
                      <a:r>
                        <a:rPr lang="it-IT" sz="1200" dirty="0">
                          <a:solidFill>
                            <a:schemeClr val="accent2"/>
                          </a:solidFill>
                          <a:effectLst/>
                        </a:rPr>
                        <a:t>Semantica</a:t>
                      </a:r>
                      <a:endParaRPr lang="it-IT" sz="1200" dirty="0">
                        <a:solidFill>
                          <a:schemeClr val="accent2"/>
                        </a:solidFill>
                        <a:effectLst/>
                        <a:latin typeface="Palatino"/>
                        <a:ea typeface="Times New Roman" panose="02020603050405020304" pitchFamily="18" charset="0"/>
                        <a:cs typeface="Times New Roman" panose="02020603050405020304" pitchFamily="18" charset="0"/>
                      </a:endParaRPr>
                    </a:p>
                  </a:txBody>
                  <a:tcPr marL="44450" marR="44450" marT="0" marB="0"/>
                </a:tc>
              </a:tr>
              <a:tr h="1701189">
                <a:tc>
                  <a:txBody>
                    <a:bodyPr/>
                    <a:lstStyle/>
                    <a:p>
                      <a:pPr algn="just">
                        <a:spcAft>
                          <a:spcPts val="0"/>
                        </a:spcAft>
                      </a:pPr>
                      <a:r>
                        <a:rPr lang="it-IT" sz="1600" dirty="0">
                          <a:effectLst/>
                        </a:rPr>
                        <a:t>Caricamento </a:t>
                      </a:r>
                      <a:endParaRPr lang="it-IT" sz="1600" dirty="0" smtClean="0">
                        <a:effectLst/>
                      </a:endParaRPr>
                    </a:p>
                    <a:p>
                      <a:pPr algn="just">
                        <a:spcAft>
                          <a:spcPts val="0"/>
                        </a:spcAft>
                      </a:pPr>
                      <a:r>
                        <a:rPr lang="it-IT" sz="1600" dirty="0" smtClean="0">
                          <a:effectLst/>
                        </a:rPr>
                        <a:t>di</a:t>
                      </a:r>
                      <a:endParaRPr lang="it-IT" sz="1600" dirty="0">
                        <a:effectLst/>
                      </a:endParaRPr>
                    </a:p>
                    <a:p>
                      <a:pPr algn="just">
                        <a:spcAft>
                          <a:spcPts val="0"/>
                        </a:spcAft>
                      </a:pPr>
                      <a:r>
                        <a:rPr lang="it-IT" sz="1600" dirty="0">
                          <a:effectLst/>
                        </a:rPr>
                        <a:t>parola</a:t>
                      </a:r>
                    </a:p>
                    <a:p>
                      <a:pPr algn="just">
                        <a:spcAft>
                          <a:spcPts val="0"/>
                        </a:spcAft>
                      </a:pPr>
                      <a:r>
                        <a:rPr lang="it-IT" sz="1600" dirty="0">
                          <a:effectLst/>
                        </a:rPr>
                        <a:t> </a:t>
                      </a:r>
                    </a:p>
                    <a:p>
                      <a:pPr algn="just">
                        <a:spcAft>
                          <a:spcPts val="0"/>
                        </a:spcAft>
                      </a:pPr>
                      <a:r>
                        <a:rPr lang="it-IT" sz="1600" dirty="0">
                          <a:effectLst/>
                        </a:rPr>
                        <a:t>Memorizzazione di</a:t>
                      </a:r>
                    </a:p>
                    <a:p>
                      <a:pPr algn="just">
                        <a:spcAft>
                          <a:spcPts val="0"/>
                        </a:spcAft>
                      </a:pPr>
                      <a:r>
                        <a:rPr lang="it-IT" sz="1600" dirty="0">
                          <a:effectLst/>
                        </a:rPr>
                        <a:t>p</a:t>
                      </a:r>
                      <a:r>
                        <a:rPr lang="it-IT" sz="1600" dirty="0" smtClean="0">
                          <a:effectLst/>
                        </a:rPr>
                        <a:t>arola</a:t>
                      </a:r>
                      <a:endParaRPr lang="it-IT" sz="1600" dirty="0">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lgn="just">
                        <a:spcAft>
                          <a:spcPts val="0"/>
                        </a:spcAft>
                      </a:pPr>
                      <a:r>
                        <a:rPr lang="en-US" sz="1600" dirty="0">
                          <a:effectLst/>
                        </a:rPr>
                        <a:t>load </a:t>
                      </a:r>
                      <a:r>
                        <a:rPr lang="en-US" sz="1600" dirty="0" err="1">
                          <a:effectLst/>
                        </a:rPr>
                        <a:t>regdest</a:t>
                      </a:r>
                      <a:r>
                        <a:rPr lang="en-US" sz="1600" dirty="0">
                          <a:effectLst/>
                        </a:rPr>
                        <a:t>, offset(</a:t>
                      </a:r>
                      <a:r>
                        <a:rPr lang="en-US" sz="1600" dirty="0" err="1">
                          <a:effectLst/>
                        </a:rPr>
                        <a:t>regbase</a:t>
                      </a:r>
                      <a:r>
                        <a:rPr lang="en-US" sz="1600" dirty="0">
                          <a:effectLst/>
                        </a:rPr>
                        <a:t>)</a:t>
                      </a:r>
                      <a:endParaRPr lang="it-IT" sz="1600" dirty="0">
                        <a:effectLst/>
                      </a:endParaRPr>
                    </a:p>
                    <a:p>
                      <a:pPr algn="just">
                        <a:spcAft>
                          <a:spcPts val="0"/>
                        </a:spcAft>
                      </a:pPr>
                      <a:r>
                        <a:rPr lang="en-US" sz="1600" dirty="0">
                          <a:effectLst/>
                        </a:rPr>
                        <a:t> </a:t>
                      </a:r>
                      <a:endParaRPr lang="it-IT" sz="1600" dirty="0">
                        <a:effectLst/>
                      </a:endParaRPr>
                    </a:p>
                    <a:p>
                      <a:pPr algn="just">
                        <a:spcAft>
                          <a:spcPts val="0"/>
                        </a:spcAft>
                      </a:pPr>
                      <a:r>
                        <a:rPr lang="en-US" sz="1600" dirty="0">
                          <a:effectLst/>
                        </a:rPr>
                        <a:t> </a:t>
                      </a:r>
                      <a:endParaRPr lang="it-IT" sz="1600" dirty="0">
                        <a:effectLst/>
                      </a:endParaRPr>
                    </a:p>
                    <a:p>
                      <a:pPr algn="just">
                        <a:spcAft>
                          <a:spcPts val="0"/>
                        </a:spcAft>
                      </a:pPr>
                      <a:r>
                        <a:rPr lang="en-US" sz="1600" dirty="0">
                          <a:effectLst/>
                        </a:rPr>
                        <a:t>store </a:t>
                      </a:r>
                      <a:r>
                        <a:rPr lang="en-US" sz="1600" dirty="0" err="1" smtClean="0">
                          <a:effectLst/>
                        </a:rPr>
                        <a:t>regsorgM</a:t>
                      </a:r>
                      <a:r>
                        <a:rPr lang="en-US" sz="1600" dirty="0" smtClean="0">
                          <a:effectLst/>
                        </a:rPr>
                        <a:t>, </a:t>
                      </a:r>
                      <a:r>
                        <a:rPr lang="en-US" sz="1600" dirty="0">
                          <a:effectLst/>
                        </a:rPr>
                        <a:t>offset(</a:t>
                      </a:r>
                      <a:r>
                        <a:rPr lang="en-US" sz="1600" dirty="0" err="1">
                          <a:effectLst/>
                        </a:rPr>
                        <a:t>regbase</a:t>
                      </a:r>
                      <a:r>
                        <a:rPr lang="en-US" sz="1600" dirty="0">
                          <a:effectLst/>
                        </a:rPr>
                        <a:t>)</a:t>
                      </a:r>
                      <a:endParaRPr lang="it-IT" sz="1600" dirty="0">
                        <a:effectLst/>
                      </a:endParaRPr>
                    </a:p>
                    <a:p>
                      <a:pPr algn="just">
                        <a:spcAft>
                          <a:spcPts val="0"/>
                        </a:spcAft>
                      </a:pPr>
                      <a:r>
                        <a:rPr lang="en-US" sz="1600" dirty="0">
                          <a:effectLst/>
                        </a:rPr>
                        <a:t> </a:t>
                      </a:r>
                      <a:endParaRPr lang="it-IT" sz="1600" dirty="0">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spcAft>
                          <a:spcPts val="0"/>
                        </a:spcAft>
                      </a:pPr>
                      <a:r>
                        <a:rPr lang="en-US" sz="1600" dirty="0">
                          <a:effectLst/>
                        </a:rPr>
                        <a:t>(</a:t>
                      </a:r>
                      <a:r>
                        <a:rPr lang="en-US" sz="1600" dirty="0" err="1">
                          <a:effectLst/>
                        </a:rPr>
                        <a:t>regdest</a:t>
                      </a:r>
                      <a:r>
                        <a:rPr lang="en-US" sz="1600" dirty="0">
                          <a:effectLst/>
                        </a:rPr>
                        <a:t>) = </a:t>
                      </a:r>
                      <a:r>
                        <a:rPr lang="en-US" sz="1600" dirty="0" err="1">
                          <a:effectLst/>
                        </a:rPr>
                        <a:t>memoria</a:t>
                      </a:r>
                      <a:r>
                        <a:rPr lang="en-US" sz="1600" dirty="0">
                          <a:effectLst/>
                        </a:rPr>
                        <a:t>[offset+(</a:t>
                      </a:r>
                      <a:r>
                        <a:rPr lang="en-US" sz="1600" dirty="0" err="1">
                          <a:effectLst/>
                        </a:rPr>
                        <a:t>regbase</a:t>
                      </a:r>
                      <a:r>
                        <a:rPr lang="en-US" sz="1600" dirty="0">
                          <a:effectLst/>
                        </a:rPr>
                        <a:t>)]</a:t>
                      </a:r>
                      <a:endParaRPr lang="it-IT" sz="1600" dirty="0">
                        <a:effectLst/>
                      </a:endParaRPr>
                    </a:p>
                    <a:p>
                      <a:pPr>
                        <a:spcAft>
                          <a:spcPts val="0"/>
                        </a:spcAft>
                      </a:pPr>
                      <a:r>
                        <a:rPr lang="en-US" sz="1600" dirty="0">
                          <a:effectLst/>
                        </a:rPr>
                        <a:t> </a:t>
                      </a:r>
                      <a:endParaRPr lang="it-IT" sz="1600" dirty="0">
                        <a:effectLst/>
                      </a:endParaRPr>
                    </a:p>
                    <a:p>
                      <a:pPr>
                        <a:spcAft>
                          <a:spcPts val="0"/>
                        </a:spcAft>
                      </a:pPr>
                      <a:r>
                        <a:rPr lang="en-US" sz="1600" dirty="0" err="1">
                          <a:effectLst/>
                        </a:rPr>
                        <a:t>memoria</a:t>
                      </a:r>
                      <a:r>
                        <a:rPr lang="en-US" sz="1600" dirty="0">
                          <a:effectLst/>
                        </a:rPr>
                        <a:t>[offset+(</a:t>
                      </a:r>
                      <a:r>
                        <a:rPr lang="en-US" sz="1600" dirty="0" err="1">
                          <a:effectLst/>
                        </a:rPr>
                        <a:t>regbase</a:t>
                      </a:r>
                      <a:r>
                        <a:rPr lang="en-US" sz="1600" dirty="0">
                          <a:effectLst/>
                        </a:rPr>
                        <a:t>)] = (</a:t>
                      </a:r>
                      <a:r>
                        <a:rPr lang="en-US" sz="1600" dirty="0" err="1" smtClean="0">
                          <a:effectLst/>
                        </a:rPr>
                        <a:t>regsorgM</a:t>
                      </a:r>
                      <a:r>
                        <a:rPr lang="en-US" sz="1600" dirty="0" smtClean="0">
                          <a:effectLst/>
                        </a:rPr>
                        <a:t>)</a:t>
                      </a:r>
                      <a:endParaRPr lang="it-IT" sz="1600" dirty="0">
                        <a:effectLst/>
                      </a:endParaRPr>
                    </a:p>
                    <a:p>
                      <a:pPr>
                        <a:spcAft>
                          <a:spcPts val="0"/>
                        </a:spcAft>
                      </a:pPr>
                      <a:r>
                        <a:rPr lang="en-US" sz="1600" dirty="0">
                          <a:effectLst/>
                        </a:rPr>
                        <a:t> </a:t>
                      </a:r>
                      <a:endParaRPr lang="it-IT" sz="1600" dirty="0">
                        <a:effectLst/>
                      </a:endParaRPr>
                    </a:p>
                    <a:p>
                      <a:pPr algn="just">
                        <a:spcAft>
                          <a:spcPts val="0"/>
                        </a:spcAft>
                      </a:pPr>
                      <a:r>
                        <a:rPr lang="en-US" sz="1600" dirty="0">
                          <a:effectLst/>
                        </a:rPr>
                        <a:t> </a:t>
                      </a:r>
                      <a:endParaRPr lang="it-IT" sz="1600" dirty="0">
                        <a:effectLst/>
                        <a:latin typeface="Palatino"/>
                        <a:ea typeface="Times New Roman" panose="02020603050405020304" pitchFamily="18" charset="0"/>
                        <a:cs typeface="Times New Roman" panose="02020603050405020304" pitchFamily="18" charset="0"/>
                      </a:endParaRPr>
                    </a:p>
                  </a:txBody>
                  <a:tcPr marL="44450" marR="44450" marT="0" marB="0"/>
                </a:tc>
              </a:tr>
            </a:tbl>
          </a:graphicData>
        </a:graphic>
      </p:graphicFrame>
    </p:spTree>
    <p:extLst>
      <p:ext uri="{BB962C8B-B14F-4D97-AF65-F5344CB8AC3E}">
        <p14:creationId xmlns:p14="http://schemas.microsoft.com/office/powerpoint/2010/main" val="17990139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smtClean="0"/>
              <a:t>Formato </a:t>
            </a:r>
            <a:r>
              <a:rPr lang="it-IT" sz="2400" dirty="0" smtClean="0"/>
              <a:t>istruzione STORE ed </a:t>
            </a:r>
            <a:r>
              <a:rPr lang="it-IT" sz="2400" dirty="0" smtClean="0"/>
              <a:t>esempio di codice</a:t>
            </a:r>
            <a:endParaRPr lang="it-IT" sz="2400"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447067477"/>
              </p:ext>
            </p:extLst>
          </p:nvPr>
        </p:nvGraphicFramePr>
        <p:xfrm>
          <a:off x="1979712" y="1916832"/>
          <a:ext cx="6408712" cy="350912"/>
        </p:xfrm>
        <a:graphic>
          <a:graphicData uri="http://schemas.openxmlformats.org/drawingml/2006/table">
            <a:tbl>
              <a:tblPr>
                <a:tableStyleId>{5C22544A-7EE6-4342-B048-85BDC9FD1C3A}</a:tableStyleId>
              </a:tblPr>
              <a:tblGrid>
                <a:gridCol w="1269566"/>
                <a:gridCol w="1269566"/>
                <a:gridCol w="1269566"/>
                <a:gridCol w="2600014"/>
              </a:tblGrid>
              <a:tr h="350912">
                <a:tc>
                  <a:txBody>
                    <a:bodyPr/>
                    <a:lstStyle/>
                    <a:p>
                      <a:pPr algn="just">
                        <a:spcAft>
                          <a:spcPts val="0"/>
                        </a:spcAft>
                      </a:pPr>
                      <a:r>
                        <a:rPr lang="it-IT" sz="1800" dirty="0">
                          <a:effectLst/>
                        </a:rPr>
                        <a:t>   </a:t>
                      </a:r>
                      <a:r>
                        <a:rPr lang="it-IT" sz="1800" dirty="0" err="1">
                          <a:effectLst/>
                        </a:rPr>
                        <a:t>opcode</a:t>
                      </a:r>
                      <a:endParaRPr lang="it-IT" sz="1800" dirty="0">
                        <a:effectLst/>
                        <a:latin typeface="Palatino"/>
                        <a:ea typeface="Times New Roman"/>
                        <a:cs typeface="Times New Roman"/>
                      </a:endParaRPr>
                    </a:p>
                  </a:txBody>
                  <a:tcPr marL="44450" marR="44450" marT="0" marB="0"/>
                </a:tc>
                <a:tc>
                  <a:txBody>
                    <a:bodyPr/>
                    <a:lstStyle/>
                    <a:p>
                      <a:pPr algn="just">
                        <a:spcAft>
                          <a:spcPts val="0"/>
                        </a:spcAft>
                      </a:pPr>
                      <a:r>
                        <a:rPr lang="it-IT" sz="1800" dirty="0">
                          <a:effectLst/>
                        </a:rPr>
                        <a:t>    </a:t>
                      </a:r>
                      <a:r>
                        <a:rPr lang="it-IT" sz="1800" dirty="0" err="1">
                          <a:effectLst/>
                        </a:rPr>
                        <a:t>regbase</a:t>
                      </a:r>
                      <a:endParaRPr lang="it-IT" sz="1800" dirty="0">
                        <a:effectLst/>
                        <a:latin typeface="Palatino"/>
                        <a:ea typeface="Times New Roman"/>
                        <a:cs typeface="Times New Roman"/>
                      </a:endParaRPr>
                    </a:p>
                  </a:txBody>
                  <a:tcPr marL="44450" marR="44450" marT="0" marB="0"/>
                </a:tc>
                <a:tc>
                  <a:txBody>
                    <a:bodyPr/>
                    <a:lstStyle/>
                    <a:p>
                      <a:pPr algn="just">
                        <a:spcAft>
                          <a:spcPts val="0"/>
                        </a:spcAft>
                      </a:pPr>
                      <a:r>
                        <a:rPr lang="it-IT" sz="1800" dirty="0">
                          <a:effectLst/>
                        </a:rPr>
                        <a:t>   </a:t>
                      </a:r>
                      <a:r>
                        <a:rPr lang="it-IT" sz="1800" dirty="0" err="1" smtClean="0">
                          <a:effectLst/>
                        </a:rPr>
                        <a:t>regsorgM</a:t>
                      </a:r>
                      <a:endParaRPr lang="it-IT" sz="1800" dirty="0">
                        <a:effectLst/>
                        <a:latin typeface="Palatino"/>
                        <a:ea typeface="Times New Roman"/>
                        <a:cs typeface="Times New Roman"/>
                      </a:endParaRPr>
                    </a:p>
                  </a:txBody>
                  <a:tcPr marL="44450" marR="44450" marT="0" marB="0"/>
                </a:tc>
                <a:tc>
                  <a:txBody>
                    <a:bodyPr/>
                    <a:lstStyle/>
                    <a:p>
                      <a:pPr algn="just">
                        <a:spcAft>
                          <a:spcPts val="0"/>
                        </a:spcAft>
                      </a:pPr>
                      <a:r>
                        <a:rPr lang="it-IT" sz="1800" dirty="0">
                          <a:effectLst/>
                        </a:rPr>
                        <a:t>                Offset</a:t>
                      </a:r>
                      <a:endParaRPr lang="it-IT" sz="1800" dirty="0">
                        <a:effectLst/>
                        <a:latin typeface="Palatino"/>
                        <a:ea typeface="Times New Roman"/>
                        <a:cs typeface="Times New Roman"/>
                      </a:endParaRPr>
                    </a:p>
                  </a:txBody>
                  <a:tcPr marL="44450" marR="44450" marT="0" marB="0"/>
                </a:tc>
              </a:tr>
            </a:tbl>
          </a:graphicData>
        </a:graphic>
      </p:graphicFrame>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44</a:t>
            </a:fld>
            <a:endParaRPr lang="it-IT" altLang="it-IT"/>
          </a:p>
        </p:txBody>
      </p:sp>
      <p:sp>
        <p:nvSpPr>
          <p:cNvPr id="6" name="Rectangle 1"/>
          <p:cNvSpPr>
            <a:spLocks noChangeArrowheads="1"/>
          </p:cNvSpPr>
          <p:nvPr/>
        </p:nvSpPr>
        <p:spPr bwMode="auto">
          <a:xfrm>
            <a:off x="2267744" y="1628800"/>
            <a:ext cx="590465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647496"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t-IT" altLang="it-IT" sz="1200" b="0" i="0" u="none" strike="noStrike" cap="none" normalizeH="0" baseline="0" dirty="0" smtClean="0">
                <a:ln>
                  <a:noFill/>
                </a:ln>
                <a:solidFill>
                  <a:schemeClr val="tx1"/>
                </a:solidFill>
                <a:effectLst/>
                <a:latin typeface="Times" charset="0"/>
                <a:ea typeface="Times New Roman" pitchFamily="18" charset="0"/>
                <a:cs typeface="Times New Roman" pitchFamily="18" charset="0"/>
              </a:rPr>
              <a:t>    31-26	              25-21	                       20-16	                       15-0</a:t>
            </a:r>
            <a:endParaRPr kumimoji="0" lang="it-IT" altLang="it-IT"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7" name="Segnaposto contenuto 5"/>
          <p:cNvGraphicFramePr>
            <a:graphicFrameLocks/>
          </p:cNvGraphicFramePr>
          <p:nvPr>
            <p:extLst>
              <p:ext uri="{D42A27DB-BD31-4B8C-83A1-F6EECF244321}">
                <p14:modId xmlns:p14="http://schemas.microsoft.com/office/powerpoint/2010/main" val="1335912761"/>
              </p:ext>
            </p:extLst>
          </p:nvPr>
        </p:nvGraphicFramePr>
        <p:xfrm>
          <a:off x="1619672" y="4365104"/>
          <a:ext cx="6768752" cy="216024"/>
        </p:xfrm>
        <a:graphic>
          <a:graphicData uri="http://schemas.openxmlformats.org/drawingml/2006/table">
            <a:tbl>
              <a:tblPr>
                <a:tableStyleId>{5C22544A-7EE6-4342-B048-85BDC9FD1C3A}</a:tableStyleId>
              </a:tblPr>
              <a:tblGrid>
                <a:gridCol w="1340890"/>
                <a:gridCol w="1340890"/>
                <a:gridCol w="1340890"/>
                <a:gridCol w="2746082"/>
              </a:tblGrid>
              <a:tr h="216024">
                <a:tc>
                  <a:txBody>
                    <a:bodyPr/>
                    <a:lstStyle/>
                    <a:p>
                      <a:pPr algn="just">
                        <a:spcAft>
                          <a:spcPts val="0"/>
                        </a:spcAft>
                      </a:pPr>
                      <a:r>
                        <a:rPr lang="it-IT" sz="1200" dirty="0">
                          <a:effectLst/>
                        </a:rPr>
                        <a:t>    000111</a:t>
                      </a:r>
                      <a:endParaRPr lang="it-IT" sz="1200" dirty="0">
                        <a:effectLst/>
                        <a:latin typeface="Palatino"/>
                        <a:ea typeface="Times New Roman"/>
                        <a:cs typeface="Times New Roman"/>
                      </a:endParaRPr>
                    </a:p>
                  </a:txBody>
                  <a:tcPr marL="44450" marR="44450" marT="0" marB="0"/>
                </a:tc>
                <a:tc>
                  <a:txBody>
                    <a:bodyPr/>
                    <a:lstStyle/>
                    <a:p>
                      <a:pPr algn="just">
                        <a:spcAft>
                          <a:spcPts val="0"/>
                        </a:spcAft>
                      </a:pPr>
                      <a:r>
                        <a:rPr lang="it-IT" sz="1200">
                          <a:effectLst/>
                        </a:rPr>
                        <a:t>     00100</a:t>
                      </a:r>
                      <a:endParaRPr lang="it-IT" sz="1200">
                        <a:effectLst/>
                        <a:latin typeface="Palatino"/>
                        <a:ea typeface="Times New Roman"/>
                        <a:cs typeface="Times New Roman"/>
                      </a:endParaRPr>
                    </a:p>
                  </a:txBody>
                  <a:tcPr marL="44450" marR="44450" marT="0" marB="0"/>
                </a:tc>
                <a:tc>
                  <a:txBody>
                    <a:bodyPr/>
                    <a:lstStyle/>
                    <a:p>
                      <a:pPr algn="just">
                        <a:spcAft>
                          <a:spcPts val="0"/>
                        </a:spcAft>
                      </a:pPr>
                      <a:r>
                        <a:rPr lang="it-IT" sz="1200" dirty="0">
                          <a:effectLst/>
                        </a:rPr>
                        <a:t>    00111</a:t>
                      </a:r>
                      <a:endParaRPr lang="it-IT" sz="1200" dirty="0">
                        <a:effectLst/>
                        <a:latin typeface="Palatino"/>
                        <a:ea typeface="Times New Roman"/>
                        <a:cs typeface="Times New Roman"/>
                      </a:endParaRPr>
                    </a:p>
                  </a:txBody>
                  <a:tcPr marL="44450" marR="44450" marT="0" marB="0"/>
                </a:tc>
                <a:tc>
                  <a:txBody>
                    <a:bodyPr/>
                    <a:lstStyle/>
                    <a:p>
                      <a:pPr algn="just">
                        <a:spcAft>
                          <a:spcPts val="0"/>
                        </a:spcAft>
                      </a:pPr>
                      <a:r>
                        <a:rPr lang="it-IT" sz="1200" dirty="0">
                          <a:effectLst/>
                        </a:rPr>
                        <a:t>         0000000000010000</a:t>
                      </a:r>
                      <a:endParaRPr lang="it-IT" sz="1200" dirty="0">
                        <a:effectLst/>
                        <a:latin typeface="Palatino"/>
                        <a:ea typeface="Times New Roman"/>
                        <a:cs typeface="Times New Roman"/>
                      </a:endParaRPr>
                    </a:p>
                  </a:txBody>
                  <a:tcPr marL="44450" marR="44450" marT="0" marB="0"/>
                </a:tc>
              </a:tr>
            </a:tbl>
          </a:graphicData>
        </a:graphic>
      </p:graphicFrame>
      <p:sp>
        <p:nvSpPr>
          <p:cNvPr id="8" name="Rectangle 1"/>
          <p:cNvSpPr>
            <a:spLocks noChangeArrowheads="1"/>
          </p:cNvSpPr>
          <p:nvPr/>
        </p:nvSpPr>
        <p:spPr bwMode="auto">
          <a:xfrm>
            <a:off x="1331640" y="2846322"/>
            <a:ext cx="734481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0" i="0" u="none" strike="noStrike" cap="none" normalizeH="0" baseline="0" dirty="0" err="1" smtClean="0">
                <a:ln>
                  <a:noFill/>
                </a:ln>
                <a:solidFill>
                  <a:schemeClr val="tx1"/>
                </a:solidFill>
                <a:effectLst/>
                <a:latin typeface="Times" charset="0"/>
                <a:ea typeface="Times New Roman" pitchFamily="18" charset="0"/>
                <a:cs typeface="Times New Roman" pitchFamily="18" charset="0"/>
              </a:rPr>
              <a:t>Store</a:t>
            </a:r>
            <a:r>
              <a:rPr kumimoji="0" lang="it-IT" altLang="it-IT" sz="1800" b="0" i="0" u="none" strike="noStrike" cap="none" normalizeH="0" baseline="0" dirty="0" smtClean="0">
                <a:ln>
                  <a:noFill/>
                </a:ln>
                <a:solidFill>
                  <a:schemeClr val="tx1"/>
                </a:solidFill>
                <a:effectLst/>
                <a:latin typeface="Times" charset="0"/>
                <a:ea typeface="Times New Roman" pitchFamily="18" charset="0"/>
                <a:cs typeface="Times New Roman" pitchFamily="18" charset="0"/>
              </a:rPr>
              <a:t> 7, 16(4)</a:t>
            </a:r>
            <a:r>
              <a:rPr kumimoji="0" lang="it-IT" altLang="it-IT" sz="1800" b="0" i="0" u="none" strike="noStrike" cap="none" normalizeH="0" dirty="0" smtClean="0">
                <a:ln>
                  <a:noFill/>
                </a:ln>
                <a:solidFill>
                  <a:schemeClr val="tx1"/>
                </a:solidFill>
                <a:effectLst/>
                <a:latin typeface="Times" charset="0"/>
                <a:ea typeface="Times New Roman" pitchFamily="18" charset="0"/>
                <a:cs typeface="Times New Roman" pitchFamily="18" charset="0"/>
              </a:rPr>
              <a:t>    </a:t>
            </a:r>
            <a:r>
              <a:rPr kumimoji="0" lang="it-IT" altLang="it-IT" sz="1800" b="0" i="0" u="none" strike="noStrike" cap="none" normalizeH="0" baseline="0" dirty="0" smtClean="0">
                <a:ln>
                  <a:noFill/>
                </a:ln>
                <a:solidFill>
                  <a:schemeClr val="tx1"/>
                </a:solidFill>
                <a:effectLst/>
                <a:latin typeface="Times" charset="0"/>
                <a:ea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it-IT" altLang="it-IT" sz="1800" dirty="0">
              <a:solidFill>
                <a:schemeClr val="tx1"/>
              </a:solidFill>
              <a:latin typeface="Times"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0" i="0" u="none" strike="noStrike" cap="none" normalizeH="0" baseline="0" dirty="0" smtClean="0">
                <a:ln>
                  <a:noFill/>
                </a:ln>
                <a:solidFill>
                  <a:schemeClr val="tx1"/>
                </a:solidFill>
                <a:effectLst/>
                <a:latin typeface="Times" charset="0"/>
                <a:ea typeface="Times New Roman" pitchFamily="18" charset="0"/>
                <a:cs typeface="Times New Roman" pitchFamily="18" charset="0"/>
              </a:rPr>
              <a:t>trasferisci il contenuto del registro 7 nella locazione di      memoria il cui indirizzo è dato dalla somma di 16 con il contenuto del registro 4.</a:t>
            </a:r>
            <a:endParaRPr kumimoji="0" lang="it-IT" altLang="it-IT"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335382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err="1" smtClean="0"/>
              <a:t>Store</a:t>
            </a:r>
            <a:r>
              <a:rPr lang="it-IT" sz="2400" dirty="0" smtClean="0"/>
              <a:t>: </a:t>
            </a:r>
            <a:r>
              <a:rPr lang="it-IT" sz="2400" dirty="0" smtClean="0">
                <a:effectLst>
                  <a:outerShdw blurRad="38100" dist="38100" dir="2700000" algn="tl">
                    <a:srgbClr val="000000">
                      <a:alpha val="43137"/>
                    </a:srgbClr>
                  </a:outerShdw>
                </a:effectLst>
              </a:rPr>
              <a:t>Data </a:t>
            </a:r>
            <a:r>
              <a:rPr lang="it-IT" sz="2400" dirty="0" err="1" smtClean="0">
                <a:effectLst>
                  <a:outerShdw blurRad="38100" dist="38100" dir="2700000" algn="tl">
                    <a:srgbClr val="000000">
                      <a:alpha val="43137"/>
                    </a:srgbClr>
                  </a:outerShdw>
                </a:effectLst>
              </a:rPr>
              <a:t>path</a:t>
            </a:r>
            <a:r>
              <a:rPr lang="it-IT" sz="2400" dirty="0" smtClean="0">
                <a:effectLst>
                  <a:outerShdw blurRad="38100" dist="38100" dir="2700000" algn="tl">
                    <a:srgbClr val="000000">
                      <a:alpha val="43137"/>
                    </a:srgbClr>
                  </a:outerShdw>
                </a:effectLst>
              </a:rPr>
              <a:t> dello stadio di </a:t>
            </a:r>
            <a:r>
              <a:rPr lang="it-IT" sz="2400" dirty="0" err="1" smtClean="0">
                <a:effectLst>
                  <a:outerShdw blurRad="38100" dist="38100" dir="2700000" algn="tl">
                    <a:srgbClr val="000000">
                      <a:alpha val="43137"/>
                    </a:srgbClr>
                  </a:outerShdw>
                </a:effectLst>
              </a:rPr>
              <a:t>fetch</a:t>
            </a:r>
            <a:endParaRPr lang="it-IT" sz="2400" dirty="0">
              <a:effectLst>
                <a:outerShdw blurRad="38100" dist="38100" dir="2700000" algn="tl">
                  <a:srgbClr val="000000">
                    <a:alpha val="43137"/>
                  </a:srgbClr>
                </a:outerShdw>
              </a:effectLst>
            </a:endParaRPr>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45</a:t>
            </a:fld>
            <a:endParaRPr lang="it-IT" altLang="it-IT"/>
          </a:p>
        </p:txBody>
      </p:sp>
      <p:grpSp>
        <p:nvGrpSpPr>
          <p:cNvPr id="6" name="Gruppo 5"/>
          <p:cNvGrpSpPr/>
          <p:nvPr/>
        </p:nvGrpSpPr>
        <p:grpSpPr>
          <a:xfrm>
            <a:off x="1907704" y="1484784"/>
            <a:ext cx="4785456" cy="4733426"/>
            <a:chOff x="2948844" y="1667580"/>
            <a:chExt cx="4785456" cy="4733426"/>
          </a:xfrm>
        </p:grpSpPr>
        <p:sp>
          <p:nvSpPr>
            <p:cNvPr id="7" name="Rectangle 5"/>
            <p:cNvSpPr>
              <a:spLocks noChangeArrowheads="1"/>
            </p:cNvSpPr>
            <p:nvPr/>
          </p:nvSpPr>
          <p:spPr bwMode="auto">
            <a:xfrm rot="5400000" flipV="1">
              <a:off x="3454860" y="4932536"/>
              <a:ext cx="1040863" cy="38175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r>
                <a:rPr lang="it-IT" altLang="it-IT" sz="1800" dirty="0" smtClean="0">
                  <a:latin typeface="Times New Roman" panose="02020603050405020304" pitchFamily="18" charset="0"/>
                </a:rPr>
                <a:t>PC</a:t>
              </a:r>
              <a:endParaRPr lang="it-IT" altLang="it-IT" sz="1800" dirty="0">
                <a:latin typeface="Times New Roman" panose="02020603050405020304" pitchFamily="18" charset="0"/>
              </a:endParaRPr>
            </a:p>
          </p:txBody>
        </p:sp>
        <p:grpSp>
          <p:nvGrpSpPr>
            <p:cNvPr id="8" name="Group 6"/>
            <p:cNvGrpSpPr>
              <a:grpSpLocks/>
            </p:cNvGrpSpPr>
            <p:nvPr/>
          </p:nvGrpSpPr>
          <p:grpSpPr bwMode="auto">
            <a:xfrm rot="5400000" flipV="1">
              <a:off x="4969859" y="2767063"/>
              <a:ext cx="1368773" cy="474460"/>
              <a:chOff x="2064" y="2928"/>
              <a:chExt cx="1200" cy="528"/>
            </a:xfrm>
          </p:grpSpPr>
          <p:sp>
            <p:nvSpPr>
              <p:cNvPr id="33" name="Line 7"/>
              <p:cNvSpPr>
                <a:spLocks noChangeShapeType="1"/>
              </p:cNvSpPr>
              <p:nvPr/>
            </p:nvSpPr>
            <p:spPr bwMode="auto">
              <a:xfrm>
                <a:off x="2064" y="2928"/>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4" name="Line 8"/>
              <p:cNvSpPr>
                <a:spLocks noChangeShapeType="1"/>
              </p:cNvSpPr>
              <p:nvPr/>
            </p:nvSpPr>
            <p:spPr bwMode="auto">
              <a:xfrm>
                <a:off x="2832" y="2928"/>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5" name="Line 9"/>
              <p:cNvSpPr>
                <a:spLocks noChangeShapeType="1"/>
              </p:cNvSpPr>
              <p:nvPr/>
            </p:nvSpPr>
            <p:spPr bwMode="auto">
              <a:xfrm>
                <a:off x="2448" y="3456"/>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6" name="Line 10"/>
              <p:cNvSpPr>
                <a:spLocks noChangeShapeType="1"/>
              </p:cNvSpPr>
              <p:nvPr/>
            </p:nvSpPr>
            <p:spPr bwMode="auto">
              <a:xfrm>
                <a:off x="2064" y="2928"/>
                <a:ext cx="384"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7" name="Line 11"/>
              <p:cNvSpPr>
                <a:spLocks noChangeShapeType="1"/>
              </p:cNvSpPr>
              <p:nvPr/>
            </p:nvSpPr>
            <p:spPr bwMode="auto">
              <a:xfrm flipH="1">
                <a:off x="2928" y="2928"/>
                <a:ext cx="336"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8" name="Line 12"/>
              <p:cNvSpPr>
                <a:spLocks noChangeShapeType="1"/>
              </p:cNvSpPr>
              <p:nvPr/>
            </p:nvSpPr>
            <p:spPr bwMode="auto">
              <a:xfrm>
                <a:off x="2496" y="2928"/>
                <a:ext cx="192"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9" name="Line 13"/>
              <p:cNvSpPr>
                <a:spLocks noChangeShapeType="1"/>
              </p:cNvSpPr>
              <p:nvPr/>
            </p:nvSpPr>
            <p:spPr bwMode="auto">
              <a:xfrm flipH="1">
                <a:off x="2688" y="2928"/>
                <a:ext cx="144"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
          <p:nvSpPr>
            <p:cNvPr id="9" name="Line 14"/>
            <p:cNvSpPr>
              <a:spLocks noChangeShapeType="1"/>
            </p:cNvSpPr>
            <p:nvPr/>
          </p:nvSpPr>
          <p:spPr bwMode="auto">
            <a:xfrm rot="5400000" flipV="1">
              <a:off x="5201350" y="2352001"/>
              <a:ext cx="0" cy="48308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0" name="Line 15"/>
            <p:cNvSpPr>
              <a:spLocks noChangeShapeType="1"/>
            </p:cNvSpPr>
            <p:nvPr/>
          </p:nvSpPr>
          <p:spPr bwMode="auto">
            <a:xfrm rot="5400000" flipH="1" flipV="1">
              <a:off x="4910924" y="4394357"/>
              <a:ext cx="0" cy="148951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1" name="Line 24"/>
            <p:cNvSpPr>
              <a:spLocks noChangeShapeType="1"/>
            </p:cNvSpPr>
            <p:nvPr/>
          </p:nvSpPr>
          <p:spPr bwMode="auto">
            <a:xfrm rot="5400000" flipV="1">
              <a:off x="7004596" y="4877256"/>
              <a:ext cx="0" cy="49231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2" name="Line 29"/>
            <p:cNvSpPr>
              <a:spLocks noChangeShapeType="1"/>
            </p:cNvSpPr>
            <p:nvPr/>
          </p:nvSpPr>
          <p:spPr bwMode="auto">
            <a:xfrm rot="5400000" flipH="1" flipV="1">
              <a:off x="3596709" y="6022424"/>
              <a:ext cx="7571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3" name="Rectangle 33"/>
            <p:cNvSpPr>
              <a:spLocks noChangeArrowheads="1"/>
            </p:cNvSpPr>
            <p:nvPr/>
          </p:nvSpPr>
          <p:spPr bwMode="auto">
            <a:xfrm rot="10800000" flipV="1">
              <a:off x="5654246" y="4236190"/>
              <a:ext cx="1104195" cy="1628682"/>
            </a:xfrm>
            <a:prstGeom prst="rect">
              <a:avLst/>
            </a:prstGeom>
            <a:solidFill>
              <a:schemeClr val="bg1"/>
            </a:solidFill>
            <a:ln w="28575">
              <a:solidFill>
                <a:schemeClr val="tx1"/>
              </a:solidFill>
              <a:miter lim="800000"/>
              <a:headEnd/>
              <a:tailEnd/>
            </a:ln>
            <a:effec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r>
                <a:rPr lang="it-IT" altLang="it-IT" sz="1200" dirty="0" smtClean="0">
                  <a:latin typeface="Times New Roman" panose="02020603050405020304" pitchFamily="18" charset="0"/>
                </a:rPr>
                <a:t>INSTRUCTION</a:t>
              </a:r>
            </a:p>
            <a:p>
              <a:pPr algn="ctr" eaLnBrk="1" hangingPunct="1">
                <a:spcBef>
                  <a:spcPct val="0"/>
                </a:spcBef>
                <a:buFontTx/>
                <a:buNone/>
              </a:pPr>
              <a:r>
                <a:rPr lang="it-IT" altLang="it-IT" sz="1200" dirty="0" smtClean="0">
                  <a:latin typeface="Times New Roman" panose="02020603050405020304" pitchFamily="18" charset="0"/>
                </a:rPr>
                <a:t>CACHE</a:t>
              </a:r>
              <a:endParaRPr lang="it-IT" altLang="it-IT" sz="1200" dirty="0">
                <a:latin typeface="Times New Roman" panose="02020603050405020304" pitchFamily="18" charset="0"/>
              </a:endParaRPr>
            </a:p>
          </p:txBody>
        </p:sp>
        <p:sp>
          <p:nvSpPr>
            <p:cNvPr id="14" name="Text Box 31"/>
            <p:cNvSpPr txBox="1">
              <a:spLocks noChangeArrowheads="1"/>
            </p:cNvSpPr>
            <p:nvPr/>
          </p:nvSpPr>
          <p:spPr bwMode="auto">
            <a:xfrm flipV="1">
              <a:off x="4624733" y="2448821"/>
              <a:ext cx="270325" cy="289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dirty="0" smtClean="0">
                  <a:latin typeface="Times New Roman" panose="02020603050405020304" pitchFamily="18" charset="0"/>
                </a:rPr>
                <a:t>S</a:t>
              </a:r>
              <a:endParaRPr lang="it-IT" altLang="it-IT" sz="1600" dirty="0">
                <a:latin typeface="Times New Roman" panose="02020603050405020304" pitchFamily="18" charset="0"/>
              </a:endParaRPr>
            </a:p>
          </p:txBody>
        </p:sp>
        <p:sp>
          <p:nvSpPr>
            <p:cNvPr id="15" name="Line 14"/>
            <p:cNvSpPr>
              <a:spLocks noChangeShapeType="1"/>
            </p:cNvSpPr>
            <p:nvPr/>
          </p:nvSpPr>
          <p:spPr bwMode="auto">
            <a:xfrm rot="5400000" flipV="1">
              <a:off x="5201350" y="3200758"/>
              <a:ext cx="0" cy="48308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cxnSp>
          <p:nvCxnSpPr>
            <p:cNvPr id="16" name="Connettore 1 15"/>
            <p:cNvCxnSpPr/>
            <p:nvPr/>
          </p:nvCxnSpPr>
          <p:spPr>
            <a:xfrm>
              <a:off x="4959807" y="3440457"/>
              <a:ext cx="0" cy="1682955"/>
            </a:xfrm>
            <a:prstGeom prst="line">
              <a:avLst/>
            </a:prstGeom>
            <a:ln/>
          </p:spPr>
          <p:style>
            <a:lnRef idx="3">
              <a:schemeClr val="dk1"/>
            </a:lnRef>
            <a:fillRef idx="0">
              <a:schemeClr val="dk1"/>
            </a:fillRef>
            <a:effectRef idx="2">
              <a:schemeClr val="dk1"/>
            </a:effectRef>
            <a:fontRef idx="minor">
              <a:schemeClr val="tx1"/>
            </a:fontRef>
          </p:style>
        </p:cxnSp>
        <p:cxnSp>
          <p:nvCxnSpPr>
            <p:cNvPr id="17" name="Connettore 1 16"/>
            <p:cNvCxnSpPr/>
            <p:nvPr/>
          </p:nvCxnSpPr>
          <p:spPr>
            <a:xfrm flipH="1">
              <a:off x="2948844" y="2088446"/>
              <a:ext cx="17908" cy="3034965"/>
            </a:xfrm>
            <a:prstGeom prst="line">
              <a:avLst/>
            </a:prstGeom>
            <a:ln/>
          </p:spPr>
          <p:style>
            <a:lnRef idx="3">
              <a:schemeClr val="dk1"/>
            </a:lnRef>
            <a:fillRef idx="0">
              <a:schemeClr val="dk1"/>
            </a:fillRef>
            <a:effectRef idx="2">
              <a:schemeClr val="dk1"/>
            </a:effectRef>
            <a:fontRef idx="minor">
              <a:schemeClr val="tx1"/>
            </a:fontRef>
          </p:style>
        </p:cxnSp>
        <p:cxnSp>
          <p:nvCxnSpPr>
            <p:cNvPr id="18" name="Connettore 1 17"/>
            <p:cNvCxnSpPr/>
            <p:nvPr/>
          </p:nvCxnSpPr>
          <p:spPr>
            <a:xfrm flipV="1">
              <a:off x="2977097" y="2095781"/>
              <a:ext cx="3351454" cy="1"/>
            </a:xfrm>
            <a:prstGeom prst="line">
              <a:avLst/>
            </a:prstGeom>
            <a:ln/>
          </p:spPr>
          <p:style>
            <a:lnRef idx="3">
              <a:schemeClr val="dk1"/>
            </a:lnRef>
            <a:fillRef idx="0">
              <a:schemeClr val="dk1"/>
            </a:fillRef>
            <a:effectRef idx="2">
              <a:schemeClr val="dk1"/>
            </a:effectRef>
            <a:fontRef idx="minor">
              <a:schemeClr val="tx1"/>
            </a:fontRef>
          </p:style>
        </p:cxnSp>
        <p:cxnSp>
          <p:nvCxnSpPr>
            <p:cNvPr id="19" name="Connettore 1 18"/>
            <p:cNvCxnSpPr/>
            <p:nvPr/>
          </p:nvCxnSpPr>
          <p:spPr>
            <a:xfrm flipH="1">
              <a:off x="6320226" y="2095781"/>
              <a:ext cx="898" cy="956786"/>
            </a:xfrm>
            <a:prstGeom prst="line">
              <a:avLst/>
            </a:prstGeom>
            <a:ln/>
          </p:spPr>
          <p:style>
            <a:lnRef idx="3">
              <a:schemeClr val="dk1"/>
            </a:lnRef>
            <a:fillRef idx="0">
              <a:schemeClr val="dk1"/>
            </a:fillRef>
            <a:effectRef idx="2">
              <a:schemeClr val="dk1"/>
            </a:effectRef>
            <a:fontRef idx="minor">
              <a:schemeClr val="tx1"/>
            </a:fontRef>
          </p:style>
        </p:cxnSp>
        <p:sp>
          <p:nvSpPr>
            <p:cNvPr id="20" name="Line 14"/>
            <p:cNvSpPr>
              <a:spLocks noChangeShapeType="1"/>
            </p:cNvSpPr>
            <p:nvPr/>
          </p:nvSpPr>
          <p:spPr bwMode="auto">
            <a:xfrm rot="5400000" flipV="1">
              <a:off x="6101231" y="2835387"/>
              <a:ext cx="2714" cy="43707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1" name="Line 14"/>
            <p:cNvSpPr>
              <a:spLocks noChangeShapeType="1"/>
            </p:cNvSpPr>
            <p:nvPr/>
          </p:nvSpPr>
          <p:spPr bwMode="auto">
            <a:xfrm rot="5400000" flipV="1">
              <a:off x="3366630" y="4705625"/>
              <a:ext cx="0" cy="83557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2" name="Rectangle 5"/>
            <p:cNvSpPr>
              <a:spLocks noChangeArrowheads="1"/>
            </p:cNvSpPr>
            <p:nvPr/>
          </p:nvSpPr>
          <p:spPr bwMode="auto">
            <a:xfrm rot="5400000" flipV="1">
              <a:off x="5314477" y="4032057"/>
              <a:ext cx="4074677" cy="202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endParaRPr lang="it-IT" altLang="it-IT" sz="1800" dirty="0">
                <a:latin typeface="Times New Roman" panose="02020603050405020304" pitchFamily="18" charset="0"/>
              </a:endParaRPr>
            </a:p>
          </p:txBody>
        </p:sp>
        <p:cxnSp>
          <p:nvCxnSpPr>
            <p:cNvPr id="23" name="Connettore 1 22"/>
            <p:cNvCxnSpPr/>
            <p:nvPr/>
          </p:nvCxnSpPr>
          <p:spPr>
            <a:xfrm flipV="1">
              <a:off x="3545334" y="6394584"/>
              <a:ext cx="3806482" cy="6422"/>
            </a:xfrm>
            <a:prstGeom prst="line">
              <a:avLst/>
            </a:prstGeom>
            <a:ln w="9525"/>
          </p:spPr>
          <p:style>
            <a:lnRef idx="3">
              <a:schemeClr val="dk1"/>
            </a:lnRef>
            <a:fillRef idx="0">
              <a:schemeClr val="dk1"/>
            </a:fillRef>
            <a:effectRef idx="2">
              <a:schemeClr val="dk1"/>
            </a:effectRef>
            <a:fontRef idx="minor">
              <a:schemeClr val="tx1"/>
            </a:fontRef>
          </p:style>
        </p:cxnSp>
        <p:sp>
          <p:nvSpPr>
            <p:cNvPr id="24" name="Line 29"/>
            <p:cNvSpPr>
              <a:spLocks noChangeShapeType="1"/>
            </p:cNvSpPr>
            <p:nvPr/>
          </p:nvSpPr>
          <p:spPr bwMode="auto">
            <a:xfrm rot="5400000" flipH="1" flipV="1">
              <a:off x="7227774" y="6276963"/>
              <a:ext cx="243176" cy="49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5" name="Text Box 31"/>
            <p:cNvSpPr txBox="1">
              <a:spLocks noChangeArrowheads="1"/>
            </p:cNvSpPr>
            <p:nvPr/>
          </p:nvSpPr>
          <p:spPr bwMode="auto">
            <a:xfrm>
              <a:off x="7148951" y="1667580"/>
              <a:ext cx="58534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dirty="0" smtClean="0">
                  <a:latin typeface="Times New Roman" panose="02020603050405020304" pitchFamily="18" charset="0"/>
                </a:rPr>
                <a:t>F/D</a:t>
              </a:r>
              <a:endParaRPr lang="it-IT" altLang="it-IT" sz="1600" dirty="0">
                <a:latin typeface="Times New Roman" panose="02020603050405020304" pitchFamily="18" charset="0"/>
              </a:endParaRPr>
            </a:p>
          </p:txBody>
        </p:sp>
        <p:sp>
          <p:nvSpPr>
            <p:cNvPr id="26" name="Line 29"/>
            <p:cNvSpPr>
              <a:spLocks noChangeShapeType="1"/>
            </p:cNvSpPr>
            <p:nvPr/>
          </p:nvSpPr>
          <p:spPr bwMode="auto">
            <a:xfrm rot="5400000" flipH="1" flipV="1">
              <a:off x="5684984" y="5984005"/>
              <a:ext cx="243176" cy="4909"/>
            </a:xfrm>
            <a:prstGeom prst="line">
              <a:avLst/>
            </a:prstGeom>
            <a:noFill/>
            <a:ln w="28575">
              <a:solidFill>
                <a:schemeClr val="accent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7" name="Line 29"/>
            <p:cNvSpPr>
              <a:spLocks noChangeShapeType="1"/>
            </p:cNvSpPr>
            <p:nvPr/>
          </p:nvSpPr>
          <p:spPr bwMode="auto">
            <a:xfrm rot="5400000" flipH="1" flipV="1">
              <a:off x="6379422" y="5984006"/>
              <a:ext cx="243176" cy="4909"/>
            </a:xfrm>
            <a:prstGeom prst="line">
              <a:avLst/>
            </a:prstGeom>
            <a:noFill/>
            <a:ln w="28575">
              <a:solidFill>
                <a:schemeClr val="accent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8" name="Text Box 31"/>
            <p:cNvSpPr txBox="1">
              <a:spLocks noChangeArrowheads="1"/>
            </p:cNvSpPr>
            <p:nvPr/>
          </p:nvSpPr>
          <p:spPr bwMode="auto">
            <a:xfrm rot="10800000" flipV="1">
              <a:off x="3513546" y="6085245"/>
              <a:ext cx="541738" cy="31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800" dirty="0" smtClean="0">
                  <a:latin typeface="Times New Roman" panose="02020603050405020304" pitchFamily="18" charset="0"/>
                </a:rPr>
                <a:t>CK</a:t>
              </a:r>
              <a:endParaRPr lang="it-IT" altLang="it-IT" sz="1600" dirty="0">
                <a:latin typeface="Times New Roman" panose="02020603050405020304" pitchFamily="18" charset="0"/>
              </a:endParaRPr>
            </a:p>
          </p:txBody>
        </p:sp>
        <p:sp>
          <p:nvSpPr>
            <p:cNvPr id="29" name="Text Box 31"/>
            <p:cNvSpPr txBox="1">
              <a:spLocks noChangeArrowheads="1"/>
            </p:cNvSpPr>
            <p:nvPr/>
          </p:nvSpPr>
          <p:spPr bwMode="auto">
            <a:xfrm rot="10800000" flipV="1">
              <a:off x="6306041" y="5594046"/>
              <a:ext cx="5417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dirty="0" smtClean="0">
                  <a:solidFill>
                    <a:schemeClr val="accent1"/>
                  </a:solidFill>
                  <a:latin typeface="Times New Roman" panose="02020603050405020304" pitchFamily="18" charset="0"/>
                </a:rPr>
                <a:t>ICR</a:t>
              </a:r>
              <a:endParaRPr lang="it-IT" altLang="it-IT" sz="1050" dirty="0">
                <a:solidFill>
                  <a:schemeClr val="accent1"/>
                </a:solidFill>
                <a:latin typeface="Times New Roman" panose="02020603050405020304" pitchFamily="18" charset="0"/>
              </a:endParaRPr>
            </a:p>
          </p:txBody>
        </p:sp>
        <p:sp>
          <p:nvSpPr>
            <p:cNvPr id="30" name="Text Box 31"/>
            <p:cNvSpPr txBox="1">
              <a:spLocks noChangeArrowheads="1"/>
            </p:cNvSpPr>
            <p:nvPr/>
          </p:nvSpPr>
          <p:spPr bwMode="auto">
            <a:xfrm rot="10800000" flipV="1">
              <a:off x="5636236" y="5589383"/>
              <a:ext cx="5417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dirty="0" smtClean="0">
                  <a:solidFill>
                    <a:schemeClr val="accent1"/>
                  </a:solidFill>
                  <a:latin typeface="Times New Roman" panose="02020603050405020304" pitchFamily="18" charset="0"/>
                </a:rPr>
                <a:t>ICW</a:t>
              </a:r>
              <a:endParaRPr lang="it-IT" altLang="it-IT" sz="1050" dirty="0">
                <a:solidFill>
                  <a:schemeClr val="accent1"/>
                </a:solidFill>
                <a:latin typeface="Times New Roman" panose="02020603050405020304" pitchFamily="18" charset="0"/>
              </a:endParaRPr>
            </a:p>
          </p:txBody>
        </p:sp>
        <p:sp>
          <p:nvSpPr>
            <p:cNvPr id="31" name="Text Box 31"/>
            <p:cNvSpPr txBox="1">
              <a:spLocks noChangeArrowheads="1"/>
            </p:cNvSpPr>
            <p:nvPr/>
          </p:nvSpPr>
          <p:spPr bwMode="auto">
            <a:xfrm rot="10800000" flipV="1">
              <a:off x="5754596" y="5997667"/>
              <a:ext cx="24884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400" dirty="0">
                  <a:solidFill>
                    <a:schemeClr val="accent1"/>
                  </a:solidFill>
                  <a:latin typeface="Times New Roman" panose="02020603050405020304" pitchFamily="18" charset="0"/>
                </a:rPr>
                <a:t>0</a:t>
              </a:r>
              <a:endParaRPr lang="it-IT" altLang="it-IT" sz="1200" dirty="0">
                <a:solidFill>
                  <a:schemeClr val="accent1"/>
                </a:solidFill>
                <a:latin typeface="Times New Roman" panose="02020603050405020304" pitchFamily="18" charset="0"/>
              </a:endParaRPr>
            </a:p>
          </p:txBody>
        </p:sp>
        <p:sp>
          <p:nvSpPr>
            <p:cNvPr id="32" name="Text Box 31"/>
            <p:cNvSpPr txBox="1">
              <a:spLocks noChangeArrowheads="1"/>
            </p:cNvSpPr>
            <p:nvPr/>
          </p:nvSpPr>
          <p:spPr bwMode="auto">
            <a:xfrm rot="10800000" flipV="1">
              <a:off x="6446692" y="5992576"/>
              <a:ext cx="24884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400" dirty="0" smtClean="0">
                  <a:solidFill>
                    <a:schemeClr val="accent1"/>
                  </a:solidFill>
                  <a:latin typeface="Times New Roman" panose="02020603050405020304" pitchFamily="18" charset="0"/>
                </a:rPr>
                <a:t>1</a:t>
              </a:r>
              <a:endParaRPr lang="it-IT" altLang="it-IT" sz="1200" dirty="0">
                <a:solidFill>
                  <a:schemeClr val="accent1"/>
                </a:solidFill>
                <a:latin typeface="Times New Roman" panose="02020603050405020304" pitchFamily="18" charset="0"/>
              </a:endParaRPr>
            </a:p>
          </p:txBody>
        </p:sp>
      </p:grpSp>
    </p:spTree>
    <p:extLst>
      <p:ext uri="{BB962C8B-B14F-4D97-AF65-F5344CB8AC3E}">
        <p14:creationId xmlns:p14="http://schemas.microsoft.com/office/powerpoint/2010/main" val="37396952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err="1" smtClean="0"/>
              <a:t>Store</a:t>
            </a:r>
            <a:r>
              <a:rPr lang="it-IT" sz="2400" dirty="0" smtClean="0"/>
              <a:t>: Data </a:t>
            </a:r>
            <a:r>
              <a:rPr lang="it-IT" sz="2400" dirty="0" err="1"/>
              <a:t>path</a:t>
            </a:r>
            <a:r>
              <a:rPr lang="it-IT" sz="2400" dirty="0"/>
              <a:t> dello stadio </a:t>
            </a:r>
            <a:r>
              <a:rPr lang="it-IT" sz="2400" dirty="0" err="1"/>
              <a:t>Instruction</a:t>
            </a:r>
            <a:r>
              <a:rPr lang="it-IT" sz="2400" dirty="0"/>
              <a:t> </a:t>
            </a:r>
            <a:r>
              <a:rPr lang="it-IT" sz="2400" dirty="0" err="1"/>
              <a:t>Decode</a:t>
            </a:r>
            <a:endParaRPr lang="it-IT" sz="2400"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46</a:t>
            </a:fld>
            <a:endParaRPr lang="it-IT" altLang="it-IT"/>
          </a:p>
        </p:txBody>
      </p:sp>
      <p:grpSp>
        <p:nvGrpSpPr>
          <p:cNvPr id="7" name="Gruppo 6"/>
          <p:cNvGrpSpPr/>
          <p:nvPr/>
        </p:nvGrpSpPr>
        <p:grpSpPr>
          <a:xfrm>
            <a:off x="899592" y="1670863"/>
            <a:ext cx="6513581" cy="4739600"/>
            <a:chOff x="1453171" y="1661406"/>
            <a:chExt cx="6513581" cy="4739600"/>
          </a:xfrm>
        </p:grpSpPr>
        <p:sp>
          <p:nvSpPr>
            <p:cNvPr id="8" name="Line 14"/>
            <p:cNvSpPr>
              <a:spLocks noChangeShapeType="1"/>
            </p:cNvSpPr>
            <p:nvPr/>
          </p:nvSpPr>
          <p:spPr bwMode="auto">
            <a:xfrm rot="5400000" flipH="1" flipV="1">
              <a:off x="4433291" y="3817014"/>
              <a:ext cx="1005" cy="68802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9" name="Text Box 31"/>
            <p:cNvSpPr txBox="1">
              <a:spLocks noChangeArrowheads="1"/>
            </p:cNvSpPr>
            <p:nvPr/>
          </p:nvSpPr>
          <p:spPr bwMode="auto">
            <a:xfrm rot="10800000" flipV="1">
              <a:off x="1453171" y="5999948"/>
              <a:ext cx="541738" cy="31576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800" dirty="0" smtClean="0">
                  <a:latin typeface="Times New Roman" panose="02020603050405020304" pitchFamily="18" charset="0"/>
                </a:rPr>
                <a:t>CK</a:t>
              </a:r>
              <a:endParaRPr lang="it-IT" altLang="it-IT" sz="1600" dirty="0">
                <a:latin typeface="Times New Roman" panose="02020603050405020304" pitchFamily="18" charset="0"/>
              </a:endParaRPr>
            </a:p>
          </p:txBody>
        </p:sp>
        <p:cxnSp>
          <p:nvCxnSpPr>
            <p:cNvPr id="11" name="Connettore 1 10"/>
            <p:cNvCxnSpPr/>
            <p:nvPr/>
          </p:nvCxnSpPr>
          <p:spPr>
            <a:xfrm>
              <a:off x="4777804" y="2407920"/>
              <a:ext cx="21040" cy="3639382"/>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sp>
          <p:nvSpPr>
            <p:cNvPr id="12" name="Line 14"/>
            <p:cNvSpPr>
              <a:spLocks noChangeShapeType="1"/>
            </p:cNvSpPr>
            <p:nvPr/>
          </p:nvSpPr>
          <p:spPr bwMode="auto">
            <a:xfrm rot="5400000" flipV="1">
              <a:off x="6016165" y="1485141"/>
              <a:ext cx="12745" cy="249861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3" name="Line 14"/>
            <p:cNvSpPr>
              <a:spLocks noChangeShapeType="1"/>
            </p:cNvSpPr>
            <p:nvPr/>
          </p:nvSpPr>
          <p:spPr bwMode="auto">
            <a:xfrm rot="5400000" flipH="1" flipV="1">
              <a:off x="5205080" y="2962501"/>
              <a:ext cx="2" cy="85077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4" name="Rectangle 5"/>
            <p:cNvSpPr>
              <a:spLocks noChangeArrowheads="1"/>
            </p:cNvSpPr>
            <p:nvPr/>
          </p:nvSpPr>
          <p:spPr bwMode="auto">
            <a:xfrm rot="5400000" flipV="1">
              <a:off x="5314477" y="4032057"/>
              <a:ext cx="4074677" cy="202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endParaRPr lang="it-IT" altLang="it-IT" sz="1800" dirty="0">
                <a:latin typeface="Times New Roman" panose="02020603050405020304" pitchFamily="18" charset="0"/>
              </a:endParaRPr>
            </a:p>
          </p:txBody>
        </p:sp>
        <p:cxnSp>
          <p:nvCxnSpPr>
            <p:cNvPr id="15" name="Connettore 1 14"/>
            <p:cNvCxnSpPr/>
            <p:nvPr/>
          </p:nvCxnSpPr>
          <p:spPr>
            <a:xfrm>
              <a:off x="1813560" y="6393454"/>
              <a:ext cx="5538256" cy="1130"/>
            </a:xfrm>
            <a:prstGeom prst="line">
              <a:avLst/>
            </a:prstGeom>
            <a:ln w="9525">
              <a:solidFill>
                <a:schemeClr val="tx1"/>
              </a:solidFill>
            </a:ln>
          </p:spPr>
          <p:style>
            <a:lnRef idx="3">
              <a:schemeClr val="dk1"/>
            </a:lnRef>
            <a:fillRef idx="0">
              <a:schemeClr val="dk1"/>
            </a:fillRef>
            <a:effectRef idx="2">
              <a:schemeClr val="dk1"/>
            </a:effectRef>
            <a:fontRef idx="minor">
              <a:schemeClr val="tx1"/>
            </a:fontRef>
          </p:style>
        </p:cxnSp>
        <p:sp>
          <p:nvSpPr>
            <p:cNvPr id="16" name="Line 29"/>
            <p:cNvSpPr>
              <a:spLocks noChangeShapeType="1"/>
            </p:cNvSpPr>
            <p:nvPr/>
          </p:nvSpPr>
          <p:spPr bwMode="auto">
            <a:xfrm rot="5400000" flipH="1" flipV="1">
              <a:off x="7227774" y="6276963"/>
              <a:ext cx="243176" cy="49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7" name="Text Box 31"/>
            <p:cNvSpPr txBox="1">
              <a:spLocks noChangeArrowheads="1"/>
            </p:cNvSpPr>
            <p:nvPr/>
          </p:nvSpPr>
          <p:spPr bwMode="auto">
            <a:xfrm>
              <a:off x="7152803" y="1711009"/>
              <a:ext cx="813949" cy="33855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dirty="0" smtClean="0">
                  <a:latin typeface="Times New Roman" panose="02020603050405020304" pitchFamily="18" charset="0"/>
                </a:rPr>
                <a:t>D/E</a:t>
              </a:r>
              <a:endParaRPr lang="it-IT" altLang="it-IT" sz="1600" dirty="0">
                <a:latin typeface="Times New Roman" panose="02020603050405020304" pitchFamily="18" charset="0"/>
              </a:endParaRPr>
            </a:p>
          </p:txBody>
        </p:sp>
        <p:sp>
          <p:nvSpPr>
            <p:cNvPr id="18" name="Rectangle 5"/>
            <p:cNvSpPr>
              <a:spLocks noChangeArrowheads="1"/>
            </p:cNvSpPr>
            <p:nvPr/>
          </p:nvSpPr>
          <p:spPr bwMode="auto">
            <a:xfrm rot="5400000" flipV="1">
              <a:off x="1960277" y="4032057"/>
              <a:ext cx="4074677" cy="202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endParaRPr lang="it-IT" altLang="it-IT" sz="1800" dirty="0">
                <a:latin typeface="Times New Roman" panose="02020603050405020304" pitchFamily="18" charset="0"/>
              </a:endParaRPr>
            </a:p>
          </p:txBody>
        </p:sp>
        <p:sp>
          <p:nvSpPr>
            <p:cNvPr id="22" name="Line 29"/>
            <p:cNvSpPr>
              <a:spLocks noChangeShapeType="1"/>
            </p:cNvSpPr>
            <p:nvPr/>
          </p:nvSpPr>
          <p:spPr bwMode="auto">
            <a:xfrm rot="5400000" flipH="1" flipV="1">
              <a:off x="3874313" y="6269411"/>
              <a:ext cx="243176" cy="49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3" name="Line 14"/>
            <p:cNvSpPr>
              <a:spLocks noChangeShapeType="1"/>
            </p:cNvSpPr>
            <p:nvPr/>
          </p:nvSpPr>
          <p:spPr bwMode="auto">
            <a:xfrm rot="5400000" flipV="1">
              <a:off x="5194261" y="3738986"/>
              <a:ext cx="0" cy="83291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4" name="Text Box 31"/>
            <p:cNvSpPr txBox="1">
              <a:spLocks noChangeArrowheads="1"/>
            </p:cNvSpPr>
            <p:nvPr/>
          </p:nvSpPr>
          <p:spPr bwMode="auto">
            <a:xfrm>
              <a:off x="3797107" y="1661406"/>
              <a:ext cx="585349" cy="33855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dirty="0" smtClean="0">
                  <a:latin typeface="Times New Roman" panose="02020603050405020304" pitchFamily="18" charset="0"/>
                </a:rPr>
                <a:t>F/D</a:t>
              </a:r>
              <a:endParaRPr lang="it-IT" altLang="it-IT" sz="1600" dirty="0">
                <a:latin typeface="Times New Roman" panose="02020603050405020304" pitchFamily="18" charset="0"/>
              </a:endParaRPr>
            </a:p>
          </p:txBody>
        </p:sp>
        <p:sp>
          <p:nvSpPr>
            <p:cNvPr id="26" name="Text Box 31"/>
            <p:cNvSpPr txBox="1">
              <a:spLocks noChangeArrowheads="1"/>
            </p:cNvSpPr>
            <p:nvPr/>
          </p:nvSpPr>
          <p:spPr bwMode="auto">
            <a:xfrm>
              <a:off x="4718415" y="2430613"/>
              <a:ext cx="1536893" cy="33855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b="1" dirty="0" smtClean="0">
                  <a:latin typeface="Times New Roman" panose="02020603050405020304" pitchFamily="18" charset="0"/>
                </a:rPr>
                <a:t>15-0   </a:t>
              </a:r>
              <a:r>
                <a:rPr lang="it-IT" altLang="it-IT" sz="1100" b="1" dirty="0" smtClean="0">
                  <a:latin typeface="Times New Roman" panose="02020603050405020304" pitchFamily="18" charset="0"/>
                </a:rPr>
                <a:t>Offset</a:t>
              </a:r>
              <a:endParaRPr lang="it-IT" altLang="it-IT" sz="1100" b="1" dirty="0">
                <a:latin typeface="Times New Roman" panose="02020603050405020304" pitchFamily="18" charset="0"/>
              </a:endParaRPr>
            </a:p>
          </p:txBody>
        </p:sp>
        <p:sp>
          <p:nvSpPr>
            <p:cNvPr id="27" name="Text Box 31"/>
            <p:cNvSpPr txBox="1">
              <a:spLocks noChangeArrowheads="1"/>
            </p:cNvSpPr>
            <p:nvPr/>
          </p:nvSpPr>
          <p:spPr bwMode="auto">
            <a:xfrm>
              <a:off x="4727582" y="3093504"/>
              <a:ext cx="682919" cy="33855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b="1" dirty="0" smtClean="0">
                  <a:latin typeface="Times New Roman" panose="02020603050405020304" pitchFamily="18" charset="0"/>
                </a:rPr>
                <a:t>25-21</a:t>
              </a:r>
              <a:endParaRPr lang="it-IT" altLang="it-IT" sz="1600" b="1" dirty="0">
                <a:latin typeface="Times New Roman" panose="02020603050405020304" pitchFamily="18" charset="0"/>
              </a:endParaRPr>
            </a:p>
          </p:txBody>
        </p:sp>
        <p:sp>
          <p:nvSpPr>
            <p:cNvPr id="28" name="Text Box 31"/>
            <p:cNvSpPr txBox="1">
              <a:spLocks noChangeArrowheads="1"/>
            </p:cNvSpPr>
            <p:nvPr/>
          </p:nvSpPr>
          <p:spPr bwMode="auto">
            <a:xfrm>
              <a:off x="4763149" y="3851468"/>
              <a:ext cx="682919" cy="33855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b="1" dirty="0" smtClean="0">
                  <a:latin typeface="Times New Roman" panose="02020603050405020304" pitchFamily="18" charset="0"/>
                </a:rPr>
                <a:t>20-16</a:t>
              </a:r>
              <a:endParaRPr lang="it-IT" altLang="it-IT" sz="1600" b="1" dirty="0">
                <a:latin typeface="Times New Roman" panose="02020603050405020304" pitchFamily="18" charset="0"/>
              </a:endParaRPr>
            </a:p>
          </p:txBody>
        </p:sp>
        <p:sp>
          <p:nvSpPr>
            <p:cNvPr id="32" name="Text Box 31"/>
            <p:cNvSpPr txBox="1">
              <a:spLocks noChangeArrowheads="1"/>
            </p:cNvSpPr>
            <p:nvPr/>
          </p:nvSpPr>
          <p:spPr bwMode="auto">
            <a:xfrm>
              <a:off x="4749204" y="3409030"/>
              <a:ext cx="1153836" cy="25391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050" b="1" dirty="0" smtClean="0">
                  <a:latin typeface="Times New Roman" panose="02020603050405020304" pitchFamily="18" charset="0"/>
                </a:rPr>
                <a:t>Base </a:t>
              </a:r>
              <a:r>
                <a:rPr lang="it-IT" altLang="it-IT" sz="1050" b="1" dirty="0" smtClean="0">
                  <a:latin typeface="Times New Roman" panose="02020603050405020304" pitchFamily="18" charset="0"/>
                </a:rPr>
                <a:t>reg</a:t>
              </a:r>
              <a:endParaRPr lang="it-IT" altLang="it-IT" sz="1050" b="1" dirty="0">
                <a:latin typeface="Times New Roman" panose="02020603050405020304" pitchFamily="18" charset="0"/>
              </a:endParaRPr>
            </a:p>
          </p:txBody>
        </p:sp>
        <p:sp>
          <p:nvSpPr>
            <p:cNvPr id="33" name="Text Box 31"/>
            <p:cNvSpPr txBox="1">
              <a:spLocks noChangeArrowheads="1"/>
            </p:cNvSpPr>
            <p:nvPr/>
          </p:nvSpPr>
          <p:spPr bwMode="auto">
            <a:xfrm>
              <a:off x="4718189" y="4110385"/>
              <a:ext cx="1153836" cy="25391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050" b="1" dirty="0" smtClean="0">
                  <a:latin typeface="Times New Roman" panose="02020603050405020304" pitchFamily="18" charset="0"/>
                </a:rPr>
                <a:t>Source </a:t>
              </a:r>
              <a:r>
                <a:rPr lang="it-IT" altLang="it-IT" sz="1050" b="1" dirty="0" smtClean="0">
                  <a:latin typeface="Times New Roman" panose="02020603050405020304" pitchFamily="18" charset="0"/>
                </a:rPr>
                <a:t>reg M</a:t>
              </a:r>
              <a:endParaRPr lang="it-IT" altLang="it-IT" sz="1050" b="1" dirty="0">
                <a:latin typeface="Times New Roman" panose="02020603050405020304" pitchFamily="18" charset="0"/>
              </a:endParaRPr>
            </a:p>
          </p:txBody>
        </p:sp>
        <p:grpSp>
          <p:nvGrpSpPr>
            <p:cNvPr id="34" name="Gruppo 33"/>
            <p:cNvGrpSpPr/>
            <p:nvPr/>
          </p:nvGrpSpPr>
          <p:grpSpPr>
            <a:xfrm>
              <a:off x="5598295" y="3000628"/>
              <a:ext cx="1652456" cy="1628682"/>
              <a:chOff x="5598295" y="3000628"/>
              <a:chExt cx="1652456" cy="1628682"/>
            </a:xfrm>
          </p:grpSpPr>
          <p:sp>
            <p:nvSpPr>
              <p:cNvPr id="35" name="Line 24"/>
              <p:cNvSpPr>
                <a:spLocks noChangeShapeType="1"/>
              </p:cNvSpPr>
              <p:nvPr/>
            </p:nvSpPr>
            <p:spPr bwMode="auto">
              <a:xfrm rot="5400000" flipV="1">
                <a:off x="6976620" y="3881312"/>
                <a:ext cx="0" cy="5482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6" name="Rectangle 33"/>
              <p:cNvSpPr>
                <a:spLocks noChangeArrowheads="1"/>
              </p:cNvSpPr>
              <p:nvPr/>
            </p:nvSpPr>
            <p:spPr bwMode="auto">
              <a:xfrm rot="10800000" flipV="1">
                <a:off x="5598295" y="3000628"/>
                <a:ext cx="1104195" cy="1628682"/>
              </a:xfrm>
              <a:prstGeom prst="rect">
                <a:avLst/>
              </a:prstGeom>
              <a:solidFill>
                <a:schemeClr val="bg1"/>
              </a:solidFill>
              <a:ln w="28575">
                <a:solidFill>
                  <a:schemeClr val="tx1"/>
                </a:solidFill>
                <a:miter lim="800000"/>
                <a:headEnd/>
                <a:tailEnd/>
              </a:ln>
              <a:effec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r>
                  <a:rPr lang="it-IT" altLang="it-IT" sz="1200" b="1" dirty="0" err="1" smtClean="0">
                    <a:latin typeface="Times New Roman" panose="02020603050405020304" pitchFamily="18" charset="0"/>
                  </a:rPr>
                  <a:t>Registers</a:t>
                </a:r>
                <a:endParaRPr lang="it-IT" altLang="it-IT" sz="1200" b="1" dirty="0">
                  <a:latin typeface="Times New Roman" panose="02020603050405020304" pitchFamily="18" charset="0"/>
                </a:endParaRPr>
              </a:p>
            </p:txBody>
          </p:sp>
          <p:sp>
            <p:nvSpPr>
              <p:cNvPr id="37" name="Line 24"/>
              <p:cNvSpPr>
                <a:spLocks noChangeShapeType="1"/>
              </p:cNvSpPr>
              <p:nvPr/>
            </p:nvSpPr>
            <p:spPr bwMode="auto">
              <a:xfrm rot="5400000" flipV="1">
                <a:off x="6976620" y="3113755"/>
                <a:ext cx="0" cy="54826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grpSp>
    </p:spTree>
    <p:extLst>
      <p:ext uri="{BB962C8B-B14F-4D97-AF65-F5344CB8AC3E}">
        <p14:creationId xmlns:p14="http://schemas.microsoft.com/office/powerpoint/2010/main" val="6144399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err="1" smtClean="0"/>
              <a:t>Store</a:t>
            </a:r>
            <a:r>
              <a:rPr lang="it-IT" sz="2400" dirty="0" smtClean="0"/>
              <a:t>: Data </a:t>
            </a:r>
            <a:r>
              <a:rPr lang="it-IT" sz="2400" dirty="0" err="1" smtClean="0"/>
              <a:t>path</a:t>
            </a:r>
            <a:r>
              <a:rPr lang="it-IT" sz="2400" dirty="0" smtClean="0"/>
              <a:t> dello stadio di </a:t>
            </a:r>
            <a:r>
              <a:rPr lang="it-IT" sz="2400" dirty="0" err="1" smtClean="0"/>
              <a:t>Execute</a:t>
            </a:r>
            <a:endParaRPr lang="it-IT" sz="2400"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47</a:t>
            </a:fld>
            <a:endParaRPr lang="it-IT" altLang="it-IT"/>
          </a:p>
        </p:txBody>
      </p:sp>
      <p:grpSp>
        <p:nvGrpSpPr>
          <p:cNvPr id="6" name="Gruppo 5"/>
          <p:cNvGrpSpPr/>
          <p:nvPr/>
        </p:nvGrpSpPr>
        <p:grpSpPr>
          <a:xfrm>
            <a:off x="582108" y="1631483"/>
            <a:ext cx="6191448" cy="4754015"/>
            <a:chOff x="1831979" y="1823840"/>
            <a:chExt cx="6191448" cy="4754015"/>
          </a:xfrm>
        </p:grpSpPr>
        <p:sp>
          <p:nvSpPr>
            <p:cNvPr id="7" name="Text Box 31"/>
            <p:cNvSpPr txBox="1">
              <a:spLocks noChangeArrowheads="1"/>
            </p:cNvSpPr>
            <p:nvPr/>
          </p:nvSpPr>
          <p:spPr bwMode="auto">
            <a:xfrm rot="10800000" flipV="1">
              <a:off x="1831979" y="6164167"/>
              <a:ext cx="541738" cy="31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800" dirty="0" smtClean="0">
                  <a:latin typeface="Times New Roman" panose="02020603050405020304" pitchFamily="18" charset="0"/>
                </a:rPr>
                <a:t>CK</a:t>
              </a:r>
              <a:endParaRPr lang="it-IT" altLang="it-IT" sz="1600" dirty="0">
                <a:latin typeface="Times New Roman" panose="02020603050405020304" pitchFamily="18" charset="0"/>
              </a:endParaRPr>
            </a:p>
          </p:txBody>
        </p:sp>
        <p:sp>
          <p:nvSpPr>
            <p:cNvPr id="9" name="Rectangle 5"/>
            <p:cNvSpPr>
              <a:spLocks noChangeArrowheads="1"/>
            </p:cNvSpPr>
            <p:nvPr/>
          </p:nvSpPr>
          <p:spPr bwMode="auto">
            <a:xfrm rot="5400000" flipV="1">
              <a:off x="5693285" y="4226756"/>
              <a:ext cx="4074677" cy="202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endParaRPr lang="it-IT" altLang="it-IT" sz="1800" dirty="0">
                <a:latin typeface="Times New Roman" panose="02020603050405020304" pitchFamily="18" charset="0"/>
              </a:endParaRPr>
            </a:p>
          </p:txBody>
        </p:sp>
        <p:cxnSp>
          <p:nvCxnSpPr>
            <p:cNvPr id="10" name="Connettore 1 9"/>
            <p:cNvCxnSpPr/>
            <p:nvPr/>
          </p:nvCxnSpPr>
          <p:spPr>
            <a:xfrm>
              <a:off x="2192368" y="6557673"/>
              <a:ext cx="5538256" cy="1130"/>
            </a:xfrm>
            <a:prstGeom prst="line">
              <a:avLst/>
            </a:prstGeom>
            <a:ln w="9525"/>
          </p:spPr>
          <p:style>
            <a:lnRef idx="3">
              <a:schemeClr val="dk1"/>
            </a:lnRef>
            <a:fillRef idx="0">
              <a:schemeClr val="dk1"/>
            </a:fillRef>
            <a:effectRef idx="2">
              <a:schemeClr val="dk1"/>
            </a:effectRef>
            <a:fontRef idx="minor">
              <a:schemeClr val="tx1"/>
            </a:fontRef>
          </p:style>
        </p:cxnSp>
        <p:sp>
          <p:nvSpPr>
            <p:cNvPr id="11" name="Line 29"/>
            <p:cNvSpPr>
              <a:spLocks noChangeShapeType="1"/>
            </p:cNvSpPr>
            <p:nvPr/>
          </p:nvSpPr>
          <p:spPr bwMode="auto">
            <a:xfrm rot="5400000" flipH="1" flipV="1">
              <a:off x="7606582" y="6441182"/>
              <a:ext cx="243176" cy="49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2" name="Text Box 31"/>
            <p:cNvSpPr txBox="1">
              <a:spLocks noChangeArrowheads="1"/>
            </p:cNvSpPr>
            <p:nvPr/>
          </p:nvSpPr>
          <p:spPr bwMode="auto">
            <a:xfrm>
              <a:off x="7428002" y="1838217"/>
              <a:ext cx="5954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dirty="0" smtClean="0">
                  <a:latin typeface="Times New Roman" panose="02020603050405020304" pitchFamily="18" charset="0"/>
                </a:rPr>
                <a:t>E/M</a:t>
              </a:r>
              <a:endParaRPr lang="it-IT" altLang="it-IT" sz="1600" dirty="0">
                <a:latin typeface="Times New Roman" panose="02020603050405020304" pitchFamily="18" charset="0"/>
              </a:endParaRPr>
            </a:p>
          </p:txBody>
        </p:sp>
        <p:sp>
          <p:nvSpPr>
            <p:cNvPr id="13" name="Rectangle 5"/>
            <p:cNvSpPr>
              <a:spLocks noChangeArrowheads="1"/>
            </p:cNvSpPr>
            <p:nvPr/>
          </p:nvSpPr>
          <p:spPr bwMode="auto">
            <a:xfrm rot="5400000" flipV="1">
              <a:off x="2339085" y="4196276"/>
              <a:ext cx="4074677" cy="202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endParaRPr lang="it-IT" altLang="it-IT" sz="1800" dirty="0">
                <a:latin typeface="Times New Roman" panose="02020603050405020304" pitchFamily="18" charset="0"/>
              </a:endParaRPr>
            </a:p>
          </p:txBody>
        </p:sp>
        <p:sp>
          <p:nvSpPr>
            <p:cNvPr id="14" name="Line 14"/>
            <p:cNvSpPr>
              <a:spLocks noChangeShapeType="1"/>
            </p:cNvSpPr>
            <p:nvPr/>
          </p:nvSpPr>
          <p:spPr bwMode="auto">
            <a:xfrm rot="5400000" flipV="1">
              <a:off x="6047362" y="3417092"/>
              <a:ext cx="208" cy="314504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5" name="Text Box 31"/>
            <p:cNvSpPr txBox="1">
              <a:spLocks noChangeArrowheads="1"/>
            </p:cNvSpPr>
            <p:nvPr/>
          </p:nvSpPr>
          <p:spPr bwMode="auto">
            <a:xfrm>
              <a:off x="4053621" y="1823840"/>
              <a:ext cx="54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dirty="0" smtClean="0">
                  <a:latin typeface="Times New Roman" panose="02020603050405020304" pitchFamily="18" charset="0"/>
                </a:rPr>
                <a:t>D/E</a:t>
              </a:r>
              <a:endParaRPr lang="it-IT" altLang="it-IT" sz="1600" dirty="0">
                <a:latin typeface="Times New Roman" panose="02020603050405020304" pitchFamily="18" charset="0"/>
              </a:endParaRPr>
            </a:p>
          </p:txBody>
        </p:sp>
        <p:sp>
          <p:nvSpPr>
            <p:cNvPr id="18" name="Text Box 31"/>
            <p:cNvSpPr txBox="1">
              <a:spLocks noChangeArrowheads="1"/>
            </p:cNvSpPr>
            <p:nvPr/>
          </p:nvSpPr>
          <p:spPr bwMode="auto">
            <a:xfrm>
              <a:off x="6476612" y="3037469"/>
              <a:ext cx="291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2000" b="1" dirty="0">
                  <a:latin typeface="Times New Roman" panose="02020603050405020304" pitchFamily="18" charset="0"/>
                </a:rPr>
                <a:t>+</a:t>
              </a:r>
            </a:p>
          </p:txBody>
        </p:sp>
        <p:sp>
          <p:nvSpPr>
            <p:cNvPr id="19" name="Text Box 31"/>
            <p:cNvSpPr txBox="1">
              <a:spLocks noChangeArrowheads="1"/>
            </p:cNvSpPr>
            <p:nvPr/>
          </p:nvSpPr>
          <p:spPr bwMode="auto">
            <a:xfrm>
              <a:off x="4484518" y="2901250"/>
              <a:ext cx="54764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Offset</a:t>
              </a:r>
              <a:endParaRPr lang="it-IT" altLang="it-IT" sz="1100" b="1" dirty="0">
                <a:latin typeface="Times New Roman" panose="02020603050405020304" pitchFamily="18" charset="0"/>
              </a:endParaRPr>
            </a:p>
          </p:txBody>
        </p:sp>
        <p:sp>
          <p:nvSpPr>
            <p:cNvPr id="20" name="Line 14"/>
            <p:cNvSpPr>
              <a:spLocks noChangeShapeType="1"/>
            </p:cNvSpPr>
            <p:nvPr/>
          </p:nvSpPr>
          <p:spPr bwMode="auto">
            <a:xfrm rot="5400000" flipV="1">
              <a:off x="4799497" y="2559075"/>
              <a:ext cx="512" cy="59995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2" name="Terminatore 21"/>
            <p:cNvSpPr/>
            <p:nvPr/>
          </p:nvSpPr>
          <p:spPr>
            <a:xfrm>
              <a:off x="5099731" y="2694021"/>
              <a:ext cx="207709" cy="307585"/>
            </a:xfrm>
            <a:prstGeom prst="flowChartTerminator">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Text Box 31"/>
            <p:cNvSpPr txBox="1">
              <a:spLocks noChangeArrowheads="1"/>
            </p:cNvSpPr>
            <p:nvPr/>
          </p:nvSpPr>
          <p:spPr bwMode="auto">
            <a:xfrm>
              <a:off x="5102505" y="2694021"/>
              <a:ext cx="13813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E</a:t>
              </a:r>
              <a:endParaRPr lang="it-IT" altLang="it-IT" sz="1100" b="1" dirty="0">
                <a:latin typeface="Times New Roman" panose="02020603050405020304" pitchFamily="18" charset="0"/>
              </a:endParaRPr>
            </a:p>
          </p:txBody>
        </p:sp>
        <p:sp>
          <p:nvSpPr>
            <p:cNvPr id="26" name="Line 14"/>
            <p:cNvSpPr>
              <a:spLocks noChangeShapeType="1"/>
            </p:cNvSpPr>
            <p:nvPr/>
          </p:nvSpPr>
          <p:spPr bwMode="auto">
            <a:xfrm rot="5400000" flipH="1" flipV="1">
              <a:off x="5539059" y="2396820"/>
              <a:ext cx="229488" cy="69337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cxnSp>
          <p:nvCxnSpPr>
            <p:cNvPr id="30" name="Connettore 1 29"/>
            <p:cNvCxnSpPr/>
            <p:nvPr/>
          </p:nvCxnSpPr>
          <p:spPr>
            <a:xfrm flipV="1">
              <a:off x="4687805" y="2811688"/>
              <a:ext cx="160020" cy="1065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nettore 1 31"/>
            <p:cNvCxnSpPr/>
            <p:nvPr/>
          </p:nvCxnSpPr>
          <p:spPr>
            <a:xfrm flipH="1" flipV="1">
              <a:off x="5654614" y="2551706"/>
              <a:ext cx="53459" cy="2330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 Box 31"/>
            <p:cNvSpPr txBox="1">
              <a:spLocks noChangeArrowheads="1"/>
            </p:cNvSpPr>
            <p:nvPr/>
          </p:nvSpPr>
          <p:spPr bwMode="auto">
            <a:xfrm>
              <a:off x="5413692" y="2560362"/>
              <a:ext cx="3265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32</a:t>
              </a:r>
              <a:endParaRPr lang="it-IT" altLang="it-IT" sz="900" b="1" dirty="0">
                <a:latin typeface="Times New Roman" panose="02020603050405020304" pitchFamily="18" charset="0"/>
              </a:endParaRPr>
            </a:p>
          </p:txBody>
        </p:sp>
        <p:sp>
          <p:nvSpPr>
            <p:cNvPr id="35" name="Text Box 31"/>
            <p:cNvSpPr txBox="1">
              <a:spLocks noChangeArrowheads="1"/>
            </p:cNvSpPr>
            <p:nvPr/>
          </p:nvSpPr>
          <p:spPr bwMode="auto">
            <a:xfrm>
              <a:off x="4608555" y="2620896"/>
              <a:ext cx="3265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16</a:t>
              </a:r>
              <a:endParaRPr lang="it-IT" altLang="it-IT" sz="900" b="1" dirty="0">
                <a:latin typeface="Times New Roman" panose="02020603050405020304" pitchFamily="18" charset="0"/>
              </a:endParaRPr>
            </a:p>
          </p:txBody>
        </p:sp>
        <p:sp>
          <p:nvSpPr>
            <p:cNvPr id="37" name="Line 14"/>
            <p:cNvSpPr>
              <a:spLocks noChangeShapeType="1"/>
            </p:cNvSpPr>
            <p:nvPr/>
          </p:nvSpPr>
          <p:spPr bwMode="auto">
            <a:xfrm rot="5400000" flipH="1" flipV="1">
              <a:off x="5429767" y="2567711"/>
              <a:ext cx="4398" cy="190914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41" name="Text Box 31"/>
            <p:cNvSpPr txBox="1">
              <a:spLocks noChangeArrowheads="1"/>
            </p:cNvSpPr>
            <p:nvPr/>
          </p:nvSpPr>
          <p:spPr bwMode="auto">
            <a:xfrm>
              <a:off x="4776038" y="3524483"/>
              <a:ext cx="79106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(Base reg)</a:t>
              </a:r>
              <a:endParaRPr lang="it-IT" altLang="it-IT" sz="1100" b="1" dirty="0">
                <a:latin typeface="Times New Roman" panose="02020603050405020304" pitchFamily="18" charset="0"/>
              </a:endParaRPr>
            </a:p>
          </p:txBody>
        </p:sp>
        <p:grpSp>
          <p:nvGrpSpPr>
            <p:cNvPr id="42" name="Group 6"/>
            <p:cNvGrpSpPr>
              <a:grpSpLocks/>
            </p:cNvGrpSpPr>
            <p:nvPr/>
          </p:nvGrpSpPr>
          <p:grpSpPr bwMode="auto">
            <a:xfrm rot="5400000" flipV="1">
              <a:off x="5987971" y="2896268"/>
              <a:ext cx="1218997" cy="369957"/>
              <a:chOff x="2064" y="2928"/>
              <a:chExt cx="1200" cy="528"/>
            </a:xfrm>
          </p:grpSpPr>
          <p:sp>
            <p:nvSpPr>
              <p:cNvPr id="96" name="Line 7"/>
              <p:cNvSpPr>
                <a:spLocks noChangeShapeType="1"/>
              </p:cNvSpPr>
              <p:nvPr/>
            </p:nvSpPr>
            <p:spPr bwMode="auto">
              <a:xfrm>
                <a:off x="2064" y="2928"/>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97" name="Line 8"/>
              <p:cNvSpPr>
                <a:spLocks noChangeShapeType="1"/>
              </p:cNvSpPr>
              <p:nvPr/>
            </p:nvSpPr>
            <p:spPr bwMode="auto">
              <a:xfrm>
                <a:off x="2832" y="2928"/>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98" name="Line 9"/>
              <p:cNvSpPr>
                <a:spLocks noChangeShapeType="1"/>
              </p:cNvSpPr>
              <p:nvPr/>
            </p:nvSpPr>
            <p:spPr bwMode="auto">
              <a:xfrm>
                <a:off x="2448" y="3456"/>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99" name="Line 10"/>
              <p:cNvSpPr>
                <a:spLocks noChangeShapeType="1"/>
              </p:cNvSpPr>
              <p:nvPr/>
            </p:nvSpPr>
            <p:spPr bwMode="auto">
              <a:xfrm>
                <a:off x="2064" y="2928"/>
                <a:ext cx="384"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00" name="Line 11"/>
              <p:cNvSpPr>
                <a:spLocks noChangeShapeType="1"/>
              </p:cNvSpPr>
              <p:nvPr/>
            </p:nvSpPr>
            <p:spPr bwMode="auto">
              <a:xfrm flipH="1">
                <a:off x="2928" y="2928"/>
                <a:ext cx="336"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01" name="Line 12"/>
              <p:cNvSpPr>
                <a:spLocks noChangeShapeType="1"/>
              </p:cNvSpPr>
              <p:nvPr/>
            </p:nvSpPr>
            <p:spPr bwMode="auto">
              <a:xfrm>
                <a:off x="2496" y="2928"/>
                <a:ext cx="192"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02" name="Line 13"/>
              <p:cNvSpPr>
                <a:spLocks noChangeShapeType="1"/>
              </p:cNvSpPr>
              <p:nvPr/>
            </p:nvSpPr>
            <p:spPr bwMode="auto">
              <a:xfrm flipH="1">
                <a:off x="2688" y="2928"/>
                <a:ext cx="144"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
          <p:nvSpPr>
            <p:cNvPr id="43" name="Line 14"/>
            <p:cNvSpPr>
              <a:spLocks noChangeShapeType="1"/>
            </p:cNvSpPr>
            <p:nvPr/>
          </p:nvSpPr>
          <p:spPr bwMode="auto">
            <a:xfrm rot="5400000" flipV="1">
              <a:off x="6196827" y="2387223"/>
              <a:ext cx="0" cy="48308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45" name="Line 14"/>
            <p:cNvSpPr>
              <a:spLocks noChangeShapeType="1"/>
            </p:cNvSpPr>
            <p:nvPr/>
          </p:nvSpPr>
          <p:spPr bwMode="auto">
            <a:xfrm rot="5400000" flipH="1" flipV="1">
              <a:off x="7198452" y="2690712"/>
              <a:ext cx="3042" cy="84002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47" name="Text Box 31"/>
            <p:cNvSpPr txBox="1">
              <a:spLocks noChangeArrowheads="1"/>
            </p:cNvSpPr>
            <p:nvPr/>
          </p:nvSpPr>
          <p:spPr bwMode="auto">
            <a:xfrm>
              <a:off x="6814625" y="3148480"/>
              <a:ext cx="88541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(Base reg)+</a:t>
              </a:r>
            </a:p>
            <a:p>
              <a:pPr eaLnBrk="1" hangingPunct="1">
                <a:spcBef>
                  <a:spcPct val="0"/>
                </a:spcBef>
                <a:buFontTx/>
                <a:buNone/>
              </a:pPr>
              <a:r>
                <a:rPr lang="it-IT" altLang="it-IT" sz="1100" b="1" dirty="0" smtClean="0">
                  <a:latin typeface="Times New Roman" panose="02020603050405020304" pitchFamily="18" charset="0"/>
                </a:rPr>
                <a:t>Offset</a:t>
              </a:r>
              <a:endParaRPr lang="it-IT" altLang="it-IT" sz="1100" b="1" dirty="0">
                <a:latin typeface="Times New Roman" panose="02020603050405020304" pitchFamily="18" charset="0"/>
              </a:endParaRPr>
            </a:p>
          </p:txBody>
        </p:sp>
        <p:sp>
          <p:nvSpPr>
            <p:cNvPr id="63" name="Line 29"/>
            <p:cNvSpPr>
              <a:spLocks noChangeShapeType="1"/>
            </p:cNvSpPr>
            <p:nvPr/>
          </p:nvSpPr>
          <p:spPr bwMode="auto">
            <a:xfrm rot="5400000" flipH="1" flipV="1">
              <a:off x="4239856" y="6453812"/>
              <a:ext cx="243176" cy="49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4" name="Text Box 31"/>
            <p:cNvSpPr txBox="1">
              <a:spLocks noChangeArrowheads="1"/>
            </p:cNvSpPr>
            <p:nvPr/>
          </p:nvSpPr>
          <p:spPr bwMode="auto">
            <a:xfrm>
              <a:off x="5708073" y="4580587"/>
              <a:ext cx="100591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(Reg </a:t>
              </a:r>
              <a:r>
                <a:rPr lang="it-IT" altLang="it-IT" sz="1100" b="1" dirty="0" err="1" smtClean="0">
                  <a:latin typeface="Times New Roman" panose="02020603050405020304" pitchFamily="18" charset="0"/>
                </a:rPr>
                <a:t>sorg</a:t>
              </a:r>
              <a:r>
                <a:rPr lang="it-IT" altLang="it-IT" sz="1100" b="1" dirty="0" smtClean="0">
                  <a:latin typeface="Times New Roman" panose="02020603050405020304" pitchFamily="18" charset="0"/>
                </a:rPr>
                <a:t> M)</a:t>
              </a:r>
              <a:endParaRPr lang="it-IT" altLang="it-IT" sz="1100" b="1" dirty="0">
                <a:latin typeface="Times New Roman" panose="02020603050405020304" pitchFamily="18" charset="0"/>
              </a:endParaRPr>
            </a:p>
          </p:txBody>
        </p:sp>
      </p:grpSp>
    </p:spTree>
    <p:extLst>
      <p:ext uri="{BB962C8B-B14F-4D97-AF65-F5344CB8AC3E}">
        <p14:creationId xmlns:p14="http://schemas.microsoft.com/office/powerpoint/2010/main" val="25454091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err="1" smtClean="0"/>
              <a:t>Store</a:t>
            </a:r>
            <a:r>
              <a:rPr lang="it-IT" sz="2400" dirty="0" smtClean="0"/>
              <a:t>: Data </a:t>
            </a:r>
            <a:r>
              <a:rPr lang="it-IT" sz="2400" dirty="0" err="1" smtClean="0"/>
              <a:t>path</a:t>
            </a:r>
            <a:r>
              <a:rPr lang="it-IT" sz="2400" dirty="0" smtClean="0"/>
              <a:t> dello stadio di Memory</a:t>
            </a:r>
            <a:endParaRPr lang="it-IT" sz="2400"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48</a:t>
            </a:fld>
            <a:endParaRPr lang="it-IT" altLang="it-IT"/>
          </a:p>
        </p:txBody>
      </p:sp>
      <p:grpSp>
        <p:nvGrpSpPr>
          <p:cNvPr id="6" name="Gruppo 5"/>
          <p:cNvGrpSpPr/>
          <p:nvPr/>
        </p:nvGrpSpPr>
        <p:grpSpPr>
          <a:xfrm>
            <a:off x="827584" y="1891596"/>
            <a:ext cx="6300204" cy="4737804"/>
            <a:chOff x="1453171" y="1663202"/>
            <a:chExt cx="6300204" cy="4737804"/>
          </a:xfrm>
        </p:grpSpPr>
        <p:sp>
          <p:nvSpPr>
            <p:cNvPr id="7" name="Text Box 31"/>
            <p:cNvSpPr txBox="1">
              <a:spLocks noChangeArrowheads="1"/>
            </p:cNvSpPr>
            <p:nvPr/>
          </p:nvSpPr>
          <p:spPr bwMode="auto">
            <a:xfrm rot="10800000" flipV="1">
              <a:off x="1453171" y="5999948"/>
              <a:ext cx="541738" cy="31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800" dirty="0" smtClean="0">
                  <a:latin typeface="Times New Roman" panose="02020603050405020304" pitchFamily="18" charset="0"/>
                </a:rPr>
                <a:t>CK</a:t>
              </a:r>
              <a:endParaRPr lang="it-IT" altLang="it-IT" sz="1600" dirty="0">
                <a:latin typeface="Times New Roman" panose="02020603050405020304" pitchFamily="18" charset="0"/>
              </a:endParaRPr>
            </a:p>
          </p:txBody>
        </p:sp>
        <p:sp>
          <p:nvSpPr>
            <p:cNvPr id="8" name="Rectangle 33"/>
            <p:cNvSpPr>
              <a:spLocks noChangeArrowheads="1"/>
            </p:cNvSpPr>
            <p:nvPr/>
          </p:nvSpPr>
          <p:spPr bwMode="auto">
            <a:xfrm rot="10800000" flipV="1">
              <a:off x="5598295" y="3000628"/>
              <a:ext cx="1104195" cy="1628682"/>
            </a:xfrm>
            <a:prstGeom prst="rect">
              <a:avLst/>
            </a:prstGeom>
            <a:solidFill>
              <a:schemeClr val="bg1"/>
            </a:solidFill>
            <a:ln w="28575">
              <a:solidFill>
                <a:schemeClr val="tx1"/>
              </a:solidFill>
              <a:miter lim="800000"/>
              <a:headEnd/>
              <a:tailEnd/>
            </a:ln>
            <a:effec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r>
                <a:rPr lang="it-IT" altLang="it-IT" sz="1200" b="1" dirty="0" smtClean="0">
                  <a:latin typeface="Times New Roman" panose="02020603050405020304" pitchFamily="18" charset="0"/>
                </a:rPr>
                <a:t>DATA</a:t>
              </a:r>
            </a:p>
            <a:p>
              <a:pPr algn="ctr" eaLnBrk="1" hangingPunct="1">
                <a:spcBef>
                  <a:spcPct val="0"/>
                </a:spcBef>
                <a:buFontTx/>
                <a:buNone/>
              </a:pPr>
              <a:endParaRPr lang="it-IT" altLang="it-IT" sz="1200" b="1" dirty="0" smtClean="0">
                <a:latin typeface="Times New Roman" panose="02020603050405020304" pitchFamily="18" charset="0"/>
              </a:endParaRPr>
            </a:p>
            <a:p>
              <a:pPr algn="ctr" eaLnBrk="1" hangingPunct="1">
                <a:spcBef>
                  <a:spcPct val="0"/>
                </a:spcBef>
                <a:buFontTx/>
                <a:buNone/>
              </a:pPr>
              <a:r>
                <a:rPr lang="it-IT" altLang="it-IT" sz="1200" b="1" dirty="0" smtClean="0">
                  <a:latin typeface="Times New Roman" panose="02020603050405020304" pitchFamily="18" charset="0"/>
                </a:rPr>
                <a:t>CACHE</a:t>
              </a:r>
              <a:endParaRPr lang="it-IT" altLang="it-IT" sz="1200" b="1" dirty="0">
                <a:latin typeface="Times New Roman" panose="02020603050405020304" pitchFamily="18" charset="0"/>
              </a:endParaRPr>
            </a:p>
          </p:txBody>
        </p:sp>
        <p:sp>
          <p:nvSpPr>
            <p:cNvPr id="11" name="Rectangle 5"/>
            <p:cNvSpPr>
              <a:spLocks noChangeArrowheads="1"/>
            </p:cNvSpPr>
            <p:nvPr/>
          </p:nvSpPr>
          <p:spPr bwMode="auto">
            <a:xfrm rot="5400000" flipV="1">
              <a:off x="5314477" y="4032057"/>
              <a:ext cx="4074677" cy="202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endParaRPr lang="it-IT" altLang="it-IT" sz="1800" dirty="0">
                <a:latin typeface="Times New Roman" panose="02020603050405020304" pitchFamily="18" charset="0"/>
              </a:endParaRPr>
            </a:p>
          </p:txBody>
        </p:sp>
        <p:cxnSp>
          <p:nvCxnSpPr>
            <p:cNvPr id="12" name="Connettore 1 11"/>
            <p:cNvCxnSpPr/>
            <p:nvPr/>
          </p:nvCxnSpPr>
          <p:spPr>
            <a:xfrm>
              <a:off x="1813560" y="6393454"/>
              <a:ext cx="5538256" cy="1130"/>
            </a:xfrm>
            <a:prstGeom prst="line">
              <a:avLst/>
            </a:prstGeom>
            <a:ln w="9525"/>
          </p:spPr>
          <p:style>
            <a:lnRef idx="3">
              <a:schemeClr val="dk1"/>
            </a:lnRef>
            <a:fillRef idx="0">
              <a:schemeClr val="dk1"/>
            </a:fillRef>
            <a:effectRef idx="2">
              <a:schemeClr val="dk1"/>
            </a:effectRef>
            <a:fontRef idx="minor">
              <a:schemeClr val="tx1"/>
            </a:fontRef>
          </p:style>
        </p:cxnSp>
        <p:sp>
          <p:nvSpPr>
            <p:cNvPr id="13" name="Line 29"/>
            <p:cNvSpPr>
              <a:spLocks noChangeShapeType="1"/>
            </p:cNvSpPr>
            <p:nvPr/>
          </p:nvSpPr>
          <p:spPr bwMode="auto">
            <a:xfrm rot="5400000" flipH="1" flipV="1">
              <a:off x="7234090" y="6283278"/>
              <a:ext cx="230546" cy="491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4" name="Text Box 31"/>
            <p:cNvSpPr txBox="1">
              <a:spLocks noChangeArrowheads="1"/>
            </p:cNvSpPr>
            <p:nvPr/>
          </p:nvSpPr>
          <p:spPr bwMode="auto">
            <a:xfrm>
              <a:off x="6974013" y="1676655"/>
              <a:ext cx="7793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dirty="0" smtClean="0">
                  <a:latin typeface="Times New Roman" panose="02020603050405020304" pitchFamily="18" charset="0"/>
                </a:rPr>
                <a:t>M/WB</a:t>
              </a:r>
              <a:endParaRPr lang="it-IT" altLang="it-IT" sz="1600" dirty="0">
                <a:latin typeface="Times New Roman" panose="02020603050405020304" pitchFamily="18" charset="0"/>
              </a:endParaRPr>
            </a:p>
          </p:txBody>
        </p:sp>
        <p:sp>
          <p:nvSpPr>
            <p:cNvPr id="16" name="Rectangle 5"/>
            <p:cNvSpPr>
              <a:spLocks noChangeArrowheads="1"/>
            </p:cNvSpPr>
            <p:nvPr/>
          </p:nvSpPr>
          <p:spPr bwMode="auto">
            <a:xfrm rot="5400000" flipV="1">
              <a:off x="1960277" y="4032057"/>
              <a:ext cx="4074677" cy="202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endParaRPr lang="it-IT" altLang="it-IT" sz="1800" dirty="0">
                <a:latin typeface="Times New Roman" panose="02020603050405020304" pitchFamily="18" charset="0"/>
              </a:endParaRPr>
            </a:p>
          </p:txBody>
        </p:sp>
        <p:sp>
          <p:nvSpPr>
            <p:cNvPr id="20" name="Line 29"/>
            <p:cNvSpPr>
              <a:spLocks noChangeShapeType="1"/>
            </p:cNvSpPr>
            <p:nvPr/>
          </p:nvSpPr>
          <p:spPr bwMode="auto">
            <a:xfrm rot="5400000" flipH="1">
              <a:off x="3881669" y="6281675"/>
              <a:ext cx="222994" cy="5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1" name="Line 14"/>
            <p:cNvSpPr>
              <a:spLocks noChangeShapeType="1"/>
            </p:cNvSpPr>
            <p:nvPr/>
          </p:nvSpPr>
          <p:spPr bwMode="auto">
            <a:xfrm rot="5400000" flipH="1" flipV="1">
              <a:off x="4842085" y="3420513"/>
              <a:ext cx="3904" cy="150851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2" name="Text Box 31"/>
            <p:cNvSpPr txBox="1">
              <a:spLocks noChangeArrowheads="1"/>
            </p:cNvSpPr>
            <p:nvPr/>
          </p:nvSpPr>
          <p:spPr bwMode="auto">
            <a:xfrm>
              <a:off x="3799488" y="1663202"/>
              <a:ext cx="56949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dirty="0" smtClean="0">
                  <a:latin typeface="Times New Roman" panose="02020603050405020304" pitchFamily="18" charset="0"/>
                </a:rPr>
                <a:t>E/M</a:t>
              </a:r>
              <a:endParaRPr lang="it-IT" altLang="it-IT" sz="1600" dirty="0">
                <a:latin typeface="Times New Roman" panose="02020603050405020304" pitchFamily="18" charset="0"/>
              </a:endParaRPr>
            </a:p>
          </p:txBody>
        </p:sp>
        <p:sp>
          <p:nvSpPr>
            <p:cNvPr id="24" name="Text Box 31"/>
            <p:cNvSpPr txBox="1">
              <a:spLocks noChangeArrowheads="1"/>
            </p:cNvSpPr>
            <p:nvPr/>
          </p:nvSpPr>
          <p:spPr bwMode="auto">
            <a:xfrm>
              <a:off x="5585297" y="5668765"/>
              <a:ext cx="149449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b="1" dirty="0" smtClean="0">
                  <a:latin typeface="Times New Roman" panose="02020603050405020304" pitchFamily="18" charset="0"/>
                </a:rPr>
                <a:t> </a:t>
              </a:r>
              <a:r>
                <a:rPr lang="it-IT" altLang="it-IT" sz="1100" b="1" dirty="0" smtClean="0">
                  <a:latin typeface="Times New Roman" panose="02020603050405020304" pitchFamily="18" charset="0"/>
                </a:rPr>
                <a:t>Dest reg </a:t>
              </a:r>
              <a:endParaRPr lang="it-IT" altLang="it-IT" sz="1600" b="1" dirty="0">
                <a:latin typeface="Times New Roman" panose="02020603050405020304" pitchFamily="18" charset="0"/>
              </a:endParaRPr>
            </a:p>
          </p:txBody>
        </p:sp>
        <p:sp>
          <p:nvSpPr>
            <p:cNvPr id="25" name="Text Box 31"/>
            <p:cNvSpPr txBox="1">
              <a:spLocks noChangeArrowheads="1"/>
            </p:cNvSpPr>
            <p:nvPr/>
          </p:nvSpPr>
          <p:spPr bwMode="auto">
            <a:xfrm>
              <a:off x="4215069" y="3249450"/>
              <a:ext cx="130398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Memory </a:t>
              </a:r>
              <a:r>
                <a:rPr lang="it-IT" altLang="it-IT" sz="1100" b="1" dirty="0" err="1" smtClean="0">
                  <a:latin typeface="Times New Roman" panose="02020603050405020304" pitchFamily="18" charset="0"/>
                </a:rPr>
                <a:t>address</a:t>
              </a:r>
              <a:r>
                <a:rPr lang="it-IT" altLang="it-IT" sz="1100" b="1" dirty="0" smtClean="0">
                  <a:latin typeface="Times New Roman" panose="02020603050405020304" pitchFamily="18" charset="0"/>
                </a:rPr>
                <a:t> =</a:t>
              </a:r>
            </a:p>
            <a:p>
              <a:pPr eaLnBrk="1" hangingPunct="1">
                <a:spcBef>
                  <a:spcPct val="0"/>
                </a:spcBef>
                <a:buFontTx/>
                <a:buNone/>
              </a:pPr>
              <a:r>
                <a:rPr lang="it-IT" altLang="it-IT" sz="1100" b="1" dirty="0" smtClean="0">
                  <a:latin typeface="Times New Roman" panose="02020603050405020304" pitchFamily="18" charset="0"/>
                </a:rPr>
                <a:t>(Base reg)+ Offset</a:t>
              </a:r>
              <a:endParaRPr lang="it-IT" altLang="it-IT" sz="1100" b="1" dirty="0">
                <a:latin typeface="Times New Roman" panose="02020603050405020304" pitchFamily="18" charset="0"/>
              </a:endParaRPr>
            </a:p>
          </p:txBody>
        </p:sp>
        <p:sp>
          <p:nvSpPr>
            <p:cNvPr id="26" name="Text Box 31"/>
            <p:cNvSpPr txBox="1">
              <a:spLocks noChangeArrowheads="1"/>
            </p:cNvSpPr>
            <p:nvPr/>
          </p:nvSpPr>
          <p:spPr bwMode="auto">
            <a:xfrm>
              <a:off x="4236935" y="3785805"/>
              <a:ext cx="115383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Data =</a:t>
              </a:r>
            </a:p>
            <a:p>
              <a:pPr eaLnBrk="1" hangingPunct="1">
                <a:spcBef>
                  <a:spcPct val="0"/>
                </a:spcBef>
                <a:buFontTx/>
                <a:buNone/>
              </a:pPr>
              <a:r>
                <a:rPr lang="it-IT" altLang="it-IT" sz="1100" b="1" dirty="0" smtClean="0">
                  <a:latin typeface="Times New Roman" panose="02020603050405020304" pitchFamily="18" charset="0"/>
                </a:rPr>
                <a:t>(</a:t>
              </a:r>
              <a:r>
                <a:rPr lang="it-IT" altLang="it-IT" sz="1100" b="1" dirty="0" err="1" smtClean="0">
                  <a:latin typeface="Times New Roman" panose="02020603050405020304" pitchFamily="18" charset="0"/>
                </a:rPr>
                <a:t>Sorg</a:t>
              </a:r>
              <a:r>
                <a:rPr lang="it-IT" altLang="it-IT" sz="1100" b="1" dirty="0" smtClean="0">
                  <a:latin typeface="Times New Roman" panose="02020603050405020304" pitchFamily="18" charset="0"/>
                </a:rPr>
                <a:t> reg M)</a:t>
              </a:r>
              <a:endParaRPr lang="it-IT" altLang="it-IT" sz="1100" b="1" dirty="0">
                <a:latin typeface="Times New Roman" panose="02020603050405020304" pitchFamily="18" charset="0"/>
              </a:endParaRPr>
            </a:p>
          </p:txBody>
        </p:sp>
        <p:sp>
          <p:nvSpPr>
            <p:cNvPr id="33" name="Line 24"/>
            <p:cNvSpPr>
              <a:spLocks noChangeShapeType="1"/>
            </p:cNvSpPr>
            <p:nvPr/>
          </p:nvSpPr>
          <p:spPr bwMode="auto">
            <a:xfrm rot="5400000" flipV="1">
              <a:off x="4860052" y="2518778"/>
              <a:ext cx="1555" cy="147493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
        <p:nvSpPr>
          <p:cNvPr id="47" name="Line 29"/>
          <p:cNvSpPr>
            <a:spLocks noChangeShapeType="1"/>
          </p:cNvSpPr>
          <p:nvPr/>
        </p:nvSpPr>
        <p:spPr bwMode="auto">
          <a:xfrm rot="16200000" flipH="1">
            <a:off x="5141539" y="3059585"/>
            <a:ext cx="243176" cy="4909"/>
          </a:xfrm>
          <a:prstGeom prst="line">
            <a:avLst/>
          </a:prstGeom>
          <a:noFill/>
          <a:ln w="28575">
            <a:solidFill>
              <a:schemeClr val="accent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48" name="Line 29"/>
          <p:cNvSpPr>
            <a:spLocks noChangeShapeType="1"/>
          </p:cNvSpPr>
          <p:nvPr/>
        </p:nvSpPr>
        <p:spPr bwMode="auto">
          <a:xfrm rot="16200000" flipH="1">
            <a:off x="5723230" y="3066108"/>
            <a:ext cx="243176" cy="4909"/>
          </a:xfrm>
          <a:prstGeom prst="line">
            <a:avLst/>
          </a:prstGeom>
          <a:noFill/>
          <a:ln w="28575">
            <a:solidFill>
              <a:schemeClr val="accent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49" name="Text Box 31"/>
          <p:cNvSpPr txBox="1">
            <a:spLocks noChangeArrowheads="1"/>
          </p:cNvSpPr>
          <p:nvPr/>
        </p:nvSpPr>
        <p:spPr bwMode="auto">
          <a:xfrm>
            <a:off x="4972707" y="2630906"/>
            <a:ext cx="586403" cy="2616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solidFill>
                  <a:schemeClr val="accent1"/>
                </a:solidFill>
                <a:latin typeface="Times New Roman" panose="02020603050405020304" pitchFamily="18" charset="0"/>
              </a:rPr>
              <a:t>DCR</a:t>
            </a:r>
          </a:p>
        </p:txBody>
      </p:sp>
      <p:sp>
        <p:nvSpPr>
          <p:cNvPr id="50" name="Text Box 31"/>
          <p:cNvSpPr txBox="1">
            <a:spLocks noChangeArrowheads="1"/>
          </p:cNvSpPr>
          <p:nvPr/>
        </p:nvSpPr>
        <p:spPr bwMode="auto">
          <a:xfrm>
            <a:off x="5578031" y="2652447"/>
            <a:ext cx="586403" cy="2616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solidFill>
                  <a:schemeClr val="accent1"/>
                </a:solidFill>
                <a:latin typeface="Times New Roman" panose="02020603050405020304" pitchFamily="18" charset="0"/>
              </a:rPr>
              <a:t>DCW</a:t>
            </a:r>
          </a:p>
        </p:txBody>
      </p:sp>
    </p:spTree>
    <p:extLst>
      <p:ext uri="{BB962C8B-B14F-4D97-AF65-F5344CB8AC3E}">
        <p14:creationId xmlns:p14="http://schemas.microsoft.com/office/powerpoint/2010/main" val="990147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ctrTitle"/>
          </p:nvPr>
        </p:nvSpPr>
        <p:spPr>
          <a:xfrm>
            <a:off x="685800" y="1905000"/>
            <a:ext cx="7772400" cy="1447800"/>
          </a:xfrm>
        </p:spPr>
        <p:txBody>
          <a:bodyPr/>
          <a:lstStyle/>
          <a:p>
            <a:pPr eaLnBrk="1" hangingPunct="1">
              <a:defRPr/>
            </a:pPr>
            <a:r>
              <a:rPr lang="it-IT" sz="3600" dirty="0" smtClean="0"/>
              <a:t>Il pipelining: tecniche di base</a:t>
            </a:r>
            <a:endParaRPr lang="en-US" sz="3600" dirty="0" smtClean="0"/>
          </a:p>
        </p:txBody>
      </p:sp>
      <p:sp>
        <p:nvSpPr>
          <p:cNvPr id="5123" name="Rectangle 4"/>
          <p:cNvSpPr>
            <a:spLocks noGrp="1" noChangeArrowheads="1"/>
          </p:cNvSpPr>
          <p:nvPr>
            <p:ph type="subTitle" idx="1"/>
          </p:nvPr>
        </p:nvSpPr>
        <p:spPr>
          <a:xfrm>
            <a:off x="1143000" y="3929063"/>
            <a:ext cx="6858000" cy="838200"/>
          </a:xfrm>
        </p:spPr>
        <p:txBody>
          <a:bodyPr/>
          <a:lstStyle/>
          <a:p>
            <a:pPr eaLnBrk="1" hangingPunct="1"/>
            <a:r>
              <a:rPr lang="it-IT" altLang="it-IT" smtClean="0"/>
              <a:t/>
            </a:r>
            <a:br>
              <a:rPr lang="it-IT" altLang="it-IT" smtClean="0"/>
            </a:br>
            <a:endParaRPr lang="it-IT" altLang="it-IT"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err="1" smtClean="0"/>
              <a:t>Store</a:t>
            </a:r>
            <a:r>
              <a:rPr lang="it-IT" sz="2400" dirty="0" smtClean="0"/>
              <a:t>: Data </a:t>
            </a:r>
            <a:r>
              <a:rPr lang="it-IT" sz="2400" dirty="0" err="1" smtClean="0"/>
              <a:t>path</a:t>
            </a:r>
            <a:r>
              <a:rPr lang="it-IT" sz="2400" dirty="0" smtClean="0"/>
              <a:t> dello stadio di Write Back</a:t>
            </a:r>
            <a:endParaRPr lang="it-IT" sz="2400"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49</a:t>
            </a:fld>
            <a:endParaRPr lang="it-IT" altLang="it-IT"/>
          </a:p>
        </p:txBody>
      </p:sp>
      <p:grpSp>
        <p:nvGrpSpPr>
          <p:cNvPr id="6" name="Gruppo 5"/>
          <p:cNvGrpSpPr/>
          <p:nvPr/>
        </p:nvGrpSpPr>
        <p:grpSpPr>
          <a:xfrm>
            <a:off x="2049005" y="1205216"/>
            <a:ext cx="3663498" cy="4677591"/>
            <a:chOff x="2256527" y="1723414"/>
            <a:chExt cx="3663498" cy="4677591"/>
          </a:xfrm>
        </p:grpSpPr>
        <p:sp>
          <p:nvSpPr>
            <p:cNvPr id="7" name="Text Box 31"/>
            <p:cNvSpPr txBox="1">
              <a:spLocks noChangeArrowheads="1"/>
            </p:cNvSpPr>
            <p:nvPr/>
          </p:nvSpPr>
          <p:spPr bwMode="auto">
            <a:xfrm rot="10800000" flipV="1">
              <a:off x="3132111" y="5966196"/>
              <a:ext cx="541738" cy="31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800" dirty="0" smtClean="0">
                  <a:latin typeface="Times New Roman" panose="02020603050405020304" pitchFamily="18" charset="0"/>
                </a:rPr>
                <a:t>CK</a:t>
              </a:r>
              <a:endParaRPr lang="it-IT" altLang="it-IT" sz="1600" dirty="0">
                <a:latin typeface="Times New Roman" panose="02020603050405020304" pitchFamily="18" charset="0"/>
              </a:endParaRPr>
            </a:p>
          </p:txBody>
        </p:sp>
        <p:cxnSp>
          <p:nvCxnSpPr>
            <p:cNvPr id="10" name="Connettore 1 9"/>
            <p:cNvCxnSpPr/>
            <p:nvPr/>
          </p:nvCxnSpPr>
          <p:spPr>
            <a:xfrm>
              <a:off x="3132111" y="6401005"/>
              <a:ext cx="2284633" cy="0"/>
            </a:xfrm>
            <a:prstGeom prst="line">
              <a:avLst/>
            </a:prstGeom>
            <a:ln w="9525"/>
          </p:spPr>
          <p:style>
            <a:lnRef idx="3">
              <a:schemeClr val="dk1"/>
            </a:lnRef>
            <a:fillRef idx="0">
              <a:schemeClr val="dk1"/>
            </a:fillRef>
            <a:effectRef idx="2">
              <a:schemeClr val="dk1"/>
            </a:effectRef>
            <a:fontRef idx="minor">
              <a:schemeClr val="tx1"/>
            </a:fontRef>
          </p:style>
        </p:cxnSp>
        <p:grpSp>
          <p:nvGrpSpPr>
            <p:cNvPr id="11" name="Gruppo 10"/>
            <p:cNvGrpSpPr/>
            <p:nvPr/>
          </p:nvGrpSpPr>
          <p:grpSpPr>
            <a:xfrm>
              <a:off x="4604808" y="2095782"/>
              <a:ext cx="202129" cy="4305223"/>
              <a:chOff x="7250751" y="2095783"/>
              <a:chExt cx="202129" cy="4305223"/>
            </a:xfrm>
          </p:grpSpPr>
          <p:sp>
            <p:nvSpPr>
              <p:cNvPr id="40" name="Rectangle 5"/>
              <p:cNvSpPr>
                <a:spLocks noChangeArrowheads="1"/>
              </p:cNvSpPr>
              <p:nvPr/>
            </p:nvSpPr>
            <p:spPr bwMode="auto">
              <a:xfrm rot="5400000" flipV="1">
                <a:off x="5314477" y="4032057"/>
                <a:ext cx="4074677" cy="202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endParaRPr lang="it-IT" altLang="it-IT" sz="1800" dirty="0">
                  <a:latin typeface="Times New Roman" panose="02020603050405020304" pitchFamily="18" charset="0"/>
                </a:endParaRPr>
              </a:p>
            </p:txBody>
          </p:sp>
          <p:sp>
            <p:nvSpPr>
              <p:cNvPr id="41" name="Line 29"/>
              <p:cNvSpPr>
                <a:spLocks noChangeShapeType="1"/>
              </p:cNvSpPr>
              <p:nvPr/>
            </p:nvSpPr>
            <p:spPr bwMode="auto">
              <a:xfrm rot="5400000" flipH="1" flipV="1">
                <a:off x="7234090" y="6283278"/>
                <a:ext cx="230546" cy="491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
          <p:nvSpPr>
            <p:cNvPr id="12" name="Rectangle 5"/>
            <p:cNvSpPr>
              <a:spLocks noChangeArrowheads="1"/>
            </p:cNvSpPr>
            <p:nvPr/>
          </p:nvSpPr>
          <p:spPr bwMode="auto">
            <a:xfrm rot="5400000" flipV="1">
              <a:off x="1960277" y="4032057"/>
              <a:ext cx="4074677" cy="202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endParaRPr lang="it-IT" altLang="it-IT" sz="1800" dirty="0">
                <a:latin typeface="Times New Roman" panose="02020603050405020304" pitchFamily="18" charset="0"/>
              </a:endParaRPr>
            </a:p>
          </p:txBody>
        </p:sp>
        <p:sp>
          <p:nvSpPr>
            <p:cNvPr id="14" name="Line 29"/>
            <p:cNvSpPr>
              <a:spLocks noChangeShapeType="1"/>
            </p:cNvSpPr>
            <p:nvPr/>
          </p:nvSpPr>
          <p:spPr bwMode="auto">
            <a:xfrm rot="5400000" flipH="1">
              <a:off x="3881669" y="6281675"/>
              <a:ext cx="222994" cy="5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5" name="Text Box 31"/>
            <p:cNvSpPr txBox="1">
              <a:spLocks noChangeArrowheads="1"/>
            </p:cNvSpPr>
            <p:nvPr/>
          </p:nvSpPr>
          <p:spPr bwMode="auto">
            <a:xfrm>
              <a:off x="4454661" y="1723414"/>
              <a:ext cx="59605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dirty="0" smtClean="0">
                  <a:latin typeface="Times New Roman" panose="02020603050405020304" pitchFamily="18" charset="0"/>
                </a:rPr>
                <a:t>E/M</a:t>
              </a:r>
              <a:endParaRPr lang="it-IT" altLang="it-IT" sz="1600" dirty="0">
                <a:latin typeface="Times New Roman" panose="02020603050405020304" pitchFamily="18" charset="0"/>
              </a:endParaRPr>
            </a:p>
          </p:txBody>
        </p:sp>
        <p:grpSp>
          <p:nvGrpSpPr>
            <p:cNvPr id="20" name="Gruppo 19"/>
            <p:cNvGrpSpPr/>
            <p:nvPr/>
          </p:nvGrpSpPr>
          <p:grpSpPr>
            <a:xfrm>
              <a:off x="5320587" y="2095782"/>
              <a:ext cx="202129" cy="4305223"/>
              <a:chOff x="7250751" y="2095783"/>
              <a:chExt cx="202129" cy="4305223"/>
            </a:xfrm>
          </p:grpSpPr>
          <p:sp>
            <p:nvSpPr>
              <p:cNvPr id="38" name="Rectangle 5"/>
              <p:cNvSpPr>
                <a:spLocks noChangeArrowheads="1"/>
              </p:cNvSpPr>
              <p:nvPr/>
            </p:nvSpPr>
            <p:spPr bwMode="auto">
              <a:xfrm rot="5400000" flipV="1">
                <a:off x="5314477" y="4032057"/>
                <a:ext cx="4074677" cy="202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endParaRPr lang="it-IT" altLang="it-IT" sz="1800" dirty="0">
                  <a:latin typeface="Times New Roman" panose="02020603050405020304" pitchFamily="18" charset="0"/>
                </a:endParaRPr>
              </a:p>
            </p:txBody>
          </p:sp>
          <p:sp>
            <p:nvSpPr>
              <p:cNvPr id="39" name="Line 29"/>
              <p:cNvSpPr>
                <a:spLocks noChangeShapeType="1"/>
              </p:cNvSpPr>
              <p:nvPr/>
            </p:nvSpPr>
            <p:spPr bwMode="auto">
              <a:xfrm rot="5400000" flipH="1" flipV="1">
                <a:off x="7234090" y="6283278"/>
                <a:ext cx="230546" cy="491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
          <p:nvSpPr>
            <p:cNvPr id="23" name="Rectangle 33"/>
            <p:cNvSpPr>
              <a:spLocks noChangeArrowheads="1"/>
            </p:cNvSpPr>
            <p:nvPr/>
          </p:nvSpPr>
          <p:spPr bwMode="auto">
            <a:xfrm rot="10800000" flipV="1">
              <a:off x="2256527" y="2949571"/>
              <a:ext cx="1104195" cy="1628682"/>
            </a:xfrm>
            <a:prstGeom prst="rect">
              <a:avLst/>
            </a:prstGeom>
            <a:solidFill>
              <a:schemeClr val="bg1"/>
            </a:solidFill>
            <a:ln w="28575">
              <a:solidFill>
                <a:schemeClr val="tx1"/>
              </a:solidFill>
              <a:miter lim="800000"/>
              <a:headEnd/>
              <a:tailEnd/>
            </a:ln>
            <a:effec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r>
                <a:rPr lang="it-IT" altLang="it-IT" sz="1200" b="1" dirty="0" err="1" smtClean="0">
                  <a:latin typeface="Times New Roman" panose="02020603050405020304" pitchFamily="18" charset="0"/>
                </a:rPr>
                <a:t>Registers</a:t>
              </a:r>
              <a:endParaRPr lang="it-IT" altLang="it-IT" sz="1200" b="1" dirty="0">
                <a:latin typeface="Times New Roman" panose="02020603050405020304" pitchFamily="18" charset="0"/>
              </a:endParaRPr>
            </a:p>
          </p:txBody>
        </p:sp>
        <p:sp>
          <p:nvSpPr>
            <p:cNvPr id="30" name="Text Box 31"/>
            <p:cNvSpPr txBox="1">
              <a:spLocks noChangeArrowheads="1"/>
            </p:cNvSpPr>
            <p:nvPr/>
          </p:nvSpPr>
          <p:spPr bwMode="auto">
            <a:xfrm>
              <a:off x="5157169" y="1723414"/>
              <a:ext cx="76285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dirty="0" smtClean="0">
                  <a:latin typeface="Times New Roman" panose="02020603050405020304" pitchFamily="18" charset="0"/>
                </a:rPr>
                <a:t>M/WB</a:t>
              </a:r>
              <a:endParaRPr lang="it-IT" altLang="it-IT" sz="1600" dirty="0">
                <a:latin typeface="Times New Roman" panose="02020603050405020304" pitchFamily="18" charset="0"/>
              </a:endParaRPr>
            </a:p>
          </p:txBody>
        </p:sp>
        <p:sp>
          <p:nvSpPr>
            <p:cNvPr id="31" name="Text Box 31"/>
            <p:cNvSpPr txBox="1">
              <a:spLocks noChangeArrowheads="1"/>
            </p:cNvSpPr>
            <p:nvPr/>
          </p:nvSpPr>
          <p:spPr bwMode="auto">
            <a:xfrm>
              <a:off x="3749526" y="1732194"/>
              <a:ext cx="52490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dirty="0" smtClean="0">
                  <a:latin typeface="Times New Roman" panose="02020603050405020304" pitchFamily="18" charset="0"/>
                </a:rPr>
                <a:t>D/E</a:t>
              </a:r>
              <a:endParaRPr lang="it-IT" altLang="it-IT" sz="1600" dirty="0">
                <a:latin typeface="Times New Roman" panose="02020603050405020304" pitchFamily="18" charset="0"/>
              </a:endParaRPr>
            </a:p>
          </p:txBody>
        </p:sp>
        <p:sp>
          <p:nvSpPr>
            <p:cNvPr id="36" name="Line 29"/>
            <p:cNvSpPr>
              <a:spLocks noChangeShapeType="1"/>
            </p:cNvSpPr>
            <p:nvPr/>
          </p:nvSpPr>
          <p:spPr bwMode="auto">
            <a:xfrm rot="5400000" flipH="1" flipV="1">
              <a:off x="3027238" y="4704937"/>
              <a:ext cx="243176" cy="4909"/>
            </a:xfrm>
            <a:prstGeom prst="line">
              <a:avLst/>
            </a:prstGeom>
            <a:noFill/>
            <a:ln w="28575">
              <a:solidFill>
                <a:schemeClr val="accent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7" name="Text Box 31"/>
            <p:cNvSpPr txBox="1">
              <a:spLocks noChangeArrowheads="1"/>
            </p:cNvSpPr>
            <p:nvPr/>
          </p:nvSpPr>
          <p:spPr bwMode="auto">
            <a:xfrm>
              <a:off x="3162409" y="4677993"/>
              <a:ext cx="440984" cy="2616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solidFill>
                    <a:schemeClr val="accent1"/>
                  </a:solidFill>
                  <a:latin typeface="Times New Roman" panose="02020603050405020304" pitchFamily="18" charset="0"/>
                </a:rPr>
                <a:t>RW</a:t>
              </a:r>
            </a:p>
          </p:txBody>
        </p:sp>
      </p:grpSp>
    </p:spTree>
    <p:extLst>
      <p:ext uri="{BB962C8B-B14F-4D97-AF65-F5344CB8AC3E}">
        <p14:creationId xmlns:p14="http://schemas.microsoft.com/office/powerpoint/2010/main" val="20648016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Mettendo insieme tutti i data </a:t>
            </a:r>
            <a:r>
              <a:rPr lang="it-IT" dirty="0" err="1" smtClean="0"/>
              <a:t>path</a:t>
            </a:r>
            <a:endParaRPr lang="it-IT" dirty="0"/>
          </a:p>
        </p:txBody>
      </p:sp>
      <p:sp>
        <p:nvSpPr>
          <p:cNvPr id="4" name="Segnaposto numero diapositiva 3"/>
          <p:cNvSpPr>
            <a:spLocks noGrp="1"/>
          </p:cNvSpPr>
          <p:nvPr>
            <p:ph type="sldNum" sz="quarter" idx="11"/>
          </p:nvPr>
        </p:nvSpPr>
        <p:spPr/>
        <p:txBody>
          <a:bodyPr/>
          <a:lstStyle/>
          <a:p>
            <a:pPr>
              <a:defRPr/>
            </a:pPr>
            <a:endParaRPr lang="it-IT" altLang="it-IT" smtClean="0"/>
          </a:p>
          <a:p>
            <a:pPr>
              <a:defRPr/>
            </a:pPr>
            <a:fld id="{7AA62287-7830-426B-B084-38EAFE97E61F}" type="slidenum">
              <a:rPr lang="it-IT" altLang="it-IT" smtClean="0"/>
              <a:pPr>
                <a:defRPr/>
              </a:pPr>
              <a:t>50</a:t>
            </a:fld>
            <a:endParaRPr lang="it-IT" altLang="it-IT"/>
          </a:p>
        </p:txBody>
      </p:sp>
    </p:spTree>
    <p:extLst>
      <p:ext uri="{BB962C8B-B14F-4D97-AF65-F5344CB8AC3E}">
        <p14:creationId xmlns:p14="http://schemas.microsoft.com/office/powerpoint/2010/main" val="5503799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smtClean="0">
                <a:effectLst>
                  <a:outerShdw blurRad="38100" dist="38100" dir="2700000" algn="tl">
                    <a:srgbClr val="000000">
                      <a:alpha val="43137"/>
                    </a:srgbClr>
                  </a:outerShdw>
                </a:effectLst>
              </a:rPr>
              <a:t>Data </a:t>
            </a:r>
            <a:r>
              <a:rPr lang="it-IT" sz="2400" dirty="0" err="1" smtClean="0">
                <a:effectLst>
                  <a:outerShdw blurRad="38100" dist="38100" dir="2700000" algn="tl">
                    <a:srgbClr val="000000">
                      <a:alpha val="43137"/>
                    </a:srgbClr>
                  </a:outerShdw>
                </a:effectLst>
              </a:rPr>
              <a:t>path</a:t>
            </a:r>
            <a:r>
              <a:rPr lang="it-IT" sz="2400" dirty="0" smtClean="0">
                <a:effectLst>
                  <a:outerShdw blurRad="38100" dist="38100" dir="2700000" algn="tl">
                    <a:srgbClr val="000000">
                      <a:alpha val="43137"/>
                    </a:srgbClr>
                  </a:outerShdw>
                </a:effectLst>
              </a:rPr>
              <a:t> dello stadio di </a:t>
            </a:r>
            <a:r>
              <a:rPr lang="it-IT" sz="2400" dirty="0" err="1" smtClean="0">
                <a:effectLst>
                  <a:outerShdw blurRad="38100" dist="38100" dir="2700000" algn="tl">
                    <a:srgbClr val="000000">
                      <a:alpha val="43137"/>
                    </a:srgbClr>
                  </a:outerShdw>
                </a:effectLst>
              </a:rPr>
              <a:t>fetch</a:t>
            </a:r>
            <a:endParaRPr lang="it-IT" sz="2400" dirty="0">
              <a:effectLst>
                <a:outerShdw blurRad="38100" dist="38100" dir="2700000" algn="tl">
                  <a:srgbClr val="000000">
                    <a:alpha val="43137"/>
                  </a:srgbClr>
                </a:outerShdw>
              </a:effectLst>
            </a:endParaRPr>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51</a:t>
            </a:fld>
            <a:endParaRPr lang="it-IT" altLang="it-IT"/>
          </a:p>
        </p:txBody>
      </p:sp>
      <p:sp>
        <p:nvSpPr>
          <p:cNvPr id="7" name="Rectangle 5"/>
          <p:cNvSpPr>
            <a:spLocks noChangeArrowheads="1"/>
          </p:cNvSpPr>
          <p:nvPr/>
        </p:nvSpPr>
        <p:spPr bwMode="auto">
          <a:xfrm rot="5400000" flipV="1">
            <a:off x="2413720" y="4749740"/>
            <a:ext cx="1040863" cy="38175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r>
              <a:rPr lang="it-IT" altLang="it-IT" sz="1800" dirty="0" smtClean="0">
                <a:latin typeface="Times New Roman" panose="02020603050405020304" pitchFamily="18" charset="0"/>
              </a:rPr>
              <a:t>PC</a:t>
            </a:r>
            <a:endParaRPr lang="it-IT" altLang="it-IT" sz="1800" dirty="0">
              <a:latin typeface="Times New Roman" panose="02020603050405020304" pitchFamily="18" charset="0"/>
            </a:endParaRPr>
          </a:p>
        </p:txBody>
      </p:sp>
      <p:grpSp>
        <p:nvGrpSpPr>
          <p:cNvPr id="8" name="Group 6"/>
          <p:cNvGrpSpPr>
            <a:grpSpLocks/>
          </p:cNvGrpSpPr>
          <p:nvPr/>
        </p:nvGrpSpPr>
        <p:grpSpPr bwMode="auto">
          <a:xfrm rot="5400000" flipV="1">
            <a:off x="3928719" y="2584267"/>
            <a:ext cx="1368773" cy="474460"/>
            <a:chOff x="2064" y="2928"/>
            <a:chExt cx="1200" cy="528"/>
          </a:xfrm>
        </p:grpSpPr>
        <p:sp>
          <p:nvSpPr>
            <p:cNvPr id="33" name="Line 7"/>
            <p:cNvSpPr>
              <a:spLocks noChangeShapeType="1"/>
            </p:cNvSpPr>
            <p:nvPr/>
          </p:nvSpPr>
          <p:spPr bwMode="auto">
            <a:xfrm>
              <a:off x="2064" y="2928"/>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4" name="Line 8"/>
            <p:cNvSpPr>
              <a:spLocks noChangeShapeType="1"/>
            </p:cNvSpPr>
            <p:nvPr/>
          </p:nvSpPr>
          <p:spPr bwMode="auto">
            <a:xfrm>
              <a:off x="2832" y="2928"/>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5" name="Line 9"/>
            <p:cNvSpPr>
              <a:spLocks noChangeShapeType="1"/>
            </p:cNvSpPr>
            <p:nvPr/>
          </p:nvSpPr>
          <p:spPr bwMode="auto">
            <a:xfrm>
              <a:off x="2448" y="3456"/>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6" name="Line 10"/>
            <p:cNvSpPr>
              <a:spLocks noChangeShapeType="1"/>
            </p:cNvSpPr>
            <p:nvPr/>
          </p:nvSpPr>
          <p:spPr bwMode="auto">
            <a:xfrm>
              <a:off x="2064" y="2928"/>
              <a:ext cx="384"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7" name="Line 11"/>
            <p:cNvSpPr>
              <a:spLocks noChangeShapeType="1"/>
            </p:cNvSpPr>
            <p:nvPr/>
          </p:nvSpPr>
          <p:spPr bwMode="auto">
            <a:xfrm flipH="1">
              <a:off x="2928" y="2928"/>
              <a:ext cx="336"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8" name="Line 12"/>
            <p:cNvSpPr>
              <a:spLocks noChangeShapeType="1"/>
            </p:cNvSpPr>
            <p:nvPr/>
          </p:nvSpPr>
          <p:spPr bwMode="auto">
            <a:xfrm>
              <a:off x="2496" y="2928"/>
              <a:ext cx="192"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9" name="Line 13"/>
            <p:cNvSpPr>
              <a:spLocks noChangeShapeType="1"/>
            </p:cNvSpPr>
            <p:nvPr/>
          </p:nvSpPr>
          <p:spPr bwMode="auto">
            <a:xfrm flipH="1">
              <a:off x="2688" y="2928"/>
              <a:ext cx="144"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
        <p:nvSpPr>
          <p:cNvPr id="9" name="Line 14"/>
          <p:cNvSpPr>
            <a:spLocks noChangeShapeType="1"/>
          </p:cNvSpPr>
          <p:nvPr/>
        </p:nvSpPr>
        <p:spPr bwMode="auto">
          <a:xfrm rot="5400000" flipV="1">
            <a:off x="4160210" y="2169205"/>
            <a:ext cx="0" cy="48308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0" name="Line 15"/>
          <p:cNvSpPr>
            <a:spLocks noChangeShapeType="1"/>
          </p:cNvSpPr>
          <p:nvPr/>
        </p:nvSpPr>
        <p:spPr bwMode="auto">
          <a:xfrm rot="5400000" flipH="1" flipV="1">
            <a:off x="3869784" y="4211561"/>
            <a:ext cx="0" cy="148951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1" name="Line 24"/>
          <p:cNvSpPr>
            <a:spLocks noChangeShapeType="1"/>
          </p:cNvSpPr>
          <p:nvPr/>
        </p:nvSpPr>
        <p:spPr bwMode="auto">
          <a:xfrm rot="5400000" flipV="1">
            <a:off x="5963456" y="4694460"/>
            <a:ext cx="0" cy="49231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2" name="Line 29"/>
          <p:cNvSpPr>
            <a:spLocks noChangeShapeType="1"/>
          </p:cNvSpPr>
          <p:nvPr/>
        </p:nvSpPr>
        <p:spPr bwMode="auto">
          <a:xfrm rot="5400000" flipH="1" flipV="1">
            <a:off x="2555569" y="5839628"/>
            <a:ext cx="7571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3" name="Rectangle 33"/>
          <p:cNvSpPr>
            <a:spLocks noChangeArrowheads="1"/>
          </p:cNvSpPr>
          <p:nvPr/>
        </p:nvSpPr>
        <p:spPr bwMode="auto">
          <a:xfrm rot="10800000" flipV="1">
            <a:off x="4613106" y="4053394"/>
            <a:ext cx="1104195" cy="1628682"/>
          </a:xfrm>
          <a:prstGeom prst="rect">
            <a:avLst/>
          </a:prstGeom>
          <a:solidFill>
            <a:schemeClr val="bg1"/>
          </a:solidFill>
          <a:ln w="28575">
            <a:solidFill>
              <a:schemeClr val="tx1"/>
            </a:solidFill>
            <a:miter lim="800000"/>
            <a:headEnd/>
            <a:tailEnd/>
          </a:ln>
          <a:effec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r>
              <a:rPr lang="it-IT" altLang="it-IT" sz="1200" dirty="0" smtClean="0">
                <a:latin typeface="Times New Roman" panose="02020603050405020304" pitchFamily="18" charset="0"/>
              </a:rPr>
              <a:t>INSTRUCTION</a:t>
            </a:r>
          </a:p>
          <a:p>
            <a:pPr algn="ctr" eaLnBrk="1" hangingPunct="1">
              <a:spcBef>
                <a:spcPct val="0"/>
              </a:spcBef>
              <a:buFontTx/>
              <a:buNone/>
            </a:pPr>
            <a:r>
              <a:rPr lang="it-IT" altLang="it-IT" sz="1200" dirty="0" smtClean="0">
                <a:latin typeface="Times New Roman" panose="02020603050405020304" pitchFamily="18" charset="0"/>
              </a:rPr>
              <a:t>CACHE</a:t>
            </a:r>
            <a:endParaRPr lang="it-IT" altLang="it-IT" sz="1200" dirty="0">
              <a:latin typeface="Times New Roman" panose="02020603050405020304" pitchFamily="18" charset="0"/>
            </a:endParaRPr>
          </a:p>
        </p:txBody>
      </p:sp>
      <p:sp>
        <p:nvSpPr>
          <p:cNvPr id="14" name="Text Box 31"/>
          <p:cNvSpPr txBox="1">
            <a:spLocks noChangeArrowheads="1"/>
          </p:cNvSpPr>
          <p:nvPr/>
        </p:nvSpPr>
        <p:spPr bwMode="auto">
          <a:xfrm flipV="1">
            <a:off x="3583593" y="2266025"/>
            <a:ext cx="270325" cy="289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dirty="0" smtClean="0">
                <a:latin typeface="Times New Roman" panose="02020603050405020304" pitchFamily="18" charset="0"/>
              </a:rPr>
              <a:t>S</a:t>
            </a:r>
            <a:endParaRPr lang="it-IT" altLang="it-IT" sz="1600" dirty="0">
              <a:latin typeface="Times New Roman" panose="02020603050405020304" pitchFamily="18" charset="0"/>
            </a:endParaRPr>
          </a:p>
        </p:txBody>
      </p:sp>
      <p:sp>
        <p:nvSpPr>
          <p:cNvPr id="15" name="Line 14"/>
          <p:cNvSpPr>
            <a:spLocks noChangeShapeType="1"/>
          </p:cNvSpPr>
          <p:nvPr/>
        </p:nvSpPr>
        <p:spPr bwMode="auto">
          <a:xfrm rot="5400000" flipV="1">
            <a:off x="4160210" y="3017962"/>
            <a:ext cx="0" cy="48308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cxnSp>
        <p:nvCxnSpPr>
          <p:cNvPr id="16" name="Connettore 1 15"/>
          <p:cNvCxnSpPr/>
          <p:nvPr/>
        </p:nvCxnSpPr>
        <p:spPr>
          <a:xfrm>
            <a:off x="3918667" y="3257661"/>
            <a:ext cx="0" cy="1682955"/>
          </a:xfrm>
          <a:prstGeom prst="line">
            <a:avLst/>
          </a:prstGeom>
          <a:ln/>
        </p:spPr>
        <p:style>
          <a:lnRef idx="3">
            <a:schemeClr val="dk1"/>
          </a:lnRef>
          <a:fillRef idx="0">
            <a:schemeClr val="dk1"/>
          </a:fillRef>
          <a:effectRef idx="2">
            <a:schemeClr val="dk1"/>
          </a:effectRef>
          <a:fontRef idx="minor">
            <a:schemeClr val="tx1"/>
          </a:fontRef>
        </p:style>
      </p:cxnSp>
      <p:cxnSp>
        <p:nvCxnSpPr>
          <p:cNvPr id="17" name="Connettore 1 16"/>
          <p:cNvCxnSpPr/>
          <p:nvPr/>
        </p:nvCxnSpPr>
        <p:spPr>
          <a:xfrm flipH="1">
            <a:off x="1907704" y="1905650"/>
            <a:ext cx="17908" cy="3034965"/>
          </a:xfrm>
          <a:prstGeom prst="line">
            <a:avLst/>
          </a:prstGeom>
          <a:ln/>
        </p:spPr>
        <p:style>
          <a:lnRef idx="3">
            <a:schemeClr val="dk1"/>
          </a:lnRef>
          <a:fillRef idx="0">
            <a:schemeClr val="dk1"/>
          </a:fillRef>
          <a:effectRef idx="2">
            <a:schemeClr val="dk1"/>
          </a:effectRef>
          <a:fontRef idx="minor">
            <a:schemeClr val="tx1"/>
          </a:fontRef>
        </p:style>
      </p:cxnSp>
      <p:cxnSp>
        <p:nvCxnSpPr>
          <p:cNvPr id="18" name="Connettore 1 17"/>
          <p:cNvCxnSpPr/>
          <p:nvPr/>
        </p:nvCxnSpPr>
        <p:spPr>
          <a:xfrm flipV="1">
            <a:off x="1935957" y="1912985"/>
            <a:ext cx="3351454" cy="1"/>
          </a:xfrm>
          <a:prstGeom prst="line">
            <a:avLst/>
          </a:prstGeom>
          <a:ln/>
        </p:spPr>
        <p:style>
          <a:lnRef idx="3">
            <a:schemeClr val="dk1"/>
          </a:lnRef>
          <a:fillRef idx="0">
            <a:schemeClr val="dk1"/>
          </a:fillRef>
          <a:effectRef idx="2">
            <a:schemeClr val="dk1"/>
          </a:effectRef>
          <a:fontRef idx="minor">
            <a:schemeClr val="tx1"/>
          </a:fontRef>
        </p:style>
      </p:cxnSp>
      <p:cxnSp>
        <p:nvCxnSpPr>
          <p:cNvPr id="19" name="Connettore 1 18"/>
          <p:cNvCxnSpPr/>
          <p:nvPr/>
        </p:nvCxnSpPr>
        <p:spPr>
          <a:xfrm flipH="1">
            <a:off x="5279086" y="1912985"/>
            <a:ext cx="898" cy="956786"/>
          </a:xfrm>
          <a:prstGeom prst="line">
            <a:avLst/>
          </a:prstGeom>
          <a:ln/>
        </p:spPr>
        <p:style>
          <a:lnRef idx="3">
            <a:schemeClr val="dk1"/>
          </a:lnRef>
          <a:fillRef idx="0">
            <a:schemeClr val="dk1"/>
          </a:fillRef>
          <a:effectRef idx="2">
            <a:schemeClr val="dk1"/>
          </a:effectRef>
          <a:fontRef idx="minor">
            <a:schemeClr val="tx1"/>
          </a:fontRef>
        </p:style>
      </p:cxnSp>
      <p:sp>
        <p:nvSpPr>
          <p:cNvPr id="20" name="Line 14"/>
          <p:cNvSpPr>
            <a:spLocks noChangeShapeType="1"/>
          </p:cNvSpPr>
          <p:nvPr/>
        </p:nvSpPr>
        <p:spPr bwMode="auto">
          <a:xfrm rot="5400000" flipV="1">
            <a:off x="5060091" y="2652591"/>
            <a:ext cx="2714" cy="43707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1" name="Line 14"/>
          <p:cNvSpPr>
            <a:spLocks noChangeShapeType="1"/>
          </p:cNvSpPr>
          <p:nvPr/>
        </p:nvSpPr>
        <p:spPr bwMode="auto">
          <a:xfrm rot="5400000" flipV="1">
            <a:off x="2325490" y="4522829"/>
            <a:ext cx="0" cy="83557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2" name="Rectangle 5"/>
          <p:cNvSpPr>
            <a:spLocks noChangeArrowheads="1"/>
          </p:cNvSpPr>
          <p:nvPr/>
        </p:nvSpPr>
        <p:spPr bwMode="auto">
          <a:xfrm rot="5400000" flipV="1">
            <a:off x="4273337" y="3849261"/>
            <a:ext cx="4074677" cy="202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endParaRPr lang="it-IT" altLang="it-IT" sz="1800" dirty="0">
              <a:latin typeface="Times New Roman" panose="02020603050405020304" pitchFamily="18" charset="0"/>
            </a:endParaRPr>
          </a:p>
        </p:txBody>
      </p:sp>
      <p:cxnSp>
        <p:nvCxnSpPr>
          <p:cNvPr id="23" name="Connettore 1 22"/>
          <p:cNvCxnSpPr/>
          <p:nvPr/>
        </p:nvCxnSpPr>
        <p:spPr>
          <a:xfrm flipV="1">
            <a:off x="2504194" y="6211788"/>
            <a:ext cx="3806482" cy="6422"/>
          </a:xfrm>
          <a:prstGeom prst="line">
            <a:avLst/>
          </a:prstGeom>
          <a:ln w="9525"/>
        </p:spPr>
        <p:style>
          <a:lnRef idx="3">
            <a:schemeClr val="dk1"/>
          </a:lnRef>
          <a:fillRef idx="0">
            <a:schemeClr val="dk1"/>
          </a:fillRef>
          <a:effectRef idx="2">
            <a:schemeClr val="dk1"/>
          </a:effectRef>
          <a:fontRef idx="minor">
            <a:schemeClr val="tx1"/>
          </a:fontRef>
        </p:style>
      </p:cxnSp>
      <p:sp>
        <p:nvSpPr>
          <p:cNvPr id="24" name="Line 29"/>
          <p:cNvSpPr>
            <a:spLocks noChangeShapeType="1"/>
          </p:cNvSpPr>
          <p:nvPr/>
        </p:nvSpPr>
        <p:spPr bwMode="auto">
          <a:xfrm rot="5400000" flipH="1" flipV="1">
            <a:off x="6186634" y="6094167"/>
            <a:ext cx="243176" cy="49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5" name="Text Box 31"/>
          <p:cNvSpPr txBox="1">
            <a:spLocks noChangeArrowheads="1"/>
          </p:cNvSpPr>
          <p:nvPr/>
        </p:nvSpPr>
        <p:spPr bwMode="auto">
          <a:xfrm>
            <a:off x="6107811" y="1484784"/>
            <a:ext cx="58534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dirty="0" smtClean="0">
                <a:latin typeface="Times New Roman" panose="02020603050405020304" pitchFamily="18" charset="0"/>
              </a:rPr>
              <a:t>F/D</a:t>
            </a:r>
            <a:endParaRPr lang="it-IT" altLang="it-IT" sz="1600" dirty="0">
              <a:latin typeface="Times New Roman" panose="02020603050405020304" pitchFamily="18" charset="0"/>
            </a:endParaRPr>
          </a:p>
        </p:txBody>
      </p:sp>
      <p:sp>
        <p:nvSpPr>
          <p:cNvPr id="26" name="Line 29"/>
          <p:cNvSpPr>
            <a:spLocks noChangeShapeType="1"/>
          </p:cNvSpPr>
          <p:nvPr/>
        </p:nvSpPr>
        <p:spPr bwMode="auto">
          <a:xfrm rot="5400000" flipH="1" flipV="1">
            <a:off x="4643844" y="5801209"/>
            <a:ext cx="243176" cy="4909"/>
          </a:xfrm>
          <a:prstGeom prst="line">
            <a:avLst/>
          </a:prstGeom>
          <a:noFill/>
          <a:ln w="28575">
            <a:solidFill>
              <a:schemeClr val="accent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7" name="Line 29"/>
          <p:cNvSpPr>
            <a:spLocks noChangeShapeType="1"/>
          </p:cNvSpPr>
          <p:nvPr/>
        </p:nvSpPr>
        <p:spPr bwMode="auto">
          <a:xfrm rot="5400000" flipH="1" flipV="1">
            <a:off x="5338282" y="5801210"/>
            <a:ext cx="243176" cy="4909"/>
          </a:xfrm>
          <a:prstGeom prst="line">
            <a:avLst/>
          </a:prstGeom>
          <a:noFill/>
          <a:ln w="28575">
            <a:solidFill>
              <a:schemeClr val="accent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8" name="Text Box 31"/>
          <p:cNvSpPr txBox="1">
            <a:spLocks noChangeArrowheads="1"/>
          </p:cNvSpPr>
          <p:nvPr/>
        </p:nvSpPr>
        <p:spPr bwMode="auto">
          <a:xfrm rot="10800000" flipV="1">
            <a:off x="2472406" y="5902449"/>
            <a:ext cx="541738" cy="31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800" dirty="0" smtClean="0">
                <a:latin typeface="Times New Roman" panose="02020603050405020304" pitchFamily="18" charset="0"/>
              </a:rPr>
              <a:t>CK</a:t>
            </a:r>
            <a:endParaRPr lang="it-IT" altLang="it-IT" sz="1600" dirty="0">
              <a:latin typeface="Times New Roman" panose="02020603050405020304" pitchFamily="18" charset="0"/>
            </a:endParaRPr>
          </a:p>
        </p:txBody>
      </p:sp>
      <p:sp>
        <p:nvSpPr>
          <p:cNvPr id="29" name="Text Box 31"/>
          <p:cNvSpPr txBox="1">
            <a:spLocks noChangeArrowheads="1"/>
          </p:cNvSpPr>
          <p:nvPr/>
        </p:nvSpPr>
        <p:spPr bwMode="auto">
          <a:xfrm rot="10800000" flipV="1">
            <a:off x="5264901" y="5411250"/>
            <a:ext cx="5417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dirty="0" smtClean="0">
                <a:solidFill>
                  <a:schemeClr val="accent1"/>
                </a:solidFill>
                <a:latin typeface="Times New Roman" panose="02020603050405020304" pitchFamily="18" charset="0"/>
              </a:rPr>
              <a:t>ICR</a:t>
            </a:r>
            <a:endParaRPr lang="it-IT" altLang="it-IT" sz="1050" dirty="0">
              <a:solidFill>
                <a:schemeClr val="accent1"/>
              </a:solidFill>
              <a:latin typeface="Times New Roman" panose="02020603050405020304" pitchFamily="18" charset="0"/>
            </a:endParaRPr>
          </a:p>
        </p:txBody>
      </p:sp>
      <p:sp>
        <p:nvSpPr>
          <p:cNvPr id="30" name="Text Box 31"/>
          <p:cNvSpPr txBox="1">
            <a:spLocks noChangeArrowheads="1"/>
          </p:cNvSpPr>
          <p:nvPr/>
        </p:nvSpPr>
        <p:spPr bwMode="auto">
          <a:xfrm rot="10800000" flipV="1">
            <a:off x="4595096" y="5406587"/>
            <a:ext cx="5417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dirty="0" smtClean="0">
                <a:solidFill>
                  <a:schemeClr val="accent1"/>
                </a:solidFill>
                <a:latin typeface="Times New Roman" panose="02020603050405020304" pitchFamily="18" charset="0"/>
              </a:rPr>
              <a:t>ICW</a:t>
            </a:r>
            <a:endParaRPr lang="it-IT" altLang="it-IT" sz="1050" dirty="0">
              <a:solidFill>
                <a:schemeClr val="accent1"/>
              </a:solidFill>
              <a:latin typeface="Times New Roman" panose="02020603050405020304" pitchFamily="18" charset="0"/>
            </a:endParaRPr>
          </a:p>
        </p:txBody>
      </p:sp>
      <p:sp>
        <p:nvSpPr>
          <p:cNvPr id="31" name="Text Box 31"/>
          <p:cNvSpPr txBox="1">
            <a:spLocks noChangeArrowheads="1"/>
          </p:cNvSpPr>
          <p:nvPr/>
        </p:nvSpPr>
        <p:spPr bwMode="auto">
          <a:xfrm rot="10800000" flipV="1">
            <a:off x="4713456" y="5814871"/>
            <a:ext cx="24884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400" dirty="0">
                <a:solidFill>
                  <a:schemeClr val="accent1"/>
                </a:solidFill>
                <a:latin typeface="Times New Roman" panose="02020603050405020304" pitchFamily="18" charset="0"/>
              </a:rPr>
              <a:t>0</a:t>
            </a:r>
            <a:endParaRPr lang="it-IT" altLang="it-IT" sz="1200" dirty="0">
              <a:solidFill>
                <a:schemeClr val="accent1"/>
              </a:solidFill>
              <a:latin typeface="Times New Roman" panose="02020603050405020304" pitchFamily="18" charset="0"/>
            </a:endParaRPr>
          </a:p>
        </p:txBody>
      </p:sp>
      <p:sp>
        <p:nvSpPr>
          <p:cNvPr id="32" name="Text Box 31"/>
          <p:cNvSpPr txBox="1">
            <a:spLocks noChangeArrowheads="1"/>
          </p:cNvSpPr>
          <p:nvPr/>
        </p:nvSpPr>
        <p:spPr bwMode="auto">
          <a:xfrm rot="10800000" flipV="1">
            <a:off x="5405552" y="5809780"/>
            <a:ext cx="24884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400" dirty="0" smtClean="0">
                <a:solidFill>
                  <a:schemeClr val="accent1"/>
                </a:solidFill>
                <a:latin typeface="Times New Roman" panose="02020603050405020304" pitchFamily="18" charset="0"/>
              </a:rPr>
              <a:t>1</a:t>
            </a:r>
            <a:endParaRPr lang="it-IT" altLang="it-IT" sz="1200" dirty="0">
              <a:solidFill>
                <a:schemeClr val="accent1"/>
              </a:solidFill>
              <a:latin typeface="Times New Roman" panose="02020603050405020304" pitchFamily="18" charset="0"/>
            </a:endParaRPr>
          </a:p>
        </p:txBody>
      </p:sp>
    </p:spTree>
    <p:extLst>
      <p:ext uri="{BB962C8B-B14F-4D97-AF65-F5344CB8AC3E}">
        <p14:creationId xmlns:p14="http://schemas.microsoft.com/office/powerpoint/2010/main" val="41047067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a:t>Data </a:t>
            </a:r>
            <a:r>
              <a:rPr lang="it-IT" sz="2400" dirty="0" err="1"/>
              <a:t>path</a:t>
            </a:r>
            <a:r>
              <a:rPr lang="it-IT" sz="2400" dirty="0"/>
              <a:t> dello stadio </a:t>
            </a:r>
            <a:r>
              <a:rPr lang="it-IT" sz="2400" dirty="0" err="1"/>
              <a:t>Instruction</a:t>
            </a:r>
            <a:r>
              <a:rPr lang="it-IT" sz="2400" dirty="0"/>
              <a:t> </a:t>
            </a:r>
            <a:r>
              <a:rPr lang="it-IT" sz="2400" dirty="0" err="1"/>
              <a:t>Decode</a:t>
            </a:r>
            <a:endParaRPr lang="it-IT" sz="2400"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52</a:t>
            </a:fld>
            <a:endParaRPr lang="it-IT" altLang="it-IT"/>
          </a:p>
        </p:txBody>
      </p:sp>
      <p:grpSp>
        <p:nvGrpSpPr>
          <p:cNvPr id="7" name="Gruppo 6"/>
          <p:cNvGrpSpPr/>
          <p:nvPr/>
        </p:nvGrpSpPr>
        <p:grpSpPr>
          <a:xfrm>
            <a:off x="899592" y="1670863"/>
            <a:ext cx="6513581" cy="4739600"/>
            <a:chOff x="1453171" y="1661406"/>
            <a:chExt cx="6513581" cy="4739600"/>
          </a:xfrm>
        </p:grpSpPr>
        <p:sp>
          <p:nvSpPr>
            <p:cNvPr id="8" name="Line 14"/>
            <p:cNvSpPr>
              <a:spLocks noChangeShapeType="1"/>
            </p:cNvSpPr>
            <p:nvPr/>
          </p:nvSpPr>
          <p:spPr bwMode="auto">
            <a:xfrm rot="5400000" flipH="1" flipV="1">
              <a:off x="4433291" y="3817014"/>
              <a:ext cx="1005" cy="68802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9" name="Text Box 31"/>
            <p:cNvSpPr txBox="1">
              <a:spLocks noChangeArrowheads="1"/>
            </p:cNvSpPr>
            <p:nvPr/>
          </p:nvSpPr>
          <p:spPr bwMode="auto">
            <a:xfrm rot="10800000" flipV="1">
              <a:off x="1453171" y="5999948"/>
              <a:ext cx="541738" cy="31576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800" dirty="0" smtClean="0">
                  <a:latin typeface="Times New Roman" panose="02020603050405020304" pitchFamily="18" charset="0"/>
                </a:rPr>
                <a:t>CK</a:t>
              </a:r>
              <a:endParaRPr lang="it-IT" altLang="it-IT" sz="1600" dirty="0">
                <a:latin typeface="Times New Roman" panose="02020603050405020304" pitchFamily="18" charset="0"/>
              </a:endParaRPr>
            </a:p>
          </p:txBody>
        </p:sp>
        <p:sp>
          <p:nvSpPr>
            <p:cNvPr id="10" name="Line 14"/>
            <p:cNvSpPr>
              <a:spLocks noChangeShapeType="1"/>
            </p:cNvSpPr>
            <p:nvPr/>
          </p:nvSpPr>
          <p:spPr bwMode="auto">
            <a:xfrm rot="5400000" flipV="1">
              <a:off x="6014278" y="1171446"/>
              <a:ext cx="1" cy="247294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cxnSp>
          <p:nvCxnSpPr>
            <p:cNvPr id="11" name="Connettore 1 10"/>
            <p:cNvCxnSpPr>
              <a:stCxn id="10" idx="0"/>
            </p:cNvCxnSpPr>
            <p:nvPr/>
          </p:nvCxnSpPr>
          <p:spPr>
            <a:xfrm>
              <a:off x="4777804" y="2407920"/>
              <a:ext cx="21040" cy="3639382"/>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sp>
          <p:nvSpPr>
            <p:cNvPr id="12" name="Line 14"/>
            <p:cNvSpPr>
              <a:spLocks noChangeShapeType="1"/>
            </p:cNvSpPr>
            <p:nvPr/>
          </p:nvSpPr>
          <p:spPr bwMode="auto">
            <a:xfrm rot="5400000" flipV="1">
              <a:off x="6016165" y="1485141"/>
              <a:ext cx="12745" cy="249861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3" name="Line 14"/>
            <p:cNvSpPr>
              <a:spLocks noChangeShapeType="1"/>
            </p:cNvSpPr>
            <p:nvPr/>
          </p:nvSpPr>
          <p:spPr bwMode="auto">
            <a:xfrm rot="5400000" flipH="1" flipV="1">
              <a:off x="5205080" y="2962501"/>
              <a:ext cx="2" cy="85077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4" name="Rectangle 5"/>
            <p:cNvSpPr>
              <a:spLocks noChangeArrowheads="1"/>
            </p:cNvSpPr>
            <p:nvPr/>
          </p:nvSpPr>
          <p:spPr bwMode="auto">
            <a:xfrm rot="5400000" flipV="1">
              <a:off x="5314477" y="4032057"/>
              <a:ext cx="4074677" cy="202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endParaRPr lang="it-IT" altLang="it-IT" sz="1800" dirty="0">
                <a:latin typeface="Times New Roman" panose="02020603050405020304" pitchFamily="18" charset="0"/>
              </a:endParaRPr>
            </a:p>
          </p:txBody>
        </p:sp>
        <p:cxnSp>
          <p:nvCxnSpPr>
            <p:cNvPr id="15" name="Connettore 1 14"/>
            <p:cNvCxnSpPr/>
            <p:nvPr/>
          </p:nvCxnSpPr>
          <p:spPr>
            <a:xfrm>
              <a:off x="1813560" y="6393454"/>
              <a:ext cx="5538256" cy="1130"/>
            </a:xfrm>
            <a:prstGeom prst="line">
              <a:avLst/>
            </a:prstGeom>
            <a:ln w="9525">
              <a:solidFill>
                <a:schemeClr val="tx1"/>
              </a:solidFill>
            </a:ln>
          </p:spPr>
          <p:style>
            <a:lnRef idx="3">
              <a:schemeClr val="dk1"/>
            </a:lnRef>
            <a:fillRef idx="0">
              <a:schemeClr val="dk1"/>
            </a:fillRef>
            <a:effectRef idx="2">
              <a:schemeClr val="dk1"/>
            </a:effectRef>
            <a:fontRef idx="minor">
              <a:schemeClr val="tx1"/>
            </a:fontRef>
          </p:style>
        </p:cxnSp>
        <p:sp>
          <p:nvSpPr>
            <p:cNvPr id="16" name="Line 29"/>
            <p:cNvSpPr>
              <a:spLocks noChangeShapeType="1"/>
            </p:cNvSpPr>
            <p:nvPr/>
          </p:nvSpPr>
          <p:spPr bwMode="auto">
            <a:xfrm rot="5400000" flipH="1" flipV="1">
              <a:off x="7227774" y="6276963"/>
              <a:ext cx="243176" cy="49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7" name="Text Box 31"/>
            <p:cNvSpPr txBox="1">
              <a:spLocks noChangeArrowheads="1"/>
            </p:cNvSpPr>
            <p:nvPr/>
          </p:nvSpPr>
          <p:spPr bwMode="auto">
            <a:xfrm>
              <a:off x="7152803" y="1711009"/>
              <a:ext cx="813949" cy="33855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dirty="0" smtClean="0">
                  <a:latin typeface="Times New Roman" panose="02020603050405020304" pitchFamily="18" charset="0"/>
                </a:rPr>
                <a:t>D/E</a:t>
              </a:r>
              <a:endParaRPr lang="it-IT" altLang="it-IT" sz="1600" dirty="0">
                <a:latin typeface="Times New Roman" panose="02020603050405020304" pitchFamily="18" charset="0"/>
              </a:endParaRPr>
            </a:p>
          </p:txBody>
        </p:sp>
        <p:sp>
          <p:nvSpPr>
            <p:cNvPr id="18" name="Rectangle 5"/>
            <p:cNvSpPr>
              <a:spLocks noChangeArrowheads="1"/>
            </p:cNvSpPr>
            <p:nvPr/>
          </p:nvSpPr>
          <p:spPr bwMode="auto">
            <a:xfrm rot="5400000" flipV="1">
              <a:off x="1960277" y="4032057"/>
              <a:ext cx="4074677" cy="202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endParaRPr lang="it-IT" altLang="it-IT" sz="1800" dirty="0">
                <a:latin typeface="Times New Roman" panose="02020603050405020304" pitchFamily="18" charset="0"/>
              </a:endParaRPr>
            </a:p>
          </p:txBody>
        </p:sp>
        <p:sp>
          <p:nvSpPr>
            <p:cNvPr id="19" name="Line 14"/>
            <p:cNvSpPr>
              <a:spLocks noChangeShapeType="1"/>
            </p:cNvSpPr>
            <p:nvPr/>
          </p:nvSpPr>
          <p:spPr bwMode="auto">
            <a:xfrm rot="5400000" flipH="1" flipV="1">
              <a:off x="6013884" y="4260744"/>
              <a:ext cx="4566" cy="247294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0" name="Line 14"/>
            <p:cNvSpPr>
              <a:spLocks noChangeShapeType="1"/>
            </p:cNvSpPr>
            <p:nvPr/>
          </p:nvSpPr>
          <p:spPr bwMode="auto">
            <a:xfrm rot="5400000" flipH="1" flipV="1">
              <a:off x="6037659" y="4543522"/>
              <a:ext cx="4566" cy="247294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1" name="Line 14"/>
            <p:cNvSpPr>
              <a:spLocks noChangeShapeType="1"/>
            </p:cNvSpPr>
            <p:nvPr/>
          </p:nvSpPr>
          <p:spPr bwMode="auto">
            <a:xfrm rot="5400000" flipH="1" flipV="1">
              <a:off x="6047321" y="4790778"/>
              <a:ext cx="3904" cy="249062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2" name="Line 29"/>
            <p:cNvSpPr>
              <a:spLocks noChangeShapeType="1"/>
            </p:cNvSpPr>
            <p:nvPr/>
          </p:nvSpPr>
          <p:spPr bwMode="auto">
            <a:xfrm rot="5400000" flipH="1" flipV="1">
              <a:off x="3874313" y="6269411"/>
              <a:ext cx="243176" cy="49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3" name="Line 14"/>
            <p:cNvSpPr>
              <a:spLocks noChangeShapeType="1"/>
            </p:cNvSpPr>
            <p:nvPr/>
          </p:nvSpPr>
          <p:spPr bwMode="auto">
            <a:xfrm rot="5400000" flipV="1">
              <a:off x="5194261" y="3738986"/>
              <a:ext cx="0" cy="83291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4" name="Text Box 31"/>
            <p:cNvSpPr txBox="1">
              <a:spLocks noChangeArrowheads="1"/>
            </p:cNvSpPr>
            <p:nvPr/>
          </p:nvSpPr>
          <p:spPr bwMode="auto">
            <a:xfrm>
              <a:off x="3797107" y="1661406"/>
              <a:ext cx="585349" cy="33855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dirty="0" smtClean="0">
                  <a:latin typeface="Times New Roman" panose="02020603050405020304" pitchFamily="18" charset="0"/>
                </a:rPr>
                <a:t>F/D</a:t>
              </a:r>
              <a:endParaRPr lang="it-IT" altLang="it-IT" sz="1600" dirty="0">
                <a:latin typeface="Times New Roman" panose="02020603050405020304" pitchFamily="18" charset="0"/>
              </a:endParaRPr>
            </a:p>
          </p:txBody>
        </p:sp>
        <p:sp>
          <p:nvSpPr>
            <p:cNvPr id="25" name="Text Box 31"/>
            <p:cNvSpPr txBox="1">
              <a:spLocks noChangeArrowheads="1"/>
            </p:cNvSpPr>
            <p:nvPr/>
          </p:nvSpPr>
          <p:spPr bwMode="auto">
            <a:xfrm>
              <a:off x="4726747" y="2057864"/>
              <a:ext cx="1536893" cy="33855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b="1" dirty="0" smtClean="0">
                  <a:latin typeface="Times New Roman" panose="02020603050405020304" pitchFamily="18" charset="0"/>
                </a:rPr>
                <a:t>22-0   </a:t>
              </a:r>
              <a:r>
                <a:rPr lang="it-IT" altLang="it-IT" sz="1100" b="1" dirty="0" err="1" smtClean="0">
                  <a:latin typeface="Times New Roman" panose="02020603050405020304" pitchFamily="18" charset="0"/>
                </a:rPr>
                <a:t>Address</a:t>
              </a:r>
              <a:endParaRPr lang="it-IT" altLang="it-IT" sz="1100" b="1" dirty="0">
                <a:latin typeface="Times New Roman" panose="02020603050405020304" pitchFamily="18" charset="0"/>
              </a:endParaRPr>
            </a:p>
          </p:txBody>
        </p:sp>
        <p:sp>
          <p:nvSpPr>
            <p:cNvPr id="26" name="Text Box 31"/>
            <p:cNvSpPr txBox="1">
              <a:spLocks noChangeArrowheads="1"/>
            </p:cNvSpPr>
            <p:nvPr/>
          </p:nvSpPr>
          <p:spPr bwMode="auto">
            <a:xfrm>
              <a:off x="4718415" y="2430613"/>
              <a:ext cx="1536893" cy="33855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b="1" dirty="0" smtClean="0">
                  <a:latin typeface="Times New Roman" panose="02020603050405020304" pitchFamily="18" charset="0"/>
                </a:rPr>
                <a:t>15-0   </a:t>
              </a:r>
              <a:r>
                <a:rPr lang="it-IT" altLang="it-IT" sz="1100" b="1" dirty="0" smtClean="0">
                  <a:latin typeface="Times New Roman" panose="02020603050405020304" pitchFamily="18" charset="0"/>
                </a:rPr>
                <a:t>Offset</a:t>
              </a:r>
              <a:endParaRPr lang="it-IT" altLang="it-IT" sz="1100" b="1" dirty="0">
                <a:latin typeface="Times New Roman" panose="02020603050405020304" pitchFamily="18" charset="0"/>
              </a:endParaRPr>
            </a:p>
          </p:txBody>
        </p:sp>
        <p:sp>
          <p:nvSpPr>
            <p:cNvPr id="27" name="Text Box 31"/>
            <p:cNvSpPr txBox="1">
              <a:spLocks noChangeArrowheads="1"/>
            </p:cNvSpPr>
            <p:nvPr/>
          </p:nvSpPr>
          <p:spPr bwMode="auto">
            <a:xfrm>
              <a:off x="4727582" y="3093504"/>
              <a:ext cx="682919" cy="33855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b="1" dirty="0" smtClean="0">
                  <a:latin typeface="Times New Roman" panose="02020603050405020304" pitchFamily="18" charset="0"/>
                </a:rPr>
                <a:t>25-21</a:t>
              </a:r>
              <a:endParaRPr lang="it-IT" altLang="it-IT" sz="1600" b="1" dirty="0">
                <a:latin typeface="Times New Roman" panose="02020603050405020304" pitchFamily="18" charset="0"/>
              </a:endParaRPr>
            </a:p>
          </p:txBody>
        </p:sp>
        <p:sp>
          <p:nvSpPr>
            <p:cNvPr id="28" name="Text Box 31"/>
            <p:cNvSpPr txBox="1">
              <a:spLocks noChangeArrowheads="1"/>
            </p:cNvSpPr>
            <p:nvPr/>
          </p:nvSpPr>
          <p:spPr bwMode="auto">
            <a:xfrm>
              <a:off x="4763149" y="3851468"/>
              <a:ext cx="682919" cy="33855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b="1" dirty="0" smtClean="0">
                  <a:latin typeface="Times New Roman" panose="02020603050405020304" pitchFamily="18" charset="0"/>
                </a:rPr>
                <a:t>20-16</a:t>
              </a:r>
              <a:endParaRPr lang="it-IT" altLang="it-IT" sz="1600" b="1" dirty="0">
                <a:latin typeface="Times New Roman" panose="02020603050405020304" pitchFamily="18" charset="0"/>
              </a:endParaRPr>
            </a:p>
          </p:txBody>
        </p:sp>
        <p:sp>
          <p:nvSpPr>
            <p:cNvPr id="29" name="Text Box 31"/>
            <p:cNvSpPr txBox="1">
              <a:spLocks noChangeArrowheads="1"/>
            </p:cNvSpPr>
            <p:nvPr/>
          </p:nvSpPr>
          <p:spPr bwMode="auto">
            <a:xfrm>
              <a:off x="4759055" y="5174818"/>
              <a:ext cx="1231177" cy="33855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b="1" dirty="0" smtClean="0">
                  <a:latin typeface="Times New Roman" panose="02020603050405020304" pitchFamily="18" charset="0"/>
                </a:rPr>
                <a:t>25-23 </a:t>
              </a:r>
              <a:r>
                <a:rPr lang="it-IT" altLang="it-IT" sz="1100" b="1" dirty="0" err="1" smtClean="0">
                  <a:latin typeface="Times New Roman" panose="02020603050405020304" pitchFamily="18" charset="0"/>
                </a:rPr>
                <a:t>flags</a:t>
              </a:r>
              <a:endParaRPr lang="it-IT" altLang="it-IT" sz="1100" b="1" dirty="0">
                <a:latin typeface="Times New Roman" panose="02020603050405020304" pitchFamily="18" charset="0"/>
              </a:endParaRPr>
            </a:p>
          </p:txBody>
        </p:sp>
        <p:sp>
          <p:nvSpPr>
            <p:cNvPr id="30" name="Text Box 31"/>
            <p:cNvSpPr txBox="1">
              <a:spLocks noChangeArrowheads="1"/>
            </p:cNvSpPr>
            <p:nvPr/>
          </p:nvSpPr>
          <p:spPr bwMode="auto">
            <a:xfrm>
              <a:off x="4747246" y="5478824"/>
              <a:ext cx="1933347" cy="33855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b="1" dirty="0" smtClean="0">
                  <a:latin typeface="Times New Roman" panose="02020603050405020304" pitchFamily="18" charset="0"/>
                </a:rPr>
                <a:t>15-11  </a:t>
              </a:r>
              <a:r>
                <a:rPr lang="it-IT" altLang="it-IT" sz="1100" b="1" dirty="0" smtClean="0">
                  <a:latin typeface="Times New Roman" panose="02020603050405020304" pitchFamily="18" charset="0"/>
                </a:rPr>
                <a:t>Dest reg L/A</a:t>
              </a:r>
              <a:endParaRPr lang="it-IT" altLang="it-IT" sz="1100" b="1" dirty="0">
                <a:latin typeface="Times New Roman" panose="02020603050405020304" pitchFamily="18" charset="0"/>
              </a:endParaRPr>
            </a:p>
          </p:txBody>
        </p:sp>
        <p:sp>
          <p:nvSpPr>
            <p:cNvPr id="31" name="Text Box 31"/>
            <p:cNvSpPr txBox="1">
              <a:spLocks noChangeArrowheads="1"/>
            </p:cNvSpPr>
            <p:nvPr/>
          </p:nvSpPr>
          <p:spPr bwMode="auto">
            <a:xfrm>
              <a:off x="4763149" y="5738505"/>
              <a:ext cx="1494497" cy="33855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b="1" dirty="0" smtClean="0">
                  <a:latin typeface="Times New Roman" panose="02020603050405020304" pitchFamily="18" charset="0"/>
                </a:rPr>
                <a:t>20-16  </a:t>
              </a:r>
              <a:r>
                <a:rPr lang="it-IT" altLang="it-IT" sz="1100" b="1" dirty="0" smtClean="0">
                  <a:latin typeface="Times New Roman" panose="02020603050405020304" pitchFamily="18" charset="0"/>
                </a:rPr>
                <a:t>Dest reg C</a:t>
              </a:r>
              <a:endParaRPr lang="it-IT" altLang="it-IT" sz="1600" b="1" dirty="0">
                <a:latin typeface="Times New Roman" panose="02020603050405020304" pitchFamily="18" charset="0"/>
              </a:endParaRPr>
            </a:p>
          </p:txBody>
        </p:sp>
        <p:sp>
          <p:nvSpPr>
            <p:cNvPr id="32" name="Text Box 31"/>
            <p:cNvSpPr txBox="1">
              <a:spLocks noChangeArrowheads="1"/>
            </p:cNvSpPr>
            <p:nvPr/>
          </p:nvSpPr>
          <p:spPr bwMode="auto">
            <a:xfrm>
              <a:off x="4749204" y="3409030"/>
              <a:ext cx="1153836" cy="4308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050" b="1" dirty="0" smtClean="0">
                  <a:latin typeface="Times New Roman" panose="02020603050405020304" pitchFamily="18" charset="0"/>
                </a:rPr>
                <a:t>Source reg 1</a:t>
              </a:r>
            </a:p>
            <a:p>
              <a:pPr eaLnBrk="1" hangingPunct="1">
                <a:spcBef>
                  <a:spcPct val="0"/>
                </a:spcBef>
                <a:buFontTx/>
                <a:buNone/>
              </a:pPr>
              <a:r>
                <a:rPr lang="it-IT" altLang="it-IT" sz="1050" b="1" dirty="0" smtClean="0">
                  <a:latin typeface="Times New Roman" panose="02020603050405020304" pitchFamily="18" charset="0"/>
                </a:rPr>
                <a:t>Base reg</a:t>
              </a:r>
              <a:endParaRPr lang="it-IT" altLang="it-IT" sz="1050" b="1" dirty="0">
                <a:latin typeface="Times New Roman" panose="02020603050405020304" pitchFamily="18" charset="0"/>
              </a:endParaRPr>
            </a:p>
          </p:txBody>
        </p:sp>
        <p:sp>
          <p:nvSpPr>
            <p:cNvPr id="33" name="Text Box 31"/>
            <p:cNvSpPr txBox="1">
              <a:spLocks noChangeArrowheads="1"/>
            </p:cNvSpPr>
            <p:nvPr/>
          </p:nvSpPr>
          <p:spPr bwMode="auto">
            <a:xfrm>
              <a:off x="4718189" y="4110385"/>
              <a:ext cx="1153836" cy="4308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050" b="1" dirty="0" smtClean="0">
                  <a:latin typeface="Times New Roman" panose="02020603050405020304" pitchFamily="18" charset="0"/>
                </a:rPr>
                <a:t>Source reg2</a:t>
              </a:r>
            </a:p>
            <a:p>
              <a:pPr eaLnBrk="1" hangingPunct="1">
                <a:spcBef>
                  <a:spcPct val="0"/>
                </a:spcBef>
                <a:buFontTx/>
                <a:buNone/>
              </a:pPr>
              <a:r>
                <a:rPr lang="it-IT" altLang="it-IT" sz="1050" b="1" dirty="0" smtClean="0">
                  <a:latin typeface="Times New Roman" panose="02020603050405020304" pitchFamily="18" charset="0"/>
                </a:rPr>
                <a:t>Source reg M</a:t>
              </a:r>
              <a:endParaRPr lang="it-IT" altLang="it-IT" sz="1050" b="1" dirty="0">
                <a:latin typeface="Times New Roman" panose="02020603050405020304" pitchFamily="18" charset="0"/>
              </a:endParaRPr>
            </a:p>
          </p:txBody>
        </p:sp>
        <p:grpSp>
          <p:nvGrpSpPr>
            <p:cNvPr id="34" name="Gruppo 33"/>
            <p:cNvGrpSpPr/>
            <p:nvPr/>
          </p:nvGrpSpPr>
          <p:grpSpPr>
            <a:xfrm>
              <a:off x="5223050" y="3000628"/>
              <a:ext cx="2027701" cy="2166003"/>
              <a:chOff x="5223050" y="3000628"/>
              <a:chExt cx="2027701" cy="2166003"/>
            </a:xfrm>
          </p:grpSpPr>
          <p:sp>
            <p:nvSpPr>
              <p:cNvPr id="35" name="Line 24"/>
              <p:cNvSpPr>
                <a:spLocks noChangeShapeType="1"/>
              </p:cNvSpPr>
              <p:nvPr/>
            </p:nvSpPr>
            <p:spPr bwMode="auto">
              <a:xfrm rot="5400000" flipV="1">
                <a:off x="6976620" y="3881312"/>
                <a:ext cx="0" cy="5482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6" name="Rectangle 33"/>
              <p:cNvSpPr>
                <a:spLocks noChangeArrowheads="1"/>
              </p:cNvSpPr>
              <p:nvPr/>
            </p:nvSpPr>
            <p:spPr bwMode="auto">
              <a:xfrm rot="10800000" flipV="1">
                <a:off x="5598295" y="3000628"/>
                <a:ext cx="1104195" cy="1628682"/>
              </a:xfrm>
              <a:prstGeom prst="rect">
                <a:avLst/>
              </a:prstGeom>
              <a:solidFill>
                <a:schemeClr val="bg1"/>
              </a:solidFill>
              <a:ln w="28575">
                <a:solidFill>
                  <a:schemeClr val="tx1"/>
                </a:solidFill>
                <a:miter lim="800000"/>
                <a:headEnd/>
                <a:tailEnd/>
              </a:ln>
              <a:effec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r>
                  <a:rPr lang="it-IT" altLang="it-IT" sz="1200" b="1" dirty="0" err="1" smtClean="0">
                    <a:latin typeface="Times New Roman" panose="02020603050405020304" pitchFamily="18" charset="0"/>
                  </a:rPr>
                  <a:t>Registers</a:t>
                </a:r>
                <a:endParaRPr lang="it-IT" altLang="it-IT" sz="1200" b="1" dirty="0">
                  <a:latin typeface="Times New Roman" panose="02020603050405020304" pitchFamily="18" charset="0"/>
                </a:endParaRPr>
              </a:p>
            </p:txBody>
          </p:sp>
          <p:sp>
            <p:nvSpPr>
              <p:cNvPr id="37" name="Line 24"/>
              <p:cNvSpPr>
                <a:spLocks noChangeShapeType="1"/>
              </p:cNvSpPr>
              <p:nvPr/>
            </p:nvSpPr>
            <p:spPr bwMode="auto">
              <a:xfrm rot="5400000" flipV="1">
                <a:off x="6976620" y="3113755"/>
                <a:ext cx="0" cy="54826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8" name="Line 14"/>
              <p:cNvSpPr>
                <a:spLocks noChangeShapeType="1"/>
              </p:cNvSpPr>
              <p:nvPr/>
            </p:nvSpPr>
            <p:spPr bwMode="auto">
              <a:xfrm rot="5400000" flipH="1" flipV="1">
                <a:off x="5424461" y="4390801"/>
                <a:ext cx="1507" cy="33945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cxnSp>
            <p:nvCxnSpPr>
              <p:cNvPr id="39" name="Connettore 1 38"/>
              <p:cNvCxnSpPr/>
              <p:nvPr/>
            </p:nvCxnSpPr>
            <p:spPr>
              <a:xfrm flipH="1">
                <a:off x="5270332" y="4554819"/>
                <a:ext cx="3679" cy="349075"/>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sp>
            <p:nvSpPr>
              <p:cNvPr id="40" name="Line 14"/>
              <p:cNvSpPr>
                <a:spLocks noChangeShapeType="1"/>
              </p:cNvSpPr>
              <p:nvPr/>
            </p:nvSpPr>
            <p:spPr bwMode="auto">
              <a:xfrm flipH="1" flipV="1">
                <a:off x="5843415" y="4610413"/>
                <a:ext cx="1507" cy="33945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41" name="Text Box 31"/>
              <p:cNvSpPr txBox="1">
                <a:spLocks noChangeArrowheads="1"/>
              </p:cNvSpPr>
              <p:nvPr/>
            </p:nvSpPr>
            <p:spPr bwMode="auto">
              <a:xfrm>
                <a:off x="5223050" y="4626345"/>
                <a:ext cx="688830" cy="4308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Dest reg</a:t>
                </a:r>
              </a:p>
              <a:p>
                <a:pPr eaLnBrk="1" hangingPunct="1">
                  <a:spcBef>
                    <a:spcPct val="0"/>
                  </a:spcBef>
                  <a:buFontTx/>
                  <a:buNone/>
                </a:pPr>
                <a:endParaRPr lang="it-IT" altLang="it-IT" sz="1100" dirty="0">
                  <a:latin typeface="Times New Roman" panose="02020603050405020304" pitchFamily="18" charset="0"/>
                </a:endParaRPr>
              </a:p>
            </p:txBody>
          </p:sp>
          <p:sp>
            <p:nvSpPr>
              <p:cNvPr id="42" name="Text Box 31"/>
              <p:cNvSpPr txBox="1">
                <a:spLocks noChangeArrowheads="1"/>
              </p:cNvSpPr>
              <p:nvPr/>
            </p:nvSpPr>
            <p:spPr bwMode="auto">
              <a:xfrm>
                <a:off x="5785955" y="4735744"/>
                <a:ext cx="1318313" cy="4308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err="1" smtClean="0">
                    <a:latin typeface="Times New Roman" panose="02020603050405020304" pitchFamily="18" charset="0"/>
                  </a:rPr>
                  <a:t>Memdata</a:t>
                </a:r>
                <a:endParaRPr lang="it-IT" altLang="it-IT" sz="1100" b="1" dirty="0" smtClean="0">
                  <a:latin typeface="Times New Roman" panose="02020603050405020304" pitchFamily="18" charset="0"/>
                </a:endParaRPr>
              </a:p>
              <a:p>
                <a:pPr eaLnBrk="1" hangingPunct="1">
                  <a:spcBef>
                    <a:spcPct val="0"/>
                  </a:spcBef>
                  <a:buFontTx/>
                  <a:buNone/>
                </a:pPr>
                <a:r>
                  <a:rPr lang="it-IT" altLang="it-IT" sz="1100" b="1" dirty="0" smtClean="0">
                    <a:latin typeface="Times New Roman" panose="02020603050405020304" pitchFamily="18" charset="0"/>
                  </a:rPr>
                  <a:t>/</a:t>
                </a:r>
                <a:r>
                  <a:rPr lang="it-IT" altLang="it-IT" sz="1100" b="1" dirty="0" err="1" smtClean="0">
                    <a:latin typeface="Times New Roman" panose="02020603050405020304" pitchFamily="18" charset="0"/>
                  </a:rPr>
                  <a:t>result</a:t>
                </a:r>
                <a:endParaRPr lang="it-IT" altLang="it-IT" sz="1100" b="1" dirty="0">
                  <a:latin typeface="Times New Roman" panose="02020603050405020304" pitchFamily="18" charset="0"/>
                </a:endParaRPr>
              </a:p>
            </p:txBody>
          </p:sp>
          <p:sp>
            <p:nvSpPr>
              <p:cNvPr id="43" name="Text Box 31"/>
              <p:cNvSpPr txBox="1">
                <a:spLocks noChangeArrowheads="1"/>
              </p:cNvSpPr>
              <p:nvPr/>
            </p:nvSpPr>
            <p:spPr bwMode="auto">
              <a:xfrm>
                <a:off x="6512267" y="4714626"/>
                <a:ext cx="440984" cy="2616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solidFill>
                      <a:schemeClr val="accent1"/>
                    </a:solidFill>
                    <a:latin typeface="Times New Roman" panose="02020603050405020304" pitchFamily="18" charset="0"/>
                  </a:rPr>
                  <a:t>RW</a:t>
                </a:r>
              </a:p>
            </p:txBody>
          </p:sp>
        </p:grpSp>
      </p:grpSp>
      <p:sp>
        <p:nvSpPr>
          <p:cNvPr id="44" name="Line 29"/>
          <p:cNvSpPr>
            <a:spLocks noChangeShapeType="1"/>
          </p:cNvSpPr>
          <p:nvPr/>
        </p:nvSpPr>
        <p:spPr bwMode="auto">
          <a:xfrm rot="5400000" flipH="1" flipV="1">
            <a:off x="5851791" y="4757901"/>
            <a:ext cx="243176" cy="4909"/>
          </a:xfrm>
          <a:prstGeom prst="line">
            <a:avLst/>
          </a:prstGeom>
          <a:noFill/>
          <a:ln w="28575">
            <a:solidFill>
              <a:schemeClr val="accent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Tree>
    <p:extLst>
      <p:ext uri="{BB962C8B-B14F-4D97-AF65-F5344CB8AC3E}">
        <p14:creationId xmlns:p14="http://schemas.microsoft.com/office/powerpoint/2010/main" val="26664139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smtClean="0"/>
              <a:t>Data </a:t>
            </a:r>
            <a:r>
              <a:rPr lang="it-IT" sz="2400" dirty="0" err="1" smtClean="0"/>
              <a:t>path</a:t>
            </a:r>
            <a:r>
              <a:rPr lang="it-IT" sz="2400" dirty="0" smtClean="0"/>
              <a:t> dello stadio di </a:t>
            </a:r>
            <a:r>
              <a:rPr lang="it-IT" sz="2400" dirty="0" err="1" smtClean="0"/>
              <a:t>Execute</a:t>
            </a:r>
            <a:endParaRPr lang="it-IT" sz="2400"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53</a:t>
            </a:fld>
            <a:endParaRPr lang="it-IT" altLang="it-IT"/>
          </a:p>
        </p:txBody>
      </p:sp>
      <p:grpSp>
        <p:nvGrpSpPr>
          <p:cNvPr id="6" name="Gruppo 5"/>
          <p:cNvGrpSpPr/>
          <p:nvPr/>
        </p:nvGrpSpPr>
        <p:grpSpPr>
          <a:xfrm>
            <a:off x="582108" y="1631483"/>
            <a:ext cx="6191448" cy="4980761"/>
            <a:chOff x="1831979" y="1823840"/>
            <a:chExt cx="6191448" cy="4980761"/>
          </a:xfrm>
        </p:grpSpPr>
        <p:sp>
          <p:nvSpPr>
            <p:cNvPr id="7" name="Text Box 31"/>
            <p:cNvSpPr txBox="1">
              <a:spLocks noChangeArrowheads="1"/>
            </p:cNvSpPr>
            <p:nvPr/>
          </p:nvSpPr>
          <p:spPr bwMode="auto">
            <a:xfrm rot="10800000" flipV="1">
              <a:off x="1831979" y="6164167"/>
              <a:ext cx="541738" cy="31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800" dirty="0" smtClean="0">
                  <a:latin typeface="Times New Roman" panose="02020603050405020304" pitchFamily="18" charset="0"/>
                </a:rPr>
                <a:t>CK</a:t>
              </a:r>
              <a:endParaRPr lang="it-IT" altLang="it-IT" sz="1600" dirty="0">
                <a:latin typeface="Times New Roman" panose="02020603050405020304" pitchFamily="18" charset="0"/>
              </a:endParaRPr>
            </a:p>
          </p:txBody>
        </p:sp>
        <p:sp>
          <p:nvSpPr>
            <p:cNvPr id="8" name="Line 14"/>
            <p:cNvSpPr>
              <a:spLocks noChangeShapeType="1"/>
            </p:cNvSpPr>
            <p:nvPr/>
          </p:nvSpPr>
          <p:spPr bwMode="auto">
            <a:xfrm rot="5400000" flipV="1">
              <a:off x="4780945" y="2181449"/>
              <a:ext cx="4377" cy="61148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9" name="Rectangle 5"/>
            <p:cNvSpPr>
              <a:spLocks noChangeArrowheads="1"/>
            </p:cNvSpPr>
            <p:nvPr/>
          </p:nvSpPr>
          <p:spPr bwMode="auto">
            <a:xfrm rot="5400000" flipV="1">
              <a:off x="5693285" y="4226756"/>
              <a:ext cx="4074677" cy="202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endParaRPr lang="it-IT" altLang="it-IT" sz="1800" dirty="0">
                <a:latin typeface="Times New Roman" panose="02020603050405020304" pitchFamily="18" charset="0"/>
              </a:endParaRPr>
            </a:p>
          </p:txBody>
        </p:sp>
        <p:cxnSp>
          <p:nvCxnSpPr>
            <p:cNvPr id="10" name="Connettore 1 9"/>
            <p:cNvCxnSpPr/>
            <p:nvPr/>
          </p:nvCxnSpPr>
          <p:spPr>
            <a:xfrm>
              <a:off x="2192368" y="6557673"/>
              <a:ext cx="5538256" cy="1130"/>
            </a:xfrm>
            <a:prstGeom prst="line">
              <a:avLst/>
            </a:prstGeom>
            <a:ln w="9525"/>
          </p:spPr>
          <p:style>
            <a:lnRef idx="3">
              <a:schemeClr val="dk1"/>
            </a:lnRef>
            <a:fillRef idx="0">
              <a:schemeClr val="dk1"/>
            </a:fillRef>
            <a:effectRef idx="2">
              <a:schemeClr val="dk1"/>
            </a:effectRef>
            <a:fontRef idx="minor">
              <a:schemeClr val="tx1"/>
            </a:fontRef>
          </p:style>
        </p:cxnSp>
        <p:sp>
          <p:nvSpPr>
            <p:cNvPr id="11" name="Line 29"/>
            <p:cNvSpPr>
              <a:spLocks noChangeShapeType="1"/>
            </p:cNvSpPr>
            <p:nvPr/>
          </p:nvSpPr>
          <p:spPr bwMode="auto">
            <a:xfrm rot="5400000" flipH="1" flipV="1">
              <a:off x="7606582" y="6441182"/>
              <a:ext cx="243176" cy="49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2" name="Text Box 31"/>
            <p:cNvSpPr txBox="1">
              <a:spLocks noChangeArrowheads="1"/>
            </p:cNvSpPr>
            <p:nvPr/>
          </p:nvSpPr>
          <p:spPr bwMode="auto">
            <a:xfrm>
              <a:off x="7428002" y="1838217"/>
              <a:ext cx="5954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dirty="0" smtClean="0">
                  <a:latin typeface="Times New Roman" panose="02020603050405020304" pitchFamily="18" charset="0"/>
                </a:rPr>
                <a:t>E/M</a:t>
              </a:r>
              <a:endParaRPr lang="it-IT" altLang="it-IT" sz="1600" dirty="0">
                <a:latin typeface="Times New Roman" panose="02020603050405020304" pitchFamily="18" charset="0"/>
              </a:endParaRPr>
            </a:p>
          </p:txBody>
        </p:sp>
        <p:sp>
          <p:nvSpPr>
            <p:cNvPr id="13" name="Rectangle 5"/>
            <p:cNvSpPr>
              <a:spLocks noChangeArrowheads="1"/>
            </p:cNvSpPr>
            <p:nvPr/>
          </p:nvSpPr>
          <p:spPr bwMode="auto">
            <a:xfrm rot="5400000" flipV="1">
              <a:off x="2339085" y="4196276"/>
              <a:ext cx="4074677" cy="202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endParaRPr lang="it-IT" altLang="it-IT" sz="1800" dirty="0">
                <a:latin typeface="Times New Roman" panose="02020603050405020304" pitchFamily="18" charset="0"/>
              </a:endParaRPr>
            </a:p>
          </p:txBody>
        </p:sp>
        <p:sp>
          <p:nvSpPr>
            <p:cNvPr id="14" name="Line 14"/>
            <p:cNvSpPr>
              <a:spLocks noChangeShapeType="1"/>
            </p:cNvSpPr>
            <p:nvPr/>
          </p:nvSpPr>
          <p:spPr bwMode="auto">
            <a:xfrm rot="5400000" flipV="1">
              <a:off x="6521523" y="4950111"/>
              <a:ext cx="208" cy="221586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5" name="Text Box 31"/>
            <p:cNvSpPr txBox="1">
              <a:spLocks noChangeArrowheads="1"/>
            </p:cNvSpPr>
            <p:nvPr/>
          </p:nvSpPr>
          <p:spPr bwMode="auto">
            <a:xfrm>
              <a:off x="4053621" y="1823840"/>
              <a:ext cx="548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dirty="0" smtClean="0">
                  <a:latin typeface="Times New Roman" panose="02020603050405020304" pitchFamily="18" charset="0"/>
                </a:rPr>
                <a:t>D/E</a:t>
              </a:r>
              <a:endParaRPr lang="it-IT" altLang="it-IT" sz="1600" dirty="0">
                <a:latin typeface="Times New Roman" panose="02020603050405020304" pitchFamily="18" charset="0"/>
              </a:endParaRPr>
            </a:p>
          </p:txBody>
        </p:sp>
        <p:sp>
          <p:nvSpPr>
            <p:cNvPr id="16" name="Text Box 31"/>
            <p:cNvSpPr txBox="1">
              <a:spLocks noChangeArrowheads="1"/>
            </p:cNvSpPr>
            <p:nvPr/>
          </p:nvSpPr>
          <p:spPr bwMode="auto">
            <a:xfrm>
              <a:off x="4429761" y="2458211"/>
              <a:ext cx="68882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err="1" smtClean="0">
                  <a:latin typeface="Times New Roman" panose="02020603050405020304" pitchFamily="18" charset="0"/>
                </a:rPr>
                <a:t>Address</a:t>
              </a:r>
              <a:endParaRPr lang="it-IT" altLang="it-IT" sz="1100" b="1" dirty="0">
                <a:latin typeface="Times New Roman" panose="02020603050405020304" pitchFamily="18" charset="0"/>
              </a:endParaRPr>
            </a:p>
          </p:txBody>
        </p:sp>
        <p:sp>
          <p:nvSpPr>
            <p:cNvPr id="17" name="Text Box 31"/>
            <p:cNvSpPr txBox="1">
              <a:spLocks noChangeArrowheads="1"/>
            </p:cNvSpPr>
            <p:nvPr/>
          </p:nvSpPr>
          <p:spPr bwMode="auto">
            <a:xfrm>
              <a:off x="4601670" y="2194379"/>
              <a:ext cx="3265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23</a:t>
              </a:r>
              <a:endParaRPr lang="it-IT" altLang="it-IT" sz="900" b="1" dirty="0">
                <a:latin typeface="Times New Roman" panose="02020603050405020304" pitchFamily="18" charset="0"/>
              </a:endParaRPr>
            </a:p>
          </p:txBody>
        </p:sp>
        <p:sp>
          <p:nvSpPr>
            <p:cNvPr id="18" name="Text Box 31"/>
            <p:cNvSpPr txBox="1">
              <a:spLocks noChangeArrowheads="1"/>
            </p:cNvSpPr>
            <p:nvPr/>
          </p:nvSpPr>
          <p:spPr bwMode="auto">
            <a:xfrm>
              <a:off x="6476612" y="3037469"/>
              <a:ext cx="291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2000" b="1" dirty="0">
                  <a:latin typeface="Times New Roman" panose="02020603050405020304" pitchFamily="18" charset="0"/>
                </a:rPr>
                <a:t>+</a:t>
              </a:r>
            </a:p>
          </p:txBody>
        </p:sp>
        <p:sp>
          <p:nvSpPr>
            <p:cNvPr id="19" name="Text Box 31"/>
            <p:cNvSpPr txBox="1">
              <a:spLocks noChangeArrowheads="1"/>
            </p:cNvSpPr>
            <p:nvPr/>
          </p:nvSpPr>
          <p:spPr bwMode="auto">
            <a:xfrm>
              <a:off x="4484518" y="2901250"/>
              <a:ext cx="54764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Offset</a:t>
              </a:r>
              <a:endParaRPr lang="it-IT" altLang="it-IT" sz="1100" b="1" dirty="0">
                <a:latin typeface="Times New Roman" panose="02020603050405020304" pitchFamily="18" charset="0"/>
              </a:endParaRPr>
            </a:p>
          </p:txBody>
        </p:sp>
        <p:sp>
          <p:nvSpPr>
            <p:cNvPr id="20" name="Line 14"/>
            <p:cNvSpPr>
              <a:spLocks noChangeShapeType="1"/>
            </p:cNvSpPr>
            <p:nvPr/>
          </p:nvSpPr>
          <p:spPr bwMode="auto">
            <a:xfrm rot="5400000" flipV="1">
              <a:off x="4799497" y="2559075"/>
              <a:ext cx="512" cy="59995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1" name="Terminatore 20"/>
            <p:cNvSpPr/>
            <p:nvPr/>
          </p:nvSpPr>
          <p:spPr>
            <a:xfrm>
              <a:off x="5088873" y="2313311"/>
              <a:ext cx="207709" cy="307585"/>
            </a:xfrm>
            <a:prstGeom prst="flowChartTerminator">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Terminatore 21"/>
            <p:cNvSpPr/>
            <p:nvPr/>
          </p:nvSpPr>
          <p:spPr>
            <a:xfrm>
              <a:off x="5099731" y="2694021"/>
              <a:ext cx="207709" cy="307585"/>
            </a:xfrm>
            <a:prstGeom prst="flowChartTerminator">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Text Box 31"/>
            <p:cNvSpPr txBox="1">
              <a:spLocks noChangeArrowheads="1"/>
            </p:cNvSpPr>
            <p:nvPr/>
          </p:nvSpPr>
          <p:spPr bwMode="auto">
            <a:xfrm>
              <a:off x="5094592" y="2320914"/>
              <a:ext cx="13813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E</a:t>
              </a:r>
              <a:endParaRPr lang="it-IT" altLang="it-IT" sz="1100" b="1" dirty="0">
                <a:latin typeface="Times New Roman" panose="02020603050405020304" pitchFamily="18" charset="0"/>
              </a:endParaRPr>
            </a:p>
          </p:txBody>
        </p:sp>
        <p:sp>
          <p:nvSpPr>
            <p:cNvPr id="24" name="Text Box 31"/>
            <p:cNvSpPr txBox="1">
              <a:spLocks noChangeArrowheads="1"/>
            </p:cNvSpPr>
            <p:nvPr/>
          </p:nvSpPr>
          <p:spPr bwMode="auto">
            <a:xfrm>
              <a:off x="5102505" y="2694021"/>
              <a:ext cx="13813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E</a:t>
              </a:r>
              <a:endParaRPr lang="it-IT" altLang="it-IT" sz="1100" b="1" dirty="0">
                <a:latin typeface="Times New Roman" panose="02020603050405020304" pitchFamily="18" charset="0"/>
              </a:endParaRPr>
            </a:p>
          </p:txBody>
        </p:sp>
        <p:sp>
          <p:nvSpPr>
            <p:cNvPr id="25" name="Line 14"/>
            <p:cNvSpPr>
              <a:spLocks noChangeShapeType="1"/>
            </p:cNvSpPr>
            <p:nvPr/>
          </p:nvSpPr>
          <p:spPr bwMode="auto">
            <a:xfrm rot="5400000" flipV="1">
              <a:off x="5478396" y="2297866"/>
              <a:ext cx="9681" cy="38190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6" name="Line 14"/>
            <p:cNvSpPr>
              <a:spLocks noChangeShapeType="1"/>
            </p:cNvSpPr>
            <p:nvPr/>
          </p:nvSpPr>
          <p:spPr bwMode="auto">
            <a:xfrm rot="5400000" flipH="1" flipV="1">
              <a:off x="5479114" y="2682525"/>
              <a:ext cx="3728" cy="34772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7" name="Terminatore 26"/>
            <p:cNvSpPr/>
            <p:nvPr/>
          </p:nvSpPr>
          <p:spPr>
            <a:xfrm>
              <a:off x="5654842" y="2287047"/>
              <a:ext cx="286396" cy="728663"/>
            </a:xfrm>
            <a:prstGeom prst="flowChartTerminator">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Text Box 31"/>
            <p:cNvSpPr txBox="1">
              <a:spLocks noChangeArrowheads="1"/>
            </p:cNvSpPr>
            <p:nvPr/>
          </p:nvSpPr>
          <p:spPr bwMode="auto">
            <a:xfrm>
              <a:off x="5623250" y="2335573"/>
              <a:ext cx="189158"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M</a:t>
              </a:r>
            </a:p>
            <a:p>
              <a:pPr eaLnBrk="1" hangingPunct="1">
                <a:spcBef>
                  <a:spcPct val="0"/>
                </a:spcBef>
                <a:buFontTx/>
                <a:buNone/>
              </a:pPr>
              <a:r>
                <a:rPr lang="it-IT" altLang="it-IT" sz="1100" b="1" dirty="0" smtClean="0">
                  <a:latin typeface="Times New Roman" panose="02020603050405020304" pitchFamily="18" charset="0"/>
                </a:rPr>
                <a:t>U</a:t>
              </a:r>
            </a:p>
            <a:p>
              <a:pPr eaLnBrk="1" hangingPunct="1">
                <a:spcBef>
                  <a:spcPct val="0"/>
                </a:spcBef>
                <a:buFontTx/>
                <a:buNone/>
              </a:pPr>
              <a:r>
                <a:rPr lang="it-IT" altLang="it-IT" sz="1100" b="1" dirty="0">
                  <a:latin typeface="Times New Roman" panose="02020603050405020304" pitchFamily="18" charset="0"/>
                </a:rPr>
                <a:t>X</a:t>
              </a:r>
            </a:p>
          </p:txBody>
        </p:sp>
        <p:cxnSp>
          <p:nvCxnSpPr>
            <p:cNvPr id="29" name="Connettore 1 28"/>
            <p:cNvCxnSpPr/>
            <p:nvPr/>
          </p:nvCxnSpPr>
          <p:spPr>
            <a:xfrm flipV="1">
              <a:off x="4679521" y="2437413"/>
              <a:ext cx="160020" cy="1065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nettore 1 29"/>
            <p:cNvCxnSpPr/>
            <p:nvPr/>
          </p:nvCxnSpPr>
          <p:spPr>
            <a:xfrm flipV="1">
              <a:off x="4687805" y="2811688"/>
              <a:ext cx="160020" cy="1065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nettore 1 30"/>
            <p:cNvCxnSpPr/>
            <p:nvPr/>
          </p:nvCxnSpPr>
          <p:spPr>
            <a:xfrm flipV="1">
              <a:off x="5372506" y="2437413"/>
              <a:ext cx="160020" cy="1065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nettore 1 31"/>
            <p:cNvCxnSpPr/>
            <p:nvPr/>
          </p:nvCxnSpPr>
          <p:spPr>
            <a:xfrm flipV="1">
              <a:off x="5372506" y="2795831"/>
              <a:ext cx="160020" cy="1065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 Box 31"/>
            <p:cNvSpPr txBox="1">
              <a:spLocks noChangeArrowheads="1"/>
            </p:cNvSpPr>
            <p:nvPr/>
          </p:nvSpPr>
          <p:spPr bwMode="auto">
            <a:xfrm>
              <a:off x="5303909" y="2209243"/>
              <a:ext cx="3265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32</a:t>
              </a:r>
              <a:endParaRPr lang="it-IT" altLang="it-IT" sz="900" b="1" dirty="0">
                <a:latin typeface="Times New Roman" panose="02020603050405020304" pitchFamily="18" charset="0"/>
              </a:endParaRPr>
            </a:p>
          </p:txBody>
        </p:sp>
        <p:sp>
          <p:nvSpPr>
            <p:cNvPr id="34" name="Text Box 31"/>
            <p:cNvSpPr txBox="1">
              <a:spLocks noChangeArrowheads="1"/>
            </p:cNvSpPr>
            <p:nvPr/>
          </p:nvSpPr>
          <p:spPr bwMode="auto">
            <a:xfrm>
              <a:off x="5326237" y="2582772"/>
              <a:ext cx="3265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32</a:t>
              </a:r>
              <a:endParaRPr lang="it-IT" altLang="it-IT" sz="900" b="1" dirty="0">
                <a:latin typeface="Times New Roman" panose="02020603050405020304" pitchFamily="18" charset="0"/>
              </a:endParaRPr>
            </a:p>
          </p:txBody>
        </p:sp>
        <p:sp>
          <p:nvSpPr>
            <p:cNvPr id="35" name="Text Box 31"/>
            <p:cNvSpPr txBox="1">
              <a:spLocks noChangeArrowheads="1"/>
            </p:cNvSpPr>
            <p:nvPr/>
          </p:nvSpPr>
          <p:spPr bwMode="auto">
            <a:xfrm>
              <a:off x="4608555" y="2620896"/>
              <a:ext cx="3265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16</a:t>
              </a:r>
              <a:endParaRPr lang="it-IT" altLang="it-IT" sz="900" b="1" dirty="0">
                <a:latin typeface="Times New Roman" panose="02020603050405020304" pitchFamily="18" charset="0"/>
              </a:endParaRPr>
            </a:p>
          </p:txBody>
        </p:sp>
        <p:sp>
          <p:nvSpPr>
            <p:cNvPr id="36" name="Terminatore 35"/>
            <p:cNvSpPr/>
            <p:nvPr/>
          </p:nvSpPr>
          <p:spPr>
            <a:xfrm>
              <a:off x="5659316" y="3109205"/>
              <a:ext cx="286396" cy="728663"/>
            </a:xfrm>
            <a:prstGeom prst="flowChartTerminator">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Line 14"/>
            <p:cNvSpPr>
              <a:spLocks noChangeShapeType="1"/>
            </p:cNvSpPr>
            <p:nvPr/>
          </p:nvSpPr>
          <p:spPr bwMode="auto">
            <a:xfrm rot="5400000" flipH="1" flipV="1">
              <a:off x="5077309" y="2688513"/>
              <a:ext cx="4398" cy="120422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8" name="Text Box 31"/>
            <p:cNvSpPr txBox="1">
              <a:spLocks noChangeArrowheads="1"/>
            </p:cNvSpPr>
            <p:nvPr/>
          </p:nvSpPr>
          <p:spPr bwMode="auto">
            <a:xfrm>
              <a:off x="4488055" y="3336272"/>
              <a:ext cx="71270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(PC)+ S</a:t>
              </a:r>
              <a:endParaRPr lang="it-IT" altLang="it-IT" sz="1100" b="1" dirty="0">
                <a:latin typeface="Times New Roman" panose="02020603050405020304" pitchFamily="18" charset="0"/>
              </a:endParaRPr>
            </a:p>
          </p:txBody>
        </p:sp>
        <p:sp>
          <p:nvSpPr>
            <p:cNvPr id="39" name="Text Box 31"/>
            <p:cNvSpPr txBox="1">
              <a:spLocks noChangeArrowheads="1"/>
            </p:cNvSpPr>
            <p:nvPr/>
          </p:nvSpPr>
          <p:spPr bwMode="auto">
            <a:xfrm>
              <a:off x="5632346" y="3241601"/>
              <a:ext cx="183002" cy="609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M</a:t>
              </a:r>
            </a:p>
            <a:p>
              <a:pPr eaLnBrk="1" hangingPunct="1">
                <a:spcBef>
                  <a:spcPct val="0"/>
                </a:spcBef>
                <a:buFontTx/>
                <a:buNone/>
              </a:pPr>
              <a:r>
                <a:rPr lang="it-IT" altLang="it-IT" sz="1100" b="1" dirty="0" smtClean="0">
                  <a:latin typeface="Times New Roman" panose="02020603050405020304" pitchFamily="18" charset="0"/>
                </a:rPr>
                <a:t>U</a:t>
              </a:r>
            </a:p>
            <a:p>
              <a:pPr eaLnBrk="1" hangingPunct="1">
                <a:spcBef>
                  <a:spcPct val="0"/>
                </a:spcBef>
                <a:buFontTx/>
                <a:buNone/>
              </a:pPr>
              <a:r>
                <a:rPr lang="it-IT" altLang="it-IT" sz="1100" b="1" dirty="0">
                  <a:latin typeface="Times New Roman" panose="02020603050405020304" pitchFamily="18" charset="0"/>
                </a:rPr>
                <a:t>X</a:t>
              </a:r>
            </a:p>
          </p:txBody>
        </p:sp>
        <p:sp>
          <p:nvSpPr>
            <p:cNvPr id="40" name="Line 14"/>
            <p:cNvSpPr>
              <a:spLocks noChangeShapeType="1"/>
            </p:cNvSpPr>
            <p:nvPr/>
          </p:nvSpPr>
          <p:spPr bwMode="auto">
            <a:xfrm rot="5400000" flipH="1" flipV="1">
              <a:off x="5237938" y="3258707"/>
              <a:ext cx="2394" cy="8664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41" name="Text Box 31"/>
            <p:cNvSpPr txBox="1">
              <a:spLocks noChangeArrowheads="1"/>
            </p:cNvSpPr>
            <p:nvPr/>
          </p:nvSpPr>
          <p:spPr bwMode="auto">
            <a:xfrm>
              <a:off x="4768125" y="3703105"/>
              <a:ext cx="79106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(Base reg)</a:t>
              </a:r>
              <a:endParaRPr lang="it-IT" altLang="it-IT" sz="1100" b="1" dirty="0">
                <a:latin typeface="Times New Roman" panose="02020603050405020304" pitchFamily="18" charset="0"/>
              </a:endParaRPr>
            </a:p>
          </p:txBody>
        </p:sp>
        <p:grpSp>
          <p:nvGrpSpPr>
            <p:cNvPr id="42" name="Group 6"/>
            <p:cNvGrpSpPr>
              <a:grpSpLocks/>
            </p:cNvGrpSpPr>
            <p:nvPr/>
          </p:nvGrpSpPr>
          <p:grpSpPr bwMode="auto">
            <a:xfrm rot="5400000" flipV="1">
              <a:off x="5987971" y="2896268"/>
              <a:ext cx="1218997" cy="369957"/>
              <a:chOff x="2064" y="2928"/>
              <a:chExt cx="1200" cy="528"/>
            </a:xfrm>
          </p:grpSpPr>
          <p:sp>
            <p:nvSpPr>
              <p:cNvPr id="96" name="Line 7"/>
              <p:cNvSpPr>
                <a:spLocks noChangeShapeType="1"/>
              </p:cNvSpPr>
              <p:nvPr/>
            </p:nvSpPr>
            <p:spPr bwMode="auto">
              <a:xfrm>
                <a:off x="2064" y="2928"/>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97" name="Line 8"/>
              <p:cNvSpPr>
                <a:spLocks noChangeShapeType="1"/>
              </p:cNvSpPr>
              <p:nvPr/>
            </p:nvSpPr>
            <p:spPr bwMode="auto">
              <a:xfrm>
                <a:off x="2832" y="2928"/>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98" name="Line 9"/>
              <p:cNvSpPr>
                <a:spLocks noChangeShapeType="1"/>
              </p:cNvSpPr>
              <p:nvPr/>
            </p:nvSpPr>
            <p:spPr bwMode="auto">
              <a:xfrm>
                <a:off x="2448" y="3456"/>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99" name="Line 10"/>
              <p:cNvSpPr>
                <a:spLocks noChangeShapeType="1"/>
              </p:cNvSpPr>
              <p:nvPr/>
            </p:nvSpPr>
            <p:spPr bwMode="auto">
              <a:xfrm>
                <a:off x="2064" y="2928"/>
                <a:ext cx="384"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00" name="Line 11"/>
              <p:cNvSpPr>
                <a:spLocks noChangeShapeType="1"/>
              </p:cNvSpPr>
              <p:nvPr/>
            </p:nvSpPr>
            <p:spPr bwMode="auto">
              <a:xfrm flipH="1">
                <a:off x="2928" y="2928"/>
                <a:ext cx="336"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01" name="Line 12"/>
              <p:cNvSpPr>
                <a:spLocks noChangeShapeType="1"/>
              </p:cNvSpPr>
              <p:nvPr/>
            </p:nvSpPr>
            <p:spPr bwMode="auto">
              <a:xfrm>
                <a:off x="2496" y="2928"/>
                <a:ext cx="192"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02" name="Line 13"/>
              <p:cNvSpPr>
                <a:spLocks noChangeShapeType="1"/>
              </p:cNvSpPr>
              <p:nvPr/>
            </p:nvSpPr>
            <p:spPr bwMode="auto">
              <a:xfrm flipH="1">
                <a:off x="2688" y="2928"/>
                <a:ext cx="144"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
          <p:nvSpPr>
            <p:cNvPr id="43" name="Line 14"/>
            <p:cNvSpPr>
              <a:spLocks noChangeShapeType="1"/>
            </p:cNvSpPr>
            <p:nvPr/>
          </p:nvSpPr>
          <p:spPr bwMode="auto">
            <a:xfrm rot="5400000" flipV="1">
              <a:off x="6196827" y="2387223"/>
              <a:ext cx="0" cy="48308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44" name="Line 14"/>
            <p:cNvSpPr>
              <a:spLocks noChangeShapeType="1"/>
            </p:cNvSpPr>
            <p:nvPr/>
          </p:nvSpPr>
          <p:spPr bwMode="auto">
            <a:xfrm rot="5400000" flipV="1">
              <a:off x="6196827" y="3235980"/>
              <a:ext cx="0" cy="48308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45" name="Line 14"/>
            <p:cNvSpPr>
              <a:spLocks noChangeShapeType="1"/>
            </p:cNvSpPr>
            <p:nvPr/>
          </p:nvSpPr>
          <p:spPr bwMode="auto">
            <a:xfrm rot="5400000" flipH="1" flipV="1">
              <a:off x="7198452" y="2690712"/>
              <a:ext cx="3042" cy="84002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46" name="Text Box 31"/>
            <p:cNvSpPr txBox="1">
              <a:spLocks noChangeArrowheads="1"/>
            </p:cNvSpPr>
            <p:nvPr/>
          </p:nvSpPr>
          <p:spPr bwMode="auto">
            <a:xfrm>
              <a:off x="6872133" y="2595810"/>
              <a:ext cx="79965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(PC)+ S+ </a:t>
              </a:r>
            </a:p>
            <a:p>
              <a:pPr eaLnBrk="1" hangingPunct="1">
                <a:spcBef>
                  <a:spcPct val="0"/>
                </a:spcBef>
                <a:buFontTx/>
                <a:buNone/>
              </a:pPr>
              <a:r>
                <a:rPr lang="it-IT" altLang="it-IT" sz="1100" b="1" dirty="0" err="1" smtClean="0">
                  <a:latin typeface="Times New Roman" panose="02020603050405020304" pitchFamily="18" charset="0"/>
                </a:rPr>
                <a:t>Address</a:t>
              </a:r>
              <a:endParaRPr lang="it-IT" altLang="it-IT" sz="1100" b="1" dirty="0">
                <a:latin typeface="Times New Roman" panose="02020603050405020304" pitchFamily="18" charset="0"/>
              </a:endParaRPr>
            </a:p>
          </p:txBody>
        </p:sp>
        <p:sp>
          <p:nvSpPr>
            <p:cNvPr id="47" name="Text Box 31"/>
            <p:cNvSpPr txBox="1">
              <a:spLocks noChangeArrowheads="1"/>
            </p:cNvSpPr>
            <p:nvPr/>
          </p:nvSpPr>
          <p:spPr bwMode="auto">
            <a:xfrm>
              <a:off x="6814625" y="3148480"/>
              <a:ext cx="88541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(Base reg)+</a:t>
              </a:r>
            </a:p>
            <a:p>
              <a:pPr eaLnBrk="1" hangingPunct="1">
                <a:spcBef>
                  <a:spcPct val="0"/>
                </a:spcBef>
                <a:buFontTx/>
                <a:buNone/>
              </a:pPr>
              <a:r>
                <a:rPr lang="it-IT" altLang="it-IT" sz="1100" b="1" dirty="0" smtClean="0">
                  <a:latin typeface="Times New Roman" panose="02020603050405020304" pitchFamily="18" charset="0"/>
                </a:rPr>
                <a:t>Offset</a:t>
              </a:r>
              <a:endParaRPr lang="it-IT" altLang="it-IT" sz="1100" b="1" dirty="0">
                <a:latin typeface="Times New Roman" panose="02020603050405020304" pitchFamily="18" charset="0"/>
              </a:endParaRPr>
            </a:p>
          </p:txBody>
        </p:sp>
        <p:sp>
          <p:nvSpPr>
            <p:cNvPr id="48" name="Terminatore 47"/>
            <p:cNvSpPr/>
            <p:nvPr/>
          </p:nvSpPr>
          <p:spPr>
            <a:xfrm>
              <a:off x="5127296" y="5667043"/>
              <a:ext cx="286396" cy="728663"/>
            </a:xfrm>
            <a:prstGeom prst="flowChartTerminator">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Line 14"/>
            <p:cNvSpPr>
              <a:spLocks noChangeShapeType="1"/>
            </p:cNvSpPr>
            <p:nvPr/>
          </p:nvSpPr>
          <p:spPr bwMode="auto">
            <a:xfrm rot="5400000" flipV="1">
              <a:off x="4808859" y="5537043"/>
              <a:ext cx="0" cy="66298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0" name="Text Box 31"/>
            <p:cNvSpPr txBox="1">
              <a:spLocks noChangeArrowheads="1"/>
            </p:cNvSpPr>
            <p:nvPr/>
          </p:nvSpPr>
          <p:spPr bwMode="auto">
            <a:xfrm>
              <a:off x="4415465" y="5855005"/>
              <a:ext cx="71270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Dest reg</a:t>
              </a:r>
            </a:p>
            <a:p>
              <a:pPr eaLnBrk="1" hangingPunct="1">
                <a:spcBef>
                  <a:spcPct val="0"/>
                </a:spcBef>
                <a:buFontTx/>
                <a:buNone/>
              </a:pPr>
              <a:r>
                <a:rPr lang="it-IT" altLang="it-IT" sz="1100" b="1" dirty="0" smtClean="0">
                  <a:latin typeface="Times New Roman" panose="02020603050405020304" pitchFamily="18" charset="0"/>
                </a:rPr>
                <a:t>L/A</a:t>
              </a:r>
              <a:endParaRPr lang="it-IT" altLang="it-IT" sz="1100" b="1" dirty="0">
                <a:latin typeface="Times New Roman" panose="02020603050405020304" pitchFamily="18" charset="0"/>
              </a:endParaRPr>
            </a:p>
          </p:txBody>
        </p:sp>
        <p:sp>
          <p:nvSpPr>
            <p:cNvPr id="51" name="Text Box 31"/>
            <p:cNvSpPr txBox="1">
              <a:spLocks noChangeArrowheads="1"/>
            </p:cNvSpPr>
            <p:nvPr/>
          </p:nvSpPr>
          <p:spPr bwMode="auto">
            <a:xfrm>
              <a:off x="5100326" y="5799439"/>
              <a:ext cx="183002" cy="609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M</a:t>
              </a:r>
            </a:p>
            <a:p>
              <a:pPr eaLnBrk="1" hangingPunct="1">
                <a:spcBef>
                  <a:spcPct val="0"/>
                </a:spcBef>
                <a:buFontTx/>
                <a:buNone/>
              </a:pPr>
              <a:r>
                <a:rPr lang="it-IT" altLang="it-IT" sz="1100" b="1" dirty="0" smtClean="0">
                  <a:latin typeface="Times New Roman" panose="02020603050405020304" pitchFamily="18" charset="0"/>
                </a:rPr>
                <a:t>U</a:t>
              </a:r>
            </a:p>
            <a:p>
              <a:pPr eaLnBrk="1" hangingPunct="1">
                <a:spcBef>
                  <a:spcPct val="0"/>
                </a:spcBef>
                <a:buFontTx/>
                <a:buNone/>
              </a:pPr>
              <a:r>
                <a:rPr lang="it-IT" altLang="it-IT" sz="1100" b="1" dirty="0">
                  <a:latin typeface="Times New Roman" panose="02020603050405020304" pitchFamily="18" charset="0"/>
                </a:rPr>
                <a:t>X</a:t>
              </a:r>
            </a:p>
          </p:txBody>
        </p:sp>
        <p:sp>
          <p:nvSpPr>
            <p:cNvPr id="52" name="Text Box 31"/>
            <p:cNvSpPr txBox="1">
              <a:spLocks noChangeArrowheads="1"/>
            </p:cNvSpPr>
            <p:nvPr/>
          </p:nvSpPr>
          <p:spPr bwMode="auto">
            <a:xfrm>
              <a:off x="4452437" y="6284531"/>
              <a:ext cx="96125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Dest reg C</a:t>
              </a:r>
              <a:endParaRPr lang="it-IT" altLang="it-IT" sz="1100" b="1" dirty="0">
                <a:latin typeface="Times New Roman" panose="02020603050405020304" pitchFamily="18" charset="0"/>
              </a:endParaRPr>
            </a:p>
          </p:txBody>
        </p:sp>
        <p:sp>
          <p:nvSpPr>
            <p:cNvPr id="53" name="Line 14"/>
            <p:cNvSpPr>
              <a:spLocks noChangeShapeType="1"/>
            </p:cNvSpPr>
            <p:nvPr/>
          </p:nvSpPr>
          <p:spPr bwMode="auto">
            <a:xfrm rot="5400000" flipV="1">
              <a:off x="4795806" y="5940538"/>
              <a:ext cx="0" cy="66298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nvGrpSpPr>
            <p:cNvPr id="54" name="Group 6"/>
            <p:cNvGrpSpPr>
              <a:grpSpLocks/>
            </p:cNvGrpSpPr>
            <p:nvPr/>
          </p:nvGrpSpPr>
          <p:grpSpPr bwMode="auto">
            <a:xfrm rot="5400000" flipV="1">
              <a:off x="5246034" y="4448491"/>
              <a:ext cx="1218997" cy="369957"/>
              <a:chOff x="2064" y="2928"/>
              <a:chExt cx="1200" cy="528"/>
            </a:xfrm>
          </p:grpSpPr>
          <p:sp>
            <p:nvSpPr>
              <p:cNvPr id="89" name="Line 7"/>
              <p:cNvSpPr>
                <a:spLocks noChangeShapeType="1"/>
              </p:cNvSpPr>
              <p:nvPr/>
            </p:nvSpPr>
            <p:spPr bwMode="auto">
              <a:xfrm>
                <a:off x="2064" y="2928"/>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90" name="Line 8"/>
              <p:cNvSpPr>
                <a:spLocks noChangeShapeType="1"/>
              </p:cNvSpPr>
              <p:nvPr/>
            </p:nvSpPr>
            <p:spPr bwMode="auto">
              <a:xfrm>
                <a:off x="2832" y="2928"/>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91" name="Line 9"/>
              <p:cNvSpPr>
                <a:spLocks noChangeShapeType="1"/>
              </p:cNvSpPr>
              <p:nvPr/>
            </p:nvSpPr>
            <p:spPr bwMode="auto">
              <a:xfrm>
                <a:off x="2448" y="3456"/>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92" name="Line 10"/>
              <p:cNvSpPr>
                <a:spLocks noChangeShapeType="1"/>
              </p:cNvSpPr>
              <p:nvPr/>
            </p:nvSpPr>
            <p:spPr bwMode="auto">
              <a:xfrm>
                <a:off x="2064" y="2928"/>
                <a:ext cx="384"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93" name="Line 11"/>
              <p:cNvSpPr>
                <a:spLocks noChangeShapeType="1"/>
              </p:cNvSpPr>
              <p:nvPr/>
            </p:nvSpPr>
            <p:spPr bwMode="auto">
              <a:xfrm flipH="1">
                <a:off x="2928" y="2928"/>
                <a:ext cx="336"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94" name="Line 12"/>
              <p:cNvSpPr>
                <a:spLocks noChangeShapeType="1"/>
              </p:cNvSpPr>
              <p:nvPr/>
            </p:nvSpPr>
            <p:spPr bwMode="auto">
              <a:xfrm>
                <a:off x="2496" y="2928"/>
                <a:ext cx="192"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95" name="Line 13"/>
              <p:cNvSpPr>
                <a:spLocks noChangeShapeType="1"/>
              </p:cNvSpPr>
              <p:nvPr/>
            </p:nvSpPr>
            <p:spPr bwMode="auto">
              <a:xfrm flipH="1">
                <a:off x="2688" y="2928"/>
                <a:ext cx="144"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
          <p:nvSpPr>
            <p:cNvPr id="55" name="Line 14"/>
            <p:cNvSpPr>
              <a:spLocks noChangeShapeType="1"/>
            </p:cNvSpPr>
            <p:nvPr/>
          </p:nvSpPr>
          <p:spPr bwMode="auto">
            <a:xfrm rot="5400000" flipV="1">
              <a:off x="5096724" y="3581278"/>
              <a:ext cx="2759" cy="119666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6" name="Line 14"/>
            <p:cNvSpPr>
              <a:spLocks noChangeShapeType="1"/>
            </p:cNvSpPr>
            <p:nvPr/>
          </p:nvSpPr>
          <p:spPr bwMode="auto">
            <a:xfrm rot="5400000" flipH="1" flipV="1">
              <a:off x="5081384" y="4432881"/>
              <a:ext cx="18185" cy="121191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7" name="Line 14"/>
            <p:cNvSpPr>
              <a:spLocks noChangeShapeType="1"/>
            </p:cNvSpPr>
            <p:nvPr/>
          </p:nvSpPr>
          <p:spPr bwMode="auto">
            <a:xfrm rot="5400000" flipH="1" flipV="1">
              <a:off x="6828834" y="3873316"/>
              <a:ext cx="341" cy="15819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8" name="Text Box 31"/>
            <p:cNvSpPr txBox="1">
              <a:spLocks noChangeArrowheads="1"/>
            </p:cNvSpPr>
            <p:nvPr/>
          </p:nvSpPr>
          <p:spPr bwMode="auto">
            <a:xfrm>
              <a:off x="6242306" y="4308693"/>
              <a:ext cx="97632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ALU </a:t>
              </a:r>
              <a:r>
                <a:rPr lang="it-IT" altLang="it-IT" sz="1100" b="1" dirty="0" err="1" smtClean="0">
                  <a:latin typeface="Times New Roman" panose="02020603050405020304" pitchFamily="18" charset="0"/>
                </a:rPr>
                <a:t>result</a:t>
              </a:r>
              <a:endParaRPr lang="it-IT" altLang="it-IT" sz="1100" b="1" dirty="0">
                <a:latin typeface="Times New Roman" panose="02020603050405020304" pitchFamily="18" charset="0"/>
              </a:endParaRPr>
            </a:p>
          </p:txBody>
        </p:sp>
        <p:cxnSp>
          <p:nvCxnSpPr>
            <p:cNvPr id="59" name="Connettore 1 58"/>
            <p:cNvCxnSpPr>
              <a:stCxn id="40" idx="0"/>
            </p:cNvCxnSpPr>
            <p:nvPr/>
          </p:nvCxnSpPr>
          <p:spPr>
            <a:xfrm flipH="1">
              <a:off x="4805901" y="3693138"/>
              <a:ext cx="1" cy="485091"/>
            </a:xfrm>
            <a:prstGeom prst="line">
              <a:avLst/>
            </a:prstGeom>
            <a:ln w="28575"/>
          </p:spPr>
          <p:style>
            <a:lnRef idx="3">
              <a:schemeClr val="dk1"/>
            </a:lnRef>
            <a:fillRef idx="0">
              <a:schemeClr val="dk1"/>
            </a:fillRef>
            <a:effectRef idx="2">
              <a:schemeClr val="dk1"/>
            </a:effectRef>
            <a:fontRef idx="minor">
              <a:schemeClr val="tx1"/>
            </a:fontRef>
          </p:style>
        </p:cxnSp>
        <p:sp>
          <p:nvSpPr>
            <p:cNvPr id="60" name="Text Box 31"/>
            <p:cNvSpPr txBox="1">
              <a:spLocks noChangeArrowheads="1"/>
            </p:cNvSpPr>
            <p:nvPr/>
          </p:nvSpPr>
          <p:spPr bwMode="auto">
            <a:xfrm>
              <a:off x="5812408" y="4377485"/>
              <a:ext cx="189158"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a:latin typeface="Times New Roman" panose="02020603050405020304" pitchFamily="18" charset="0"/>
                </a:rPr>
                <a:t>A</a:t>
              </a:r>
              <a:r>
                <a:rPr lang="it-IT" altLang="it-IT" sz="1100" b="1" dirty="0" smtClean="0">
                  <a:latin typeface="Times New Roman" panose="02020603050405020304" pitchFamily="18" charset="0"/>
                </a:rPr>
                <a:t>LU</a:t>
              </a:r>
              <a:endParaRPr lang="it-IT" altLang="it-IT" sz="1100" b="1" dirty="0">
                <a:latin typeface="Times New Roman" panose="02020603050405020304" pitchFamily="18" charset="0"/>
              </a:endParaRPr>
            </a:p>
          </p:txBody>
        </p:sp>
        <p:sp>
          <p:nvSpPr>
            <p:cNvPr id="61" name="Text Box 31"/>
            <p:cNvSpPr txBox="1">
              <a:spLocks noChangeArrowheads="1"/>
            </p:cNvSpPr>
            <p:nvPr/>
          </p:nvSpPr>
          <p:spPr bwMode="auto">
            <a:xfrm>
              <a:off x="4420683" y="4206608"/>
              <a:ext cx="100591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(Source reg1)</a:t>
              </a:r>
              <a:endParaRPr lang="it-IT" altLang="it-IT" sz="1100" b="1" dirty="0">
                <a:latin typeface="Times New Roman" panose="02020603050405020304" pitchFamily="18" charset="0"/>
              </a:endParaRPr>
            </a:p>
          </p:txBody>
        </p:sp>
        <p:sp>
          <p:nvSpPr>
            <p:cNvPr id="62" name="Text Box 31"/>
            <p:cNvSpPr txBox="1">
              <a:spLocks noChangeArrowheads="1"/>
            </p:cNvSpPr>
            <p:nvPr/>
          </p:nvSpPr>
          <p:spPr bwMode="auto">
            <a:xfrm>
              <a:off x="4446155" y="5046198"/>
              <a:ext cx="114288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(Source reg2)</a:t>
              </a:r>
            </a:p>
            <a:p>
              <a:pPr eaLnBrk="1" hangingPunct="1">
                <a:spcBef>
                  <a:spcPct val="0"/>
                </a:spcBef>
                <a:buFontTx/>
                <a:buNone/>
              </a:pPr>
              <a:endParaRPr lang="it-IT" altLang="it-IT" sz="1100" b="1" dirty="0">
                <a:latin typeface="Times New Roman" panose="02020603050405020304" pitchFamily="18" charset="0"/>
              </a:endParaRPr>
            </a:p>
          </p:txBody>
        </p:sp>
        <p:sp>
          <p:nvSpPr>
            <p:cNvPr id="63" name="Line 29"/>
            <p:cNvSpPr>
              <a:spLocks noChangeShapeType="1"/>
            </p:cNvSpPr>
            <p:nvPr/>
          </p:nvSpPr>
          <p:spPr bwMode="auto">
            <a:xfrm rot="5400000" flipH="1" flipV="1">
              <a:off x="4239856" y="6453812"/>
              <a:ext cx="243176" cy="49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4" name="Text Box 31"/>
            <p:cNvSpPr txBox="1">
              <a:spLocks noChangeArrowheads="1"/>
            </p:cNvSpPr>
            <p:nvPr/>
          </p:nvSpPr>
          <p:spPr bwMode="auto">
            <a:xfrm>
              <a:off x="6072367" y="6069682"/>
              <a:ext cx="100591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Dest reg</a:t>
              </a:r>
              <a:endParaRPr lang="it-IT" altLang="it-IT" sz="1100" b="1" dirty="0">
                <a:latin typeface="Times New Roman" panose="02020603050405020304" pitchFamily="18" charset="0"/>
              </a:endParaRPr>
            </a:p>
          </p:txBody>
        </p:sp>
        <p:sp>
          <p:nvSpPr>
            <p:cNvPr id="65" name="Terminatore 64"/>
            <p:cNvSpPr/>
            <p:nvPr/>
          </p:nvSpPr>
          <p:spPr>
            <a:xfrm>
              <a:off x="6947059" y="4815808"/>
              <a:ext cx="286396" cy="728663"/>
            </a:xfrm>
            <a:prstGeom prst="flowChartTerminator">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Rettangolo 65"/>
            <p:cNvSpPr/>
            <p:nvPr/>
          </p:nvSpPr>
          <p:spPr>
            <a:xfrm>
              <a:off x="6229233" y="4846969"/>
              <a:ext cx="256256" cy="6589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67" name="Line 14"/>
            <p:cNvSpPr>
              <a:spLocks noChangeShapeType="1"/>
            </p:cNvSpPr>
            <p:nvPr/>
          </p:nvSpPr>
          <p:spPr bwMode="auto">
            <a:xfrm rot="5400000" flipV="1">
              <a:off x="6000492" y="4903568"/>
              <a:ext cx="0" cy="48308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8" name="Text Box 31"/>
            <p:cNvSpPr txBox="1">
              <a:spLocks noChangeArrowheads="1"/>
            </p:cNvSpPr>
            <p:nvPr/>
          </p:nvSpPr>
          <p:spPr bwMode="auto">
            <a:xfrm>
              <a:off x="6965468" y="4878665"/>
              <a:ext cx="183002" cy="609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M</a:t>
              </a:r>
            </a:p>
            <a:p>
              <a:pPr eaLnBrk="1" hangingPunct="1">
                <a:spcBef>
                  <a:spcPct val="0"/>
                </a:spcBef>
                <a:buFontTx/>
                <a:buNone/>
              </a:pPr>
              <a:r>
                <a:rPr lang="it-IT" altLang="it-IT" sz="1100" b="1" dirty="0" smtClean="0">
                  <a:latin typeface="Times New Roman" panose="02020603050405020304" pitchFamily="18" charset="0"/>
                </a:rPr>
                <a:t>U</a:t>
              </a:r>
            </a:p>
            <a:p>
              <a:pPr eaLnBrk="1" hangingPunct="1">
                <a:spcBef>
                  <a:spcPct val="0"/>
                </a:spcBef>
                <a:buFontTx/>
                <a:buNone/>
              </a:pPr>
              <a:r>
                <a:rPr lang="it-IT" altLang="it-IT" sz="1100" b="1" dirty="0">
                  <a:latin typeface="Times New Roman" panose="02020603050405020304" pitchFamily="18" charset="0"/>
                </a:rPr>
                <a:t>X</a:t>
              </a:r>
            </a:p>
          </p:txBody>
        </p:sp>
        <p:sp>
          <p:nvSpPr>
            <p:cNvPr id="69" name="Line 14"/>
            <p:cNvSpPr>
              <a:spLocks noChangeShapeType="1"/>
            </p:cNvSpPr>
            <p:nvPr/>
          </p:nvSpPr>
          <p:spPr bwMode="auto">
            <a:xfrm rot="5400000" flipV="1">
              <a:off x="6722919" y="4918965"/>
              <a:ext cx="0" cy="48308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70" name="Line 14"/>
            <p:cNvSpPr>
              <a:spLocks noChangeShapeType="1"/>
            </p:cNvSpPr>
            <p:nvPr/>
          </p:nvSpPr>
          <p:spPr bwMode="auto">
            <a:xfrm rot="5400000" flipH="1" flipV="1">
              <a:off x="7420310" y="4959672"/>
              <a:ext cx="8413" cy="4100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71" name="Text Box 31"/>
            <p:cNvSpPr txBox="1">
              <a:spLocks noChangeArrowheads="1"/>
            </p:cNvSpPr>
            <p:nvPr/>
          </p:nvSpPr>
          <p:spPr bwMode="auto">
            <a:xfrm>
              <a:off x="7264438" y="4868657"/>
              <a:ext cx="29110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400" b="1" dirty="0">
                  <a:latin typeface="Times New Roman" panose="02020603050405020304" pitchFamily="18" charset="0"/>
                </a:rPr>
                <a:t>x</a:t>
              </a:r>
            </a:p>
          </p:txBody>
        </p:sp>
        <p:cxnSp>
          <p:nvCxnSpPr>
            <p:cNvPr id="72" name="Connettore 1 71"/>
            <p:cNvCxnSpPr/>
            <p:nvPr/>
          </p:nvCxnSpPr>
          <p:spPr>
            <a:xfrm flipV="1">
              <a:off x="6635897" y="5108285"/>
              <a:ext cx="160020" cy="1065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ext Box 31"/>
            <p:cNvSpPr txBox="1">
              <a:spLocks noChangeArrowheads="1"/>
            </p:cNvSpPr>
            <p:nvPr/>
          </p:nvSpPr>
          <p:spPr bwMode="auto">
            <a:xfrm>
              <a:off x="6559841" y="4822743"/>
              <a:ext cx="3265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a:latin typeface="Times New Roman" panose="02020603050405020304" pitchFamily="18" charset="0"/>
                </a:rPr>
                <a:t>8</a:t>
              </a:r>
              <a:endParaRPr lang="it-IT" altLang="it-IT" sz="900" b="1" dirty="0">
                <a:latin typeface="Times New Roman" panose="02020603050405020304" pitchFamily="18" charset="0"/>
              </a:endParaRPr>
            </a:p>
          </p:txBody>
        </p:sp>
        <p:cxnSp>
          <p:nvCxnSpPr>
            <p:cNvPr id="74" name="Connettore 1 73"/>
            <p:cNvCxnSpPr/>
            <p:nvPr/>
          </p:nvCxnSpPr>
          <p:spPr>
            <a:xfrm>
              <a:off x="4479732" y="5618201"/>
              <a:ext cx="2629791" cy="13617"/>
            </a:xfrm>
            <a:prstGeom prst="line">
              <a:avLst/>
            </a:prstGeom>
            <a:ln/>
          </p:spPr>
          <p:style>
            <a:lnRef idx="3">
              <a:schemeClr val="dk1"/>
            </a:lnRef>
            <a:fillRef idx="0">
              <a:schemeClr val="dk1"/>
            </a:fillRef>
            <a:effectRef idx="2">
              <a:schemeClr val="dk1"/>
            </a:effectRef>
            <a:fontRef idx="minor">
              <a:schemeClr val="tx1"/>
            </a:fontRef>
          </p:style>
        </p:cxnSp>
        <p:sp>
          <p:nvSpPr>
            <p:cNvPr id="75" name="Line 29"/>
            <p:cNvSpPr>
              <a:spLocks noChangeShapeType="1"/>
            </p:cNvSpPr>
            <p:nvPr/>
          </p:nvSpPr>
          <p:spPr bwMode="auto">
            <a:xfrm rot="5400000" flipH="1">
              <a:off x="7045334" y="5574590"/>
              <a:ext cx="104451" cy="4784"/>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a:lstStyle/>
            <a:p>
              <a:endParaRPr lang="it-IT"/>
            </a:p>
          </p:txBody>
        </p:sp>
        <p:sp>
          <p:nvSpPr>
            <p:cNvPr id="76" name="Text Box 31"/>
            <p:cNvSpPr txBox="1">
              <a:spLocks noChangeArrowheads="1"/>
            </p:cNvSpPr>
            <p:nvPr/>
          </p:nvSpPr>
          <p:spPr bwMode="auto">
            <a:xfrm>
              <a:off x="4429760" y="5368752"/>
              <a:ext cx="100591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err="1" smtClean="0">
                  <a:latin typeface="Times New Roman" panose="02020603050405020304" pitchFamily="18" charset="0"/>
                </a:rPr>
                <a:t>Flags</a:t>
              </a:r>
              <a:endParaRPr lang="it-IT" altLang="it-IT" sz="1100" b="1" dirty="0">
                <a:latin typeface="Times New Roman" panose="02020603050405020304" pitchFamily="18" charset="0"/>
              </a:endParaRPr>
            </a:p>
          </p:txBody>
        </p:sp>
        <p:sp>
          <p:nvSpPr>
            <p:cNvPr id="77" name="Text Box 31"/>
            <p:cNvSpPr txBox="1">
              <a:spLocks noChangeArrowheads="1"/>
            </p:cNvSpPr>
            <p:nvPr/>
          </p:nvSpPr>
          <p:spPr bwMode="auto">
            <a:xfrm>
              <a:off x="6203537" y="4846969"/>
              <a:ext cx="183002"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700" b="1" dirty="0" smtClean="0">
                  <a:latin typeface="Times New Roman" panose="02020603050405020304" pitchFamily="18" charset="0"/>
                </a:rPr>
                <a:t>F</a:t>
              </a:r>
            </a:p>
            <a:p>
              <a:pPr eaLnBrk="1" hangingPunct="1">
                <a:spcBef>
                  <a:spcPct val="0"/>
                </a:spcBef>
                <a:buFontTx/>
                <a:buNone/>
              </a:pPr>
              <a:r>
                <a:rPr lang="it-IT" altLang="it-IT" sz="700" b="1" dirty="0" smtClean="0">
                  <a:latin typeface="Times New Roman" panose="02020603050405020304" pitchFamily="18" charset="0"/>
                </a:rPr>
                <a:t>L</a:t>
              </a:r>
              <a:br>
                <a:rPr lang="it-IT" altLang="it-IT" sz="700" b="1" dirty="0" smtClean="0">
                  <a:latin typeface="Times New Roman" panose="02020603050405020304" pitchFamily="18" charset="0"/>
                </a:rPr>
              </a:br>
              <a:r>
                <a:rPr lang="it-IT" altLang="it-IT" sz="800" b="1" dirty="0" smtClean="0">
                  <a:latin typeface="Times New Roman" panose="02020603050405020304" pitchFamily="18" charset="0"/>
                </a:rPr>
                <a:t>A</a:t>
              </a:r>
              <a:br>
                <a:rPr lang="it-IT" altLang="it-IT" sz="800" b="1" dirty="0" smtClean="0">
                  <a:latin typeface="Times New Roman" panose="02020603050405020304" pitchFamily="18" charset="0"/>
                </a:rPr>
              </a:br>
              <a:r>
                <a:rPr lang="it-IT" altLang="it-IT" sz="800" b="1" dirty="0" smtClean="0">
                  <a:latin typeface="Times New Roman" panose="02020603050405020304" pitchFamily="18" charset="0"/>
                </a:rPr>
                <a:t>G</a:t>
              </a:r>
              <a:br>
                <a:rPr lang="it-IT" altLang="it-IT" sz="800" b="1" dirty="0" smtClean="0">
                  <a:latin typeface="Times New Roman" panose="02020603050405020304" pitchFamily="18" charset="0"/>
                </a:rPr>
              </a:br>
              <a:r>
                <a:rPr lang="it-IT" altLang="it-IT" sz="800" b="1" dirty="0" smtClean="0">
                  <a:latin typeface="Times New Roman" panose="02020603050405020304" pitchFamily="18" charset="0"/>
                </a:rPr>
                <a:t>S</a:t>
              </a:r>
              <a:endParaRPr lang="it-IT" altLang="it-IT" sz="800" b="1" dirty="0">
                <a:latin typeface="Times New Roman" panose="02020603050405020304" pitchFamily="18" charset="0"/>
              </a:endParaRPr>
            </a:p>
          </p:txBody>
        </p:sp>
        <p:sp>
          <p:nvSpPr>
            <p:cNvPr id="78" name="Line 29"/>
            <p:cNvSpPr>
              <a:spLocks noChangeShapeType="1"/>
            </p:cNvSpPr>
            <p:nvPr/>
          </p:nvSpPr>
          <p:spPr bwMode="auto">
            <a:xfrm rot="5400000" flipH="1" flipV="1">
              <a:off x="5146452" y="6538946"/>
              <a:ext cx="243176" cy="4909"/>
            </a:xfrm>
            <a:prstGeom prst="line">
              <a:avLst/>
            </a:prstGeom>
            <a:noFill/>
            <a:ln w="28575">
              <a:solidFill>
                <a:schemeClr val="accent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79" name="Text Box 31"/>
            <p:cNvSpPr txBox="1">
              <a:spLocks noChangeArrowheads="1"/>
            </p:cNvSpPr>
            <p:nvPr/>
          </p:nvSpPr>
          <p:spPr bwMode="auto">
            <a:xfrm>
              <a:off x="5247240" y="6542991"/>
              <a:ext cx="440984" cy="2616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solidFill>
                    <a:schemeClr val="accent1"/>
                  </a:solidFill>
                  <a:latin typeface="Times New Roman" panose="02020603050405020304" pitchFamily="18" charset="0"/>
                </a:rPr>
                <a:t>M3</a:t>
              </a:r>
            </a:p>
          </p:txBody>
        </p:sp>
        <p:sp>
          <p:nvSpPr>
            <p:cNvPr id="80" name="Line 29"/>
            <p:cNvSpPr>
              <a:spLocks noChangeShapeType="1"/>
            </p:cNvSpPr>
            <p:nvPr/>
          </p:nvSpPr>
          <p:spPr bwMode="auto">
            <a:xfrm flipH="1" flipV="1">
              <a:off x="5898118" y="3782360"/>
              <a:ext cx="243176" cy="4909"/>
            </a:xfrm>
            <a:prstGeom prst="line">
              <a:avLst/>
            </a:prstGeom>
            <a:noFill/>
            <a:ln w="28575">
              <a:solidFill>
                <a:schemeClr val="accent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81" name="Text Box 31"/>
            <p:cNvSpPr txBox="1">
              <a:spLocks noChangeArrowheads="1"/>
            </p:cNvSpPr>
            <p:nvPr/>
          </p:nvSpPr>
          <p:spPr bwMode="auto">
            <a:xfrm>
              <a:off x="5968521" y="3574168"/>
              <a:ext cx="440984" cy="2616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solidFill>
                    <a:schemeClr val="accent1"/>
                  </a:solidFill>
                  <a:latin typeface="Times New Roman" panose="02020603050405020304" pitchFamily="18" charset="0"/>
                </a:rPr>
                <a:t>M2</a:t>
              </a:r>
            </a:p>
          </p:txBody>
        </p:sp>
        <p:sp>
          <p:nvSpPr>
            <p:cNvPr id="82" name="Line 29"/>
            <p:cNvSpPr>
              <a:spLocks noChangeShapeType="1"/>
            </p:cNvSpPr>
            <p:nvPr/>
          </p:nvSpPr>
          <p:spPr bwMode="auto">
            <a:xfrm rot="16200000" flipH="1" flipV="1">
              <a:off x="5670585" y="2131558"/>
              <a:ext cx="243176" cy="4909"/>
            </a:xfrm>
            <a:prstGeom prst="line">
              <a:avLst/>
            </a:prstGeom>
            <a:noFill/>
            <a:ln w="28575">
              <a:solidFill>
                <a:schemeClr val="accent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83" name="Text Box 31"/>
            <p:cNvSpPr txBox="1">
              <a:spLocks noChangeArrowheads="1"/>
            </p:cNvSpPr>
            <p:nvPr/>
          </p:nvSpPr>
          <p:spPr bwMode="auto">
            <a:xfrm>
              <a:off x="5752168" y="1906163"/>
              <a:ext cx="440984" cy="2616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solidFill>
                    <a:schemeClr val="accent1"/>
                  </a:solidFill>
                  <a:latin typeface="Times New Roman" panose="02020603050405020304" pitchFamily="18" charset="0"/>
                </a:rPr>
                <a:t>M1</a:t>
              </a:r>
            </a:p>
          </p:txBody>
        </p:sp>
        <p:sp>
          <p:nvSpPr>
            <p:cNvPr id="84" name="Line 29"/>
            <p:cNvSpPr>
              <a:spLocks noChangeShapeType="1"/>
            </p:cNvSpPr>
            <p:nvPr/>
          </p:nvSpPr>
          <p:spPr bwMode="auto">
            <a:xfrm rot="16200000" flipH="1" flipV="1">
              <a:off x="5910346" y="4257494"/>
              <a:ext cx="243176" cy="4909"/>
            </a:xfrm>
            <a:prstGeom prst="line">
              <a:avLst/>
            </a:prstGeom>
            <a:noFill/>
            <a:ln w="28575">
              <a:solidFill>
                <a:schemeClr val="accent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85" name="Text Box 31"/>
            <p:cNvSpPr txBox="1">
              <a:spLocks noChangeArrowheads="1"/>
            </p:cNvSpPr>
            <p:nvPr/>
          </p:nvSpPr>
          <p:spPr bwMode="auto">
            <a:xfrm>
              <a:off x="6009562" y="4052936"/>
              <a:ext cx="883749" cy="2616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err="1" smtClean="0">
                  <a:solidFill>
                    <a:schemeClr val="accent1"/>
                  </a:solidFill>
                  <a:latin typeface="Times New Roman" panose="02020603050405020304" pitchFamily="18" charset="0"/>
                </a:rPr>
                <a:t>ALU_code</a:t>
              </a:r>
              <a:endParaRPr lang="it-IT" altLang="it-IT" sz="1100" b="1" dirty="0" smtClean="0">
                <a:solidFill>
                  <a:schemeClr val="accent1"/>
                </a:solidFill>
                <a:latin typeface="Times New Roman" panose="02020603050405020304" pitchFamily="18" charset="0"/>
              </a:endParaRPr>
            </a:p>
          </p:txBody>
        </p:sp>
        <p:cxnSp>
          <p:nvCxnSpPr>
            <p:cNvPr id="86" name="Connettore 1 85"/>
            <p:cNvCxnSpPr/>
            <p:nvPr/>
          </p:nvCxnSpPr>
          <p:spPr>
            <a:xfrm>
              <a:off x="5472502" y="3976247"/>
              <a:ext cx="12170" cy="1054599"/>
            </a:xfrm>
            <a:prstGeom prst="line">
              <a:avLst/>
            </a:prstGeom>
            <a:ln w="28575"/>
          </p:spPr>
          <p:style>
            <a:lnRef idx="3">
              <a:schemeClr val="dk1"/>
            </a:lnRef>
            <a:fillRef idx="0">
              <a:schemeClr val="dk1"/>
            </a:fillRef>
            <a:effectRef idx="2">
              <a:schemeClr val="dk1"/>
            </a:effectRef>
            <a:fontRef idx="minor">
              <a:schemeClr val="tx1"/>
            </a:fontRef>
          </p:style>
        </p:cxnSp>
        <p:sp>
          <p:nvSpPr>
            <p:cNvPr id="87" name="Line 14"/>
            <p:cNvSpPr>
              <a:spLocks noChangeShapeType="1"/>
            </p:cNvSpPr>
            <p:nvPr/>
          </p:nvSpPr>
          <p:spPr bwMode="auto">
            <a:xfrm rot="5400000" flipV="1">
              <a:off x="6541326" y="2899213"/>
              <a:ext cx="8471" cy="216799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88" name="Text Box 31"/>
            <p:cNvSpPr txBox="1">
              <a:spLocks noChangeArrowheads="1"/>
            </p:cNvSpPr>
            <p:nvPr/>
          </p:nvSpPr>
          <p:spPr bwMode="auto">
            <a:xfrm>
              <a:off x="6497460" y="3682357"/>
              <a:ext cx="127193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(Source reg M)</a:t>
              </a:r>
            </a:p>
            <a:p>
              <a:pPr eaLnBrk="1" hangingPunct="1">
                <a:spcBef>
                  <a:spcPct val="0"/>
                </a:spcBef>
                <a:buFontTx/>
                <a:buNone/>
              </a:pPr>
              <a:endParaRPr lang="it-IT" altLang="it-IT" sz="1100" b="1" dirty="0">
                <a:latin typeface="Times New Roman" panose="02020603050405020304" pitchFamily="18" charset="0"/>
              </a:endParaRPr>
            </a:p>
          </p:txBody>
        </p:sp>
      </p:grpSp>
    </p:spTree>
    <p:extLst>
      <p:ext uri="{BB962C8B-B14F-4D97-AF65-F5344CB8AC3E}">
        <p14:creationId xmlns:p14="http://schemas.microsoft.com/office/powerpoint/2010/main" val="3552670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smtClean="0"/>
              <a:t>Data </a:t>
            </a:r>
            <a:r>
              <a:rPr lang="it-IT" sz="2400" dirty="0" err="1" smtClean="0"/>
              <a:t>path</a:t>
            </a:r>
            <a:r>
              <a:rPr lang="it-IT" sz="2400" dirty="0" smtClean="0"/>
              <a:t> dello stadio di Memory</a:t>
            </a:r>
            <a:endParaRPr lang="it-IT" sz="2400"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54</a:t>
            </a:fld>
            <a:endParaRPr lang="it-IT" altLang="it-IT"/>
          </a:p>
        </p:txBody>
      </p:sp>
      <p:grpSp>
        <p:nvGrpSpPr>
          <p:cNvPr id="6" name="Gruppo 5"/>
          <p:cNvGrpSpPr/>
          <p:nvPr/>
        </p:nvGrpSpPr>
        <p:grpSpPr>
          <a:xfrm>
            <a:off x="827584" y="1190217"/>
            <a:ext cx="6697188" cy="5439183"/>
            <a:chOff x="1453171" y="961823"/>
            <a:chExt cx="6697188" cy="5439183"/>
          </a:xfrm>
        </p:grpSpPr>
        <p:sp>
          <p:nvSpPr>
            <p:cNvPr id="7" name="Text Box 31"/>
            <p:cNvSpPr txBox="1">
              <a:spLocks noChangeArrowheads="1"/>
            </p:cNvSpPr>
            <p:nvPr/>
          </p:nvSpPr>
          <p:spPr bwMode="auto">
            <a:xfrm rot="10800000" flipV="1">
              <a:off x="1453171" y="5999948"/>
              <a:ext cx="541738" cy="31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800" dirty="0" smtClean="0">
                  <a:latin typeface="Times New Roman" panose="02020603050405020304" pitchFamily="18" charset="0"/>
                </a:rPr>
                <a:t>CK</a:t>
              </a:r>
              <a:endParaRPr lang="it-IT" altLang="it-IT" sz="1600" dirty="0">
                <a:latin typeface="Times New Roman" panose="02020603050405020304" pitchFamily="18" charset="0"/>
              </a:endParaRPr>
            </a:p>
          </p:txBody>
        </p:sp>
        <p:sp>
          <p:nvSpPr>
            <p:cNvPr id="8" name="Rectangle 33"/>
            <p:cNvSpPr>
              <a:spLocks noChangeArrowheads="1"/>
            </p:cNvSpPr>
            <p:nvPr/>
          </p:nvSpPr>
          <p:spPr bwMode="auto">
            <a:xfrm rot="10800000" flipV="1">
              <a:off x="5598295" y="3000628"/>
              <a:ext cx="1104195" cy="1628682"/>
            </a:xfrm>
            <a:prstGeom prst="rect">
              <a:avLst/>
            </a:prstGeom>
            <a:solidFill>
              <a:schemeClr val="bg1"/>
            </a:solidFill>
            <a:ln w="28575">
              <a:solidFill>
                <a:schemeClr val="tx1"/>
              </a:solidFill>
              <a:miter lim="800000"/>
              <a:headEnd/>
              <a:tailEnd/>
            </a:ln>
            <a:effec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r>
                <a:rPr lang="it-IT" altLang="it-IT" sz="1200" b="1" dirty="0" smtClean="0">
                  <a:latin typeface="Times New Roman" panose="02020603050405020304" pitchFamily="18" charset="0"/>
                </a:rPr>
                <a:t>DATA</a:t>
              </a:r>
            </a:p>
            <a:p>
              <a:pPr algn="ctr" eaLnBrk="1" hangingPunct="1">
                <a:spcBef>
                  <a:spcPct val="0"/>
                </a:spcBef>
                <a:buFontTx/>
                <a:buNone/>
              </a:pPr>
              <a:endParaRPr lang="it-IT" altLang="it-IT" sz="1200" b="1" dirty="0" smtClean="0">
                <a:latin typeface="Times New Roman" panose="02020603050405020304" pitchFamily="18" charset="0"/>
              </a:endParaRPr>
            </a:p>
            <a:p>
              <a:pPr algn="ctr" eaLnBrk="1" hangingPunct="1">
                <a:spcBef>
                  <a:spcPct val="0"/>
                </a:spcBef>
                <a:buFontTx/>
                <a:buNone/>
              </a:pPr>
              <a:r>
                <a:rPr lang="it-IT" altLang="it-IT" sz="1200" b="1" dirty="0" smtClean="0">
                  <a:latin typeface="Times New Roman" panose="02020603050405020304" pitchFamily="18" charset="0"/>
                </a:rPr>
                <a:t>CACHE</a:t>
              </a:r>
              <a:endParaRPr lang="it-IT" altLang="it-IT" sz="1200" b="1" dirty="0">
                <a:latin typeface="Times New Roman" panose="02020603050405020304" pitchFamily="18" charset="0"/>
              </a:endParaRPr>
            </a:p>
          </p:txBody>
        </p:sp>
        <p:cxnSp>
          <p:nvCxnSpPr>
            <p:cNvPr id="9" name="Connettore 1 8"/>
            <p:cNvCxnSpPr/>
            <p:nvPr/>
          </p:nvCxnSpPr>
          <p:spPr>
            <a:xfrm>
              <a:off x="4649960" y="1679681"/>
              <a:ext cx="18879" cy="1561230"/>
            </a:xfrm>
            <a:prstGeom prst="line">
              <a:avLst/>
            </a:prstGeom>
            <a:ln w="28575"/>
          </p:spPr>
          <p:style>
            <a:lnRef idx="3">
              <a:schemeClr val="dk1"/>
            </a:lnRef>
            <a:fillRef idx="0">
              <a:schemeClr val="dk1"/>
            </a:fillRef>
            <a:effectRef idx="2">
              <a:schemeClr val="dk1"/>
            </a:effectRef>
            <a:fontRef idx="minor">
              <a:schemeClr val="tx1"/>
            </a:fontRef>
          </p:style>
        </p:cxnSp>
        <p:sp>
          <p:nvSpPr>
            <p:cNvPr id="10" name="Line 14"/>
            <p:cNvSpPr>
              <a:spLocks noChangeShapeType="1"/>
            </p:cNvSpPr>
            <p:nvPr/>
          </p:nvSpPr>
          <p:spPr bwMode="auto">
            <a:xfrm rot="5400000" flipV="1">
              <a:off x="4929092" y="1380060"/>
              <a:ext cx="5474" cy="59866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1" name="Rectangle 5"/>
            <p:cNvSpPr>
              <a:spLocks noChangeArrowheads="1"/>
            </p:cNvSpPr>
            <p:nvPr/>
          </p:nvSpPr>
          <p:spPr bwMode="auto">
            <a:xfrm rot="5400000" flipV="1">
              <a:off x="5314477" y="4032057"/>
              <a:ext cx="4074677" cy="202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endParaRPr lang="it-IT" altLang="it-IT" sz="1800" dirty="0">
                <a:latin typeface="Times New Roman" panose="02020603050405020304" pitchFamily="18" charset="0"/>
              </a:endParaRPr>
            </a:p>
          </p:txBody>
        </p:sp>
        <p:cxnSp>
          <p:nvCxnSpPr>
            <p:cNvPr id="12" name="Connettore 1 11"/>
            <p:cNvCxnSpPr/>
            <p:nvPr/>
          </p:nvCxnSpPr>
          <p:spPr>
            <a:xfrm>
              <a:off x="1813560" y="6393454"/>
              <a:ext cx="5538256" cy="1130"/>
            </a:xfrm>
            <a:prstGeom prst="line">
              <a:avLst/>
            </a:prstGeom>
            <a:ln w="9525"/>
          </p:spPr>
          <p:style>
            <a:lnRef idx="3">
              <a:schemeClr val="dk1"/>
            </a:lnRef>
            <a:fillRef idx="0">
              <a:schemeClr val="dk1"/>
            </a:fillRef>
            <a:effectRef idx="2">
              <a:schemeClr val="dk1"/>
            </a:effectRef>
            <a:fontRef idx="minor">
              <a:schemeClr val="tx1"/>
            </a:fontRef>
          </p:style>
        </p:cxnSp>
        <p:sp>
          <p:nvSpPr>
            <p:cNvPr id="13" name="Line 29"/>
            <p:cNvSpPr>
              <a:spLocks noChangeShapeType="1"/>
            </p:cNvSpPr>
            <p:nvPr/>
          </p:nvSpPr>
          <p:spPr bwMode="auto">
            <a:xfrm rot="5400000" flipH="1" flipV="1">
              <a:off x="7234090" y="6283278"/>
              <a:ext cx="230546" cy="491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4" name="Text Box 31"/>
            <p:cNvSpPr txBox="1">
              <a:spLocks noChangeArrowheads="1"/>
            </p:cNvSpPr>
            <p:nvPr/>
          </p:nvSpPr>
          <p:spPr bwMode="auto">
            <a:xfrm>
              <a:off x="6974013" y="1676655"/>
              <a:ext cx="7793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dirty="0" smtClean="0">
                  <a:latin typeface="Times New Roman" panose="02020603050405020304" pitchFamily="18" charset="0"/>
                </a:rPr>
                <a:t>M/WB</a:t>
              </a:r>
              <a:endParaRPr lang="it-IT" altLang="it-IT" sz="1600" dirty="0">
                <a:latin typeface="Times New Roman" panose="02020603050405020304" pitchFamily="18" charset="0"/>
              </a:endParaRPr>
            </a:p>
          </p:txBody>
        </p:sp>
        <p:sp>
          <p:nvSpPr>
            <p:cNvPr id="15" name="Line 24"/>
            <p:cNvSpPr>
              <a:spLocks noChangeShapeType="1"/>
            </p:cNvSpPr>
            <p:nvPr/>
          </p:nvSpPr>
          <p:spPr bwMode="auto">
            <a:xfrm rot="5400000" flipV="1">
              <a:off x="6976621" y="3516711"/>
              <a:ext cx="0" cy="54826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6" name="Rectangle 5"/>
            <p:cNvSpPr>
              <a:spLocks noChangeArrowheads="1"/>
            </p:cNvSpPr>
            <p:nvPr/>
          </p:nvSpPr>
          <p:spPr bwMode="auto">
            <a:xfrm rot="5400000" flipV="1">
              <a:off x="1960277" y="4032057"/>
              <a:ext cx="4074677" cy="202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endParaRPr lang="it-IT" altLang="it-IT" sz="1800" dirty="0">
                <a:latin typeface="Times New Roman" panose="02020603050405020304" pitchFamily="18" charset="0"/>
              </a:endParaRPr>
            </a:p>
          </p:txBody>
        </p:sp>
        <p:sp>
          <p:nvSpPr>
            <p:cNvPr id="17" name="Line 14"/>
            <p:cNvSpPr>
              <a:spLocks noChangeShapeType="1"/>
            </p:cNvSpPr>
            <p:nvPr/>
          </p:nvSpPr>
          <p:spPr bwMode="auto">
            <a:xfrm rot="16200000" flipH="1" flipV="1">
              <a:off x="4801186" y="-272367"/>
              <a:ext cx="4566" cy="247294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8" name="Line 14"/>
            <p:cNvSpPr>
              <a:spLocks noChangeShapeType="1"/>
            </p:cNvSpPr>
            <p:nvPr/>
          </p:nvSpPr>
          <p:spPr bwMode="auto">
            <a:xfrm rot="5400000" flipV="1">
              <a:off x="4397303" y="522853"/>
              <a:ext cx="7522" cy="162713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9" name="Line 14"/>
            <p:cNvSpPr>
              <a:spLocks noChangeShapeType="1"/>
            </p:cNvSpPr>
            <p:nvPr/>
          </p:nvSpPr>
          <p:spPr bwMode="auto">
            <a:xfrm rot="5400000" flipH="1" flipV="1">
              <a:off x="5678856" y="4444133"/>
              <a:ext cx="2106" cy="314168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0" name="Line 29"/>
            <p:cNvSpPr>
              <a:spLocks noChangeShapeType="1"/>
            </p:cNvSpPr>
            <p:nvPr/>
          </p:nvSpPr>
          <p:spPr bwMode="auto">
            <a:xfrm rot="5400000" flipH="1">
              <a:off x="3881669" y="6281675"/>
              <a:ext cx="222994" cy="5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1" name="Line 14"/>
            <p:cNvSpPr>
              <a:spLocks noChangeShapeType="1"/>
            </p:cNvSpPr>
            <p:nvPr/>
          </p:nvSpPr>
          <p:spPr bwMode="auto">
            <a:xfrm rot="5400000" flipH="1" flipV="1">
              <a:off x="4842085" y="3420513"/>
              <a:ext cx="3904" cy="150851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2" name="Text Box 31"/>
            <p:cNvSpPr txBox="1">
              <a:spLocks noChangeArrowheads="1"/>
            </p:cNvSpPr>
            <p:nvPr/>
          </p:nvSpPr>
          <p:spPr bwMode="auto">
            <a:xfrm>
              <a:off x="3799488" y="1663202"/>
              <a:ext cx="56949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dirty="0" smtClean="0">
                  <a:latin typeface="Times New Roman" panose="02020603050405020304" pitchFamily="18" charset="0"/>
                </a:rPr>
                <a:t>E/M</a:t>
              </a:r>
              <a:endParaRPr lang="it-IT" altLang="it-IT" sz="1600" dirty="0">
                <a:latin typeface="Times New Roman" panose="02020603050405020304" pitchFamily="18" charset="0"/>
              </a:endParaRPr>
            </a:p>
          </p:txBody>
        </p:sp>
        <p:sp>
          <p:nvSpPr>
            <p:cNvPr id="23" name="Text Box 31"/>
            <p:cNvSpPr txBox="1">
              <a:spLocks noChangeArrowheads="1"/>
            </p:cNvSpPr>
            <p:nvPr/>
          </p:nvSpPr>
          <p:spPr bwMode="auto">
            <a:xfrm>
              <a:off x="3610559" y="1065396"/>
              <a:ext cx="165992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200" b="1" dirty="0" smtClean="0">
                  <a:latin typeface="Times New Roman" panose="02020603050405020304" pitchFamily="18" charset="0"/>
                </a:rPr>
                <a:t>(PC)+</a:t>
              </a:r>
              <a:r>
                <a:rPr lang="it-IT" altLang="it-IT" sz="1200" b="1" dirty="0" err="1" smtClean="0">
                  <a:latin typeface="Times New Roman" panose="02020603050405020304" pitchFamily="18" charset="0"/>
                </a:rPr>
                <a:t>S+address</a:t>
              </a:r>
              <a:endParaRPr lang="it-IT" altLang="it-IT" sz="1000" b="1" dirty="0">
                <a:latin typeface="Times New Roman" panose="02020603050405020304" pitchFamily="18" charset="0"/>
              </a:endParaRPr>
            </a:p>
          </p:txBody>
        </p:sp>
        <p:sp>
          <p:nvSpPr>
            <p:cNvPr id="24" name="Text Box 31"/>
            <p:cNvSpPr txBox="1">
              <a:spLocks noChangeArrowheads="1"/>
            </p:cNvSpPr>
            <p:nvPr/>
          </p:nvSpPr>
          <p:spPr bwMode="auto">
            <a:xfrm>
              <a:off x="5585297" y="5668765"/>
              <a:ext cx="149449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b="1" dirty="0" smtClean="0">
                  <a:latin typeface="Times New Roman" panose="02020603050405020304" pitchFamily="18" charset="0"/>
                </a:rPr>
                <a:t> </a:t>
              </a:r>
              <a:r>
                <a:rPr lang="it-IT" altLang="it-IT" sz="1100" b="1" dirty="0" smtClean="0">
                  <a:latin typeface="Times New Roman" panose="02020603050405020304" pitchFamily="18" charset="0"/>
                </a:rPr>
                <a:t>Dest reg </a:t>
              </a:r>
              <a:endParaRPr lang="it-IT" altLang="it-IT" sz="1600" b="1" dirty="0">
                <a:latin typeface="Times New Roman" panose="02020603050405020304" pitchFamily="18" charset="0"/>
              </a:endParaRPr>
            </a:p>
          </p:txBody>
        </p:sp>
        <p:sp>
          <p:nvSpPr>
            <p:cNvPr id="25" name="Text Box 31"/>
            <p:cNvSpPr txBox="1">
              <a:spLocks noChangeArrowheads="1"/>
            </p:cNvSpPr>
            <p:nvPr/>
          </p:nvSpPr>
          <p:spPr bwMode="auto">
            <a:xfrm>
              <a:off x="4215069" y="3249450"/>
              <a:ext cx="130398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Memory </a:t>
              </a:r>
              <a:r>
                <a:rPr lang="it-IT" altLang="it-IT" sz="1100" b="1" dirty="0" err="1" smtClean="0">
                  <a:latin typeface="Times New Roman" panose="02020603050405020304" pitchFamily="18" charset="0"/>
                </a:rPr>
                <a:t>address</a:t>
              </a:r>
              <a:r>
                <a:rPr lang="it-IT" altLang="it-IT" sz="1100" b="1" dirty="0" smtClean="0">
                  <a:latin typeface="Times New Roman" panose="02020603050405020304" pitchFamily="18" charset="0"/>
                </a:rPr>
                <a:t> =</a:t>
              </a:r>
            </a:p>
            <a:p>
              <a:pPr eaLnBrk="1" hangingPunct="1">
                <a:spcBef>
                  <a:spcPct val="0"/>
                </a:spcBef>
                <a:buFontTx/>
                <a:buNone/>
              </a:pPr>
              <a:r>
                <a:rPr lang="it-IT" altLang="it-IT" sz="1100" b="1" dirty="0" smtClean="0">
                  <a:latin typeface="Times New Roman" panose="02020603050405020304" pitchFamily="18" charset="0"/>
                </a:rPr>
                <a:t>(Base reg)+ Offset</a:t>
              </a:r>
              <a:endParaRPr lang="it-IT" altLang="it-IT" sz="1100" b="1" dirty="0">
                <a:latin typeface="Times New Roman" panose="02020603050405020304" pitchFamily="18" charset="0"/>
              </a:endParaRPr>
            </a:p>
          </p:txBody>
        </p:sp>
        <p:sp>
          <p:nvSpPr>
            <p:cNvPr id="26" name="Text Box 31"/>
            <p:cNvSpPr txBox="1">
              <a:spLocks noChangeArrowheads="1"/>
            </p:cNvSpPr>
            <p:nvPr/>
          </p:nvSpPr>
          <p:spPr bwMode="auto">
            <a:xfrm>
              <a:off x="4236935" y="3785805"/>
              <a:ext cx="115383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Data =</a:t>
              </a:r>
            </a:p>
            <a:p>
              <a:pPr eaLnBrk="1" hangingPunct="1">
                <a:spcBef>
                  <a:spcPct val="0"/>
                </a:spcBef>
                <a:buFontTx/>
                <a:buNone/>
              </a:pPr>
              <a:r>
                <a:rPr lang="it-IT" altLang="it-IT" sz="1100" b="1" dirty="0" smtClean="0">
                  <a:latin typeface="Times New Roman" panose="02020603050405020304" pitchFamily="18" charset="0"/>
                </a:rPr>
                <a:t>(</a:t>
              </a:r>
              <a:r>
                <a:rPr lang="it-IT" altLang="it-IT" sz="1100" b="1" dirty="0" err="1" smtClean="0">
                  <a:latin typeface="Times New Roman" panose="02020603050405020304" pitchFamily="18" charset="0"/>
                </a:rPr>
                <a:t>Sorg</a:t>
              </a:r>
              <a:r>
                <a:rPr lang="it-IT" altLang="it-IT" sz="1100" b="1" dirty="0" smtClean="0">
                  <a:latin typeface="Times New Roman" panose="02020603050405020304" pitchFamily="18" charset="0"/>
                </a:rPr>
                <a:t> reg M)</a:t>
              </a:r>
              <a:endParaRPr lang="it-IT" altLang="it-IT" sz="1100" b="1" dirty="0">
                <a:latin typeface="Times New Roman" panose="02020603050405020304" pitchFamily="18" charset="0"/>
              </a:endParaRPr>
            </a:p>
          </p:txBody>
        </p:sp>
        <p:cxnSp>
          <p:nvCxnSpPr>
            <p:cNvPr id="27" name="Connettore 1 26"/>
            <p:cNvCxnSpPr/>
            <p:nvPr/>
          </p:nvCxnSpPr>
          <p:spPr>
            <a:xfrm>
              <a:off x="6044956" y="961823"/>
              <a:ext cx="7981" cy="576455"/>
            </a:xfrm>
            <a:prstGeom prst="line">
              <a:avLst/>
            </a:prstGeom>
            <a:ln w="28575"/>
          </p:spPr>
          <p:style>
            <a:lnRef idx="3">
              <a:schemeClr val="dk1"/>
            </a:lnRef>
            <a:fillRef idx="0">
              <a:schemeClr val="dk1"/>
            </a:fillRef>
            <a:effectRef idx="2">
              <a:schemeClr val="dk1"/>
            </a:effectRef>
            <a:fontRef idx="minor">
              <a:schemeClr val="tx1"/>
            </a:fontRef>
          </p:style>
        </p:cxnSp>
        <p:sp>
          <p:nvSpPr>
            <p:cNvPr id="28" name="Line 14"/>
            <p:cNvSpPr>
              <a:spLocks noChangeShapeType="1"/>
            </p:cNvSpPr>
            <p:nvPr/>
          </p:nvSpPr>
          <p:spPr bwMode="auto">
            <a:xfrm flipH="1" flipV="1">
              <a:off x="5349110" y="1878136"/>
              <a:ext cx="1507" cy="339459"/>
            </a:xfrm>
            <a:prstGeom prst="line">
              <a:avLst/>
            </a:prstGeom>
            <a:ln>
              <a:headEnd/>
              <a:tailEnd type="triangle" w="med" len="med"/>
            </a:ln>
            <a:extLst/>
          </p:spPr>
          <p:style>
            <a:lnRef idx="1">
              <a:schemeClr val="dk1"/>
            </a:lnRef>
            <a:fillRef idx="0">
              <a:schemeClr val="dk1"/>
            </a:fillRef>
            <a:effectRef idx="0">
              <a:schemeClr val="dk1"/>
            </a:effectRef>
            <a:fontRef idx="minor">
              <a:schemeClr val="tx1"/>
            </a:fontRef>
          </p:style>
          <p:txBody>
            <a:bodyPr/>
            <a:lstStyle/>
            <a:p>
              <a:endParaRPr lang="it-IT"/>
            </a:p>
          </p:txBody>
        </p:sp>
        <p:sp>
          <p:nvSpPr>
            <p:cNvPr id="29" name="Text Box 31"/>
            <p:cNvSpPr txBox="1">
              <a:spLocks noChangeArrowheads="1"/>
            </p:cNvSpPr>
            <p:nvPr/>
          </p:nvSpPr>
          <p:spPr bwMode="auto">
            <a:xfrm>
              <a:off x="6085307" y="1114408"/>
              <a:ext cx="68883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a:latin typeface="Times New Roman" panose="02020603050405020304" pitchFamily="18" charset="0"/>
                </a:rPr>
                <a:t>t</a:t>
              </a:r>
              <a:r>
                <a:rPr lang="it-IT" altLang="it-IT" sz="1100" b="1" dirty="0" smtClean="0">
                  <a:latin typeface="Times New Roman" panose="02020603050405020304" pitchFamily="18" charset="0"/>
                </a:rPr>
                <a:t>o PC</a:t>
              </a:r>
            </a:p>
            <a:p>
              <a:pPr eaLnBrk="1" hangingPunct="1">
                <a:spcBef>
                  <a:spcPct val="0"/>
                </a:spcBef>
                <a:buFontTx/>
                <a:buNone/>
              </a:pPr>
              <a:endParaRPr lang="it-IT" altLang="it-IT" sz="1100" dirty="0">
                <a:latin typeface="Times New Roman" panose="02020603050405020304" pitchFamily="18" charset="0"/>
              </a:endParaRPr>
            </a:p>
          </p:txBody>
        </p:sp>
        <p:sp>
          <p:nvSpPr>
            <p:cNvPr id="30" name="Terminatore 29"/>
            <p:cNvSpPr/>
            <p:nvPr/>
          </p:nvSpPr>
          <p:spPr>
            <a:xfrm>
              <a:off x="5224319" y="1153136"/>
              <a:ext cx="286396" cy="728663"/>
            </a:xfrm>
            <a:prstGeom prst="flowChartTerminator">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Text Box 31"/>
            <p:cNvSpPr txBox="1">
              <a:spLocks noChangeArrowheads="1"/>
            </p:cNvSpPr>
            <p:nvPr/>
          </p:nvSpPr>
          <p:spPr bwMode="auto">
            <a:xfrm>
              <a:off x="5192727" y="1201662"/>
              <a:ext cx="189158"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M</a:t>
              </a:r>
            </a:p>
            <a:p>
              <a:pPr eaLnBrk="1" hangingPunct="1">
                <a:spcBef>
                  <a:spcPct val="0"/>
                </a:spcBef>
                <a:buFontTx/>
                <a:buNone/>
              </a:pPr>
              <a:r>
                <a:rPr lang="it-IT" altLang="it-IT" sz="1100" b="1" dirty="0" smtClean="0">
                  <a:latin typeface="Times New Roman" panose="02020603050405020304" pitchFamily="18" charset="0"/>
                </a:rPr>
                <a:t>U</a:t>
              </a:r>
            </a:p>
            <a:p>
              <a:pPr eaLnBrk="1" hangingPunct="1">
                <a:spcBef>
                  <a:spcPct val="0"/>
                </a:spcBef>
                <a:buFontTx/>
                <a:buNone/>
              </a:pPr>
              <a:r>
                <a:rPr lang="it-IT" altLang="it-IT" sz="1100" b="1" dirty="0">
                  <a:latin typeface="Times New Roman" panose="02020603050405020304" pitchFamily="18" charset="0"/>
                </a:rPr>
                <a:t>X</a:t>
              </a:r>
            </a:p>
          </p:txBody>
        </p:sp>
        <p:sp>
          <p:nvSpPr>
            <p:cNvPr id="32" name="Line 24"/>
            <p:cNvSpPr>
              <a:spLocks noChangeShapeType="1"/>
            </p:cNvSpPr>
            <p:nvPr/>
          </p:nvSpPr>
          <p:spPr bwMode="auto">
            <a:xfrm rot="5400000" flipV="1">
              <a:off x="5784846" y="1264148"/>
              <a:ext cx="0" cy="54826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3" name="Line 24"/>
            <p:cNvSpPr>
              <a:spLocks noChangeShapeType="1"/>
            </p:cNvSpPr>
            <p:nvPr/>
          </p:nvSpPr>
          <p:spPr bwMode="auto">
            <a:xfrm rot="5400000" flipV="1">
              <a:off x="4860052" y="2518778"/>
              <a:ext cx="1555" cy="147493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4" name="Text Box 31"/>
            <p:cNvSpPr txBox="1">
              <a:spLocks noChangeArrowheads="1"/>
            </p:cNvSpPr>
            <p:nvPr/>
          </p:nvSpPr>
          <p:spPr bwMode="auto">
            <a:xfrm>
              <a:off x="4134496" y="4976797"/>
              <a:ext cx="200788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b="1" dirty="0" smtClean="0">
                  <a:latin typeface="Times New Roman" panose="02020603050405020304" pitchFamily="18" charset="0"/>
                </a:rPr>
                <a:t> </a:t>
              </a:r>
              <a:r>
                <a:rPr lang="it-IT" altLang="it-IT" sz="1200" b="1" dirty="0" err="1" smtClean="0">
                  <a:solidFill>
                    <a:schemeClr val="accent1"/>
                  </a:solidFill>
                  <a:latin typeface="Times New Roman" panose="02020603050405020304" pitchFamily="18" charset="0"/>
                </a:rPr>
                <a:t>jump</a:t>
              </a:r>
              <a:r>
                <a:rPr lang="it-IT" altLang="it-IT" sz="1200" b="1" dirty="0" smtClean="0">
                  <a:solidFill>
                    <a:schemeClr val="accent1"/>
                  </a:solidFill>
                  <a:latin typeface="Times New Roman" panose="02020603050405020304" pitchFamily="18" charset="0"/>
                </a:rPr>
                <a:t> (</a:t>
              </a:r>
              <a:r>
                <a:rPr lang="it-IT" altLang="it-IT" sz="1100" b="1" dirty="0" smtClean="0">
                  <a:solidFill>
                    <a:schemeClr val="accent1"/>
                  </a:solidFill>
                  <a:latin typeface="Times New Roman" panose="02020603050405020304" pitchFamily="18" charset="0"/>
                </a:rPr>
                <a:t>from the controller)</a:t>
              </a:r>
              <a:endParaRPr lang="it-IT" altLang="it-IT" sz="1600" b="1" dirty="0">
                <a:solidFill>
                  <a:schemeClr val="accent1"/>
                </a:solidFill>
                <a:latin typeface="Times New Roman" panose="02020603050405020304" pitchFamily="18" charset="0"/>
              </a:endParaRPr>
            </a:p>
          </p:txBody>
        </p:sp>
        <p:grpSp>
          <p:nvGrpSpPr>
            <p:cNvPr id="35" name="Gruppo 34"/>
            <p:cNvGrpSpPr/>
            <p:nvPr/>
          </p:nvGrpSpPr>
          <p:grpSpPr>
            <a:xfrm>
              <a:off x="4109066" y="5270402"/>
              <a:ext cx="1633821" cy="463274"/>
              <a:chOff x="4098680" y="4953678"/>
              <a:chExt cx="1633821" cy="463274"/>
            </a:xfrm>
          </p:grpSpPr>
          <p:sp>
            <p:nvSpPr>
              <p:cNvPr id="40" name="Ritardo 39"/>
              <p:cNvSpPr/>
              <p:nvPr/>
            </p:nvSpPr>
            <p:spPr>
              <a:xfrm>
                <a:off x="4803469" y="5046562"/>
                <a:ext cx="346071" cy="370390"/>
              </a:xfrm>
              <a:prstGeom prst="flowChartDelay">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Line 24"/>
              <p:cNvSpPr>
                <a:spLocks noChangeShapeType="1"/>
              </p:cNvSpPr>
              <p:nvPr/>
            </p:nvSpPr>
            <p:spPr bwMode="auto">
              <a:xfrm rot="5400000" flipV="1">
                <a:off x="4642014" y="4966232"/>
                <a:ext cx="0" cy="32290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cxnSp>
            <p:nvCxnSpPr>
              <p:cNvPr id="42" name="Connettore 1 41"/>
              <p:cNvCxnSpPr/>
              <p:nvPr/>
            </p:nvCxnSpPr>
            <p:spPr>
              <a:xfrm>
                <a:off x="4484370" y="4953678"/>
                <a:ext cx="0" cy="189248"/>
              </a:xfrm>
              <a:prstGeom prst="line">
                <a:avLst/>
              </a:prstGeom>
              <a:ln w="28575"/>
            </p:spPr>
            <p:style>
              <a:lnRef idx="3">
                <a:schemeClr val="dk1"/>
              </a:lnRef>
              <a:fillRef idx="0">
                <a:schemeClr val="dk1"/>
              </a:fillRef>
              <a:effectRef idx="2">
                <a:schemeClr val="dk1"/>
              </a:effectRef>
              <a:fontRef idx="minor">
                <a:schemeClr val="tx1"/>
              </a:fontRef>
            </p:style>
          </p:cxnSp>
          <p:sp>
            <p:nvSpPr>
              <p:cNvPr id="43" name="Line 24"/>
              <p:cNvSpPr>
                <a:spLocks noChangeShapeType="1"/>
              </p:cNvSpPr>
              <p:nvPr/>
            </p:nvSpPr>
            <p:spPr bwMode="auto">
              <a:xfrm rot="5400000" flipH="1" flipV="1">
                <a:off x="4449783" y="4979742"/>
                <a:ext cx="2581" cy="70478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44" name="Line 24"/>
              <p:cNvSpPr>
                <a:spLocks noChangeShapeType="1"/>
              </p:cNvSpPr>
              <p:nvPr/>
            </p:nvSpPr>
            <p:spPr bwMode="auto">
              <a:xfrm rot="5400000" flipV="1">
                <a:off x="5298143" y="5069102"/>
                <a:ext cx="0" cy="32290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45" name="Text Box 31"/>
              <p:cNvSpPr txBox="1">
                <a:spLocks noChangeArrowheads="1"/>
              </p:cNvSpPr>
              <p:nvPr/>
            </p:nvSpPr>
            <p:spPr bwMode="auto">
              <a:xfrm>
                <a:off x="4124110" y="5041873"/>
                <a:ext cx="31641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b="1" dirty="0">
                    <a:latin typeface="Times New Roman" panose="02020603050405020304" pitchFamily="18" charset="0"/>
                  </a:rPr>
                  <a:t>x</a:t>
                </a:r>
              </a:p>
            </p:txBody>
          </p:sp>
          <p:sp>
            <p:nvSpPr>
              <p:cNvPr id="46" name="Text Box 31"/>
              <p:cNvSpPr txBox="1">
                <a:spLocks noChangeArrowheads="1"/>
              </p:cNvSpPr>
              <p:nvPr/>
            </p:nvSpPr>
            <p:spPr bwMode="auto">
              <a:xfrm>
                <a:off x="5416087" y="5017185"/>
                <a:ext cx="31641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b="1" dirty="0">
                    <a:latin typeface="Times New Roman" panose="02020603050405020304" pitchFamily="18" charset="0"/>
                  </a:rPr>
                  <a:t>A</a:t>
                </a:r>
              </a:p>
            </p:txBody>
          </p:sp>
        </p:grpSp>
        <p:sp>
          <p:nvSpPr>
            <p:cNvPr id="36" name="Text Box 31"/>
            <p:cNvSpPr txBox="1">
              <a:spLocks noChangeArrowheads="1"/>
            </p:cNvSpPr>
            <p:nvPr/>
          </p:nvSpPr>
          <p:spPr bwMode="auto">
            <a:xfrm>
              <a:off x="5183496" y="2162352"/>
              <a:ext cx="31641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b="1" dirty="0">
                  <a:latin typeface="Times New Roman" panose="02020603050405020304" pitchFamily="18" charset="0"/>
                </a:rPr>
                <a:t>A</a:t>
              </a:r>
            </a:p>
          </p:txBody>
        </p:sp>
        <p:sp>
          <p:nvSpPr>
            <p:cNvPr id="37" name="Line 14"/>
            <p:cNvSpPr>
              <a:spLocks noChangeShapeType="1"/>
            </p:cNvSpPr>
            <p:nvPr/>
          </p:nvSpPr>
          <p:spPr bwMode="auto">
            <a:xfrm rot="5400000" flipH="1" flipV="1">
              <a:off x="5678856" y="3180918"/>
              <a:ext cx="2106" cy="314168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8" name="Text Box 31"/>
            <p:cNvSpPr txBox="1">
              <a:spLocks noChangeArrowheads="1"/>
            </p:cNvSpPr>
            <p:nvPr/>
          </p:nvSpPr>
          <p:spPr bwMode="auto">
            <a:xfrm>
              <a:off x="4185412" y="4469678"/>
              <a:ext cx="149449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b="1" dirty="0" smtClean="0">
                  <a:latin typeface="Times New Roman" panose="02020603050405020304" pitchFamily="18" charset="0"/>
                </a:rPr>
                <a:t> ALU </a:t>
              </a:r>
              <a:r>
                <a:rPr lang="it-IT" altLang="it-IT" sz="1100" b="1" dirty="0" err="1" smtClean="0">
                  <a:latin typeface="Times New Roman" panose="02020603050405020304" pitchFamily="18" charset="0"/>
                </a:rPr>
                <a:t>result</a:t>
              </a:r>
              <a:endParaRPr lang="it-IT" altLang="it-IT" sz="1600" b="1" dirty="0">
                <a:latin typeface="Times New Roman" panose="02020603050405020304" pitchFamily="18" charset="0"/>
              </a:endParaRPr>
            </a:p>
          </p:txBody>
        </p:sp>
        <p:sp>
          <p:nvSpPr>
            <p:cNvPr id="39" name="Text Box 31"/>
            <p:cNvSpPr txBox="1">
              <a:spLocks noChangeArrowheads="1"/>
            </p:cNvSpPr>
            <p:nvPr/>
          </p:nvSpPr>
          <p:spPr bwMode="auto">
            <a:xfrm>
              <a:off x="6655862" y="3452287"/>
              <a:ext cx="149449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b="1" dirty="0" smtClean="0">
                  <a:latin typeface="Times New Roman" panose="02020603050405020304" pitchFamily="18" charset="0"/>
                </a:rPr>
                <a:t> </a:t>
              </a:r>
              <a:r>
                <a:rPr lang="it-IT" altLang="it-IT" sz="1100" b="1" dirty="0" smtClean="0">
                  <a:latin typeface="Times New Roman" panose="02020603050405020304" pitchFamily="18" charset="0"/>
                </a:rPr>
                <a:t>Data</a:t>
              </a:r>
              <a:endParaRPr lang="it-IT" altLang="it-IT" sz="1600" b="1" dirty="0">
                <a:latin typeface="Times New Roman" panose="02020603050405020304" pitchFamily="18" charset="0"/>
              </a:endParaRPr>
            </a:p>
          </p:txBody>
        </p:sp>
      </p:grpSp>
      <p:sp>
        <p:nvSpPr>
          <p:cNvPr id="47" name="Line 29"/>
          <p:cNvSpPr>
            <a:spLocks noChangeShapeType="1"/>
          </p:cNvSpPr>
          <p:nvPr/>
        </p:nvSpPr>
        <p:spPr bwMode="auto">
          <a:xfrm rot="16200000" flipH="1">
            <a:off x="5141539" y="3059585"/>
            <a:ext cx="243176" cy="4909"/>
          </a:xfrm>
          <a:prstGeom prst="line">
            <a:avLst/>
          </a:prstGeom>
          <a:noFill/>
          <a:ln w="28575">
            <a:solidFill>
              <a:schemeClr val="accent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48" name="Line 29"/>
          <p:cNvSpPr>
            <a:spLocks noChangeShapeType="1"/>
          </p:cNvSpPr>
          <p:nvPr/>
        </p:nvSpPr>
        <p:spPr bwMode="auto">
          <a:xfrm rot="16200000" flipH="1">
            <a:off x="5723230" y="3066108"/>
            <a:ext cx="243176" cy="4909"/>
          </a:xfrm>
          <a:prstGeom prst="line">
            <a:avLst/>
          </a:prstGeom>
          <a:noFill/>
          <a:ln w="28575">
            <a:solidFill>
              <a:schemeClr val="accent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49" name="Text Box 31"/>
          <p:cNvSpPr txBox="1">
            <a:spLocks noChangeArrowheads="1"/>
          </p:cNvSpPr>
          <p:nvPr/>
        </p:nvSpPr>
        <p:spPr bwMode="auto">
          <a:xfrm>
            <a:off x="4972707" y="2630906"/>
            <a:ext cx="586403" cy="2616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solidFill>
                  <a:schemeClr val="accent1"/>
                </a:solidFill>
                <a:latin typeface="Times New Roman" panose="02020603050405020304" pitchFamily="18" charset="0"/>
              </a:rPr>
              <a:t>DCR</a:t>
            </a:r>
          </a:p>
        </p:txBody>
      </p:sp>
      <p:sp>
        <p:nvSpPr>
          <p:cNvPr id="50" name="Text Box 31"/>
          <p:cNvSpPr txBox="1">
            <a:spLocks noChangeArrowheads="1"/>
          </p:cNvSpPr>
          <p:nvPr/>
        </p:nvSpPr>
        <p:spPr bwMode="auto">
          <a:xfrm>
            <a:off x="5578031" y="2652447"/>
            <a:ext cx="586403" cy="2616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solidFill>
                  <a:schemeClr val="accent1"/>
                </a:solidFill>
                <a:latin typeface="Times New Roman" panose="02020603050405020304" pitchFamily="18" charset="0"/>
              </a:rPr>
              <a:t>DCW</a:t>
            </a:r>
          </a:p>
        </p:txBody>
      </p:sp>
    </p:spTree>
    <p:extLst>
      <p:ext uri="{BB962C8B-B14F-4D97-AF65-F5344CB8AC3E}">
        <p14:creationId xmlns:p14="http://schemas.microsoft.com/office/powerpoint/2010/main" val="25976980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smtClean="0"/>
              <a:t>Data </a:t>
            </a:r>
            <a:r>
              <a:rPr lang="it-IT" sz="2400" dirty="0" err="1" smtClean="0"/>
              <a:t>path</a:t>
            </a:r>
            <a:r>
              <a:rPr lang="it-IT" sz="2400" dirty="0" smtClean="0"/>
              <a:t> dello stadio di Write Back</a:t>
            </a:r>
            <a:endParaRPr lang="it-IT" sz="2400"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55</a:t>
            </a:fld>
            <a:endParaRPr lang="it-IT" altLang="it-IT"/>
          </a:p>
        </p:txBody>
      </p:sp>
      <p:grpSp>
        <p:nvGrpSpPr>
          <p:cNvPr id="6" name="Gruppo 5"/>
          <p:cNvGrpSpPr/>
          <p:nvPr/>
        </p:nvGrpSpPr>
        <p:grpSpPr>
          <a:xfrm>
            <a:off x="1403648" y="1205216"/>
            <a:ext cx="5294466" cy="5040420"/>
            <a:chOff x="1611170" y="1723414"/>
            <a:chExt cx="5294466" cy="5040420"/>
          </a:xfrm>
        </p:grpSpPr>
        <p:sp>
          <p:nvSpPr>
            <p:cNvPr id="7" name="Text Box 31"/>
            <p:cNvSpPr txBox="1">
              <a:spLocks noChangeArrowheads="1"/>
            </p:cNvSpPr>
            <p:nvPr/>
          </p:nvSpPr>
          <p:spPr bwMode="auto">
            <a:xfrm rot="10800000" flipV="1">
              <a:off x="3132111" y="5966196"/>
              <a:ext cx="541738" cy="31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800" dirty="0" smtClean="0">
                  <a:latin typeface="Times New Roman" panose="02020603050405020304" pitchFamily="18" charset="0"/>
                </a:rPr>
                <a:t>CK</a:t>
              </a:r>
              <a:endParaRPr lang="it-IT" altLang="it-IT" sz="1600" dirty="0">
                <a:latin typeface="Times New Roman" panose="02020603050405020304" pitchFamily="18" charset="0"/>
              </a:endParaRPr>
            </a:p>
          </p:txBody>
        </p:sp>
        <p:cxnSp>
          <p:nvCxnSpPr>
            <p:cNvPr id="8" name="Connettore 1 7"/>
            <p:cNvCxnSpPr>
              <a:stCxn id="19" idx="1"/>
            </p:cNvCxnSpPr>
            <p:nvPr/>
          </p:nvCxnSpPr>
          <p:spPr>
            <a:xfrm flipH="1">
              <a:off x="6905039" y="3628416"/>
              <a:ext cx="597" cy="2917033"/>
            </a:xfrm>
            <a:prstGeom prst="line">
              <a:avLst/>
            </a:prstGeom>
            <a:ln w="28575"/>
          </p:spPr>
          <p:style>
            <a:lnRef idx="3">
              <a:schemeClr val="dk1"/>
            </a:lnRef>
            <a:fillRef idx="0">
              <a:schemeClr val="dk1"/>
            </a:fillRef>
            <a:effectRef idx="2">
              <a:schemeClr val="dk1"/>
            </a:effectRef>
            <a:fontRef idx="minor">
              <a:schemeClr val="tx1"/>
            </a:fontRef>
          </p:style>
        </p:cxnSp>
        <p:sp>
          <p:nvSpPr>
            <p:cNvPr id="9" name="Line 14"/>
            <p:cNvSpPr>
              <a:spLocks noChangeShapeType="1"/>
            </p:cNvSpPr>
            <p:nvPr/>
          </p:nvSpPr>
          <p:spPr bwMode="auto">
            <a:xfrm rot="5400000" flipV="1">
              <a:off x="5794110" y="5424422"/>
              <a:ext cx="5474" cy="59866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cxnSp>
          <p:nvCxnSpPr>
            <p:cNvPr id="10" name="Connettore 1 9"/>
            <p:cNvCxnSpPr/>
            <p:nvPr/>
          </p:nvCxnSpPr>
          <p:spPr>
            <a:xfrm>
              <a:off x="3132111" y="6401005"/>
              <a:ext cx="2284633" cy="0"/>
            </a:xfrm>
            <a:prstGeom prst="line">
              <a:avLst/>
            </a:prstGeom>
            <a:ln w="9525"/>
          </p:spPr>
          <p:style>
            <a:lnRef idx="3">
              <a:schemeClr val="dk1"/>
            </a:lnRef>
            <a:fillRef idx="0">
              <a:schemeClr val="dk1"/>
            </a:fillRef>
            <a:effectRef idx="2">
              <a:schemeClr val="dk1"/>
            </a:effectRef>
            <a:fontRef idx="minor">
              <a:schemeClr val="tx1"/>
            </a:fontRef>
          </p:style>
        </p:cxnSp>
        <p:grpSp>
          <p:nvGrpSpPr>
            <p:cNvPr id="11" name="Gruppo 10"/>
            <p:cNvGrpSpPr/>
            <p:nvPr/>
          </p:nvGrpSpPr>
          <p:grpSpPr>
            <a:xfrm>
              <a:off x="4604808" y="2095782"/>
              <a:ext cx="202129" cy="4305223"/>
              <a:chOff x="7250751" y="2095783"/>
              <a:chExt cx="202129" cy="4305223"/>
            </a:xfrm>
          </p:grpSpPr>
          <p:sp>
            <p:nvSpPr>
              <p:cNvPr id="40" name="Rectangle 5"/>
              <p:cNvSpPr>
                <a:spLocks noChangeArrowheads="1"/>
              </p:cNvSpPr>
              <p:nvPr/>
            </p:nvSpPr>
            <p:spPr bwMode="auto">
              <a:xfrm rot="5400000" flipV="1">
                <a:off x="5314477" y="4032057"/>
                <a:ext cx="4074677" cy="202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endParaRPr lang="it-IT" altLang="it-IT" sz="1800" dirty="0">
                  <a:latin typeface="Times New Roman" panose="02020603050405020304" pitchFamily="18" charset="0"/>
                </a:endParaRPr>
              </a:p>
            </p:txBody>
          </p:sp>
          <p:sp>
            <p:nvSpPr>
              <p:cNvPr id="41" name="Line 29"/>
              <p:cNvSpPr>
                <a:spLocks noChangeShapeType="1"/>
              </p:cNvSpPr>
              <p:nvPr/>
            </p:nvSpPr>
            <p:spPr bwMode="auto">
              <a:xfrm rot="5400000" flipH="1" flipV="1">
                <a:off x="7234090" y="6283278"/>
                <a:ext cx="230546" cy="491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
          <p:nvSpPr>
            <p:cNvPr id="12" name="Rectangle 5"/>
            <p:cNvSpPr>
              <a:spLocks noChangeArrowheads="1"/>
            </p:cNvSpPr>
            <p:nvPr/>
          </p:nvSpPr>
          <p:spPr bwMode="auto">
            <a:xfrm rot="5400000" flipV="1">
              <a:off x="1960277" y="4032057"/>
              <a:ext cx="4074677" cy="202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endParaRPr lang="it-IT" altLang="it-IT" sz="1800" dirty="0">
                <a:latin typeface="Times New Roman" panose="02020603050405020304" pitchFamily="18" charset="0"/>
              </a:endParaRPr>
            </a:p>
          </p:txBody>
        </p:sp>
        <p:sp>
          <p:nvSpPr>
            <p:cNvPr id="13" name="Line 14"/>
            <p:cNvSpPr>
              <a:spLocks noChangeShapeType="1"/>
            </p:cNvSpPr>
            <p:nvPr/>
          </p:nvSpPr>
          <p:spPr bwMode="auto">
            <a:xfrm rot="16200000" flipH="1" flipV="1">
              <a:off x="4788941" y="4428756"/>
              <a:ext cx="8522" cy="422486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4" name="Line 29"/>
            <p:cNvSpPr>
              <a:spLocks noChangeShapeType="1"/>
            </p:cNvSpPr>
            <p:nvPr/>
          </p:nvSpPr>
          <p:spPr bwMode="auto">
            <a:xfrm rot="5400000" flipH="1">
              <a:off x="3881669" y="6281675"/>
              <a:ext cx="222994" cy="5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5" name="Text Box 31"/>
            <p:cNvSpPr txBox="1">
              <a:spLocks noChangeArrowheads="1"/>
            </p:cNvSpPr>
            <p:nvPr/>
          </p:nvSpPr>
          <p:spPr bwMode="auto">
            <a:xfrm>
              <a:off x="4454661" y="1723414"/>
              <a:ext cx="59605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dirty="0" smtClean="0">
                  <a:latin typeface="Times New Roman" panose="02020603050405020304" pitchFamily="18" charset="0"/>
                </a:rPr>
                <a:t>E/M</a:t>
              </a:r>
              <a:endParaRPr lang="it-IT" altLang="it-IT" sz="1600" dirty="0">
                <a:latin typeface="Times New Roman" panose="02020603050405020304" pitchFamily="18" charset="0"/>
              </a:endParaRPr>
            </a:p>
          </p:txBody>
        </p:sp>
        <p:cxnSp>
          <p:nvCxnSpPr>
            <p:cNvPr id="16" name="Connettore 1 15"/>
            <p:cNvCxnSpPr/>
            <p:nvPr/>
          </p:nvCxnSpPr>
          <p:spPr>
            <a:xfrm>
              <a:off x="6088198" y="5737557"/>
              <a:ext cx="7981" cy="1010484"/>
            </a:xfrm>
            <a:prstGeom prst="line">
              <a:avLst/>
            </a:prstGeom>
            <a:ln w="28575"/>
          </p:spPr>
          <p:style>
            <a:lnRef idx="3">
              <a:schemeClr val="dk1"/>
            </a:lnRef>
            <a:fillRef idx="0">
              <a:schemeClr val="dk1"/>
            </a:fillRef>
            <a:effectRef idx="2">
              <a:schemeClr val="dk1"/>
            </a:effectRef>
            <a:fontRef idx="minor">
              <a:schemeClr val="tx1"/>
            </a:fontRef>
          </p:style>
        </p:cxnSp>
        <p:sp>
          <p:nvSpPr>
            <p:cNvPr id="17" name="Terminatore 16"/>
            <p:cNvSpPr/>
            <p:nvPr/>
          </p:nvSpPr>
          <p:spPr>
            <a:xfrm>
              <a:off x="6070978" y="3282418"/>
              <a:ext cx="286396" cy="728663"/>
            </a:xfrm>
            <a:prstGeom prst="flowChartTerminator">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Text Box 31"/>
            <p:cNvSpPr txBox="1">
              <a:spLocks noChangeArrowheads="1"/>
            </p:cNvSpPr>
            <p:nvPr/>
          </p:nvSpPr>
          <p:spPr bwMode="auto">
            <a:xfrm>
              <a:off x="6070978" y="3346667"/>
              <a:ext cx="189158"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M</a:t>
              </a:r>
            </a:p>
            <a:p>
              <a:pPr eaLnBrk="1" hangingPunct="1">
                <a:spcBef>
                  <a:spcPct val="0"/>
                </a:spcBef>
                <a:buFontTx/>
                <a:buNone/>
              </a:pPr>
              <a:r>
                <a:rPr lang="it-IT" altLang="it-IT" sz="1100" b="1" dirty="0" smtClean="0">
                  <a:latin typeface="Times New Roman" panose="02020603050405020304" pitchFamily="18" charset="0"/>
                </a:rPr>
                <a:t>U</a:t>
              </a:r>
            </a:p>
            <a:p>
              <a:pPr eaLnBrk="1" hangingPunct="1">
                <a:spcBef>
                  <a:spcPct val="0"/>
                </a:spcBef>
                <a:buFontTx/>
                <a:buNone/>
              </a:pPr>
              <a:r>
                <a:rPr lang="it-IT" altLang="it-IT" sz="1100" b="1" dirty="0">
                  <a:latin typeface="Times New Roman" panose="02020603050405020304" pitchFamily="18" charset="0"/>
                </a:rPr>
                <a:t>X</a:t>
              </a:r>
            </a:p>
          </p:txBody>
        </p:sp>
        <p:sp>
          <p:nvSpPr>
            <p:cNvPr id="19" name="Line 24"/>
            <p:cNvSpPr>
              <a:spLocks noChangeShapeType="1"/>
            </p:cNvSpPr>
            <p:nvPr/>
          </p:nvSpPr>
          <p:spPr bwMode="auto">
            <a:xfrm rot="5400000" flipV="1">
              <a:off x="6631505" y="3354284"/>
              <a:ext cx="0" cy="54826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nvGrpSpPr>
            <p:cNvPr id="20" name="Gruppo 19"/>
            <p:cNvGrpSpPr/>
            <p:nvPr/>
          </p:nvGrpSpPr>
          <p:grpSpPr>
            <a:xfrm>
              <a:off x="5320587" y="2095782"/>
              <a:ext cx="202129" cy="4305223"/>
              <a:chOff x="7250751" y="2095783"/>
              <a:chExt cx="202129" cy="4305223"/>
            </a:xfrm>
          </p:grpSpPr>
          <p:sp>
            <p:nvSpPr>
              <p:cNvPr id="38" name="Rectangle 5"/>
              <p:cNvSpPr>
                <a:spLocks noChangeArrowheads="1"/>
              </p:cNvSpPr>
              <p:nvPr/>
            </p:nvSpPr>
            <p:spPr bwMode="auto">
              <a:xfrm rot="5400000" flipV="1">
                <a:off x="5314477" y="4032057"/>
                <a:ext cx="4074677" cy="202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endParaRPr lang="it-IT" altLang="it-IT" sz="1800" dirty="0">
                  <a:latin typeface="Times New Roman" panose="02020603050405020304" pitchFamily="18" charset="0"/>
                </a:endParaRPr>
              </a:p>
            </p:txBody>
          </p:sp>
          <p:sp>
            <p:nvSpPr>
              <p:cNvPr id="39" name="Line 29"/>
              <p:cNvSpPr>
                <a:spLocks noChangeShapeType="1"/>
              </p:cNvSpPr>
              <p:nvPr/>
            </p:nvSpPr>
            <p:spPr bwMode="auto">
              <a:xfrm rot="5400000" flipH="1" flipV="1">
                <a:off x="7234090" y="6283278"/>
                <a:ext cx="230546" cy="491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
          <p:nvSpPr>
            <p:cNvPr id="21" name="Line 24"/>
            <p:cNvSpPr>
              <a:spLocks noChangeShapeType="1"/>
            </p:cNvSpPr>
            <p:nvPr/>
          </p:nvSpPr>
          <p:spPr bwMode="auto">
            <a:xfrm rot="5400000" flipV="1">
              <a:off x="5796848" y="3132521"/>
              <a:ext cx="0" cy="54826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2" name="Line 24"/>
            <p:cNvSpPr>
              <a:spLocks noChangeShapeType="1"/>
            </p:cNvSpPr>
            <p:nvPr/>
          </p:nvSpPr>
          <p:spPr bwMode="auto">
            <a:xfrm rot="5400000" flipV="1">
              <a:off x="5796847" y="3601958"/>
              <a:ext cx="0" cy="5482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3" name="Rectangle 33"/>
            <p:cNvSpPr>
              <a:spLocks noChangeArrowheads="1"/>
            </p:cNvSpPr>
            <p:nvPr/>
          </p:nvSpPr>
          <p:spPr bwMode="auto">
            <a:xfrm rot="10800000" flipV="1">
              <a:off x="2256527" y="2949571"/>
              <a:ext cx="1104195" cy="1628682"/>
            </a:xfrm>
            <a:prstGeom prst="rect">
              <a:avLst/>
            </a:prstGeom>
            <a:solidFill>
              <a:schemeClr val="bg1"/>
            </a:solidFill>
            <a:ln w="28575">
              <a:solidFill>
                <a:schemeClr val="tx1"/>
              </a:solidFill>
              <a:miter lim="800000"/>
              <a:headEnd/>
              <a:tailEnd/>
            </a:ln>
            <a:effec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r>
                <a:rPr lang="it-IT" altLang="it-IT" sz="1200" b="1" dirty="0" err="1" smtClean="0">
                  <a:latin typeface="Times New Roman" panose="02020603050405020304" pitchFamily="18" charset="0"/>
                </a:rPr>
                <a:t>Registers</a:t>
              </a:r>
              <a:endParaRPr lang="it-IT" altLang="it-IT" sz="1200" b="1" dirty="0">
                <a:latin typeface="Times New Roman" panose="02020603050405020304" pitchFamily="18" charset="0"/>
              </a:endParaRPr>
            </a:p>
          </p:txBody>
        </p:sp>
        <p:sp>
          <p:nvSpPr>
            <p:cNvPr id="24" name="Line 14"/>
            <p:cNvSpPr>
              <a:spLocks noChangeShapeType="1"/>
            </p:cNvSpPr>
            <p:nvPr/>
          </p:nvSpPr>
          <p:spPr bwMode="auto">
            <a:xfrm rot="5400000" flipH="1" flipV="1">
              <a:off x="2086043" y="4319915"/>
              <a:ext cx="1507" cy="33945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cxnSp>
          <p:nvCxnSpPr>
            <p:cNvPr id="25" name="Connettore 1 24"/>
            <p:cNvCxnSpPr/>
            <p:nvPr/>
          </p:nvCxnSpPr>
          <p:spPr>
            <a:xfrm>
              <a:off x="1904545" y="4478449"/>
              <a:ext cx="15224" cy="2275692"/>
            </a:xfrm>
            <a:prstGeom prst="line">
              <a:avLst/>
            </a:prstGeom>
            <a:ln w="28575"/>
          </p:spPr>
          <p:style>
            <a:lnRef idx="3">
              <a:schemeClr val="dk1"/>
            </a:lnRef>
            <a:fillRef idx="0">
              <a:schemeClr val="dk1"/>
            </a:fillRef>
            <a:effectRef idx="2">
              <a:schemeClr val="dk1"/>
            </a:effectRef>
            <a:fontRef idx="minor">
              <a:schemeClr val="tx1"/>
            </a:fontRef>
          </p:style>
        </p:cxnSp>
        <p:sp>
          <p:nvSpPr>
            <p:cNvPr id="26" name="Line 14"/>
            <p:cNvSpPr>
              <a:spLocks noChangeShapeType="1"/>
            </p:cNvSpPr>
            <p:nvPr/>
          </p:nvSpPr>
          <p:spPr bwMode="auto">
            <a:xfrm flipV="1">
              <a:off x="2680767" y="4558481"/>
              <a:ext cx="1" cy="198696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7" name="Text Box 31"/>
            <p:cNvSpPr txBox="1">
              <a:spLocks noChangeArrowheads="1"/>
            </p:cNvSpPr>
            <p:nvPr/>
          </p:nvSpPr>
          <p:spPr bwMode="auto">
            <a:xfrm>
              <a:off x="1611170" y="4214168"/>
              <a:ext cx="68883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Dest reg</a:t>
              </a:r>
            </a:p>
            <a:p>
              <a:pPr eaLnBrk="1" hangingPunct="1">
                <a:spcBef>
                  <a:spcPct val="0"/>
                </a:spcBef>
                <a:buFontTx/>
                <a:buNone/>
              </a:pPr>
              <a:endParaRPr lang="it-IT" altLang="it-IT" sz="1100" dirty="0">
                <a:latin typeface="Times New Roman" panose="02020603050405020304" pitchFamily="18" charset="0"/>
              </a:endParaRPr>
            </a:p>
          </p:txBody>
        </p:sp>
        <p:sp>
          <p:nvSpPr>
            <p:cNvPr id="28" name="Text Box 31"/>
            <p:cNvSpPr txBox="1">
              <a:spLocks noChangeArrowheads="1"/>
            </p:cNvSpPr>
            <p:nvPr/>
          </p:nvSpPr>
          <p:spPr bwMode="auto">
            <a:xfrm>
              <a:off x="1855071" y="4796079"/>
              <a:ext cx="9490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err="1" smtClean="0">
                  <a:latin typeface="Times New Roman" panose="02020603050405020304" pitchFamily="18" charset="0"/>
                </a:rPr>
                <a:t>Mem</a:t>
              </a:r>
              <a:r>
                <a:rPr lang="it-IT" altLang="it-IT" sz="1100" b="1" dirty="0" smtClean="0">
                  <a:latin typeface="Times New Roman" panose="02020603050405020304" pitchFamily="18" charset="0"/>
                </a:rPr>
                <a:t> data  / </a:t>
              </a:r>
            </a:p>
            <a:p>
              <a:pPr eaLnBrk="1" hangingPunct="1">
                <a:spcBef>
                  <a:spcPct val="0"/>
                </a:spcBef>
                <a:buFontTx/>
                <a:buNone/>
              </a:pPr>
              <a:r>
                <a:rPr lang="it-IT" altLang="it-IT" sz="1100" b="1" dirty="0" smtClean="0">
                  <a:latin typeface="Times New Roman" panose="02020603050405020304" pitchFamily="18" charset="0"/>
                </a:rPr>
                <a:t>ALU </a:t>
              </a:r>
              <a:r>
                <a:rPr lang="it-IT" altLang="it-IT" sz="1100" b="1" dirty="0" err="1" smtClean="0">
                  <a:latin typeface="Times New Roman" panose="02020603050405020304" pitchFamily="18" charset="0"/>
                </a:rPr>
                <a:t>result</a:t>
              </a:r>
              <a:endParaRPr lang="it-IT" altLang="it-IT" sz="1100" b="1" dirty="0">
                <a:latin typeface="Times New Roman" panose="02020603050405020304" pitchFamily="18" charset="0"/>
              </a:endParaRPr>
            </a:p>
          </p:txBody>
        </p:sp>
        <p:sp>
          <p:nvSpPr>
            <p:cNvPr id="29" name="Line 14"/>
            <p:cNvSpPr>
              <a:spLocks noChangeShapeType="1"/>
            </p:cNvSpPr>
            <p:nvPr/>
          </p:nvSpPr>
          <p:spPr bwMode="auto">
            <a:xfrm rot="16200000" flipV="1">
              <a:off x="3992150" y="4667785"/>
              <a:ext cx="20966" cy="417113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0" name="Text Box 31"/>
            <p:cNvSpPr txBox="1">
              <a:spLocks noChangeArrowheads="1"/>
            </p:cNvSpPr>
            <p:nvPr/>
          </p:nvSpPr>
          <p:spPr bwMode="auto">
            <a:xfrm>
              <a:off x="5157169" y="1723414"/>
              <a:ext cx="76285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dirty="0" smtClean="0">
                  <a:latin typeface="Times New Roman" panose="02020603050405020304" pitchFamily="18" charset="0"/>
                </a:rPr>
                <a:t>M/WB</a:t>
              </a:r>
              <a:endParaRPr lang="it-IT" altLang="it-IT" sz="1600" dirty="0">
                <a:latin typeface="Times New Roman" panose="02020603050405020304" pitchFamily="18" charset="0"/>
              </a:endParaRPr>
            </a:p>
          </p:txBody>
        </p:sp>
        <p:sp>
          <p:nvSpPr>
            <p:cNvPr id="31" name="Text Box 31"/>
            <p:cNvSpPr txBox="1">
              <a:spLocks noChangeArrowheads="1"/>
            </p:cNvSpPr>
            <p:nvPr/>
          </p:nvSpPr>
          <p:spPr bwMode="auto">
            <a:xfrm>
              <a:off x="3749526" y="1732194"/>
              <a:ext cx="52490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dirty="0" smtClean="0">
                  <a:latin typeface="Times New Roman" panose="02020603050405020304" pitchFamily="18" charset="0"/>
                </a:rPr>
                <a:t>D/E</a:t>
              </a:r>
              <a:endParaRPr lang="it-IT" altLang="it-IT" sz="1600" dirty="0">
                <a:latin typeface="Times New Roman" panose="02020603050405020304" pitchFamily="18" charset="0"/>
              </a:endParaRPr>
            </a:p>
          </p:txBody>
        </p:sp>
        <p:sp>
          <p:nvSpPr>
            <p:cNvPr id="32" name="Text Box 31"/>
            <p:cNvSpPr txBox="1">
              <a:spLocks noChangeArrowheads="1"/>
            </p:cNvSpPr>
            <p:nvPr/>
          </p:nvSpPr>
          <p:spPr bwMode="auto">
            <a:xfrm>
              <a:off x="5453571" y="3069557"/>
              <a:ext cx="84502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err="1" smtClean="0">
                  <a:latin typeface="Times New Roman" panose="02020603050405020304" pitchFamily="18" charset="0"/>
                </a:rPr>
                <a:t>Mem</a:t>
              </a:r>
              <a:r>
                <a:rPr lang="it-IT" altLang="it-IT" sz="1100" b="1" dirty="0" smtClean="0">
                  <a:latin typeface="Times New Roman" panose="02020603050405020304" pitchFamily="18" charset="0"/>
                </a:rPr>
                <a:t> data</a:t>
              </a:r>
              <a:endParaRPr lang="it-IT" altLang="it-IT" sz="1100" b="1" dirty="0">
                <a:latin typeface="Times New Roman" panose="02020603050405020304" pitchFamily="18" charset="0"/>
              </a:endParaRPr>
            </a:p>
          </p:txBody>
        </p:sp>
        <p:sp>
          <p:nvSpPr>
            <p:cNvPr id="33" name="Text Box 31"/>
            <p:cNvSpPr txBox="1">
              <a:spLocks noChangeArrowheads="1"/>
            </p:cNvSpPr>
            <p:nvPr/>
          </p:nvSpPr>
          <p:spPr bwMode="auto">
            <a:xfrm>
              <a:off x="5459446" y="3978985"/>
              <a:ext cx="9299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ALU </a:t>
              </a:r>
              <a:r>
                <a:rPr lang="it-IT" altLang="it-IT" sz="1100" b="1" dirty="0" err="1" smtClean="0">
                  <a:latin typeface="Times New Roman" panose="02020603050405020304" pitchFamily="18" charset="0"/>
                </a:rPr>
                <a:t>result</a:t>
              </a:r>
              <a:endParaRPr lang="it-IT" altLang="it-IT" sz="1100" b="1" dirty="0">
                <a:latin typeface="Times New Roman" panose="02020603050405020304" pitchFamily="18" charset="0"/>
              </a:endParaRPr>
            </a:p>
          </p:txBody>
        </p:sp>
        <p:sp>
          <p:nvSpPr>
            <p:cNvPr id="34" name="Line 29"/>
            <p:cNvSpPr>
              <a:spLocks noChangeShapeType="1"/>
            </p:cNvSpPr>
            <p:nvPr/>
          </p:nvSpPr>
          <p:spPr bwMode="auto">
            <a:xfrm rot="16200000" flipH="1" flipV="1">
              <a:off x="6117969" y="3178655"/>
              <a:ext cx="202590" cy="4938"/>
            </a:xfrm>
            <a:prstGeom prst="line">
              <a:avLst/>
            </a:prstGeom>
            <a:noFill/>
            <a:ln w="28575">
              <a:solidFill>
                <a:schemeClr val="accent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5" name="Text Box 31"/>
            <p:cNvSpPr txBox="1">
              <a:spLocks noChangeArrowheads="1"/>
            </p:cNvSpPr>
            <p:nvPr/>
          </p:nvSpPr>
          <p:spPr bwMode="auto">
            <a:xfrm>
              <a:off x="5966934" y="2805674"/>
              <a:ext cx="586403" cy="2616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solidFill>
                    <a:schemeClr val="accent1"/>
                  </a:solidFill>
                  <a:latin typeface="Times New Roman" panose="02020603050405020304" pitchFamily="18" charset="0"/>
                </a:rPr>
                <a:t>MWB</a:t>
              </a:r>
            </a:p>
          </p:txBody>
        </p:sp>
        <p:sp>
          <p:nvSpPr>
            <p:cNvPr id="36" name="Line 29"/>
            <p:cNvSpPr>
              <a:spLocks noChangeShapeType="1"/>
            </p:cNvSpPr>
            <p:nvPr/>
          </p:nvSpPr>
          <p:spPr bwMode="auto">
            <a:xfrm rot="5400000" flipH="1" flipV="1">
              <a:off x="3027238" y="4704937"/>
              <a:ext cx="243176" cy="4909"/>
            </a:xfrm>
            <a:prstGeom prst="line">
              <a:avLst/>
            </a:prstGeom>
            <a:noFill/>
            <a:ln w="28575">
              <a:solidFill>
                <a:schemeClr val="accent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7" name="Text Box 31"/>
            <p:cNvSpPr txBox="1">
              <a:spLocks noChangeArrowheads="1"/>
            </p:cNvSpPr>
            <p:nvPr/>
          </p:nvSpPr>
          <p:spPr bwMode="auto">
            <a:xfrm>
              <a:off x="3162409" y="4677993"/>
              <a:ext cx="440984" cy="2616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solidFill>
                    <a:schemeClr val="accent1"/>
                  </a:solidFill>
                  <a:latin typeface="Times New Roman" panose="02020603050405020304" pitchFamily="18" charset="0"/>
                </a:rPr>
                <a:t>RW</a:t>
              </a:r>
            </a:p>
          </p:txBody>
        </p:sp>
      </p:grpSp>
    </p:spTree>
    <p:extLst>
      <p:ext uri="{BB962C8B-B14F-4D97-AF65-F5344CB8AC3E}">
        <p14:creationId xmlns:p14="http://schemas.microsoft.com/office/powerpoint/2010/main" val="17113967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smtClean="0"/>
              <a:t>Architettura complessiva</a:t>
            </a:r>
            <a:endParaRPr lang="it-IT" sz="2400"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56</a:t>
            </a:fld>
            <a:endParaRPr lang="it-IT" altLang="it-IT"/>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443694" y="-643491"/>
            <a:ext cx="6148100" cy="9540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55323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F37DB26D-0F82-4A35-AE10-7CE5424968FF}" type="slidenum">
              <a:rPr lang="it-IT" altLang="it-IT" sz="1200"/>
              <a:pPr>
                <a:spcBef>
                  <a:spcPct val="0"/>
                </a:spcBef>
                <a:buFontTx/>
                <a:buNone/>
              </a:pPr>
              <a:t>57</a:t>
            </a:fld>
            <a:endParaRPr lang="it-IT" altLang="it-IT" sz="1200"/>
          </a:p>
        </p:txBody>
      </p:sp>
      <p:sp>
        <p:nvSpPr>
          <p:cNvPr id="215042" name="Rectangle 2"/>
          <p:cNvSpPr>
            <a:spLocks noGrp="1" noChangeArrowheads="1"/>
          </p:cNvSpPr>
          <p:nvPr>
            <p:ph type="title"/>
          </p:nvPr>
        </p:nvSpPr>
        <p:spPr/>
        <p:txBody>
          <a:bodyPr/>
          <a:lstStyle/>
          <a:p>
            <a:pPr eaLnBrk="1" hangingPunct="1">
              <a:defRPr/>
            </a:pPr>
            <a:r>
              <a:rPr lang="it-IT" sz="2800" dirty="0" smtClean="0"/>
              <a:t>Come vengono eseguite le istruzioni</a:t>
            </a:r>
            <a:endParaRPr lang="en-US" sz="2800" dirty="0" smtClean="0"/>
          </a:p>
        </p:txBody>
      </p:sp>
      <p:sp>
        <p:nvSpPr>
          <p:cNvPr id="23556" name="Rectangle 3"/>
          <p:cNvSpPr>
            <a:spLocks noGrp="1" noChangeArrowheads="1"/>
          </p:cNvSpPr>
          <p:nvPr>
            <p:ph type="body" idx="1"/>
          </p:nvPr>
        </p:nvSpPr>
        <p:spPr/>
        <p:txBody>
          <a:bodyPr/>
          <a:lstStyle/>
          <a:p>
            <a:pPr eaLnBrk="1" hangingPunct="1"/>
            <a:r>
              <a:rPr lang="it-IT" altLang="it-IT" sz="2400" dirty="0" smtClean="0"/>
              <a:t>Come viene eseguita un’istruzione nei vari stadi della  pipeline?</a:t>
            </a:r>
          </a:p>
          <a:p>
            <a:pPr eaLnBrk="1" hangingPunct="1"/>
            <a:r>
              <a:rPr lang="it-IT" altLang="it-IT" sz="2400" dirty="0" smtClean="0"/>
              <a:t>Consideriamo per prima l’istruzione </a:t>
            </a:r>
            <a:r>
              <a:rPr lang="it-IT" altLang="it-IT" sz="2400" dirty="0" err="1" smtClean="0"/>
              <a:t>lw</a:t>
            </a:r>
            <a:endParaRPr lang="it-IT" altLang="it-IT" sz="2400" dirty="0" smtClean="0"/>
          </a:p>
          <a:p>
            <a:pPr lvl="1" eaLnBrk="1" hangingPunct="1"/>
            <a:r>
              <a:rPr lang="it-IT" altLang="it-IT" sz="2000" dirty="0" smtClean="0"/>
              <a:t>Prelievo dell’istruzione</a:t>
            </a:r>
          </a:p>
          <a:p>
            <a:pPr lvl="1" eaLnBrk="1" hangingPunct="1"/>
            <a:r>
              <a:rPr lang="it-IT" altLang="it-IT" sz="2000" dirty="0" smtClean="0"/>
              <a:t>Decodifica dell’istruzione e lettura dei registri</a:t>
            </a:r>
          </a:p>
          <a:p>
            <a:pPr lvl="1" eaLnBrk="1" hangingPunct="1"/>
            <a:r>
              <a:rPr lang="it-IT" altLang="it-IT" sz="2000" dirty="0" smtClean="0"/>
              <a:t>Esecuzione (uso dell’ALU per il calcolo dell’indirizzo)</a:t>
            </a:r>
          </a:p>
          <a:p>
            <a:pPr lvl="1" eaLnBrk="1" hangingPunct="1"/>
            <a:r>
              <a:rPr lang="it-IT" altLang="it-IT" sz="2000" dirty="0" smtClean="0"/>
              <a:t>Lettura dalla memoria</a:t>
            </a:r>
          </a:p>
          <a:p>
            <a:pPr lvl="1" eaLnBrk="1" hangingPunct="1"/>
            <a:r>
              <a:rPr lang="it-IT" altLang="it-IT" sz="2000" dirty="0" smtClean="0"/>
              <a:t>Scrittura nel registro</a:t>
            </a:r>
          </a:p>
          <a:p>
            <a:pPr eaLnBrk="1" hangingPunct="1"/>
            <a:r>
              <a:rPr lang="it-IT" altLang="it-IT" sz="2400" dirty="0" smtClean="0"/>
              <a:t>Analizziamo poi l’esecuzione dell’istruzione </a:t>
            </a:r>
            <a:r>
              <a:rPr lang="it-IT" altLang="it-IT" sz="2400" dirty="0" err="1" smtClean="0"/>
              <a:t>sw</a:t>
            </a:r>
            <a:endParaRPr lang="it-IT" altLang="it-IT" sz="2400" dirty="0" smtClean="0"/>
          </a:p>
          <a:p>
            <a:pPr eaLnBrk="1" hangingPunct="1"/>
            <a:r>
              <a:rPr lang="it-IT" altLang="it-IT" sz="2400" dirty="0" smtClean="0"/>
              <a:t>Infine consideriamo l’esecuzione contemporanea di più istruzioni</a:t>
            </a:r>
            <a:endParaRPr lang="en-US" altLang="it-IT" sz="2400"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4B8253B2-09C9-4843-9B97-63CAFBAC2876}" type="slidenum">
              <a:rPr lang="it-IT" altLang="it-IT" sz="1200"/>
              <a:pPr>
                <a:spcBef>
                  <a:spcPct val="0"/>
                </a:spcBef>
                <a:buFontTx/>
                <a:buNone/>
              </a:pPr>
              <a:t>58</a:t>
            </a:fld>
            <a:endParaRPr lang="it-IT" altLang="it-IT" sz="1200"/>
          </a:p>
        </p:txBody>
      </p:sp>
      <p:sp>
        <p:nvSpPr>
          <p:cNvPr id="225282" name="Rectangle 2"/>
          <p:cNvSpPr>
            <a:spLocks noGrp="1" noChangeArrowheads="1"/>
          </p:cNvSpPr>
          <p:nvPr>
            <p:ph type="title"/>
          </p:nvPr>
        </p:nvSpPr>
        <p:spPr/>
        <p:txBody>
          <a:bodyPr/>
          <a:lstStyle/>
          <a:p>
            <a:pPr eaLnBrk="1" hangingPunct="1">
              <a:defRPr/>
            </a:pPr>
            <a:r>
              <a:rPr lang="it-IT" smtClean="0"/>
              <a:t>Controllore dell’architettura </a:t>
            </a:r>
            <a:r>
              <a:rPr lang="it-IT" dirty="0" smtClean="0"/>
              <a:t>pipeline</a:t>
            </a:r>
            <a:endParaRPr lang="en-US" dirty="0" smtClean="0"/>
          </a:p>
        </p:txBody>
      </p:sp>
      <p:sp>
        <p:nvSpPr>
          <p:cNvPr id="39940" name="Rectangle 3"/>
          <p:cNvSpPr>
            <a:spLocks noGrp="1" noChangeArrowheads="1"/>
          </p:cNvSpPr>
          <p:nvPr>
            <p:ph type="body" idx="1"/>
          </p:nvPr>
        </p:nvSpPr>
        <p:spPr/>
        <p:txBody>
          <a:bodyPr/>
          <a:lstStyle/>
          <a:p>
            <a:pPr eaLnBrk="1" hangingPunct="1"/>
            <a:r>
              <a:rPr lang="it-IT" altLang="it-IT" sz="2400" dirty="0" smtClean="0"/>
              <a:t>I dati viaggiano attraverso gli stadi della pipeline</a:t>
            </a:r>
          </a:p>
          <a:p>
            <a:pPr eaLnBrk="1" hangingPunct="1"/>
            <a:r>
              <a:rPr lang="it-IT" altLang="it-IT" sz="2400" dirty="0" smtClean="0"/>
              <a:t>Tutti i dati appartenenti ad un’istruzione devono essere mantenuti all’interno dello stesso stadio</a:t>
            </a:r>
          </a:p>
          <a:p>
            <a:pPr eaLnBrk="1" hangingPunct="1"/>
            <a:r>
              <a:rPr lang="it-IT" altLang="it-IT" sz="2400" dirty="0" smtClean="0"/>
              <a:t>Le informazioni si trasferiscono solo tramite i registri della pipeline</a:t>
            </a:r>
          </a:p>
          <a:p>
            <a:pPr eaLnBrk="1" hangingPunct="1"/>
            <a:r>
              <a:rPr lang="it-IT" altLang="it-IT" sz="2400" dirty="0" smtClean="0"/>
              <a:t>Le informazioni di controllo di una istruzione devono “viaggiare” con gli operandi / i dati dell’istruzione stessa</a:t>
            </a:r>
          </a:p>
          <a:p>
            <a:pPr eaLnBrk="1" hangingPunct="1"/>
            <a:r>
              <a:rPr lang="it-IT" altLang="it-IT" sz="2400" dirty="0" smtClean="0"/>
              <a:t>Non sono necessari segnali di controllo per la scrittura dei registri di pipeline (si usa il clock), come per il PC</a:t>
            </a:r>
            <a:endParaRPr lang="en-US" altLang="it-IT" sz="2000" dirty="0" smtClean="0"/>
          </a:p>
          <a:p>
            <a:pPr eaLnBrk="1" hangingPunct="1"/>
            <a:endParaRPr lang="it-IT" altLang="it-IT" sz="2400" dirty="0" smtClean="0"/>
          </a:p>
          <a:p>
            <a:pPr eaLnBrk="1" hangingPunct="1"/>
            <a:endParaRPr lang="en-US" altLang="it-IT"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3B9F9B5D-AE21-44BD-83AC-878C5FA6877F}" type="slidenum">
              <a:rPr lang="it-IT" altLang="it-IT" sz="1200"/>
              <a:pPr>
                <a:spcBef>
                  <a:spcPct val="0"/>
                </a:spcBef>
                <a:buFontTx/>
                <a:buNone/>
              </a:pPr>
              <a:t>5</a:t>
            </a:fld>
            <a:endParaRPr lang="it-IT" altLang="it-IT" sz="1200"/>
          </a:p>
        </p:txBody>
      </p:sp>
      <p:sp>
        <p:nvSpPr>
          <p:cNvPr id="176130" name="Rectangle 2"/>
          <p:cNvSpPr>
            <a:spLocks noGrp="1" noChangeArrowheads="1"/>
          </p:cNvSpPr>
          <p:nvPr>
            <p:ph type="title"/>
          </p:nvPr>
        </p:nvSpPr>
        <p:spPr/>
        <p:txBody>
          <a:bodyPr/>
          <a:lstStyle/>
          <a:p>
            <a:pPr eaLnBrk="1" hangingPunct="1">
              <a:defRPr/>
            </a:pPr>
            <a:r>
              <a:rPr lang="it-IT" altLang="it-IT" dirty="0" smtClean="0"/>
              <a:t>Il pipelining</a:t>
            </a:r>
            <a:endParaRPr lang="en-US" altLang="it-IT" dirty="0" smtClean="0"/>
          </a:p>
        </p:txBody>
      </p:sp>
      <p:sp>
        <p:nvSpPr>
          <p:cNvPr id="7172" name="Rectangle 3"/>
          <p:cNvSpPr>
            <a:spLocks noGrp="1" noChangeArrowheads="1"/>
          </p:cNvSpPr>
          <p:nvPr>
            <p:ph type="body" idx="1"/>
          </p:nvPr>
        </p:nvSpPr>
        <p:spPr/>
        <p:txBody>
          <a:bodyPr/>
          <a:lstStyle/>
          <a:p>
            <a:pPr eaLnBrk="1" hangingPunct="1">
              <a:lnSpc>
                <a:spcPct val="90000"/>
              </a:lnSpc>
            </a:pPr>
            <a:r>
              <a:rPr lang="it-IT" altLang="it-IT" smtClean="0"/>
              <a:t>E’ una tecnica </a:t>
            </a:r>
          </a:p>
          <a:p>
            <a:pPr lvl="1" eaLnBrk="1" hangingPunct="1">
              <a:lnSpc>
                <a:spcPct val="90000"/>
              </a:lnSpc>
            </a:pPr>
            <a:r>
              <a:rPr lang="it-IT" altLang="it-IT" smtClean="0"/>
              <a:t>per migliorare le prestazioni del processore </a:t>
            </a:r>
          </a:p>
          <a:p>
            <a:pPr lvl="1" eaLnBrk="1" hangingPunct="1">
              <a:lnSpc>
                <a:spcPct val="90000"/>
              </a:lnSpc>
            </a:pPr>
            <a:r>
              <a:rPr lang="it-IT" altLang="it-IT" smtClean="0"/>
              <a:t>basata sulla </a:t>
            </a:r>
            <a:r>
              <a:rPr lang="it-IT" altLang="it-IT" smtClean="0">
                <a:solidFill>
                  <a:srgbClr val="FF0000"/>
                </a:solidFill>
              </a:rPr>
              <a:t>sovrapposizione</a:t>
            </a:r>
            <a:r>
              <a:rPr lang="it-IT" altLang="it-IT" smtClean="0"/>
              <a:t> dell’esecuzione di </a:t>
            </a:r>
            <a:r>
              <a:rPr lang="it-IT" altLang="it-IT" smtClean="0">
                <a:solidFill>
                  <a:srgbClr val="FF0000"/>
                </a:solidFill>
              </a:rPr>
              <a:t>più istruzioni</a:t>
            </a:r>
            <a:r>
              <a:rPr lang="it-IT" altLang="it-IT" smtClean="0"/>
              <a:t> appartenenti ad un flusso di esecuzione sequenziale</a:t>
            </a:r>
          </a:p>
          <a:p>
            <a:pPr eaLnBrk="1" hangingPunct="1">
              <a:lnSpc>
                <a:spcPct val="90000"/>
              </a:lnSpc>
            </a:pPr>
            <a:endParaRPr lang="it-IT" altLang="it-IT" smtClean="0"/>
          </a:p>
          <a:p>
            <a:pPr eaLnBrk="1" hangingPunct="1">
              <a:lnSpc>
                <a:spcPct val="90000"/>
              </a:lnSpc>
            </a:pPr>
            <a:r>
              <a:rPr lang="it-IT" altLang="it-IT" smtClean="0"/>
              <a:t>Analogia con la catena di montaggio </a:t>
            </a:r>
          </a:p>
          <a:p>
            <a:pPr eaLnBrk="1" hangingPunct="1">
              <a:lnSpc>
                <a:spcPct val="90000"/>
              </a:lnSpc>
            </a:pPr>
            <a:endParaRPr lang="it-IT" altLang="it-IT"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Posizionamento del controllore</a:t>
            </a:r>
            <a:endParaRPr lang="it-IT"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59</a:t>
            </a:fld>
            <a:endParaRPr lang="it-IT" altLang="it-IT"/>
          </a:p>
        </p:txBody>
      </p:sp>
      <p:grpSp>
        <p:nvGrpSpPr>
          <p:cNvPr id="6" name="Gruppo 5"/>
          <p:cNvGrpSpPr/>
          <p:nvPr/>
        </p:nvGrpSpPr>
        <p:grpSpPr>
          <a:xfrm>
            <a:off x="277426" y="1114856"/>
            <a:ext cx="8282374" cy="5511567"/>
            <a:chOff x="1406872" y="1349589"/>
            <a:chExt cx="8282374" cy="5511567"/>
          </a:xfrm>
        </p:grpSpPr>
        <p:sp>
          <p:nvSpPr>
            <p:cNvPr id="7" name="Line 14"/>
            <p:cNvSpPr>
              <a:spLocks noChangeShapeType="1"/>
            </p:cNvSpPr>
            <p:nvPr/>
          </p:nvSpPr>
          <p:spPr bwMode="auto">
            <a:xfrm rot="5400000" flipH="1" flipV="1">
              <a:off x="4386992" y="4274008"/>
              <a:ext cx="1005" cy="68802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8" name="Text Box 31"/>
            <p:cNvSpPr txBox="1">
              <a:spLocks noChangeArrowheads="1"/>
            </p:cNvSpPr>
            <p:nvPr/>
          </p:nvSpPr>
          <p:spPr bwMode="auto">
            <a:xfrm rot="10800000" flipV="1">
              <a:off x="1406872" y="6456942"/>
              <a:ext cx="541738" cy="31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800" dirty="0" smtClean="0">
                  <a:latin typeface="Times New Roman" panose="02020603050405020304" pitchFamily="18" charset="0"/>
                </a:rPr>
                <a:t>CK</a:t>
              </a:r>
              <a:endParaRPr lang="it-IT" altLang="it-IT" sz="1600" dirty="0">
                <a:latin typeface="Times New Roman" panose="02020603050405020304" pitchFamily="18" charset="0"/>
              </a:endParaRPr>
            </a:p>
          </p:txBody>
        </p:sp>
        <p:sp>
          <p:nvSpPr>
            <p:cNvPr id="9" name="Line 14"/>
            <p:cNvSpPr>
              <a:spLocks noChangeShapeType="1"/>
            </p:cNvSpPr>
            <p:nvPr/>
          </p:nvSpPr>
          <p:spPr bwMode="auto">
            <a:xfrm rot="5400000" flipV="1">
              <a:off x="5967979" y="1628440"/>
              <a:ext cx="1" cy="247294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cxnSp>
          <p:nvCxnSpPr>
            <p:cNvPr id="10" name="Connettore 1 9"/>
            <p:cNvCxnSpPr/>
            <p:nvPr/>
          </p:nvCxnSpPr>
          <p:spPr>
            <a:xfrm>
              <a:off x="4743004" y="1989442"/>
              <a:ext cx="9541" cy="4514854"/>
            </a:xfrm>
            <a:prstGeom prst="line">
              <a:avLst/>
            </a:prstGeom>
            <a:ln w="28575"/>
          </p:spPr>
          <p:style>
            <a:lnRef idx="3">
              <a:schemeClr val="dk1"/>
            </a:lnRef>
            <a:fillRef idx="0">
              <a:schemeClr val="dk1"/>
            </a:fillRef>
            <a:effectRef idx="2">
              <a:schemeClr val="dk1"/>
            </a:effectRef>
            <a:fontRef idx="minor">
              <a:schemeClr val="tx1"/>
            </a:fontRef>
          </p:style>
        </p:cxnSp>
        <p:sp>
          <p:nvSpPr>
            <p:cNvPr id="11" name="Line 14"/>
            <p:cNvSpPr>
              <a:spLocks noChangeShapeType="1"/>
            </p:cNvSpPr>
            <p:nvPr/>
          </p:nvSpPr>
          <p:spPr bwMode="auto">
            <a:xfrm rot="5400000" flipV="1">
              <a:off x="5974438" y="2060132"/>
              <a:ext cx="12745" cy="249861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2" name="Line 14"/>
            <p:cNvSpPr>
              <a:spLocks noChangeShapeType="1"/>
            </p:cNvSpPr>
            <p:nvPr/>
          </p:nvSpPr>
          <p:spPr bwMode="auto">
            <a:xfrm rot="5400000" flipH="1" flipV="1">
              <a:off x="5158781" y="3419495"/>
              <a:ext cx="2" cy="85077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cxnSp>
          <p:nvCxnSpPr>
            <p:cNvPr id="13" name="Connettore 1 12"/>
            <p:cNvCxnSpPr>
              <a:endCxn id="52" idx="0"/>
            </p:cNvCxnSpPr>
            <p:nvPr/>
          </p:nvCxnSpPr>
          <p:spPr>
            <a:xfrm>
              <a:off x="1767261" y="6850448"/>
              <a:ext cx="7523463" cy="10708"/>
            </a:xfrm>
            <a:prstGeom prst="line">
              <a:avLst/>
            </a:prstGeom>
            <a:ln w="9525"/>
          </p:spPr>
          <p:style>
            <a:lnRef idx="3">
              <a:schemeClr val="dk1"/>
            </a:lnRef>
            <a:fillRef idx="0">
              <a:schemeClr val="dk1"/>
            </a:fillRef>
            <a:effectRef idx="2">
              <a:schemeClr val="dk1"/>
            </a:effectRef>
            <a:fontRef idx="minor">
              <a:schemeClr val="tx1"/>
            </a:fontRef>
          </p:style>
        </p:cxnSp>
        <p:sp>
          <p:nvSpPr>
            <p:cNvPr id="14" name="Rectangle 5"/>
            <p:cNvSpPr>
              <a:spLocks noChangeArrowheads="1"/>
            </p:cNvSpPr>
            <p:nvPr/>
          </p:nvSpPr>
          <p:spPr bwMode="auto">
            <a:xfrm rot="5400000" flipV="1">
              <a:off x="1913978" y="4489051"/>
              <a:ext cx="4074677" cy="202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endParaRPr lang="it-IT" altLang="it-IT" sz="1800" dirty="0">
                <a:latin typeface="Times New Roman" panose="02020603050405020304" pitchFamily="18" charset="0"/>
              </a:endParaRPr>
            </a:p>
          </p:txBody>
        </p:sp>
        <p:sp>
          <p:nvSpPr>
            <p:cNvPr id="15" name="Line 14"/>
            <p:cNvSpPr>
              <a:spLocks noChangeShapeType="1"/>
            </p:cNvSpPr>
            <p:nvPr/>
          </p:nvSpPr>
          <p:spPr bwMode="auto">
            <a:xfrm rot="5400000" flipH="1" flipV="1">
              <a:off x="5967585" y="4717738"/>
              <a:ext cx="4566" cy="247294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6" name="Line 14"/>
            <p:cNvSpPr>
              <a:spLocks noChangeShapeType="1"/>
            </p:cNvSpPr>
            <p:nvPr/>
          </p:nvSpPr>
          <p:spPr bwMode="auto">
            <a:xfrm rot="5400000" flipH="1" flipV="1">
              <a:off x="5991360" y="5000516"/>
              <a:ext cx="4566" cy="247294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7" name="Line 14"/>
            <p:cNvSpPr>
              <a:spLocks noChangeShapeType="1"/>
            </p:cNvSpPr>
            <p:nvPr/>
          </p:nvSpPr>
          <p:spPr bwMode="auto">
            <a:xfrm rot="5400000" flipH="1" flipV="1">
              <a:off x="6001022" y="5247772"/>
              <a:ext cx="3904" cy="249062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8" name="Line 29"/>
            <p:cNvSpPr>
              <a:spLocks noChangeShapeType="1"/>
            </p:cNvSpPr>
            <p:nvPr/>
          </p:nvSpPr>
          <p:spPr bwMode="auto">
            <a:xfrm rot="5400000" flipH="1" flipV="1">
              <a:off x="3828014" y="6726405"/>
              <a:ext cx="243176" cy="49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9" name="Line 14"/>
            <p:cNvSpPr>
              <a:spLocks noChangeShapeType="1"/>
            </p:cNvSpPr>
            <p:nvPr/>
          </p:nvSpPr>
          <p:spPr bwMode="auto">
            <a:xfrm rot="5400000" flipV="1">
              <a:off x="5147962" y="4195980"/>
              <a:ext cx="0" cy="83291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0" name="Text Box 31"/>
            <p:cNvSpPr txBox="1">
              <a:spLocks noChangeArrowheads="1"/>
            </p:cNvSpPr>
            <p:nvPr/>
          </p:nvSpPr>
          <p:spPr bwMode="auto">
            <a:xfrm>
              <a:off x="3750808" y="2118400"/>
              <a:ext cx="585349" cy="289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dirty="0" smtClean="0">
                  <a:latin typeface="Times New Roman" panose="02020603050405020304" pitchFamily="18" charset="0"/>
                </a:rPr>
                <a:t>F/ID</a:t>
              </a:r>
              <a:endParaRPr lang="it-IT" altLang="it-IT" sz="1600" dirty="0">
                <a:latin typeface="Times New Roman" panose="02020603050405020304" pitchFamily="18" charset="0"/>
              </a:endParaRPr>
            </a:p>
          </p:txBody>
        </p:sp>
        <p:sp>
          <p:nvSpPr>
            <p:cNvPr id="21" name="Text Box 31"/>
            <p:cNvSpPr txBox="1">
              <a:spLocks noChangeArrowheads="1"/>
            </p:cNvSpPr>
            <p:nvPr/>
          </p:nvSpPr>
          <p:spPr bwMode="auto">
            <a:xfrm>
              <a:off x="4680448" y="2514858"/>
              <a:ext cx="153689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b="1" dirty="0" smtClean="0">
                  <a:latin typeface="Times New Roman" panose="02020603050405020304" pitchFamily="18" charset="0"/>
                </a:rPr>
                <a:t>22-0   </a:t>
              </a:r>
              <a:r>
                <a:rPr lang="it-IT" altLang="it-IT" sz="1100" b="1" dirty="0" err="1" smtClean="0">
                  <a:latin typeface="Times New Roman" panose="02020603050405020304" pitchFamily="18" charset="0"/>
                </a:rPr>
                <a:t>Address</a:t>
              </a:r>
              <a:endParaRPr lang="it-IT" altLang="it-IT" sz="1100" b="1" dirty="0">
                <a:latin typeface="Times New Roman" panose="02020603050405020304" pitchFamily="18" charset="0"/>
              </a:endParaRPr>
            </a:p>
          </p:txBody>
        </p:sp>
        <p:sp>
          <p:nvSpPr>
            <p:cNvPr id="22" name="Text Box 31"/>
            <p:cNvSpPr txBox="1">
              <a:spLocks noChangeArrowheads="1"/>
            </p:cNvSpPr>
            <p:nvPr/>
          </p:nvSpPr>
          <p:spPr bwMode="auto">
            <a:xfrm>
              <a:off x="4680448" y="3014449"/>
              <a:ext cx="153689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b="1" dirty="0" smtClean="0">
                  <a:latin typeface="Times New Roman" panose="02020603050405020304" pitchFamily="18" charset="0"/>
                </a:rPr>
                <a:t>15-0   </a:t>
              </a:r>
              <a:r>
                <a:rPr lang="it-IT" altLang="it-IT" sz="1100" b="1" dirty="0" smtClean="0">
                  <a:latin typeface="Times New Roman" panose="02020603050405020304" pitchFamily="18" charset="0"/>
                </a:rPr>
                <a:t>Offset</a:t>
              </a:r>
              <a:endParaRPr lang="it-IT" altLang="it-IT" sz="1100" b="1" dirty="0">
                <a:latin typeface="Times New Roman" panose="02020603050405020304" pitchFamily="18" charset="0"/>
              </a:endParaRPr>
            </a:p>
          </p:txBody>
        </p:sp>
        <p:sp>
          <p:nvSpPr>
            <p:cNvPr id="23" name="Text Box 31"/>
            <p:cNvSpPr txBox="1">
              <a:spLocks noChangeArrowheads="1"/>
            </p:cNvSpPr>
            <p:nvPr/>
          </p:nvSpPr>
          <p:spPr bwMode="auto">
            <a:xfrm>
              <a:off x="4681283" y="3550498"/>
              <a:ext cx="6829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b="1" dirty="0" smtClean="0">
                  <a:latin typeface="Times New Roman" panose="02020603050405020304" pitchFamily="18" charset="0"/>
                </a:rPr>
                <a:t>25-21</a:t>
              </a:r>
              <a:endParaRPr lang="it-IT" altLang="it-IT" sz="1600" b="1" dirty="0">
                <a:latin typeface="Times New Roman" panose="02020603050405020304" pitchFamily="18" charset="0"/>
              </a:endParaRPr>
            </a:p>
          </p:txBody>
        </p:sp>
        <p:sp>
          <p:nvSpPr>
            <p:cNvPr id="24" name="Text Box 31"/>
            <p:cNvSpPr txBox="1">
              <a:spLocks noChangeArrowheads="1"/>
            </p:cNvSpPr>
            <p:nvPr/>
          </p:nvSpPr>
          <p:spPr bwMode="auto">
            <a:xfrm>
              <a:off x="4716850" y="4308462"/>
              <a:ext cx="6829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b="1" dirty="0" smtClean="0">
                  <a:latin typeface="Times New Roman" panose="02020603050405020304" pitchFamily="18" charset="0"/>
                </a:rPr>
                <a:t>20-16</a:t>
              </a:r>
              <a:endParaRPr lang="it-IT" altLang="it-IT" sz="1600" b="1" dirty="0">
                <a:latin typeface="Times New Roman" panose="02020603050405020304" pitchFamily="18" charset="0"/>
              </a:endParaRPr>
            </a:p>
          </p:txBody>
        </p:sp>
        <p:sp>
          <p:nvSpPr>
            <p:cNvPr id="25" name="Text Box 31"/>
            <p:cNvSpPr txBox="1">
              <a:spLocks noChangeArrowheads="1"/>
            </p:cNvSpPr>
            <p:nvPr/>
          </p:nvSpPr>
          <p:spPr bwMode="auto">
            <a:xfrm>
              <a:off x="4722846" y="5578664"/>
              <a:ext cx="123117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b="1" dirty="0" smtClean="0">
                  <a:latin typeface="Times New Roman" panose="02020603050405020304" pitchFamily="18" charset="0"/>
                </a:rPr>
                <a:t>25-23 </a:t>
              </a:r>
              <a:r>
                <a:rPr lang="it-IT" altLang="it-IT" sz="1100" b="1" dirty="0" err="1" smtClean="0">
                  <a:latin typeface="Times New Roman" panose="02020603050405020304" pitchFamily="18" charset="0"/>
                </a:rPr>
                <a:t>flags</a:t>
              </a:r>
              <a:endParaRPr lang="it-IT" altLang="it-IT" sz="1100" b="1" dirty="0">
                <a:latin typeface="Times New Roman" panose="02020603050405020304" pitchFamily="18" charset="0"/>
              </a:endParaRPr>
            </a:p>
          </p:txBody>
        </p:sp>
        <p:sp>
          <p:nvSpPr>
            <p:cNvPr id="26" name="Text Box 31"/>
            <p:cNvSpPr txBox="1">
              <a:spLocks noChangeArrowheads="1"/>
            </p:cNvSpPr>
            <p:nvPr/>
          </p:nvSpPr>
          <p:spPr bwMode="auto">
            <a:xfrm>
              <a:off x="4700947" y="5935818"/>
              <a:ext cx="19333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b="1" dirty="0" smtClean="0">
                  <a:latin typeface="Times New Roman" panose="02020603050405020304" pitchFamily="18" charset="0"/>
                </a:rPr>
                <a:t>15-11  </a:t>
              </a:r>
              <a:r>
                <a:rPr lang="it-IT" altLang="it-IT" sz="1100" b="1" dirty="0" smtClean="0">
                  <a:latin typeface="Times New Roman" panose="02020603050405020304" pitchFamily="18" charset="0"/>
                </a:rPr>
                <a:t>Dest reg L/A</a:t>
              </a:r>
              <a:endParaRPr lang="it-IT" altLang="it-IT" sz="1100" b="1" dirty="0">
                <a:latin typeface="Times New Roman" panose="02020603050405020304" pitchFamily="18" charset="0"/>
              </a:endParaRPr>
            </a:p>
          </p:txBody>
        </p:sp>
        <p:sp>
          <p:nvSpPr>
            <p:cNvPr id="27" name="Text Box 31"/>
            <p:cNvSpPr txBox="1">
              <a:spLocks noChangeArrowheads="1"/>
            </p:cNvSpPr>
            <p:nvPr/>
          </p:nvSpPr>
          <p:spPr bwMode="auto">
            <a:xfrm>
              <a:off x="4716850" y="6195499"/>
              <a:ext cx="149449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b="1" dirty="0" smtClean="0">
                  <a:latin typeface="Times New Roman" panose="02020603050405020304" pitchFamily="18" charset="0"/>
                </a:rPr>
                <a:t>20-16  </a:t>
              </a:r>
              <a:r>
                <a:rPr lang="it-IT" altLang="it-IT" sz="1100" b="1" dirty="0" smtClean="0">
                  <a:latin typeface="Times New Roman" panose="02020603050405020304" pitchFamily="18" charset="0"/>
                </a:rPr>
                <a:t>Dest reg C</a:t>
              </a:r>
              <a:endParaRPr lang="it-IT" altLang="it-IT" sz="1600" b="1" dirty="0">
                <a:latin typeface="Times New Roman" panose="02020603050405020304" pitchFamily="18" charset="0"/>
              </a:endParaRPr>
            </a:p>
          </p:txBody>
        </p:sp>
        <p:sp>
          <p:nvSpPr>
            <p:cNvPr id="28" name="Text Box 31"/>
            <p:cNvSpPr txBox="1">
              <a:spLocks noChangeArrowheads="1"/>
            </p:cNvSpPr>
            <p:nvPr/>
          </p:nvSpPr>
          <p:spPr bwMode="auto">
            <a:xfrm>
              <a:off x="4702905" y="3866024"/>
              <a:ext cx="115383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Source reg 1</a:t>
              </a:r>
            </a:p>
            <a:p>
              <a:pPr eaLnBrk="1" hangingPunct="1">
                <a:spcBef>
                  <a:spcPct val="0"/>
                </a:spcBef>
                <a:buFontTx/>
                <a:buNone/>
              </a:pPr>
              <a:r>
                <a:rPr lang="it-IT" altLang="it-IT" sz="1100" b="1" dirty="0" smtClean="0">
                  <a:latin typeface="Times New Roman" panose="02020603050405020304" pitchFamily="18" charset="0"/>
                </a:rPr>
                <a:t>Base reg</a:t>
              </a:r>
              <a:endParaRPr lang="it-IT" altLang="it-IT" sz="1100" b="1" dirty="0">
                <a:latin typeface="Times New Roman" panose="02020603050405020304" pitchFamily="18" charset="0"/>
              </a:endParaRPr>
            </a:p>
          </p:txBody>
        </p:sp>
        <p:sp>
          <p:nvSpPr>
            <p:cNvPr id="29" name="Text Box 31"/>
            <p:cNvSpPr txBox="1">
              <a:spLocks noChangeArrowheads="1"/>
            </p:cNvSpPr>
            <p:nvPr/>
          </p:nvSpPr>
          <p:spPr bwMode="auto">
            <a:xfrm>
              <a:off x="4700947" y="4567562"/>
              <a:ext cx="115383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Source reg2</a:t>
              </a:r>
            </a:p>
            <a:p>
              <a:pPr eaLnBrk="1" hangingPunct="1">
                <a:spcBef>
                  <a:spcPct val="0"/>
                </a:spcBef>
                <a:buFontTx/>
                <a:buNone/>
              </a:pPr>
              <a:r>
                <a:rPr lang="it-IT" altLang="it-IT" sz="1100" b="1" dirty="0" smtClean="0">
                  <a:latin typeface="Times New Roman" panose="02020603050405020304" pitchFamily="18" charset="0"/>
                </a:rPr>
                <a:t>Source reg M</a:t>
              </a:r>
              <a:endParaRPr lang="it-IT" altLang="it-IT" sz="1100" b="1" dirty="0">
                <a:latin typeface="Times New Roman" panose="02020603050405020304" pitchFamily="18" charset="0"/>
              </a:endParaRPr>
            </a:p>
          </p:txBody>
        </p:sp>
        <p:sp>
          <p:nvSpPr>
            <p:cNvPr id="30" name="Line 24"/>
            <p:cNvSpPr>
              <a:spLocks noChangeShapeType="1"/>
            </p:cNvSpPr>
            <p:nvPr/>
          </p:nvSpPr>
          <p:spPr bwMode="auto">
            <a:xfrm rot="5400000" flipV="1">
              <a:off x="6930321" y="4338306"/>
              <a:ext cx="0" cy="548262"/>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1" name="Rectangle 33"/>
            <p:cNvSpPr>
              <a:spLocks noChangeArrowheads="1"/>
            </p:cNvSpPr>
            <p:nvPr/>
          </p:nvSpPr>
          <p:spPr bwMode="auto">
            <a:xfrm rot="10800000" flipV="1">
              <a:off x="5551996" y="3457622"/>
              <a:ext cx="1104195" cy="1628682"/>
            </a:xfrm>
            <a:prstGeom prst="rect">
              <a:avLst/>
            </a:prstGeom>
            <a:solidFill>
              <a:schemeClr val="bg1"/>
            </a:solidFill>
            <a:ln w="28575">
              <a:solidFill>
                <a:schemeClr val="tx1"/>
              </a:solidFill>
              <a:miter lim="800000"/>
              <a:headEnd/>
              <a:tailEnd/>
            </a:ln>
            <a:effec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r>
                <a:rPr lang="it-IT" altLang="it-IT" sz="1200" b="1" dirty="0" err="1" smtClean="0">
                  <a:latin typeface="Times New Roman" panose="02020603050405020304" pitchFamily="18" charset="0"/>
                </a:rPr>
                <a:t>Registers</a:t>
              </a:r>
              <a:endParaRPr lang="it-IT" altLang="it-IT" sz="1200" b="1" dirty="0">
                <a:latin typeface="Times New Roman" panose="02020603050405020304" pitchFamily="18" charset="0"/>
              </a:endParaRPr>
            </a:p>
          </p:txBody>
        </p:sp>
        <p:sp>
          <p:nvSpPr>
            <p:cNvPr id="32" name="Line 24"/>
            <p:cNvSpPr>
              <a:spLocks noChangeShapeType="1"/>
            </p:cNvSpPr>
            <p:nvPr/>
          </p:nvSpPr>
          <p:spPr bwMode="auto">
            <a:xfrm rot="5400000" flipV="1">
              <a:off x="6930321" y="3570749"/>
              <a:ext cx="0" cy="548261"/>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3" name="Line 14"/>
            <p:cNvSpPr>
              <a:spLocks noChangeShapeType="1"/>
            </p:cNvSpPr>
            <p:nvPr/>
          </p:nvSpPr>
          <p:spPr bwMode="auto">
            <a:xfrm rot="5400000" flipH="1" flipV="1">
              <a:off x="5381512" y="4827966"/>
              <a:ext cx="1507" cy="33945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cxnSp>
          <p:nvCxnSpPr>
            <p:cNvPr id="34" name="Connettore 1 33"/>
            <p:cNvCxnSpPr/>
            <p:nvPr/>
          </p:nvCxnSpPr>
          <p:spPr>
            <a:xfrm flipH="1">
              <a:off x="5224034" y="4990584"/>
              <a:ext cx="3679" cy="349075"/>
            </a:xfrm>
            <a:prstGeom prst="line">
              <a:avLst/>
            </a:prstGeom>
            <a:ln w="28575"/>
          </p:spPr>
          <p:style>
            <a:lnRef idx="3">
              <a:schemeClr val="dk1"/>
            </a:lnRef>
            <a:fillRef idx="0">
              <a:schemeClr val="dk1"/>
            </a:fillRef>
            <a:effectRef idx="2">
              <a:schemeClr val="dk1"/>
            </a:effectRef>
            <a:fontRef idx="minor">
              <a:schemeClr val="tx1"/>
            </a:fontRef>
          </p:style>
        </p:cxnSp>
        <p:sp>
          <p:nvSpPr>
            <p:cNvPr id="35" name="Line 14"/>
            <p:cNvSpPr>
              <a:spLocks noChangeShapeType="1"/>
            </p:cNvSpPr>
            <p:nvPr/>
          </p:nvSpPr>
          <p:spPr bwMode="auto">
            <a:xfrm flipH="1" flipV="1">
              <a:off x="5976238" y="5066533"/>
              <a:ext cx="1507" cy="33945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36" name="Text Box 31"/>
            <p:cNvSpPr txBox="1">
              <a:spLocks noChangeArrowheads="1"/>
            </p:cNvSpPr>
            <p:nvPr/>
          </p:nvSpPr>
          <p:spPr bwMode="auto">
            <a:xfrm>
              <a:off x="5174556" y="5184373"/>
              <a:ext cx="68883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smtClean="0">
                  <a:latin typeface="Times New Roman" panose="02020603050405020304" pitchFamily="18" charset="0"/>
                </a:rPr>
                <a:t>Dest reg</a:t>
              </a:r>
            </a:p>
            <a:p>
              <a:pPr eaLnBrk="1" hangingPunct="1">
                <a:spcBef>
                  <a:spcPct val="0"/>
                </a:spcBef>
                <a:buFontTx/>
                <a:buNone/>
              </a:pPr>
              <a:endParaRPr lang="it-IT" altLang="it-IT" sz="1100" dirty="0">
                <a:latin typeface="Times New Roman" panose="02020603050405020304" pitchFamily="18" charset="0"/>
              </a:endParaRPr>
            </a:p>
          </p:txBody>
        </p:sp>
        <p:sp>
          <p:nvSpPr>
            <p:cNvPr id="37" name="Text Box 31"/>
            <p:cNvSpPr txBox="1">
              <a:spLocks noChangeArrowheads="1"/>
            </p:cNvSpPr>
            <p:nvPr/>
          </p:nvSpPr>
          <p:spPr bwMode="auto">
            <a:xfrm>
              <a:off x="5976776" y="5169914"/>
              <a:ext cx="131831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100" b="1" dirty="0" err="1" smtClean="0">
                  <a:latin typeface="Times New Roman" panose="02020603050405020304" pitchFamily="18" charset="0"/>
                </a:rPr>
                <a:t>Mem_data</a:t>
              </a:r>
              <a:r>
                <a:rPr lang="it-IT" altLang="it-IT" sz="1100" b="1" dirty="0" smtClean="0">
                  <a:latin typeface="Times New Roman" panose="02020603050405020304" pitchFamily="18" charset="0"/>
                </a:rPr>
                <a:t>/</a:t>
              </a:r>
              <a:r>
                <a:rPr lang="it-IT" altLang="it-IT" sz="1100" b="1" dirty="0" err="1" smtClean="0">
                  <a:latin typeface="Times New Roman" panose="02020603050405020304" pitchFamily="18" charset="0"/>
                </a:rPr>
                <a:t>result</a:t>
              </a:r>
              <a:endParaRPr lang="it-IT" altLang="it-IT" sz="1100" b="1" dirty="0">
                <a:latin typeface="Times New Roman" panose="02020603050405020304" pitchFamily="18" charset="0"/>
              </a:endParaRPr>
            </a:p>
          </p:txBody>
        </p:sp>
        <p:sp>
          <p:nvSpPr>
            <p:cNvPr id="38" name="Text Box 31"/>
            <p:cNvSpPr txBox="1">
              <a:spLocks noChangeArrowheads="1"/>
            </p:cNvSpPr>
            <p:nvPr/>
          </p:nvSpPr>
          <p:spPr bwMode="auto">
            <a:xfrm>
              <a:off x="4652836" y="1551288"/>
              <a:ext cx="6829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1600" b="1" dirty="0" smtClean="0">
                  <a:latin typeface="Times New Roman" panose="02020603050405020304" pitchFamily="18" charset="0"/>
                </a:rPr>
                <a:t>32-26</a:t>
              </a:r>
              <a:endParaRPr lang="it-IT" altLang="it-IT" sz="1600" b="1" dirty="0">
                <a:latin typeface="Times New Roman" panose="02020603050405020304" pitchFamily="18" charset="0"/>
              </a:endParaRPr>
            </a:p>
          </p:txBody>
        </p:sp>
        <p:sp>
          <p:nvSpPr>
            <p:cNvPr id="39" name="Line 14"/>
            <p:cNvSpPr>
              <a:spLocks noChangeShapeType="1"/>
            </p:cNvSpPr>
            <p:nvPr/>
          </p:nvSpPr>
          <p:spPr bwMode="auto">
            <a:xfrm rot="5400000" flipH="1" flipV="1">
              <a:off x="5099680" y="1648417"/>
              <a:ext cx="6167" cy="68821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40" name="Ovale 39"/>
            <p:cNvSpPr/>
            <p:nvPr/>
          </p:nvSpPr>
          <p:spPr>
            <a:xfrm>
              <a:off x="5464098" y="1349589"/>
              <a:ext cx="659352" cy="1303578"/>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Text Box 31"/>
            <p:cNvSpPr txBox="1">
              <a:spLocks noChangeArrowheads="1"/>
            </p:cNvSpPr>
            <p:nvPr/>
          </p:nvSpPr>
          <p:spPr bwMode="auto">
            <a:xfrm>
              <a:off x="5667620" y="1401351"/>
              <a:ext cx="299726"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700" b="1" dirty="0" smtClean="0">
                  <a:latin typeface="Times New Roman" panose="02020603050405020304" pitchFamily="18" charset="0"/>
                </a:rPr>
                <a:t>CONTROLLER</a:t>
              </a:r>
              <a:endParaRPr lang="it-IT" altLang="it-IT" sz="1100" b="1" dirty="0">
                <a:latin typeface="Times New Roman" panose="02020603050405020304" pitchFamily="18" charset="0"/>
              </a:endParaRPr>
            </a:p>
          </p:txBody>
        </p:sp>
        <p:sp>
          <p:nvSpPr>
            <p:cNvPr id="42" name="Rectangle 5"/>
            <p:cNvSpPr>
              <a:spLocks noChangeArrowheads="1"/>
            </p:cNvSpPr>
            <p:nvPr/>
          </p:nvSpPr>
          <p:spPr bwMode="auto">
            <a:xfrm rot="5400000" flipV="1">
              <a:off x="5268178" y="4489051"/>
              <a:ext cx="4074677" cy="202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endParaRPr lang="it-IT" altLang="it-IT" sz="1800" dirty="0">
                <a:latin typeface="Times New Roman" panose="02020603050405020304" pitchFamily="18" charset="0"/>
              </a:endParaRPr>
            </a:p>
          </p:txBody>
        </p:sp>
        <p:sp>
          <p:nvSpPr>
            <p:cNvPr id="43" name="Line 29"/>
            <p:cNvSpPr>
              <a:spLocks noChangeShapeType="1"/>
            </p:cNvSpPr>
            <p:nvPr/>
          </p:nvSpPr>
          <p:spPr bwMode="auto">
            <a:xfrm rot="5400000" flipH="1" flipV="1">
              <a:off x="7181475" y="6733957"/>
              <a:ext cx="243176" cy="49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44" name="Rectangle 5"/>
            <p:cNvSpPr>
              <a:spLocks noChangeArrowheads="1"/>
            </p:cNvSpPr>
            <p:nvPr/>
          </p:nvSpPr>
          <p:spPr bwMode="auto">
            <a:xfrm rot="5400000" flipV="1">
              <a:off x="6843841" y="1990036"/>
              <a:ext cx="923352" cy="20213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endParaRPr lang="it-IT" altLang="it-IT" sz="1800" dirty="0">
                <a:latin typeface="Times New Roman" panose="02020603050405020304" pitchFamily="18" charset="0"/>
              </a:endParaRPr>
            </a:p>
          </p:txBody>
        </p:sp>
        <p:sp>
          <p:nvSpPr>
            <p:cNvPr id="45" name="Text Box 31"/>
            <p:cNvSpPr txBox="1">
              <a:spLocks noChangeArrowheads="1"/>
            </p:cNvSpPr>
            <p:nvPr/>
          </p:nvSpPr>
          <p:spPr bwMode="auto">
            <a:xfrm>
              <a:off x="7012962" y="1743095"/>
              <a:ext cx="5851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r>
                <a:rPr lang="it-IT" altLang="it-IT" sz="800" b="1" dirty="0" smtClean="0">
                  <a:latin typeface="Times New Roman" panose="02020603050405020304" pitchFamily="18" charset="0"/>
                </a:rPr>
                <a:t>WB</a:t>
              </a:r>
            </a:p>
            <a:p>
              <a:pPr algn="ctr" eaLnBrk="1" hangingPunct="1">
                <a:spcBef>
                  <a:spcPct val="0"/>
                </a:spcBef>
                <a:buFontTx/>
                <a:buNone/>
              </a:pPr>
              <a:endParaRPr lang="it-IT" altLang="it-IT" sz="800" b="1" dirty="0" smtClean="0">
                <a:latin typeface="Times New Roman" panose="02020603050405020304" pitchFamily="18" charset="0"/>
              </a:endParaRPr>
            </a:p>
            <a:p>
              <a:pPr algn="ctr" eaLnBrk="1" hangingPunct="1">
                <a:spcBef>
                  <a:spcPct val="0"/>
                </a:spcBef>
                <a:buFontTx/>
                <a:buNone/>
              </a:pPr>
              <a:r>
                <a:rPr lang="it-IT" altLang="it-IT" sz="800" b="1" dirty="0" smtClean="0">
                  <a:latin typeface="Times New Roman" panose="02020603050405020304" pitchFamily="18" charset="0"/>
                </a:rPr>
                <a:t>M</a:t>
              </a:r>
            </a:p>
            <a:p>
              <a:pPr algn="ctr" eaLnBrk="1" hangingPunct="1">
                <a:spcBef>
                  <a:spcPct val="0"/>
                </a:spcBef>
                <a:buFontTx/>
                <a:buNone/>
              </a:pPr>
              <a:endParaRPr lang="it-IT" altLang="it-IT" sz="800" b="1" dirty="0" smtClean="0">
                <a:latin typeface="Times New Roman" panose="02020603050405020304" pitchFamily="18" charset="0"/>
              </a:endParaRPr>
            </a:p>
            <a:p>
              <a:pPr algn="ctr" eaLnBrk="1" hangingPunct="1">
                <a:spcBef>
                  <a:spcPct val="0"/>
                </a:spcBef>
                <a:buFontTx/>
                <a:buNone/>
              </a:pPr>
              <a:r>
                <a:rPr lang="it-IT" altLang="it-IT" sz="800" b="1" dirty="0">
                  <a:latin typeface="Times New Roman" panose="02020603050405020304" pitchFamily="18" charset="0"/>
                </a:rPr>
                <a:t>E</a:t>
              </a:r>
              <a:endParaRPr lang="it-IT" altLang="it-IT" sz="1000" b="1" dirty="0">
                <a:latin typeface="Times New Roman" panose="02020603050405020304" pitchFamily="18" charset="0"/>
              </a:endParaRPr>
            </a:p>
          </p:txBody>
        </p:sp>
        <p:sp>
          <p:nvSpPr>
            <p:cNvPr id="46" name="Rectangle 5"/>
            <p:cNvSpPr>
              <a:spLocks noChangeArrowheads="1"/>
            </p:cNvSpPr>
            <p:nvPr/>
          </p:nvSpPr>
          <p:spPr bwMode="auto">
            <a:xfrm rot="5400000" flipV="1">
              <a:off x="6243747" y="4492207"/>
              <a:ext cx="4074677" cy="202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endParaRPr lang="it-IT" altLang="it-IT" sz="1800" dirty="0">
                <a:latin typeface="Times New Roman" panose="02020603050405020304" pitchFamily="18" charset="0"/>
              </a:endParaRPr>
            </a:p>
          </p:txBody>
        </p:sp>
        <p:sp>
          <p:nvSpPr>
            <p:cNvPr id="47" name="Line 29"/>
            <p:cNvSpPr>
              <a:spLocks noChangeShapeType="1"/>
            </p:cNvSpPr>
            <p:nvPr/>
          </p:nvSpPr>
          <p:spPr bwMode="auto">
            <a:xfrm rot="5400000" flipH="1" flipV="1">
              <a:off x="8157044" y="6737113"/>
              <a:ext cx="243176" cy="49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48" name="Rectangle 5"/>
            <p:cNvSpPr>
              <a:spLocks noChangeArrowheads="1"/>
            </p:cNvSpPr>
            <p:nvPr/>
          </p:nvSpPr>
          <p:spPr bwMode="auto">
            <a:xfrm rot="5400000" flipV="1">
              <a:off x="7987922" y="2161703"/>
              <a:ext cx="574528" cy="213931"/>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endParaRPr lang="it-IT" altLang="it-IT" sz="1800" dirty="0">
                <a:latin typeface="Times New Roman" panose="02020603050405020304" pitchFamily="18" charset="0"/>
              </a:endParaRPr>
            </a:p>
          </p:txBody>
        </p:sp>
        <p:sp>
          <p:nvSpPr>
            <p:cNvPr id="49" name="Text Box 31"/>
            <p:cNvSpPr txBox="1">
              <a:spLocks noChangeArrowheads="1"/>
            </p:cNvSpPr>
            <p:nvPr/>
          </p:nvSpPr>
          <p:spPr bwMode="auto">
            <a:xfrm>
              <a:off x="8035463" y="2004944"/>
              <a:ext cx="48511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algn="ctr" eaLnBrk="1" hangingPunct="1">
                <a:spcBef>
                  <a:spcPct val="0"/>
                </a:spcBef>
                <a:buFontTx/>
                <a:buNone/>
              </a:pPr>
              <a:r>
                <a:rPr lang="it-IT" altLang="it-IT" sz="800" b="1" dirty="0" smtClean="0">
                  <a:latin typeface="Times New Roman" panose="02020603050405020304" pitchFamily="18" charset="0"/>
                </a:rPr>
                <a:t>WB</a:t>
              </a:r>
            </a:p>
            <a:p>
              <a:pPr algn="ctr" eaLnBrk="1" hangingPunct="1">
                <a:spcBef>
                  <a:spcPct val="0"/>
                </a:spcBef>
                <a:buFontTx/>
                <a:buNone/>
              </a:pPr>
              <a:endParaRPr lang="it-IT" altLang="it-IT" sz="800" b="1" dirty="0" smtClean="0">
                <a:latin typeface="Times New Roman" panose="02020603050405020304" pitchFamily="18" charset="0"/>
              </a:endParaRPr>
            </a:p>
            <a:p>
              <a:pPr algn="ctr" eaLnBrk="1" hangingPunct="1">
                <a:spcBef>
                  <a:spcPct val="0"/>
                </a:spcBef>
                <a:buFontTx/>
                <a:buNone/>
              </a:pPr>
              <a:r>
                <a:rPr lang="it-IT" altLang="it-IT" sz="800" b="1" dirty="0" smtClean="0">
                  <a:latin typeface="Times New Roman" panose="02020603050405020304" pitchFamily="18" charset="0"/>
                </a:rPr>
                <a:t>M</a:t>
              </a:r>
            </a:p>
            <a:p>
              <a:pPr eaLnBrk="1" hangingPunct="1">
                <a:spcBef>
                  <a:spcPct val="0"/>
                </a:spcBef>
                <a:buFontTx/>
                <a:buNone/>
              </a:pPr>
              <a:endParaRPr lang="it-IT" altLang="it-IT" sz="800" b="1" dirty="0" smtClean="0">
                <a:latin typeface="Times New Roman" panose="02020603050405020304" pitchFamily="18" charset="0"/>
              </a:endParaRPr>
            </a:p>
            <a:p>
              <a:pPr eaLnBrk="1" hangingPunct="1">
                <a:spcBef>
                  <a:spcPct val="0"/>
                </a:spcBef>
                <a:buFontTx/>
                <a:buNone/>
              </a:pPr>
              <a:endParaRPr lang="it-IT" altLang="it-IT" sz="1000" b="1" dirty="0">
                <a:latin typeface="Times New Roman" panose="02020603050405020304" pitchFamily="18" charset="0"/>
              </a:endParaRPr>
            </a:p>
          </p:txBody>
        </p:sp>
        <p:cxnSp>
          <p:nvCxnSpPr>
            <p:cNvPr id="50" name="Connettore 1 49"/>
            <p:cNvCxnSpPr/>
            <p:nvPr/>
          </p:nvCxnSpPr>
          <p:spPr>
            <a:xfrm>
              <a:off x="8180021" y="2269547"/>
              <a:ext cx="202130" cy="0"/>
            </a:xfrm>
            <a:prstGeom prst="line">
              <a:avLst/>
            </a:prstGeom>
          </p:spPr>
          <p:style>
            <a:lnRef idx="3">
              <a:schemeClr val="dk1"/>
            </a:lnRef>
            <a:fillRef idx="0">
              <a:schemeClr val="dk1"/>
            </a:fillRef>
            <a:effectRef idx="2">
              <a:schemeClr val="dk1"/>
            </a:effectRef>
            <a:fontRef idx="minor">
              <a:schemeClr val="tx1"/>
            </a:fontRef>
          </p:style>
        </p:cxnSp>
        <p:sp>
          <p:nvSpPr>
            <p:cNvPr id="51" name="Rectangle 5"/>
            <p:cNvSpPr>
              <a:spLocks noChangeArrowheads="1"/>
            </p:cNvSpPr>
            <p:nvPr/>
          </p:nvSpPr>
          <p:spPr bwMode="auto">
            <a:xfrm rot="5400000" flipV="1">
              <a:off x="7258293" y="4492207"/>
              <a:ext cx="4074677" cy="202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endParaRPr lang="it-IT" altLang="it-IT" sz="1800" dirty="0">
                <a:latin typeface="Times New Roman" panose="02020603050405020304" pitchFamily="18" charset="0"/>
              </a:endParaRPr>
            </a:p>
          </p:txBody>
        </p:sp>
        <p:sp>
          <p:nvSpPr>
            <p:cNvPr id="52" name="Line 29"/>
            <p:cNvSpPr>
              <a:spLocks noChangeShapeType="1"/>
            </p:cNvSpPr>
            <p:nvPr/>
          </p:nvSpPr>
          <p:spPr bwMode="auto">
            <a:xfrm rot="5400000" flipH="1" flipV="1">
              <a:off x="9171590" y="6737113"/>
              <a:ext cx="243176" cy="49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3" name="Rectangle 5"/>
            <p:cNvSpPr>
              <a:spLocks noChangeArrowheads="1"/>
            </p:cNvSpPr>
            <p:nvPr/>
          </p:nvSpPr>
          <p:spPr bwMode="auto">
            <a:xfrm rot="5400000" flipV="1">
              <a:off x="9150861" y="2310097"/>
              <a:ext cx="289542" cy="20213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endParaRPr lang="it-IT" altLang="it-IT" sz="1800" dirty="0">
                <a:latin typeface="Times New Roman" panose="02020603050405020304" pitchFamily="18" charset="0"/>
              </a:endParaRPr>
            </a:p>
          </p:txBody>
        </p:sp>
        <p:sp>
          <p:nvSpPr>
            <p:cNvPr id="54" name="Text Box 31"/>
            <p:cNvSpPr txBox="1">
              <a:spLocks noChangeArrowheads="1"/>
            </p:cNvSpPr>
            <p:nvPr/>
          </p:nvSpPr>
          <p:spPr bwMode="auto">
            <a:xfrm>
              <a:off x="9104146" y="2285882"/>
              <a:ext cx="5851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400">
                  <a:solidFill>
                    <a:schemeClr val="tx1"/>
                  </a:solidFill>
                  <a:latin typeface="Comic Sans MS" panose="030F0702030302020204" pitchFamily="66" charset="0"/>
                </a:defRPr>
              </a:lvl4pPr>
              <a:lvl5pPr marL="2057400" indent="-228600" eaLnBrk="0" hangingPunct="0">
                <a:spcBef>
                  <a:spcPct val="20000"/>
                </a:spcBef>
                <a:buChar char="»"/>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defRPr>
              </a:lvl9pPr>
            </a:lstStyle>
            <a:p>
              <a:pPr eaLnBrk="1" hangingPunct="1">
                <a:spcBef>
                  <a:spcPct val="0"/>
                </a:spcBef>
                <a:buFontTx/>
                <a:buNone/>
              </a:pPr>
              <a:r>
                <a:rPr lang="it-IT" altLang="it-IT" sz="800" b="1" dirty="0" smtClean="0">
                  <a:latin typeface="Times New Roman" panose="02020603050405020304" pitchFamily="18" charset="0"/>
                </a:rPr>
                <a:t>WB</a:t>
              </a:r>
            </a:p>
          </p:txBody>
        </p:sp>
        <p:grpSp>
          <p:nvGrpSpPr>
            <p:cNvPr id="55" name="Gruppo 54"/>
            <p:cNvGrpSpPr/>
            <p:nvPr/>
          </p:nvGrpSpPr>
          <p:grpSpPr>
            <a:xfrm>
              <a:off x="7204452" y="1832872"/>
              <a:ext cx="991559" cy="433519"/>
              <a:chOff x="7204452" y="1832872"/>
              <a:chExt cx="991559" cy="433519"/>
            </a:xfrm>
          </p:grpSpPr>
          <p:sp>
            <p:nvSpPr>
              <p:cNvPr id="77" name="Line 14"/>
              <p:cNvSpPr>
                <a:spLocks noChangeShapeType="1"/>
              </p:cNvSpPr>
              <p:nvPr/>
            </p:nvSpPr>
            <p:spPr bwMode="auto">
              <a:xfrm rot="5400000" flipH="1" flipV="1">
                <a:off x="8025528" y="1956625"/>
                <a:ext cx="1507" cy="33945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cxnSp>
            <p:nvCxnSpPr>
              <p:cNvPr id="78" name="Connettore 1 77"/>
              <p:cNvCxnSpPr/>
              <p:nvPr/>
            </p:nvCxnSpPr>
            <p:spPr>
              <a:xfrm>
                <a:off x="7204452" y="1981405"/>
                <a:ext cx="202130" cy="0"/>
              </a:xfrm>
              <a:prstGeom prst="line">
                <a:avLst/>
              </a:prstGeom>
            </p:spPr>
            <p:style>
              <a:lnRef idx="3">
                <a:schemeClr val="dk1"/>
              </a:lnRef>
              <a:fillRef idx="0">
                <a:schemeClr val="dk1"/>
              </a:fillRef>
              <a:effectRef idx="2">
                <a:schemeClr val="dk1"/>
              </a:effectRef>
              <a:fontRef idx="minor">
                <a:schemeClr val="tx1"/>
              </a:fontRef>
            </p:style>
          </p:cxnSp>
          <p:cxnSp>
            <p:nvCxnSpPr>
              <p:cNvPr id="79" name="Connettore 1 78"/>
              <p:cNvCxnSpPr/>
              <p:nvPr/>
            </p:nvCxnSpPr>
            <p:spPr>
              <a:xfrm>
                <a:off x="7204452" y="2266391"/>
                <a:ext cx="202130" cy="0"/>
              </a:xfrm>
              <a:prstGeom prst="line">
                <a:avLst/>
              </a:prstGeom>
            </p:spPr>
            <p:style>
              <a:lnRef idx="3">
                <a:schemeClr val="dk1"/>
              </a:lnRef>
              <a:fillRef idx="0">
                <a:schemeClr val="dk1"/>
              </a:fillRef>
              <a:effectRef idx="2">
                <a:schemeClr val="dk1"/>
              </a:effectRef>
              <a:fontRef idx="minor">
                <a:schemeClr val="tx1"/>
              </a:fontRef>
            </p:style>
          </p:cxnSp>
          <p:cxnSp>
            <p:nvCxnSpPr>
              <p:cNvPr id="80" name="Connettore 1 79"/>
              <p:cNvCxnSpPr>
                <a:endCxn id="77" idx="0"/>
              </p:cNvCxnSpPr>
              <p:nvPr/>
            </p:nvCxnSpPr>
            <p:spPr>
              <a:xfrm>
                <a:off x="7856552" y="1832872"/>
                <a:ext cx="0" cy="294236"/>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sp>
            <p:nvSpPr>
              <p:cNvPr id="81" name="Line 14"/>
              <p:cNvSpPr>
                <a:spLocks noChangeShapeType="1"/>
              </p:cNvSpPr>
              <p:nvPr/>
            </p:nvSpPr>
            <p:spPr bwMode="auto">
              <a:xfrm rot="5400000" flipV="1">
                <a:off x="7631569" y="1607887"/>
                <a:ext cx="0" cy="44997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
          <p:nvSpPr>
            <p:cNvPr id="56" name="Line 14"/>
            <p:cNvSpPr>
              <a:spLocks noChangeShapeType="1"/>
            </p:cNvSpPr>
            <p:nvPr/>
          </p:nvSpPr>
          <p:spPr bwMode="auto">
            <a:xfrm rot="5400000" flipV="1">
              <a:off x="7955623" y="2213874"/>
              <a:ext cx="4919" cy="4386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cxnSp>
          <p:nvCxnSpPr>
            <p:cNvPr id="57" name="Connettore 1 56"/>
            <p:cNvCxnSpPr>
              <a:endCxn id="56" idx="0"/>
            </p:cNvCxnSpPr>
            <p:nvPr/>
          </p:nvCxnSpPr>
          <p:spPr>
            <a:xfrm>
              <a:off x="7738745" y="2136517"/>
              <a:ext cx="0" cy="294235"/>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sp>
          <p:nvSpPr>
            <p:cNvPr id="58" name="Line 14"/>
            <p:cNvSpPr>
              <a:spLocks noChangeShapeType="1"/>
            </p:cNvSpPr>
            <p:nvPr/>
          </p:nvSpPr>
          <p:spPr bwMode="auto">
            <a:xfrm rot="5400000" flipH="1" flipV="1">
              <a:off x="7568238" y="1968177"/>
              <a:ext cx="3673" cy="33734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nvGrpSpPr>
            <p:cNvPr id="59" name="Gruppo 58"/>
            <p:cNvGrpSpPr/>
            <p:nvPr/>
          </p:nvGrpSpPr>
          <p:grpSpPr>
            <a:xfrm>
              <a:off x="7401402" y="2437636"/>
              <a:ext cx="217104" cy="337345"/>
              <a:chOff x="7401402" y="2437636"/>
              <a:chExt cx="217104" cy="337345"/>
            </a:xfrm>
          </p:grpSpPr>
          <p:cxnSp>
            <p:nvCxnSpPr>
              <p:cNvPr id="75" name="Connettore 1 74"/>
              <p:cNvCxnSpPr/>
              <p:nvPr/>
            </p:nvCxnSpPr>
            <p:spPr>
              <a:xfrm>
                <a:off x="7401402" y="2442154"/>
                <a:ext cx="202130" cy="0"/>
              </a:xfrm>
              <a:prstGeom prst="line">
                <a:avLst/>
              </a:prstGeom>
              <a:ln w="28575"/>
            </p:spPr>
            <p:style>
              <a:lnRef idx="3">
                <a:schemeClr val="dk1"/>
              </a:lnRef>
              <a:fillRef idx="0">
                <a:schemeClr val="dk1"/>
              </a:fillRef>
              <a:effectRef idx="2">
                <a:schemeClr val="dk1"/>
              </a:effectRef>
              <a:fontRef idx="minor">
                <a:schemeClr val="tx1"/>
              </a:fontRef>
            </p:style>
          </p:cxnSp>
          <p:sp>
            <p:nvSpPr>
              <p:cNvPr id="76" name="Line 14"/>
              <p:cNvSpPr>
                <a:spLocks noChangeShapeType="1"/>
              </p:cNvSpPr>
              <p:nvPr/>
            </p:nvSpPr>
            <p:spPr bwMode="auto">
              <a:xfrm rot="10800000" flipH="1" flipV="1">
                <a:off x="7614833" y="2437636"/>
                <a:ext cx="3673" cy="33734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grpSp>
          <p:nvGrpSpPr>
            <p:cNvPr id="60" name="Gruppo 59"/>
            <p:cNvGrpSpPr/>
            <p:nvPr/>
          </p:nvGrpSpPr>
          <p:grpSpPr>
            <a:xfrm>
              <a:off x="8183284" y="2135013"/>
              <a:ext cx="991559" cy="433519"/>
              <a:chOff x="7204452" y="1832872"/>
              <a:chExt cx="991559" cy="433519"/>
            </a:xfrm>
          </p:grpSpPr>
          <p:sp>
            <p:nvSpPr>
              <p:cNvPr id="70" name="Line 14"/>
              <p:cNvSpPr>
                <a:spLocks noChangeShapeType="1"/>
              </p:cNvSpPr>
              <p:nvPr/>
            </p:nvSpPr>
            <p:spPr bwMode="auto">
              <a:xfrm rot="5400000" flipH="1" flipV="1">
                <a:off x="8025528" y="1956625"/>
                <a:ext cx="1507" cy="33945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cxnSp>
            <p:nvCxnSpPr>
              <p:cNvPr id="71" name="Connettore 1 70"/>
              <p:cNvCxnSpPr/>
              <p:nvPr/>
            </p:nvCxnSpPr>
            <p:spPr>
              <a:xfrm>
                <a:off x="7204452" y="1981405"/>
                <a:ext cx="202130" cy="0"/>
              </a:xfrm>
              <a:prstGeom prst="line">
                <a:avLst/>
              </a:prstGeom>
            </p:spPr>
            <p:style>
              <a:lnRef idx="3">
                <a:schemeClr val="dk1"/>
              </a:lnRef>
              <a:fillRef idx="0">
                <a:schemeClr val="dk1"/>
              </a:fillRef>
              <a:effectRef idx="2">
                <a:schemeClr val="dk1"/>
              </a:effectRef>
              <a:fontRef idx="minor">
                <a:schemeClr val="tx1"/>
              </a:fontRef>
            </p:style>
          </p:cxnSp>
          <p:cxnSp>
            <p:nvCxnSpPr>
              <p:cNvPr id="72" name="Connettore 1 71"/>
              <p:cNvCxnSpPr/>
              <p:nvPr/>
            </p:nvCxnSpPr>
            <p:spPr>
              <a:xfrm>
                <a:off x="7204452" y="2266391"/>
                <a:ext cx="202130" cy="0"/>
              </a:xfrm>
              <a:prstGeom prst="line">
                <a:avLst/>
              </a:prstGeom>
            </p:spPr>
            <p:style>
              <a:lnRef idx="3">
                <a:schemeClr val="dk1"/>
              </a:lnRef>
              <a:fillRef idx="0">
                <a:schemeClr val="dk1"/>
              </a:fillRef>
              <a:effectRef idx="2">
                <a:schemeClr val="dk1"/>
              </a:effectRef>
              <a:fontRef idx="minor">
                <a:schemeClr val="tx1"/>
              </a:fontRef>
            </p:style>
          </p:cxnSp>
          <p:cxnSp>
            <p:nvCxnSpPr>
              <p:cNvPr id="73" name="Connettore 1 72"/>
              <p:cNvCxnSpPr>
                <a:endCxn id="70" idx="0"/>
              </p:cNvCxnSpPr>
              <p:nvPr/>
            </p:nvCxnSpPr>
            <p:spPr>
              <a:xfrm>
                <a:off x="7856552" y="1832872"/>
                <a:ext cx="0" cy="294236"/>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sp>
            <p:nvSpPr>
              <p:cNvPr id="74" name="Line 14"/>
              <p:cNvSpPr>
                <a:spLocks noChangeShapeType="1"/>
              </p:cNvSpPr>
              <p:nvPr/>
            </p:nvSpPr>
            <p:spPr bwMode="auto">
              <a:xfrm rot="5400000" flipV="1">
                <a:off x="7631569" y="1607887"/>
                <a:ext cx="0" cy="44997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grpSp>
          <p:nvGrpSpPr>
            <p:cNvPr id="61" name="Gruppo 60"/>
            <p:cNvGrpSpPr/>
            <p:nvPr/>
          </p:nvGrpSpPr>
          <p:grpSpPr>
            <a:xfrm>
              <a:off x="8368880" y="2427742"/>
              <a:ext cx="217104" cy="337345"/>
              <a:chOff x="7401402" y="2437636"/>
              <a:chExt cx="217104" cy="337345"/>
            </a:xfrm>
          </p:grpSpPr>
          <p:cxnSp>
            <p:nvCxnSpPr>
              <p:cNvPr id="68" name="Connettore 1 67"/>
              <p:cNvCxnSpPr/>
              <p:nvPr/>
            </p:nvCxnSpPr>
            <p:spPr>
              <a:xfrm>
                <a:off x="7401402" y="2442154"/>
                <a:ext cx="202130" cy="0"/>
              </a:xfrm>
              <a:prstGeom prst="line">
                <a:avLst/>
              </a:prstGeom>
              <a:ln w="28575"/>
            </p:spPr>
            <p:style>
              <a:lnRef idx="3">
                <a:schemeClr val="dk1"/>
              </a:lnRef>
              <a:fillRef idx="0">
                <a:schemeClr val="dk1"/>
              </a:fillRef>
              <a:effectRef idx="2">
                <a:schemeClr val="dk1"/>
              </a:effectRef>
              <a:fontRef idx="minor">
                <a:schemeClr val="tx1"/>
              </a:fontRef>
            </p:style>
          </p:cxnSp>
          <p:sp>
            <p:nvSpPr>
              <p:cNvPr id="69" name="Line 14"/>
              <p:cNvSpPr>
                <a:spLocks noChangeShapeType="1"/>
              </p:cNvSpPr>
              <p:nvPr/>
            </p:nvSpPr>
            <p:spPr bwMode="auto">
              <a:xfrm rot="10800000" flipH="1" flipV="1">
                <a:off x="7614833" y="2437636"/>
                <a:ext cx="3673" cy="33734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grpSp>
          <p:nvGrpSpPr>
            <p:cNvPr id="62" name="Gruppo 61"/>
            <p:cNvGrpSpPr/>
            <p:nvPr/>
          </p:nvGrpSpPr>
          <p:grpSpPr>
            <a:xfrm>
              <a:off x="9396696" y="2433345"/>
              <a:ext cx="217104" cy="337345"/>
              <a:chOff x="7401402" y="2437636"/>
              <a:chExt cx="217104" cy="337345"/>
            </a:xfrm>
          </p:grpSpPr>
          <p:cxnSp>
            <p:nvCxnSpPr>
              <p:cNvPr id="66" name="Connettore 1 65"/>
              <p:cNvCxnSpPr/>
              <p:nvPr/>
            </p:nvCxnSpPr>
            <p:spPr>
              <a:xfrm>
                <a:off x="7401402" y="2442154"/>
                <a:ext cx="202130" cy="0"/>
              </a:xfrm>
              <a:prstGeom prst="line">
                <a:avLst/>
              </a:prstGeom>
              <a:ln w="28575"/>
            </p:spPr>
            <p:style>
              <a:lnRef idx="3">
                <a:schemeClr val="dk1"/>
              </a:lnRef>
              <a:fillRef idx="0">
                <a:schemeClr val="dk1"/>
              </a:fillRef>
              <a:effectRef idx="2">
                <a:schemeClr val="dk1"/>
              </a:effectRef>
              <a:fontRef idx="minor">
                <a:schemeClr val="tx1"/>
              </a:fontRef>
            </p:style>
          </p:cxnSp>
          <p:sp>
            <p:nvSpPr>
              <p:cNvPr id="67" name="Line 14"/>
              <p:cNvSpPr>
                <a:spLocks noChangeShapeType="1"/>
              </p:cNvSpPr>
              <p:nvPr/>
            </p:nvSpPr>
            <p:spPr bwMode="auto">
              <a:xfrm rot="10800000" flipH="1" flipV="1">
                <a:off x="7614833" y="2437636"/>
                <a:ext cx="3673" cy="33734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
          <p:nvSpPr>
            <p:cNvPr id="63" name="Line 14"/>
            <p:cNvSpPr>
              <a:spLocks noChangeShapeType="1"/>
            </p:cNvSpPr>
            <p:nvPr/>
          </p:nvSpPr>
          <p:spPr bwMode="auto">
            <a:xfrm rot="5400000" flipH="1" flipV="1">
              <a:off x="6660880" y="1308470"/>
              <a:ext cx="4124" cy="104948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4" name="Line 14"/>
            <p:cNvSpPr>
              <a:spLocks noChangeShapeType="1"/>
            </p:cNvSpPr>
            <p:nvPr/>
          </p:nvSpPr>
          <p:spPr bwMode="auto">
            <a:xfrm rot="5400000" flipH="1" flipV="1">
              <a:off x="6660880" y="1604277"/>
              <a:ext cx="4124" cy="104948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5" name="Line 14"/>
            <p:cNvSpPr>
              <a:spLocks noChangeShapeType="1"/>
            </p:cNvSpPr>
            <p:nvPr/>
          </p:nvSpPr>
          <p:spPr bwMode="auto">
            <a:xfrm rot="5400000" flipV="1">
              <a:off x="6619739" y="1854818"/>
              <a:ext cx="5973" cy="112991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Tree>
    <p:extLst>
      <p:ext uri="{BB962C8B-B14F-4D97-AF65-F5344CB8AC3E}">
        <p14:creationId xmlns:p14="http://schemas.microsoft.com/office/powerpoint/2010/main" val="22293437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DFABF47F-E212-491C-A336-F8446A5FF8B3}" type="slidenum">
              <a:rPr lang="it-IT" altLang="it-IT" sz="1200"/>
              <a:pPr>
                <a:spcBef>
                  <a:spcPct val="0"/>
                </a:spcBef>
                <a:buFontTx/>
                <a:buNone/>
              </a:pPr>
              <a:t>60</a:t>
            </a:fld>
            <a:endParaRPr lang="it-IT" altLang="it-IT" sz="1200"/>
          </a:p>
        </p:txBody>
      </p:sp>
      <p:sp>
        <p:nvSpPr>
          <p:cNvPr id="226306" name="Rectangle 2"/>
          <p:cNvSpPr>
            <a:spLocks noGrp="1" noChangeArrowheads="1"/>
          </p:cNvSpPr>
          <p:nvPr>
            <p:ph type="title"/>
          </p:nvPr>
        </p:nvSpPr>
        <p:spPr/>
        <p:txBody>
          <a:bodyPr/>
          <a:lstStyle/>
          <a:p>
            <a:pPr eaLnBrk="1" hangingPunct="1">
              <a:defRPr/>
            </a:pPr>
            <a:r>
              <a:rPr lang="it-IT" sz="2400" dirty="0" smtClean="0"/>
              <a:t>I segnali di controllo (1/2)</a:t>
            </a:r>
            <a:endParaRPr lang="en-US" sz="2400" dirty="0" smtClean="0"/>
          </a:p>
        </p:txBody>
      </p:sp>
      <p:sp>
        <p:nvSpPr>
          <p:cNvPr id="40965" name="Rectangle 5"/>
          <p:cNvSpPr>
            <a:spLocks noChangeArrowheads="1"/>
          </p:cNvSpPr>
          <p:nvPr/>
        </p:nvSpPr>
        <p:spPr bwMode="auto">
          <a:xfrm>
            <a:off x="259060" y="1948880"/>
            <a:ext cx="8600480"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0"/>
            <a:r>
              <a:rPr lang="it-IT" sz="2400" dirty="0" smtClean="0"/>
              <a:t>nello </a:t>
            </a:r>
            <a:r>
              <a:rPr lang="it-IT" sz="2400" dirty="0"/>
              <a:t>stadio di EXECUTE sono previsti:</a:t>
            </a:r>
          </a:p>
          <a:p>
            <a:pPr lvl="1"/>
            <a:r>
              <a:rPr lang="it-IT" sz="2000" dirty="0">
                <a:solidFill>
                  <a:schemeClr val="accent1"/>
                </a:solidFill>
              </a:rPr>
              <a:t>M1</a:t>
            </a:r>
            <a:r>
              <a:rPr lang="it-IT" sz="2000" dirty="0">
                <a:solidFill>
                  <a:schemeClr val="accent2"/>
                </a:solidFill>
              </a:rPr>
              <a:t> </a:t>
            </a:r>
            <a:r>
              <a:rPr lang="it-IT" sz="2000" dirty="0"/>
              <a:t>per pilotare il primo multiplexer nella selezione del primo operando da mandare all’addizionatore tra l’indirizzo di memoria e l’Offset;</a:t>
            </a:r>
          </a:p>
          <a:p>
            <a:pPr lvl="1"/>
            <a:r>
              <a:rPr lang="it-IT" sz="2000" dirty="0">
                <a:solidFill>
                  <a:schemeClr val="accent1"/>
                </a:solidFill>
              </a:rPr>
              <a:t>M2</a:t>
            </a:r>
            <a:r>
              <a:rPr lang="it-IT" sz="2000" dirty="0"/>
              <a:t> per pilotare il secondo multiplexer nella selezione del secondo operando da mandare all’addizionatore tra il valore di (PC)+ e (</a:t>
            </a:r>
            <a:r>
              <a:rPr lang="it-IT" sz="2000" dirty="0" err="1"/>
              <a:t>Base_reg</a:t>
            </a:r>
            <a:r>
              <a:rPr lang="it-IT" sz="2000" dirty="0"/>
              <a:t>):;</a:t>
            </a:r>
          </a:p>
          <a:p>
            <a:pPr lvl="1"/>
            <a:r>
              <a:rPr lang="it-IT" sz="2000" dirty="0">
                <a:solidFill>
                  <a:schemeClr val="accent1"/>
                </a:solidFill>
              </a:rPr>
              <a:t>M3</a:t>
            </a:r>
            <a:r>
              <a:rPr lang="it-IT" sz="2000" dirty="0"/>
              <a:t> per selezionare l’appropriato registro destinazione tra </a:t>
            </a:r>
            <a:r>
              <a:rPr lang="it-IT" sz="2000" dirty="0" err="1"/>
              <a:t>Dest_reg_L</a:t>
            </a:r>
            <a:r>
              <a:rPr lang="it-IT" sz="2000" dirty="0"/>
              <a:t>/A e </a:t>
            </a:r>
            <a:r>
              <a:rPr lang="it-IT" sz="2000" dirty="0" err="1"/>
              <a:t>Dest_reg_C</a:t>
            </a:r>
            <a:endParaRPr lang="it-IT" sz="2000" dirty="0"/>
          </a:p>
          <a:p>
            <a:pPr lvl="1"/>
            <a:r>
              <a:rPr lang="it-IT" sz="2000" dirty="0">
                <a:solidFill>
                  <a:schemeClr val="accent1"/>
                </a:solidFill>
              </a:rPr>
              <a:t>ALU_OPCODE</a:t>
            </a:r>
            <a:r>
              <a:rPr lang="it-IT" sz="2000" dirty="0"/>
              <a:t> per comandare l’ALU ad effettuare l’operazione appropriata in funzione del tipo di istruzione da eseguire</a:t>
            </a:r>
            <a:r>
              <a:rPr lang="it-IT" sz="2000" dirty="0" smtClean="0"/>
              <a:t>.</a:t>
            </a:r>
            <a:endParaRPr lang="it-IT" sz="20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smtClean="0"/>
              <a:t>I segnali di controllo (2/3)</a:t>
            </a:r>
            <a:endParaRPr lang="it-IT" sz="2400"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61</a:t>
            </a:fld>
            <a:endParaRPr lang="it-IT" altLang="it-IT"/>
          </a:p>
        </p:txBody>
      </p:sp>
      <p:sp>
        <p:nvSpPr>
          <p:cNvPr id="8" name="Rectangle 5"/>
          <p:cNvSpPr>
            <a:spLocks noChangeArrowheads="1"/>
          </p:cNvSpPr>
          <p:nvPr/>
        </p:nvSpPr>
        <p:spPr bwMode="auto">
          <a:xfrm>
            <a:off x="543520" y="1196752"/>
            <a:ext cx="8600480"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lvl="0" indent="0" algn="just">
              <a:buNone/>
            </a:pPr>
            <a:r>
              <a:rPr lang="it-IT" sz="2000" dirty="0" smtClean="0"/>
              <a:t>.</a:t>
            </a:r>
            <a:endParaRPr lang="it-IT" sz="2000" dirty="0"/>
          </a:p>
          <a:p>
            <a:pPr lvl="0" algn="just"/>
            <a:r>
              <a:rPr lang="it-IT" sz="2400" dirty="0"/>
              <a:t>nello stadio MEMORY sono previsti:</a:t>
            </a:r>
          </a:p>
          <a:p>
            <a:pPr lvl="1" algn="just"/>
            <a:r>
              <a:rPr lang="it-IT" sz="2000" dirty="0">
                <a:solidFill>
                  <a:schemeClr val="accent1"/>
                </a:solidFill>
              </a:rPr>
              <a:t>DCR</a:t>
            </a:r>
            <a:r>
              <a:rPr lang="it-IT" sz="2000" dirty="0"/>
              <a:t> per abilitare la lettura del dato dalla memoria</a:t>
            </a:r>
          </a:p>
          <a:p>
            <a:pPr lvl="1" algn="just"/>
            <a:r>
              <a:rPr lang="it-IT" sz="2000" dirty="0">
                <a:solidFill>
                  <a:schemeClr val="accent1"/>
                </a:solidFill>
              </a:rPr>
              <a:t>DCW</a:t>
            </a:r>
            <a:r>
              <a:rPr lang="it-IT" sz="2000" dirty="0"/>
              <a:t> per abilitare la scrittura del dato in memoria</a:t>
            </a:r>
          </a:p>
          <a:p>
            <a:pPr lvl="1" algn="just"/>
            <a:r>
              <a:rPr lang="it-IT" sz="2000" dirty="0">
                <a:solidFill>
                  <a:schemeClr val="accent1"/>
                </a:solidFill>
              </a:rPr>
              <a:t>JMP</a:t>
            </a:r>
            <a:r>
              <a:rPr lang="it-IT" sz="2000" dirty="0"/>
              <a:t> per consentire il salto di sequenza nell’esecuzione di un </a:t>
            </a:r>
            <a:r>
              <a:rPr lang="it-IT" sz="2000" dirty="0" smtClean="0"/>
              <a:t>programma</a:t>
            </a:r>
          </a:p>
          <a:p>
            <a:pPr marL="457200" lvl="1" indent="0" algn="just">
              <a:buNone/>
            </a:pPr>
            <a:endParaRPr lang="it-IT" sz="2000" dirty="0"/>
          </a:p>
          <a:p>
            <a:pPr lvl="0" algn="just"/>
            <a:r>
              <a:rPr lang="it-IT" sz="2400" dirty="0"/>
              <a:t>nello stadio di WRITE BACK sono previsti:</a:t>
            </a:r>
          </a:p>
          <a:p>
            <a:pPr lvl="1" algn="just"/>
            <a:r>
              <a:rPr lang="it-IT" sz="2000" dirty="0">
                <a:solidFill>
                  <a:schemeClr val="accent1"/>
                </a:solidFill>
              </a:rPr>
              <a:t>MWB</a:t>
            </a:r>
            <a:r>
              <a:rPr lang="it-IT" sz="2000" dirty="0"/>
              <a:t> per pilotare il multiplexer nella selezione tra dato e risultato</a:t>
            </a:r>
          </a:p>
          <a:p>
            <a:pPr lvl="1" algn="just"/>
            <a:r>
              <a:rPr lang="en-GB" sz="2000" dirty="0">
                <a:solidFill>
                  <a:schemeClr val="accent1"/>
                </a:solidFill>
              </a:rPr>
              <a:t>RW</a:t>
            </a:r>
            <a:r>
              <a:rPr lang="en-GB" sz="2000" dirty="0"/>
              <a:t> per </a:t>
            </a:r>
            <a:r>
              <a:rPr lang="en-GB" sz="2000" dirty="0" err="1"/>
              <a:t>abilitare</a:t>
            </a:r>
            <a:r>
              <a:rPr lang="en-GB" sz="2000" dirty="0"/>
              <a:t> la </a:t>
            </a:r>
            <a:r>
              <a:rPr lang="en-GB" sz="2000" dirty="0" err="1"/>
              <a:t>scrittura</a:t>
            </a:r>
            <a:r>
              <a:rPr lang="en-GB" sz="2000" dirty="0"/>
              <a:t> </a:t>
            </a:r>
            <a:r>
              <a:rPr lang="en-GB" sz="2000" dirty="0" err="1"/>
              <a:t>nel</a:t>
            </a:r>
            <a:r>
              <a:rPr lang="en-GB" sz="2000" dirty="0"/>
              <a:t> banco </a:t>
            </a:r>
            <a:r>
              <a:rPr lang="en-GB" sz="2000" dirty="0" err="1"/>
              <a:t>dei</a:t>
            </a:r>
            <a:r>
              <a:rPr lang="en-GB" sz="2000" dirty="0"/>
              <a:t> </a:t>
            </a:r>
            <a:r>
              <a:rPr lang="en-GB" sz="2000" dirty="0" err="1"/>
              <a:t>registri</a:t>
            </a:r>
            <a:r>
              <a:rPr lang="en-GB" sz="2000" dirty="0"/>
              <a:t> di </a:t>
            </a:r>
            <a:r>
              <a:rPr lang="en-GB" sz="2000" dirty="0" err="1"/>
              <a:t>quanto</a:t>
            </a:r>
            <a:r>
              <a:rPr lang="en-GB" sz="2000" dirty="0"/>
              <a:t> </a:t>
            </a:r>
            <a:r>
              <a:rPr lang="en-GB" sz="2000" dirty="0" err="1"/>
              <a:t>selezionato</a:t>
            </a:r>
            <a:r>
              <a:rPr lang="en-GB" sz="2000" dirty="0"/>
              <a:t> dal </a:t>
            </a:r>
            <a:r>
              <a:rPr lang="en-GB" sz="2000" dirty="0" smtClean="0"/>
              <a:t>multiplexer</a:t>
            </a:r>
            <a:endParaRPr lang="en-US" altLang="it-IT" sz="1400" dirty="0" smtClean="0"/>
          </a:p>
          <a:p>
            <a:pPr lvl="1" algn="just"/>
            <a:endParaRPr lang="en-US" altLang="it-IT" sz="1600" dirty="0"/>
          </a:p>
        </p:txBody>
      </p:sp>
    </p:spTree>
    <p:extLst>
      <p:ext uri="{BB962C8B-B14F-4D97-AF65-F5344CB8AC3E}">
        <p14:creationId xmlns:p14="http://schemas.microsoft.com/office/powerpoint/2010/main" val="337463231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1C9BA324-AC9D-4014-8804-D086666B17D1}" type="slidenum">
              <a:rPr lang="it-IT" altLang="it-IT" sz="1200"/>
              <a:pPr>
                <a:spcBef>
                  <a:spcPct val="0"/>
                </a:spcBef>
                <a:buFontTx/>
                <a:buNone/>
              </a:pPr>
              <a:t>62</a:t>
            </a:fld>
            <a:endParaRPr lang="it-IT" altLang="it-IT" sz="1200"/>
          </a:p>
        </p:txBody>
      </p:sp>
      <p:sp>
        <p:nvSpPr>
          <p:cNvPr id="228354" name="Rectangle 2"/>
          <p:cNvSpPr>
            <a:spLocks noGrp="1" noChangeArrowheads="1"/>
          </p:cNvSpPr>
          <p:nvPr>
            <p:ph type="title"/>
          </p:nvPr>
        </p:nvSpPr>
        <p:spPr/>
        <p:txBody>
          <a:bodyPr/>
          <a:lstStyle/>
          <a:p>
            <a:pPr eaLnBrk="1" hangingPunct="1">
              <a:defRPr/>
            </a:pPr>
            <a:r>
              <a:rPr lang="it-IT" sz="2400" dirty="0" smtClean="0"/>
              <a:t>I segnali di controllo (3/3)</a:t>
            </a:r>
            <a:endParaRPr lang="en-US" sz="2400" dirty="0" smtClean="0"/>
          </a:p>
        </p:txBody>
      </p:sp>
      <p:graphicFrame>
        <p:nvGraphicFramePr>
          <p:cNvPr id="2" name="Tabella 1"/>
          <p:cNvGraphicFramePr>
            <a:graphicFrameLocks noGrp="1"/>
          </p:cNvGraphicFramePr>
          <p:nvPr>
            <p:extLst>
              <p:ext uri="{D42A27DB-BD31-4B8C-83A1-F6EECF244321}">
                <p14:modId xmlns:p14="http://schemas.microsoft.com/office/powerpoint/2010/main" val="3031457073"/>
              </p:ext>
            </p:extLst>
          </p:nvPr>
        </p:nvGraphicFramePr>
        <p:xfrm>
          <a:off x="251522" y="1124741"/>
          <a:ext cx="8892479" cy="5400603"/>
        </p:xfrm>
        <a:graphic>
          <a:graphicData uri="http://schemas.openxmlformats.org/drawingml/2006/table">
            <a:tbl>
              <a:tblPr>
                <a:tableStyleId>{5C22544A-7EE6-4342-B048-85BDC9FD1C3A}</a:tableStyleId>
              </a:tblPr>
              <a:tblGrid>
                <a:gridCol w="1503673"/>
                <a:gridCol w="1315969"/>
                <a:gridCol w="2747211"/>
                <a:gridCol w="1880101"/>
                <a:gridCol w="1445525"/>
              </a:tblGrid>
              <a:tr h="499157">
                <a:tc>
                  <a:txBody>
                    <a:bodyPr/>
                    <a:lstStyle/>
                    <a:p>
                      <a:pPr algn="l">
                        <a:spcAft>
                          <a:spcPts val="0"/>
                        </a:spcAft>
                      </a:pPr>
                      <a:r>
                        <a:rPr lang="it-IT" sz="1000" dirty="0">
                          <a:effectLst/>
                        </a:rPr>
                        <a:t> </a:t>
                      </a:r>
                      <a:endParaRPr lang="it-IT" sz="1000" b="1" i="1" dirty="0">
                        <a:effectLst/>
                        <a:latin typeface="New York"/>
                        <a:cs typeface="Times New Roman" panose="02020603050405020304" pitchFamily="18" charset="0"/>
                      </a:endParaRPr>
                    </a:p>
                  </a:txBody>
                  <a:tcPr marL="44450" marR="44450" marT="0" marB="0"/>
                </a:tc>
                <a:tc>
                  <a:txBody>
                    <a:bodyPr/>
                    <a:lstStyle/>
                    <a:p>
                      <a:pPr algn="l">
                        <a:spcAft>
                          <a:spcPts val="0"/>
                        </a:spcAft>
                      </a:pPr>
                      <a:r>
                        <a:rPr lang="it-IT" sz="1000">
                          <a:effectLst/>
                        </a:rPr>
                        <a:t> </a:t>
                      </a:r>
                      <a:endParaRPr lang="it-IT" sz="1000" b="1" i="1">
                        <a:effectLst/>
                        <a:latin typeface="New York"/>
                        <a:cs typeface="Times New Roman" panose="02020603050405020304" pitchFamily="18" charset="0"/>
                      </a:endParaRPr>
                    </a:p>
                  </a:txBody>
                  <a:tcPr marL="44450" marR="44450" marT="0" marB="0"/>
                </a:tc>
                <a:tc>
                  <a:txBody>
                    <a:bodyPr/>
                    <a:lstStyle/>
                    <a:p>
                      <a:pPr algn="l">
                        <a:spcAft>
                          <a:spcPts val="0"/>
                        </a:spcAft>
                      </a:pPr>
                      <a:r>
                        <a:rPr lang="it-IT" sz="1200">
                          <a:effectLst/>
                        </a:rPr>
                        <a:t>EXECUTE</a:t>
                      </a:r>
                      <a:endParaRPr lang="it-IT" sz="1200">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lgn="l">
                        <a:spcAft>
                          <a:spcPts val="0"/>
                        </a:spcAft>
                      </a:pPr>
                      <a:r>
                        <a:rPr lang="it-IT" sz="1200" dirty="0">
                          <a:effectLst/>
                        </a:rPr>
                        <a:t>MEMORY</a:t>
                      </a:r>
                      <a:endParaRPr lang="it-IT" sz="1200" dirty="0">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lgn="l">
                        <a:spcAft>
                          <a:spcPts val="0"/>
                        </a:spcAft>
                      </a:pPr>
                      <a:r>
                        <a:rPr lang="it-IT" sz="1200">
                          <a:effectLst/>
                        </a:rPr>
                        <a:t>WRITE</a:t>
                      </a:r>
                    </a:p>
                    <a:p>
                      <a:pPr algn="l">
                        <a:spcAft>
                          <a:spcPts val="0"/>
                        </a:spcAft>
                      </a:pPr>
                      <a:r>
                        <a:rPr lang="it-IT" sz="1200">
                          <a:effectLst/>
                        </a:rPr>
                        <a:t>BACK</a:t>
                      </a:r>
                      <a:endParaRPr lang="it-IT" sz="1200">
                        <a:effectLst/>
                        <a:latin typeface="Palatino"/>
                        <a:ea typeface="Times New Roman" panose="02020603050405020304" pitchFamily="18" charset="0"/>
                        <a:cs typeface="Times New Roman" panose="02020603050405020304" pitchFamily="18" charset="0"/>
                      </a:endParaRPr>
                    </a:p>
                  </a:txBody>
                  <a:tcPr marL="44450" marR="44450" marT="0" marB="0"/>
                </a:tc>
              </a:tr>
              <a:tr h="499157">
                <a:tc>
                  <a:txBody>
                    <a:bodyPr/>
                    <a:lstStyle/>
                    <a:p>
                      <a:pPr algn="l">
                        <a:spcAft>
                          <a:spcPts val="0"/>
                        </a:spcAft>
                      </a:pPr>
                      <a:r>
                        <a:rPr lang="it-IT" sz="1000">
                          <a:effectLst/>
                        </a:rPr>
                        <a:t>Instruction</a:t>
                      </a:r>
                      <a:endParaRPr lang="it-IT" sz="1000" b="1" i="1">
                        <a:effectLst/>
                        <a:latin typeface="New York"/>
                        <a:cs typeface="Times New Roman" panose="02020603050405020304" pitchFamily="18" charset="0"/>
                      </a:endParaRPr>
                    </a:p>
                  </a:txBody>
                  <a:tcPr marL="44450" marR="44450" marT="0" marB="0"/>
                </a:tc>
                <a:tc>
                  <a:txBody>
                    <a:bodyPr/>
                    <a:lstStyle/>
                    <a:p>
                      <a:pPr algn="l">
                        <a:spcAft>
                          <a:spcPts val="0"/>
                        </a:spcAft>
                      </a:pPr>
                      <a:r>
                        <a:rPr lang="it-IT" sz="1000">
                          <a:effectLst/>
                        </a:rPr>
                        <a:t>OPCODE</a:t>
                      </a:r>
                      <a:endParaRPr lang="it-IT" sz="1000" b="1" i="1">
                        <a:effectLst/>
                        <a:latin typeface="New York"/>
                        <a:cs typeface="Times New Roman" panose="02020603050405020304" pitchFamily="18" charset="0"/>
                      </a:endParaRPr>
                    </a:p>
                  </a:txBody>
                  <a:tcPr marL="44450" marR="44450" marT="0" marB="0"/>
                </a:tc>
                <a:tc>
                  <a:txBody>
                    <a:bodyPr/>
                    <a:lstStyle/>
                    <a:p>
                      <a:pPr algn="l">
                        <a:spcAft>
                          <a:spcPts val="0"/>
                        </a:spcAft>
                      </a:pPr>
                      <a:r>
                        <a:rPr lang="it-IT" sz="1200" dirty="0">
                          <a:solidFill>
                            <a:srgbClr val="0070C0"/>
                          </a:solidFill>
                          <a:effectLst/>
                        </a:rPr>
                        <a:t>M1 M2 M3 OP</a:t>
                      </a:r>
                      <a:r>
                        <a:rPr lang="it-IT" sz="1200" baseline="-25000" dirty="0">
                          <a:solidFill>
                            <a:srgbClr val="0070C0"/>
                          </a:solidFill>
                          <a:effectLst/>
                        </a:rPr>
                        <a:t>3</a:t>
                      </a:r>
                      <a:r>
                        <a:rPr lang="it-IT" sz="1200" dirty="0">
                          <a:solidFill>
                            <a:srgbClr val="0070C0"/>
                          </a:solidFill>
                          <a:effectLst/>
                        </a:rPr>
                        <a:t> 0P</a:t>
                      </a:r>
                      <a:r>
                        <a:rPr lang="it-IT" sz="1200" baseline="-25000" dirty="0">
                          <a:solidFill>
                            <a:srgbClr val="0070C0"/>
                          </a:solidFill>
                          <a:effectLst/>
                        </a:rPr>
                        <a:t>2</a:t>
                      </a:r>
                      <a:r>
                        <a:rPr lang="it-IT" sz="1200" dirty="0">
                          <a:solidFill>
                            <a:srgbClr val="0070C0"/>
                          </a:solidFill>
                          <a:effectLst/>
                        </a:rPr>
                        <a:t> 0P</a:t>
                      </a:r>
                      <a:r>
                        <a:rPr lang="it-IT" sz="1200" baseline="-25000" dirty="0">
                          <a:solidFill>
                            <a:srgbClr val="0070C0"/>
                          </a:solidFill>
                          <a:effectLst/>
                        </a:rPr>
                        <a:t>1</a:t>
                      </a:r>
                      <a:endParaRPr lang="it-IT" sz="1200" dirty="0">
                        <a:solidFill>
                          <a:srgbClr val="0070C0"/>
                        </a:solidFill>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lgn="l">
                        <a:spcAft>
                          <a:spcPts val="0"/>
                        </a:spcAft>
                      </a:pPr>
                      <a:r>
                        <a:rPr lang="it-IT" sz="1200">
                          <a:solidFill>
                            <a:srgbClr val="002060"/>
                          </a:solidFill>
                          <a:effectLst/>
                        </a:rPr>
                        <a:t>DCW DCR JMP      </a:t>
                      </a:r>
                      <a:endParaRPr lang="it-IT" sz="1200">
                        <a:solidFill>
                          <a:srgbClr val="002060"/>
                        </a:solidFill>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lgn="l">
                        <a:spcAft>
                          <a:spcPts val="0"/>
                        </a:spcAft>
                      </a:pPr>
                      <a:r>
                        <a:rPr lang="it-IT" sz="1200">
                          <a:effectLst/>
                        </a:rPr>
                        <a:t>MWB RW</a:t>
                      </a:r>
                      <a:endParaRPr lang="it-IT" sz="1200">
                        <a:effectLst/>
                        <a:latin typeface="Palatino"/>
                        <a:ea typeface="Times New Roman" panose="02020603050405020304" pitchFamily="18" charset="0"/>
                        <a:cs typeface="Times New Roman" panose="02020603050405020304" pitchFamily="18" charset="0"/>
                      </a:endParaRPr>
                    </a:p>
                  </a:txBody>
                  <a:tcPr marL="44450" marR="44450" marT="0" marB="0"/>
                </a:tc>
              </a:tr>
              <a:tr h="482692">
                <a:tc>
                  <a:txBody>
                    <a:bodyPr/>
                    <a:lstStyle/>
                    <a:p>
                      <a:pPr algn="l">
                        <a:spcAft>
                          <a:spcPts val="0"/>
                        </a:spcAft>
                      </a:pPr>
                      <a:r>
                        <a:rPr lang="it-IT" sz="1000">
                          <a:effectLst/>
                        </a:rPr>
                        <a:t>ADD</a:t>
                      </a:r>
                      <a:endParaRPr lang="it-IT" sz="1000" b="1" i="1">
                        <a:effectLst/>
                        <a:latin typeface="New York"/>
                        <a:cs typeface="Times New Roman" panose="02020603050405020304" pitchFamily="18" charset="0"/>
                      </a:endParaRPr>
                    </a:p>
                  </a:txBody>
                  <a:tcPr marL="44450" marR="44450" marT="0" marB="0"/>
                </a:tc>
                <a:tc>
                  <a:txBody>
                    <a:bodyPr/>
                    <a:lstStyle/>
                    <a:p>
                      <a:pPr algn="l">
                        <a:spcAft>
                          <a:spcPts val="0"/>
                        </a:spcAft>
                      </a:pPr>
                      <a:r>
                        <a:rPr lang="it-IT" sz="1000" dirty="0" smtClean="0">
                          <a:effectLst/>
                        </a:rPr>
                        <a:t>000001</a:t>
                      </a:r>
                      <a:endParaRPr lang="it-IT" sz="1000" b="1" i="1" dirty="0">
                        <a:effectLst/>
                        <a:latin typeface="New York"/>
                        <a:cs typeface="Times New Roman" panose="02020603050405020304" pitchFamily="18" charset="0"/>
                      </a:endParaRPr>
                    </a:p>
                  </a:txBody>
                  <a:tcPr marL="44450" marR="44450" marT="0" marB="0"/>
                </a:tc>
                <a:tc>
                  <a:txBody>
                    <a:bodyPr/>
                    <a:lstStyle/>
                    <a:p>
                      <a:pPr algn="l">
                        <a:spcAft>
                          <a:spcPts val="0"/>
                        </a:spcAft>
                      </a:pPr>
                      <a:r>
                        <a:rPr lang="it-IT" sz="1200" dirty="0">
                          <a:solidFill>
                            <a:srgbClr val="0070C0"/>
                          </a:solidFill>
                          <a:effectLst/>
                        </a:rPr>
                        <a:t>  -    -     0     0     0     </a:t>
                      </a:r>
                      <a:r>
                        <a:rPr lang="it-IT" sz="1200" dirty="0" smtClean="0">
                          <a:solidFill>
                            <a:srgbClr val="0070C0"/>
                          </a:solidFill>
                          <a:effectLst/>
                        </a:rPr>
                        <a:t>1</a:t>
                      </a:r>
                      <a:endParaRPr lang="it-IT" sz="1200" dirty="0">
                        <a:solidFill>
                          <a:srgbClr val="0070C0"/>
                        </a:solidFill>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lgn="l">
                        <a:spcAft>
                          <a:spcPts val="0"/>
                        </a:spcAft>
                      </a:pPr>
                      <a:r>
                        <a:rPr lang="it-IT" sz="1200">
                          <a:solidFill>
                            <a:srgbClr val="002060"/>
                          </a:solidFill>
                          <a:effectLst/>
                        </a:rPr>
                        <a:t>    0       -       0</a:t>
                      </a:r>
                      <a:endParaRPr lang="it-IT" sz="1200">
                        <a:solidFill>
                          <a:srgbClr val="002060"/>
                        </a:solidFill>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lgn="l">
                        <a:spcAft>
                          <a:spcPts val="0"/>
                        </a:spcAft>
                      </a:pPr>
                      <a:r>
                        <a:rPr lang="it-IT" sz="1200" dirty="0">
                          <a:effectLst/>
                        </a:rPr>
                        <a:t>   1       1</a:t>
                      </a:r>
                      <a:endParaRPr lang="it-IT" sz="1200" dirty="0">
                        <a:effectLst/>
                        <a:latin typeface="Palatino"/>
                        <a:ea typeface="Times New Roman" panose="02020603050405020304" pitchFamily="18" charset="0"/>
                        <a:cs typeface="Times New Roman" panose="02020603050405020304" pitchFamily="18" charset="0"/>
                      </a:endParaRPr>
                    </a:p>
                  </a:txBody>
                  <a:tcPr marL="44450" marR="44450" marT="0" marB="0"/>
                </a:tc>
              </a:tr>
              <a:tr h="482692">
                <a:tc>
                  <a:txBody>
                    <a:bodyPr/>
                    <a:lstStyle/>
                    <a:p>
                      <a:pPr algn="l">
                        <a:spcAft>
                          <a:spcPts val="0"/>
                        </a:spcAft>
                      </a:pPr>
                      <a:r>
                        <a:rPr lang="it-IT" sz="1000">
                          <a:effectLst/>
                        </a:rPr>
                        <a:t>SUB</a:t>
                      </a:r>
                      <a:endParaRPr lang="it-IT" sz="1000" b="1" i="1">
                        <a:effectLst/>
                        <a:latin typeface="New York"/>
                        <a:cs typeface="Times New Roman" panose="02020603050405020304" pitchFamily="18" charset="0"/>
                      </a:endParaRPr>
                    </a:p>
                  </a:txBody>
                  <a:tcPr marL="44450" marR="44450" marT="0" marB="0"/>
                </a:tc>
                <a:tc>
                  <a:txBody>
                    <a:bodyPr/>
                    <a:lstStyle/>
                    <a:p>
                      <a:pPr algn="l">
                        <a:spcAft>
                          <a:spcPts val="0"/>
                        </a:spcAft>
                      </a:pPr>
                      <a:r>
                        <a:rPr lang="it-IT" sz="1000" dirty="0" smtClean="0">
                          <a:effectLst/>
                        </a:rPr>
                        <a:t>000010</a:t>
                      </a:r>
                      <a:endParaRPr lang="it-IT" sz="1000" b="1" i="1" dirty="0">
                        <a:effectLst/>
                        <a:latin typeface="New York"/>
                        <a:cs typeface="Times New Roman" panose="02020603050405020304" pitchFamily="18" charset="0"/>
                      </a:endParaRPr>
                    </a:p>
                  </a:txBody>
                  <a:tcPr marL="44450" marR="44450" marT="0" marB="0"/>
                </a:tc>
                <a:tc>
                  <a:txBody>
                    <a:bodyPr/>
                    <a:lstStyle/>
                    <a:p>
                      <a:pPr algn="l">
                        <a:spcAft>
                          <a:spcPts val="0"/>
                        </a:spcAft>
                      </a:pPr>
                      <a:r>
                        <a:rPr lang="it-IT" sz="1200" dirty="0">
                          <a:solidFill>
                            <a:srgbClr val="0070C0"/>
                          </a:solidFill>
                          <a:effectLst/>
                        </a:rPr>
                        <a:t>  -    -     0     0     </a:t>
                      </a:r>
                      <a:r>
                        <a:rPr lang="it-IT" sz="1200" dirty="0" smtClean="0">
                          <a:solidFill>
                            <a:srgbClr val="0070C0"/>
                          </a:solidFill>
                          <a:effectLst/>
                        </a:rPr>
                        <a:t>1</a:t>
                      </a:r>
                      <a:r>
                        <a:rPr lang="it-IT" sz="1200" baseline="0" dirty="0" smtClean="0">
                          <a:solidFill>
                            <a:srgbClr val="0070C0"/>
                          </a:solidFill>
                          <a:effectLst/>
                        </a:rPr>
                        <a:t>     0</a:t>
                      </a:r>
                      <a:endParaRPr lang="it-IT" sz="1200" dirty="0">
                        <a:solidFill>
                          <a:srgbClr val="0070C0"/>
                        </a:solidFill>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lgn="l">
                        <a:spcAft>
                          <a:spcPts val="0"/>
                        </a:spcAft>
                      </a:pPr>
                      <a:r>
                        <a:rPr lang="it-IT" sz="1200">
                          <a:solidFill>
                            <a:srgbClr val="002060"/>
                          </a:solidFill>
                          <a:effectLst/>
                        </a:rPr>
                        <a:t>    0       -       0</a:t>
                      </a:r>
                      <a:endParaRPr lang="it-IT" sz="1200">
                        <a:solidFill>
                          <a:srgbClr val="002060"/>
                        </a:solidFill>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lgn="l">
                        <a:spcAft>
                          <a:spcPts val="0"/>
                        </a:spcAft>
                      </a:pPr>
                      <a:r>
                        <a:rPr lang="it-IT" sz="1200" dirty="0">
                          <a:effectLst/>
                        </a:rPr>
                        <a:t>   1       1</a:t>
                      </a:r>
                      <a:endParaRPr lang="it-IT" sz="1200" dirty="0">
                        <a:effectLst/>
                        <a:latin typeface="Palatino"/>
                        <a:ea typeface="Times New Roman" panose="02020603050405020304" pitchFamily="18" charset="0"/>
                        <a:cs typeface="Times New Roman" panose="02020603050405020304" pitchFamily="18" charset="0"/>
                      </a:endParaRPr>
                    </a:p>
                  </a:txBody>
                  <a:tcPr marL="44450" marR="44450" marT="0" marB="0"/>
                </a:tc>
              </a:tr>
              <a:tr h="482692">
                <a:tc>
                  <a:txBody>
                    <a:bodyPr/>
                    <a:lstStyle/>
                    <a:p>
                      <a:pPr algn="l">
                        <a:spcAft>
                          <a:spcPts val="0"/>
                        </a:spcAft>
                      </a:pPr>
                      <a:r>
                        <a:rPr lang="it-IT" sz="1000">
                          <a:effectLst/>
                        </a:rPr>
                        <a:t>OR</a:t>
                      </a:r>
                      <a:endParaRPr lang="it-IT" sz="1000" b="1" i="1">
                        <a:effectLst/>
                        <a:latin typeface="New York"/>
                        <a:cs typeface="Times New Roman" panose="02020603050405020304" pitchFamily="18" charset="0"/>
                      </a:endParaRPr>
                    </a:p>
                  </a:txBody>
                  <a:tcPr marL="44450" marR="44450" marT="0" marB="0"/>
                </a:tc>
                <a:tc>
                  <a:txBody>
                    <a:bodyPr/>
                    <a:lstStyle/>
                    <a:p>
                      <a:pPr algn="l">
                        <a:spcAft>
                          <a:spcPts val="0"/>
                        </a:spcAft>
                      </a:pPr>
                      <a:r>
                        <a:rPr lang="it-IT" sz="1000" dirty="0" smtClean="0">
                          <a:effectLst/>
                        </a:rPr>
                        <a:t>000011</a:t>
                      </a:r>
                      <a:endParaRPr lang="it-IT" sz="1000" b="1" i="1" dirty="0">
                        <a:effectLst/>
                        <a:latin typeface="New York"/>
                        <a:cs typeface="Times New Roman" panose="02020603050405020304" pitchFamily="18" charset="0"/>
                      </a:endParaRPr>
                    </a:p>
                  </a:txBody>
                  <a:tcPr marL="44450" marR="44450" marT="0" marB="0"/>
                </a:tc>
                <a:tc>
                  <a:txBody>
                    <a:bodyPr/>
                    <a:lstStyle/>
                    <a:p>
                      <a:pPr algn="l">
                        <a:spcAft>
                          <a:spcPts val="0"/>
                        </a:spcAft>
                      </a:pPr>
                      <a:r>
                        <a:rPr lang="it-IT" sz="1200" dirty="0">
                          <a:solidFill>
                            <a:srgbClr val="0070C0"/>
                          </a:solidFill>
                          <a:effectLst/>
                        </a:rPr>
                        <a:t>  -    -     0     0     1     </a:t>
                      </a:r>
                      <a:r>
                        <a:rPr lang="it-IT" sz="1200" dirty="0" smtClean="0">
                          <a:solidFill>
                            <a:srgbClr val="0070C0"/>
                          </a:solidFill>
                          <a:effectLst/>
                        </a:rPr>
                        <a:t>1</a:t>
                      </a:r>
                      <a:endParaRPr lang="it-IT" sz="1200" dirty="0">
                        <a:solidFill>
                          <a:srgbClr val="0070C0"/>
                        </a:solidFill>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lgn="l">
                        <a:spcAft>
                          <a:spcPts val="0"/>
                        </a:spcAft>
                      </a:pPr>
                      <a:r>
                        <a:rPr lang="it-IT" sz="1200">
                          <a:solidFill>
                            <a:srgbClr val="002060"/>
                          </a:solidFill>
                          <a:effectLst/>
                        </a:rPr>
                        <a:t>    0       -       0</a:t>
                      </a:r>
                      <a:endParaRPr lang="it-IT" sz="1200">
                        <a:solidFill>
                          <a:srgbClr val="002060"/>
                        </a:solidFill>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lgn="l">
                        <a:spcAft>
                          <a:spcPts val="0"/>
                        </a:spcAft>
                      </a:pPr>
                      <a:r>
                        <a:rPr lang="it-IT" sz="1200" dirty="0">
                          <a:effectLst/>
                        </a:rPr>
                        <a:t>   1       1</a:t>
                      </a:r>
                      <a:endParaRPr lang="it-IT" sz="1200" dirty="0">
                        <a:effectLst/>
                        <a:latin typeface="Palatino"/>
                        <a:ea typeface="Times New Roman" panose="02020603050405020304" pitchFamily="18" charset="0"/>
                        <a:cs typeface="Times New Roman" panose="02020603050405020304" pitchFamily="18" charset="0"/>
                      </a:endParaRPr>
                    </a:p>
                  </a:txBody>
                  <a:tcPr marL="44450" marR="44450" marT="0" marB="0"/>
                </a:tc>
              </a:tr>
              <a:tr h="482692">
                <a:tc>
                  <a:txBody>
                    <a:bodyPr/>
                    <a:lstStyle/>
                    <a:p>
                      <a:pPr algn="l">
                        <a:spcAft>
                          <a:spcPts val="0"/>
                        </a:spcAft>
                      </a:pPr>
                      <a:r>
                        <a:rPr lang="it-IT" sz="1000">
                          <a:effectLst/>
                        </a:rPr>
                        <a:t>AND</a:t>
                      </a:r>
                      <a:endParaRPr lang="it-IT" sz="1000" b="1" i="1">
                        <a:effectLst/>
                        <a:latin typeface="New York"/>
                        <a:cs typeface="Times New Roman" panose="02020603050405020304" pitchFamily="18" charset="0"/>
                      </a:endParaRPr>
                    </a:p>
                  </a:txBody>
                  <a:tcPr marL="44450" marR="44450" marT="0" marB="0"/>
                </a:tc>
                <a:tc>
                  <a:txBody>
                    <a:bodyPr/>
                    <a:lstStyle/>
                    <a:p>
                      <a:pPr algn="l">
                        <a:spcAft>
                          <a:spcPts val="0"/>
                        </a:spcAft>
                      </a:pPr>
                      <a:r>
                        <a:rPr lang="it-IT" sz="1000" dirty="0" smtClean="0">
                          <a:effectLst/>
                        </a:rPr>
                        <a:t>000100</a:t>
                      </a:r>
                      <a:endParaRPr lang="it-IT" sz="1000" b="1" i="1" dirty="0">
                        <a:effectLst/>
                        <a:latin typeface="New York"/>
                        <a:cs typeface="Times New Roman" panose="02020603050405020304" pitchFamily="18" charset="0"/>
                      </a:endParaRPr>
                    </a:p>
                  </a:txBody>
                  <a:tcPr marL="44450" marR="44450" marT="0" marB="0"/>
                </a:tc>
                <a:tc>
                  <a:txBody>
                    <a:bodyPr/>
                    <a:lstStyle/>
                    <a:p>
                      <a:pPr algn="l">
                        <a:spcAft>
                          <a:spcPts val="0"/>
                        </a:spcAft>
                      </a:pPr>
                      <a:r>
                        <a:rPr lang="it-IT" sz="1200" dirty="0">
                          <a:solidFill>
                            <a:srgbClr val="0070C0"/>
                          </a:solidFill>
                          <a:effectLst/>
                        </a:rPr>
                        <a:t>  -    -     0     </a:t>
                      </a:r>
                      <a:r>
                        <a:rPr lang="it-IT" sz="1200" dirty="0" smtClean="0">
                          <a:solidFill>
                            <a:srgbClr val="0070C0"/>
                          </a:solidFill>
                          <a:effectLst/>
                        </a:rPr>
                        <a:t>1     </a:t>
                      </a:r>
                      <a:r>
                        <a:rPr lang="it-IT" sz="1200" dirty="0">
                          <a:solidFill>
                            <a:srgbClr val="0070C0"/>
                          </a:solidFill>
                          <a:effectLst/>
                        </a:rPr>
                        <a:t>0</a:t>
                      </a:r>
                      <a:r>
                        <a:rPr lang="it-IT" sz="1200" dirty="0" smtClean="0">
                          <a:solidFill>
                            <a:srgbClr val="0070C0"/>
                          </a:solidFill>
                          <a:effectLst/>
                        </a:rPr>
                        <a:t>     </a:t>
                      </a:r>
                      <a:r>
                        <a:rPr lang="it-IT" sz="1200" dirty="0">
                          <a:solidFill>
                            <a:srgbClr val="0070C0"/>
                          </a:solidFill>
                          <a:effectLst/>
                        </a:rPr>
                        <a:t>0</a:t>
                      </a:r>
                      <a:endParaRPr lang="it-IT" sz="1200" dirty="0">
                        <a:solidFill>
                          <a:srgbClr val="0070C0"/>
                        </a:solidFill>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lgn="l">
                        <a:spcAft>
                          <a:spcPts val="0"/>
                        </a:spcAft>
                      </a:pPr>
                      <a:r>
                        <a:rPr lang="it-IT" sz="1200">
                          <a:solidFill>
                            <a:srgbClr val="002060"/>
                          </a:solidFill>
                          <a:effectLst/>
                        </a:rPr>
                        <a:t>    0       -       0</a:t>
                      </a:r>
                      <a:endParaRPr lang="it-IT" sz="1200">
                        <a:solidFill>
                          <a:srgbClr val="002060"/>
                        </a:solidFill>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lgn="l">
                        <a:spcAft>
                          <a:spcPts val="0"/>
                        </a:spcAft>
                      </a:pPr>
                      <a:r>
                        <a:rPr lang="it-IT" sz="1200" dirty="0">
                          <a:effectLst/>
                        </a:rPr>
                        <a:t>   1       1</a:t>
                      </a:r>
                      <a:endParaRPr lang="it-IT" sz="1200" dirty="0">
                        <a:effectLst/>
                        <a:latin typeface="Palatino"/>
                        <a:ea typeface="Times New Roman" panose="02020603050405020304" pitchFamily="18" charset="0"/>
                        <a:cs typeface="Times New Roman" panose="02020603050405020304" pitchFamily="18" charset="0"/>
                      </a:endParaRPr>
                    </a:p>
                  </a:txBody>
                  <a:tcPr marL="44450" marR="44450" marT="0" marB="0"/>
                </a:tc>
              </a:tr>
              <a:tr h="482692">
                <a:tc>
                  <a:txBody>
                    <a:bodyPr/>
                    <a:lstStyle/>
                    <a:p>
                      <a:pPr algn="l">
                        <a:spcAft>
                          <a:spcPts val="0"/>
                        </a:spcAft>
                      </a:pPr>
                      <a:r>
                        <a:rPr lang="it-IT" sz="1000">
                          <a:effectLst/>
                        </a:rPr>
                        <a:t>NOT</a:t>
                      </a:r>
                      <a:endParaRPr lang="it-IT" sz="1000" b="1" i="1">
                        <a:effectLst/>
                        <a:latin typeface="New York"/>
                        <a:cs typeface="Times New Roman" panose="02020603050405020304" pitchFamily="18" charset="0"/>
                      </a:endParaRPr>
                    </a:p>
                  </a:txBody>
                  <a:tcPr marL="44450" marR="44450" marT="0" marB="0"/>
                </a:tc>
                <a:tc>
                  <a:txBody>
                    <a:bodyPr/>
                    <a:lstStyle/>
                    <a:p>
                      <a:pPr algn="l">
                        <a:spcAft>
                          <a:spcPts val="0"/>
                        </a:spcAft>
                      </a:pPr>
                      <a:r>
                        <a:rPr lang="it-IT" sz="1000" dirty="0" smtClean="0">
                          <a:effectLst/>
                        </a:rPr>
                        <a:t>000101</a:t>
                      </a:r>
                      <a:endParaRPr lang="it-IT" sz="1000" b="1" i="1" dirty="0">
                        <a:effectLst/>
                        <a:latin typeface="New York"/>
                        <a:cs typeface="Times New Roman" panose="02020603050405020304" pitchFamily="18" charset="0"/>
                      </a:endParaRPr>
                    </a:p>
                  </a:txBody>
                  <a:tcPr marL="44450" marR="44450" marT="0" marB="0"/>
                </a:tc>
                <a:tc>
                  <a:txBody>
                    <a:bodyPr/>
                    <a:lstStyle/>
                    <a:p>
                      <a:pPr algn="l">
                        <a:spcAft>
                          <a:spcPts val="0"/>
                        </a:spcAft>
                      </a:pPr>
                      <a:r>
                        <a:rPr lang="it-IT" sz="1200" dirty="0">
                          <a:solidFill>
                            <a:srgbClr val="0070C0"/>
                          </a:solidFill>
                          <a:effectLst/>
                        </a:rPr>
                        <a:t>  -    -     0     1     0     </a:t>
                      </a:r>
                      <a:r>
                        <a:rPr lang="it-IT" sz="1200" dirty="0" smtClean="0">
                          <a:solidFill>
                            <a:srgbClr val="0070C0"/>
                          </a:solidFill>
                          <a:effectLst/>
                        </a:rPr>
                        <a:t>1</a:t>
                      </a:r>
                      <a:endParaRPr lang="it-IT" sz="1200" dirty="0">
                        <a:solidFill>
                          <a:srgbClr val="0070C0"/>
                        </a:solidFill>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lgn="l">
                        <a:spcAft>
                          <a:spcPts val="0"/>
                        </a:spcAft>
                      </a:pPr>
                      <a:r>
                        <a:rPr lang="it-IT" sz="1200">
                          <a:solidFill>
                            <a:srgbClr val="002060"/>
                          </a:solidFill>
                          <a:effectLst/>
                        </a:rPr>
                        <a:t>    0       -       0</a:t>
                      </a:r>
                      <a:endParaRPr lang="it-IT" sz="1200">
                        <a:solidFill>
                          <a:srgbClr val="002060"/>
                        </a:solidFill>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lgn="l">
                        <a:spcAft>
                          <a:spcPts val="0"/>
                        </a:spcAft>
                      </a:pPr>
                      <a:r>
                        <a:rPr lang="it-IT" sz="1200" dirty="0">
                          <a:effectLst/>
                        </a:rPr>
                        <a:t>   1       1</a:t>
                      </a:r>
                      <a:endParaRPr lang="it-IT" sz="1200" dirty="0">
                        <a:effectLst/>
                        <a:latin typeface="Palatino"/>
                        <a:ea typeface="Times New Roman" panose="02020603050405020304" pitchFamily="18" charset="0"/>
                        <a:cs typeface="Times New Roman" panose="02020603050405020304" pitchFamily="18" charset="0"/>
                      </a:endParaRPr>
                    </a:p>
                  </a:txBody>
                  <a:tcPr marL="44450" marR="44450" marT="0" marB="0"/>
                </a:tc>
              </a:tr>
              <a:tr h="482692">
                <a:tc>
                  <a:txBody>
                    <a:bodyPr/>
                    <a:lstStyle/>
                    <a:p>
                      <a:pPr algn="l">
                        <a:spcAft>
                          <a:spcPts val="0"/>
                        </a:spcAft>
                      </a:pPr>
                      <a:r>
                        <a:rPr lang="it-IT" sz="1000">
                          <a:effectLst/>
                        </a:rPr>
                        <a:t>LOAD</a:t>
                      </a:r>
                      <a:endParaRPr lang="it-IT" sz="1000" b="1" i="1">
                        <a:effectLst/>
                        <a:latin typeface="New York"/>
                        <a:cs typeface="Times New Roman" panose="02020603050405020304" pitchFamily="18" charset="0"/>
                      </a:endParaRPr>
                    </a:p>
                  </a:txBody>
                  <a:tcPr marL="44450" marR="44450" marT="0" marB="0"/>
                </a:tc>
                <a:tc>
                  <a:txBody>
                    <a:bodyPr/>
                    <a:lstStyle/>
                    <a:p>
                      <a:pPr algn="l">
                        <a:spcAft>
                          <a:spcPts val="0"/>
                        </a:spcAft>
                      </a:pPr>
                      <a:r>
                        <a:rPr lang="it-IT" sz="1000" dirty="0" smtClean="0">
                          <a:effectLst/>
                        </a:rPr>
                        <a:t>000110</a:t>
                      </a:r>
                      <a:endParaRPr lang="it-IT" sz="1000" b="1" i="1" dirty="0">
                        <a:effectLst/>
                        <a:latin typeface="New York"/>
                        <a:cs typeface="Times New Roman" panose="02020603050405020304" pitchFamily="18" charset="0"/>
                      </a:endParaRPr>
                    </a:p>
                  </a:txBody>
                  <a:tcPr marL="44450" marR="44450" marT="0" marB="0"/>
                </a:tc>
                <a:tc>
                  <a:txBody>
                    <a:bodyPr/>
                    <a:lstStyle/>
                    <a:p>
                      <a:pPr algn="l">
                        <a:spcAft>
                          <a:spcPts val="0"/>
                        </a:spcAft>
                      </a:pPr>
                      <a:r>
                        <a:rPr lang="it-IT" sz="1200" dirty="0">
                          <a:solidFill>
                            <a:srgbClr val="0070C0"/>
                          </a:solidFill>
                          <a:effectLst/>
                        </a:rPr>
                        <a:t>  1    1    1     -      -     -</a:t>
                      </a:r>
                      <a:endParaRPr lang="it-IT" sz="1200" dirty="0">
                        <a:solidFill>
                          <a:srgbClr val="0070C0"/>
                        </a:solidFill>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lgn="l">
                        <a:spcAft>
                          <a:spcPts val="0"/>
                        </a:spcAft>
                      </a:pPr>
                      <a:r>
                        <a:rPr lang="it-IT" sz="1200" dirty="0">
                          <a:solidFill>
                            <a:srgbClr val="7030A0"/>
                          </a:solidFill>
                          <a:effectLst/>
                        </a:rPr>
                        <a:t>    0       1       0</a:t>
                      </a:r>
                      <a:endParaRPr lang="it-IT" sz="1200" dirty="0">
                        <a:solidFill>
                          <a:srgbClr val="7030A0"/>
                        </a:solidFill>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lgn="l">
                        <a:spcAft>
                          <a:spcPts val="0"/>
                        </a:spcAft>
                      </a:pPr>
                      <a:r>
                        <a:rPr lang="it-IT" sz="1200" dirty="0">
                          <a:effectLst/>
                        </a:rPr>
                        <a:t>   0       1</a:t>
                      </a:r>
                      <a:endParaRPr lang="it-IT" sz="1200" dirty="0">
                        <a:effectLst/>
                        <a:latin typeface="Palatino"/>
                        <a:ea typeface="Times New Roman" panose="02020603050405020304" pitchFamily="18" charset="0"/>
                        <a:cs typeface="Times New Roman" panose="02020603050405020304" pitchFamily="18" charset="0"/>
                      </a:endParaRPr>
                    </a:p>
                  </a:txBody>
                  <a:tcPr marL="44450" marR="44450" marT="0" marB="0"/>
                </a:tc>
              </a:tr>
              <a:tr h="482692">
                <a:tc>
                  <a:txBody>
                    <a:bodyPr/>
                    <a:lstStyle/>
                    <a:p>
                      <a:pPr algn="l">
                        <a:spcAft>
                          <a:spcPts val="0"/>
                        </a:spcAft>
                      </a:pPr>
                      <a:r>
                        <a:rPr lang="it-IT" sz="1000">
                          <a:effectLst/>
                        </a:rPr>
                        <a:t>STORE</a:t>
                      </a:r>
                      <a:endParaRPr lang="it-IT" sz="1000" b="1" i="1">
                        <a:effectLst/>
                        <a:latin typeface="New York"/>
                        <a:cs typeface="Times New Roman" panose="02020603050405020304" pitchFamily="18" charset="0"/>
                      </a:endParaRPr>
                    </a:p>
                  </a:txBody>
                  <a:tcPr marL="44450" marR="44450" marT="0" marB="0"/>
                </a:tc>
                <a:tc>
                  <a:txBody>
                    <a:bodyPr/>
                    <a:lstStyle/>
                    <a:p>
                      <a:pPr algn="l">
                        <a:spcAft>
                          <a:spcPts val="0"/>
                        </a:spcAft>
                      </a:pPr>
                      <a:r>
                        <a:rPr lang="it-IT" sz="1000" dirty="0" smtClean="0">
                          <a:effectLst/>
                        </a:rPr>
                        <a:t>000111</a:t>
                      </a:r>
                      <a:endParaRPr lang="it-IT" sz="1000" b="1" i="1" dirty="0">
                        <a:effectLst/>
                        <a:latin typeface="New York"/>
                        <a:cs typeface="Times New Roman" panose="02020603050405020304" pitchFamily="18" charset="0"/>
                      </a:endParaRPr>
                    </a:p>
                  </a:txBody>
                  <a:tcPr marL="44450" marR="44450" marT="0" marB="0"/>
                </a:tc>
                <a:tc>
                  <a:txBody>
                    <a:bodyPr/>
                    <a:lstStyle/>
                    <a:p>
                      <a:pPr algn="l">
                        <a:spcAft>
                          <a:spcPts val="0"/>
                        </a:spcAft>
                      </a:pPr>
                      <a:r>
                        <a:rPr lang="it-IT" sz="1200" dirty="0">
                          <a:solidFill>
                            <a:srgbClr val="0070C0"/>
                          </a:solidFill>
                          <a:effectLst/>
                        </a:rPr>
                        <a:t>  1    1     -     -      -     -</a:t>
                      </a:r>
                      <a:endParaRPr lang="it-IT" sz="1200" dirty="0">
                        <a:solidFill>
                          <a:srgbClr val="0070C0"/>
                        </a:solidFill>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lgn="l">
                        <a:spcAft>
                          <a:spcPts val="0"/>
                        </a:spcAft>
                      </a:pPr>
                      <a:r>
                        <a:rPr lang="it-IT" sz="1200">
                          <a:solidFill>
                            <a:srgbClr val="002060"/>
                          </a:solidFill>
                          <a:effectLst/>
                        </a:rPr>
                        <a:t>    1       0       0</a:t>
                      </a:r>
                      <a:endParaRPr lang="it-IT" sz="1200">
                        <a:solidFill>
                          <a:srgbClr val="002060"/>
                        </a:solidFill>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lgn="l">
                        <a:spcAft>
                          <a:spcPts val="0"/>
                        </a:spcAft>
                      </a:pPr>
                      <a:r>
                        <a:rPr lang="it-IT" sz="1200" dirty="0">
                          <a:effectLst/>
                        </a:rPr>
                        <a:t>   -       0</a:t>
                      </a:r>
                      <a:endParaRPr lang="it-IT" sz="1200" dirty="0">
                        <a:effectLst/>
                        <a:latin typeface="Palatino"/>
                        <a:ea typeface="Times New Roman" panose="02020603050405020304" pitchFamily="18" charset="0"/>
                        <a:cs typeface="Times New Roman" panose="02020603050405020304" pitchFamily="18" charset="0"/>
                      </a:endParaRPr>
                    </a:p>
                  </a:txBody>
                  <a:tcPr marL="44450" marR="44450" marT="0" marB="0"/>
                </a:tc>
              </a:tr>
              <a:tr h="482692">
                <a:tc>
                  <a:txBody>
                    <a:bodyPr/>
                    <a:lstStyle/>
                    <a:p>
                      <a:pPr algn="l">
                        <a:spcAft>
                          <a:spcPts val="0"/>
                        </a:spcAft>
                      </a:pPr>
                      <a:r>
                        <a:rPr lang="it-IT" sz="1000">
                          <a:effectLst/>
                        </a:rPr>
                        <a:t>JMPC</a:t>
                      </a:r>
                      <a:endParaRPr lang="it-IT" sz="1000" b="1" i="1">
                        <a:effectLst/>
                        <a:latin typeface="New York"/>
                        <a:cs typeface="Times New Roman" panose="02020603050405020304" pitchFamily="18" charset="0"/>
                      </a:endParaRPr>
                    </a:p>
                  </a:txBody>
                  <a:tcPr marL="44450" marR="44450" marT="0" marB="0"/>
                </a:tc>
                <a:tc>
                  <a:txBody>
                    <a:bodyPr/>
                    <a:lstStyle/>
                    <a:p>
                      <a:pPr algn="l">
                        <a:spcAft>
                          <a:spcPts val="0"/>
                        </a:spcAft>
                      </a:pPr>
                      <a:r>
                        <a:rPr lang="it-IT" sz="1000" dirty="0" smtClean="0">
                          <a:effectLst/>
                        </a:rPr>
                        <a:t>001000</a:t>
                      </a:r>
                      <a:endParaRPr lang="it-IT" sz="1000" b="1" i="1" dirty="0">
                        <a:effectLst/>
                        <a:latin typeface="New York"/>
                        <a:cs typeface="Times New Roman" panose="02020603050405020304" pitchFamily="18" charset="0"/>
                      </a:endParaRPr>
                    </a:p>
                  </a:txBody>
                  <a:tcPr marL="44450" marR="44450" marT="0" marB="0"/>
                </a:tc>
                <a:tc>
                  <a:txBody>
                    <a:bodyPr/>
                    <a:lstStyle/>
                    <a:p>
                      <a:pPr algn="l">
                        <a:spcAft>
                          <a:spcPts val="0"/>
                        </a:spcAft>
                      </a:pPr>
                      <a:r>
                        <a:rPr lang="it-IT" sz="1200" dirty="0">
                          <a:solidFill>
                            <a:srgbClr val="0070C0"/>
                          </a:solidFill>
                          <a:effectLst/>
                        </a:rPr>
                        <a:t>  0    0     -     -      -     -</a:t>
                      </a:r>
                      <a:endParaRPr lang="it-IT" sz="1200" dirty="0">
                        <a:solidFill>
                          <a:srgbClr val="0070C0"/>
                        </a:solidFill>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lgn="l">
                        <a:spcAft>
                          <a:spcPts val="0"/>
                        </a:spcAft>
                      </a:pPr>
                      <a:r>
                        <a:rPr lang="it-IT" sz="1200">
                          <a:solidFill>
                            <a:srgbClr val="002060"/>
                          </a:solidFill>
                          <a:effectLst/>
                        </a:rPr>
                        <a:t>    0       0       1</a:t>
                      </a:r>
                      <a:endParaRPr lang="it-IT" sz="1200">
                        <a:solidFill>
                          <a:srgbClr val="002060"/>
                        </a:solidFill>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lgn="l">
                        <a:spcAft>
                          <a:spcPts val="0"/>
                        </a:spcAft>
                      </a:pPr>
                      <a:r>
                        <a:rPr lang="it-IT" sz="1200" dirty="0">
                          <a:effectLst/>
                        </a:rPr>
                        <a:t>   -       0</a:t>
                      </a:r>
                      <a:endParaRPr lang="it-IT" sz="1200" dirty="0">
                        <a:effectLst/>
                        <a:latin typeface="Palatino"/>
                        <a:ea typeface="Times New Roman" panose="02020603050405020304" pitchFamily="18" charset="0"/>
                        <a:cs typeface="Times New Roman" panose="02020603050405020304" pitchFamily="18" charset="0"/>
                      </a:endParaRPr>
                    </a:p>
                  </a:txBody>
                  <a:tcPr marL="44450" marR="44450" marT="0" marB="0"/>
                </a:tc>
              </a:tr>
              <a:tr h="540753">
                <a:tc>
                  <a:txBody>
                    <a:bodyPr/>
                    <a:lstStyle/>
                    <a:p>
                      <a:pPr algn="l">
                        <a:spcAft>
                          <a:spcPts val="0"/>
                        </a:spcAft>
                      </a:pPr>
                      <a:r>
                        <a:rPr lang="it-IT" sz="1000">
                          <a:effectLst/>
                        </a:rPr>
                        <a:t>NOP</a:t>
                      </a:r>
                      <a:endParaRPr lang="it-IT" sz="1000" b="1" i="1">
                        <a:effectLst/>
                        <a:latin typeface="New York"/>
                        <a:cs typeface="Times New Roman" panose="02020603050405020304" pitchFamily="18" charset="0"/>
                      </a:endParaRPr>
                    </a:p>
                  </a:txBody>
                  <a:tcPr marL="44450" marR="44450" marT="0" marB="0"/>
                </a:tc>
                <a:tc>
                  <a:txBody>
                    <a:bodyPr/>
                    <a:lstStyle/>
                    <a:p>
                      <a:pPr algn="l">
                        <a:spcAft>
                          <a:spcPts val="0"/>
                        </a:spcAft>
                      </a:pPr>
                      <a:r>
                        <a:rPr lang="it-IT" sz="1000" dirty="0" smtClean="0">
                          <a:effectLst/>
                        </a:rPr>
                        <a:t>000000</a:t>
                      </a:r>
                      <a:endParaRPr lang="it-IT" sz="1000" b="1" i="1" dirty="0">
                        <a:effectLst/>
                        <a:latin typeface="New York"/>
                        <a:cs typeface="Times New Roman" panose="02020603050405020304" pitchFamily="18" charset="0"/>
                      </a:endParaRPr>
                    </a:p>
                  </a:txBody>
                  <a:tcPr marL="44450" marR="44450" marT="0" marB="0"/>
                </a:tc>
                <a:tc>
                  <a:txBody>
                    <a:bodyPr/>
                    <a:lstStyle/>
                    <a:p>
                      <a:pPr algn="l">
                        <a:spcAft>
                          <a:spcPts val="0"/>
                        </a:spcAft>
                      </a:pPr>
                      <a:r>
                        <a:rPr lang="it-IT" sz="1200" dirty="0">
                          <a:solidFill>
                            <a:srgbClr val="0070C0"/>
                          </a:solidFill>
                          <a:effectLst/>
                        </a:rPr>
                        <a:t>  -     -     -     </a:t>
                      </a:r>
                      <a:r>
                        <a:rPr lang="it-IT" sz="1200" dirty="0" smtClean="0">
                          <a:solidFill>
                            <a:srgbClr val="0070C0"/>
                          </a:solidFill>
                          <a:effectLst/>
                        </a:rPr>
                        <a:t>0     </a:t>
                      </a:r>
                      <a:r>
                        <a:rPr lang="it-IT" sz="1200" dirty="0">
                          <a:solidFill>
                            <a:srgbClr val="0070C0"/>
                          </a:solidFill>
                          <a:effectLst/>
                        </a:rPr>
                        <a:t>0     </a:t>
                      </a:r>
                      <a:r>
                        <a:rPr lang="it-IT" sz="1200" dirty="0" smtClean="0">
                          <a:solidFill>
                            <a:srgbClr val="0070C0"/>
                          </a:solidFill>
                          <a:effectLst/>
                        </a:rPr>
                        <a:t>0</a:t>
                      </a:r>
                      <a:endParaRPr lang="it-IT" sz="1200" dirty="0">
                        <a:solidFill>
                          <a:srgbClr val="0070C0"/>
                        </a:solidFill>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lgn="l">
                        <a:spcAft>
                          <a:spcPts val="0"/>
                        </a:spcAft>
                      </a:pPr>
                      <a:r>
                        <a:rPr lang="it-IT" sz="1200" dirty="0">
                          <a:solidFill>
                            <a:srgbClr val="002060"/>
                          </a:solidFill>
                          <a:effectLst/>
                        </a:rPr>
                        <a:t>    0       -      </a:t>
                      </a:r>
                      <a:r>
                        <a:rPr lang="it-IT" sz="1200" dirty="0" smtClean="0">
                          <a:solidFill>
                            <a:srgbClr val="002060"/>
                          </a:solidFill>
                          <a:effectLst/>
                        </a:rPr>
                        <a:t>  </a:t>
                      </a:r>
                      <a:r>
                        <a:rPr lang="it-IT" sz="1200" dirty="0">
                          <a:solidFill>
                            <a:srgbClr val="002060"/>
                          </a:solidFill>
                          <a:effectLst/>
                        </a:rPr>
                        <a:t>0</a:t>
                      </a:r>
                      <a:endParaRPr lang="it-IT" sz="1200" dirty="0">
                        <a:solidFill>
                          <a:srgbClr val="002060"/>
                        </a:solidFill>
                        <a:effectLst/>
                        <a:latin typeface="Palatino"/>
                        <a:ea typeface="Times New Roman" panose="02020603050405020304" pitchFamily="18" charset="0"/>
                        <a:cs typeface="Times New Roman" panose="02020603050405020304" pitchFamily="18" charset="0"/>
                      </a:endParaRPr>
                    </a:p>
                  </a:txBody>
                  <a:tcPr marL="44450" marR="44450" marT="0" marB="0"/>
                </a:tc>
                <a:tc>
                  <a:txBody>
                    <a:bodyPr/>
                    <a:lstStyle/>
                    <a:p>
                      <a:pPr algn="l">
                        <a:spcAft>
                          <a:spcPts val="0"/>
                        </a:spcAft>
                      </a:pPr>
                      <a:r>
                        <a:rPr lang="it-IT" sz="1200" dirty="0">
                          <a:effectLst/>
                        </a:rPr>
                        <a:t>   -       0</a:t>
                      </a:r>
                      <a:endParaRPr lang="it-IT" sz="1200" dirty="0">
                        <a:effectLst/>
                        <a:latin typeface="Palatino"/>
                        <a:ea typeface="Times New Roman" panose="02020603050405020304" pitchFamily="18" charset="0"/>
                        <a:cs typeface="Times New Roman" panose="02020603050405020304" pitchFamily="18" charset="0"/>
                      </a:endParaRPr>
                    </a:p>
                  </a:txBody>
                  <a:tcPr marL="44450" marR="44450" marT="0" marB="0"/>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0F9B5027-0625-4823-9FF4-832FC4E5B2B1}" type="slidenum">
              <a:rPr lang="it-IT" altLang="it-IT" sz="1200"/>
              <a:pPr>
                <a:spcBef>
                  <a:spcPct val="0"/>
                </a:spcBef>
                <a:buFontTx/>
                <a:buNone/>
              </a:pPr>
              <a:t>63</a:t>
            </a:fld>
            <a:endParaRPr lang="it-IT" altLang="it-IT" sz="1200"/>
          </a:p>
        </p:txBody>
      </p:sp>
      <p:sp>
        <p:nvSpPr>
          <p:cNvPr id="230402" name="Rectangle 2"/>
          <p:cNvSpPr>
            <a:spLocks noGrp="1" noChangeArrowheads="1"/>
          </p:cNvSpPr>
          <p:nvPr>
            <p:ph type="title"/>
          </p:nvPr>
        </p:nvSpPr>
        <p:spPr/>
        <p:txBody>
          <a:bodyPr/>
          <a:lstStyle/>
          <a:p>
            <a:pPr eaLnBrk="1" hangingPunct="1">
              <a:defRPr/>
            </a:pPr>
            <a:r>
              <a:rPr lang="it-IT" altLang="it-IT" dirty="0" smtClean="0"/>
              <a:t>SCO-SCA</a:t>
            </a:r>
            <a:endParaRPr lang="en-US" altLang="it-IT"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54E6293E-CC31-4CDA-AF5D-24453571C947}" type="slidenum">
              <a:rPr lang="it-IT" altLang="it-IT" sz="1200"/>
              <a:pPr>
                <a:spcBef>
                  <a:spcPct val="0"/>
                </a:spcBef>
                <a:buFontTx/>
                <a:buNone/>
              </a:pPr>
              <a:t>64</a:t>
            </a:fld>
            <a:endParaRPr lang="it-IT" altLang="it-IT" sz="1200"/>
          </a:p>
        </p:txBody>
      </p:sp>
      <p:sp>
        <p:nvSpPr>
          <p:cNvPr id="182274" name="Rectangle 2"/>
          <p:cNvSpPr>
            <a:spLocks noGrp="1" noChangeArrowheads="1"/>
          </p:cNvSpPr>
          <p:nvPr>
            <p:ph type="title"/>
          </p:nvPr>
        </p:nvSpPr>
        <p:spPr/>
        <p:txBody>
          <a:bodyPr/>
          <a:lstStyle/>
          <a:p>
            <a:pPr eaLnBrk="1" hangingPunct="1">
              <a:defRPr/>
            </a:pPr>
            <a:r>
              <a:rPr lang="it-IT" dirty="0" smtClean="0"/>
              <a:t>Prestazioni del pipelining</a:t>
            </a:r>
            <a:endParaRPr lang="en-US" dirty="0" smtClean="0"/>
          </a:p>
        </p:txBody>
      </p:sp>
      <p:sp>
        <p:nvSpPr>
          <p:cNvPr id="11268" name="Rectangle 3"/>
          <p:cNvSpPr>
            <a:spLocks noGrp="1" noChangeArrowheads="1"/>
          </p:cNvSpPr>
          <p:nvPr>
            <p:ph type="body" idx="1"/>
          </p:nvPr>
        </p:nvSpPr>
        <p:spPr/>
        <p:txBody>
          <a:bodyPr/>
          <a:lstStyle/>
          <a:p>
            <a:pPr eaLnBrk="1" hangingPunct="1">
              <a:lnSpc>
                <a:spcPct val="90000"/>
              </a:lnSpc>
            </a:pPr>
            <a:r>
              <a:rPr lang="it-IT" altLang="it-IT" sz="2400" dirty="0" smtClean="0"/>
              <a:t>La presenza della pipeline aumenta il numero di istruzioni </a:t>
            </a:r>
            <a:r>
              <a:rPr lang="it-IT" altLang="it-IT" sz="2400" i="1" dirty="0" smtClean="0">
                <a:solidFill>
                  <a:srgbClr val="FF0000"/>
                </a:solidFill>
              </a:rPr>
              <a:t>contemporaneamente</a:t>
            </a:r>
            <a:r>
              <a:rPr lang="it-IT" altLang="it-IT" sz="2400" dirty="0" smtClean="0"/>
              <a:t> in esecuzione</a:t>
            </a:r>
          </a:p>
          <a:p>
            <a:pPr eaLnBrk="1" hangingPunct="1">
              <a:lnSpc>
                <a:spcPct val="90000"/>
              </a:lnSpc>
            </a:pPr>
            <a:endParaRPr lang="it-IT" altLang="it-IT" sz="2400" dirty="0" smtClean="0"/>
          </a:p>
          <a:p>
            <a:pPr eaLnBrk="1" hangingPunct="1">
              <a:lnSpc>
                <a:spcPct val="90000"/>
              </a:lnSpc>
            </a:pPr>
            <a:r>
              <a:rPr lang="it-IT" altLang="it-IT" sz="2400" dirty="0" smtClean="0"/>
              <a:t>Quindi, introducendo il pipelining nel processore, </a:t>
            </a:r>
            <a:r>
              <a:rPr lang="it-IT" altLang="it-IT" sz="2400" dirty="0" smtClean="0">
                <a:solidFill>
                  <a:srgbClr val="FF0000"/>
                </a:solidFill>
              </a:rPr>
              <a:t>aumenta il</a:t>
            </a:r>
            <a:r>
              <a:rPr lang="it-IT" altLang="it-IT" sz="2400" dirty="0" smtClean="0"/>
              <a:t> </a:t>
            </a:r>
            <a:r>
              <a:rPr lang="it-IT" altLang="it-IT" sz="2400" b="1" i="1" dirty="0" err="1" smtClean="0">
                <a:solidFill>
                  <a:srgbClr val="FF0000"/>
                </a:solidFill>
              </a:rPr>
              <a:t>throughput</a:t>
            </a:r>
            <a:r>
              <a:rPr lang="it-IT" altLang="it-IT" sz="2400" dirty="0" smtClean="0"/>
              <a:t> …</a:t>
            </a:r>
          </a:p>
          <a:p>
            <a:pPr lvl="1" eaLnBrk="1" hangingPunct="1">
              <a:lnSpc>
                <a:spcPct val="90000"/>
              </a:lnSpc>
            </a:pPr>
            <a:r>
              <a:rPr lang="it-IT" altLang="it-IT" sz="2000" dirty="0" err="1" smtClean="0"/>
              <a:t>Throughput</a:t>
            </a:r>
            <a:r>
              <a:rPr lang="it-IT" altLang="it-IT" sz="2000" dirty="0" smtClean="0"/>
              <a:t>: numero di istruzioni eseguite nell’unità di tempo</a:t>
            </a:r>
          </a:p>
          <a:p>
            <a:pPr eaLnBrk="1" hangingPunct="1">
              <a:lnSpc>
                <a:spcPct val="90000"/>
              </a:lnSpc>
            </a:pPr>
            <a:r>
              <a:rPr lang="it-IT" altLang="it-IT" sz="2400" dirty="0" smtClean="0"/>
              <a:t>… ma </a:t>
            </a:r>
            <a:r>
              <a:rPr lang="it-IT" altLang="it-IT" sz="2400" dirty="0" smtClean="0">
                <a:solidFill>
                  <a:srgbClr val="FF0000"/>
                </a:solidFill>
              </a:rPr>
              <a:t>non si riduce la </a:t>
            </a:r>
            <a:r>
              <a:rPr lang="it-IT" altLang="it-IT" sz="2400" b="1" i="1" dirty="0" smtClean="0">
                <a:solidFill>
                  <a:srgbClr val="FF0000"/>
                </a:solidFill>
              </a:rPr>
              <a:t>latenza</a:t>
            </a:r>
            <a:r>
              <a:rPr lang="it-IT" altLang="it-IT" sz="2400" dirty="0" smtClean="0"/>
              <a:t> della singola istruzione</a:t>
            </a:r>
          </a:p>
          <a:p>
            <a:pPr lvl="1" eaLnBrk="1" hangingPunct="1">
              <a:lnSpc>
                <a:spcPct val="90000"/>
              </a:lnSpc>
            </a:pPr>
            <a:r>
              <a:rPr lang="it-IT" altLang="it-IT" sz="2000" dirty="0" smtClean="0"/>
              <a:t>Latenza: tempo di esecuzione della singola istruzione, dal suo inizio fino al suo completamento</a:t>
            </a:r>
          </a:p>
          <a:p>
            <a:pPr lvl="1" eaLnBrk="1" hangingPunct="1">
              <a:lnSpc>
                <a:spcPct val="90000"/>
              </a:lnSpc>
            </a:pPr>
            <a:r>
              <a:rPr lang="it-IT" altLang="it-IT" sz="2000" dirty="0" smtClean="0"/>
              <a:t>Un’istruzione che richiede 5 passi, continua a richiedere 5 cicli di clock per la sua esecuzione con pipelining, mentre una che ne richiederebbe 4 necessita di 5 cicli di clock</a:t>
            </a:r>
          </a:p>
          <a:p>
            <a:pPr lvl="1" eaLnBrk="1" hangingPunct="1">
              <a:lnSpc>
                <a:spcPct val="90000"/>
              </a:lnSpc>
            </a:pPr>
            <a:endParaRPr lang="en-US" altLang="it-IT" sz="2000"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A1C8FE32-92D9-4D8C-8B1D-0BD56CCBD115}" type="slidenum">
              <a:rPr lang="it-IT" altLang="it-IT" sz="1200"/>
              <a:pPr>
                <a:spcBef>
                  <a:spcPct val="0"/>
                </a:spcBef>
                <a:buFontTx/>
                <a:buNone/>
              </a:pPr>
              <a:t>65</a:t>
            </a:fld>
            <a:endParaRPr lang="it-IT" altLang="it-IT" sz="1200"/>
          </a:p>
        </p:txBody>
      </p:sp>
      <p:sp>
        <p:nvSpPr>
          <p:cNvPr id="181250" name="Rectangle 2"/>
          <p:cNvSpPr>
            <a:spLocks noGrp="1" noChangeArrowheads="1"/>
          </p:cNvSpPr>
          <p:nvPr>
            <p:ph type="title"/>
          </p:nvPr>
        </p:nvSpPr>
        <p:spPr/>
        <p:txBody>
          <a:bodyPr/>
          <a:lstStyle/>
          <a:p>
            <a:pPr eaLnBrk="1" hangingPunct="1">
              <a:defRPr/>
            </a:pPr>
            <a:r>
              <a:rPr lang="it-IT" dirty="0" smtClean="0"/>
              <a:t>Stadi della pipeline</a:t>
            </a:r>
            <a:endParaRPr lang="en-US" dirty="0" smtClean="0"/>
          </a:p>
        </p:txBody>
      </p:sp>
      <p:sp>
        <p:nvSpPr>
          <p:cNvPr id="12292" name="Rectangle 3"/>
          <p:cNvSpPr>
            <a:spLocks noGrp="1" noChangeArrowheads="1"/>
          </p:cNvSpPr>
          <p:nvPr>
            <p:ph type="body" idx="1"/>
          </p:nvPr>
        </p:nvSpPr>
        <p:spPr>
          <a:xfrm>
            <a:off x="457200" y="990600"/>
            <a:ext cx="8229600" cy="4419600"/>
          </a:xfrm>
        </p:spPr>
        <p:txBody>
          <a:bodyPr/>
          <a:lstStyle/>
          <a:p>
            <a:pPr eaLnBrk="1" hangingPunct="1">
              <a:lnSpc>
                <a:spcPct val="90000"/>
              </a:lnSpc>
            </a:pPr>
            <a:r>
              <a:rPr lang="it-IT" altLang="it-IT" sz="2400" dirty="0" smtClean="0"/>
              <a:t>Il tempo necessario per fare avanzare un’istruzione di uno stadio lungo la pipeline corrisponde ad un ciclo di clock di pipeline</a:t>
            </a:r>
          </a:p>
          <a:p>
            <a:pPr eaLnBrk="1" hangingPunct="1">
              <a:lnSpc>
                <a:spcPct val="90000"/>
              </a:lnSpc>
            </a:pPr>
            <a:r>
              <a:rPr lang="it-IT" altLang="it-IT" sz="2400" dirty="0" smtClean="0"/>
              <a:t>Poiché gli stadi della pipeline sono collegati in sequenza, devono operare in modo sincrono</a:t>
            </a:r>
          </a:p>
          <a:p>
            <a:pPr lvl="1" eaLnBrk="1" hangingPunct="1">
              <a:lnSpc>
                <a:spcPct val="90000"/>
              </a:lnSpc>
            </a:pPr>
            <a:r>
              <a:rPr lang="it-IT" altLang="it-IT" sz="2000" dirty="0" smtClean="0"/>
              <a:t>avanzamento nella pipeline sincronizzato dal clock </a:t>
            </a:r>
          </a:p>
          <a:p>
            <a:pPr lvl="1" eaLnBrk="1" hangingPunct="1">
              <a:lnSpc>
                <a:spcPct val="90000"/>
              </a:lnSpc>
            </a:pPr>
            <a:r>
              <a:rPr lang="it-IT" altLang="it-IT" sz="2000" dirty="0" smtClean="0"/>
              <a:t>durata del ciclo di clock del processore con pipeline determinata dalla durata dello stadio più lento della pipeline </a:t>
            </a:r>
          </a:p>
          <a:p>
            <a:pPr lvl="2" eaLnBrk="1" hangingPunct="1">
              <a:lnSpc>
                <a:spcPct val="90000"/>
              </a:lnSpc>
            </a:pPr>
            <a:r>
              <a:rPr lang="it-IT" altLang="it-IT" sz="1800" dirty="0" smtClean="0"/>
              <a:t>Es.: 200 </a:t>
            </a:r>
            <a:r>
              <a:rPr lang="it-IT" altLang="it-IT" sz="1800" dirty="0" err="1" smtClean="0"/>
              <a:t>ps</a:t>
            </a:r>
            <a:r>
              <a:rPr lang="it-IT" altLang="it-IT" sz="1800" dirty="0" smtClean="0"/>
              <a:t> per l’esecuzione dell’operazione più lenta</a:t>
            </a:r>
          </a:p>
          <a:p>
            <a:pPr lvl="1" eaLnBrk="1" hangingPunct="1">
              <a:lnSpc>
                <a:spcPct val="90000"/>
              </a:lnSpc>
            </a:pPr>
            <a:r>
              <a:rPr lang="it-IT" altLang="it-IT" sz="2000" dirty="0" smtClean="0"/>
              <a:t>per alcune istruzioni, alcuni stadi sono cicli sprecati</a:t>
            </a:r>
          </a:p>
          <a:p>
            <a:pPr eaLnBrk="1" hangingPunct="1">
              <a:lnSpc>
                <a:spcPct val="90000"/>
              </a:lnSpc>
            </a:pPr>
            <a:r>
              <a:rPr lang="it-IT" altLang="it-IT" sz="2400" dirty="0" smtClean="0"/>
              <a:t>Obiettivo dei progettisti: bilanciare la durata degli stadi</a:t>
            </a:r>
          </a:p>
          <a:p>
            <a:pPr eaLnBrk="1" hangingPunct="1">
              <a:lnSpc>
                <a:spcPct val="90000"/>
              </a:lnSpc>
            </a:pPr>
            <a:r>
              <a:rPr lang="it-IT" altLang="it-IT" sz="2400" dirty="0" smtClean="0"/>
              <a:t>Se gli stadi sono </a:t>
            </a:r>
            <a:r>
              <a:rPr lang="it-IT" altLang="it-IT" sz="2400" i="1" dirty="0" smtClean="0"/>
              <a:t>perfettamente bilanciati </a:t>
            </a:r>
            <a:r>
              <a:rPr lang="it-IT" altLang="it-IT" sz="2400" dirty="0" smtClean="0"/>
              <a:t>e non ci sono </a:t>
            </a:r>
            <a:r>
              <a:rPr lang="it-IT" altLang="it-IT" sz="2400" dirty="0" err="1" smtClean="0"/>
              <a:t>istruz</a:t>
            </a:r>
            <a:r>
              <a:rPr lang="it-IT" altLang="it-IT" sz="2400" dirty="0" smtClean="0"/>
              <a:t>. con cicli </a:t>
            </a:r>
            <a:r>
              <a:rPr lang="it-IT" altLang="it-IT" sz="2400" u="sng" dirty="0" smtClean="0"/>
              <a:t>sprecati</a:t>
            </a:r>
            <a:r>
              <a:rPr lang="it-IT" altLang="it-IT" sz="2400" dirty="0" smtClean="0"/>
              <a:t>, lo </a:t>
            </a:r>
            <a:r>
              <a:rPr lang="it-IT" altLang="it-IT" sz="2400" i="1" dirty="0" err="1" smtClean="0">
                <a:solidFill>
                  <a:srgbClr val="FF0000"/>
                </a:solidFill>
              </a:rPr>
              <a:t>speedup</a:t>
            </a:r>
            <a:r>
              <a:rPr lang="it-IT" altLang="it-IT" sz="2400" i="1" dirty="0" smtClean="0">
                <a:solidFill>
                  <a:srgbClr val="FF0000"/>
                </a:solidFill>
              </a:rPr>
              <a:t> ideale</a:t>
            </a:r>
            <a:r>
              <a:rPr lang="it-IT" altLang="it-IT" sz="2400" dirty="0" smtClean="0"/>
              <a:t> dovuto al pipelining è pari al numero di stadi della pipeline</a:t>
            </a:r>
          </a:p>
        </p:txBody>
      </p:sp>
      <p:sp>
        <p:nvSpPr>
          <p:cNvPr id="12293" name="Text Box 4"/>
          <p:cNvSpPr txBox="1">
            <a:spLocks noChangeArrowheads="1"/>
          </p:cNvSpPr>
          <p:nvPr/>
        </p:nvSpPr>
        <p:spPr bwMode="auto">
          <a:xfrm>
            <a:off x="2689225" y="5851525"/>
            <a:ext cx="47625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defRPr>
            </a:lvl1pPr>
            <a:lvl2pPr>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lnSpc>
                <a:spcPct val="90000"/>
              </a:lnSpc>
              <a:buFontTx/>
              <a:buNone/>
            </a:pPr>
            <a:r>
              <a:rPr lang="it-IT" altLang="it-IT" sz="2000">
                <a:solidFill>
                  <a:schemeClr val="accent2"/>
                </a:solidFill>
              </a:rPr>
              <a:t>tempo tra istruzioni</a:t>
            </a:r>
            <a:r>
              <a:rPr lang="it-IT" altLang="it-IT" sz="2000" baseline="-25000">
                <a:solidFill>
                  <a:schemeClr val="accent2"/>
                </a:solidFill>
              </a:rPr>
              <a:t>no pipeline</a:t>
            </a:r>
            <a:endParaRPr lang="en-US" altLang="it-IT" sz="2000" baseline="-25000">
              <a:solidFill>
                <a:schemeClr val="accent2"/>
              </a:solidFill>
            </a:endParaRPr>
          </a:p>
          <a:p>
            <a:pPr lvl="1" eaLnBrk="1" hangingPunct="1">
              <a:lnSpc>
                <a:spcPct val="90000"/>
              </a:lnSpc>
              <a:buFontTx/>
              <a:buNone/>
            </a:pPr>
            <a:r>
              <a:rPr lang="it-IT" altLang="it-IT" sz="2000">
                <a:solidFill>
                  <a:schemeClr val="accent2"/>
                </a:solidFill>
              </a:rPr>
              <a:t>tempo tra istruzioni</a:t>
            </a:r>
            <a:r>
              <a:rPr lang="it-IT" altLang="it-IT" sz="2000" baseline="-25000">
                <a:solidFill>
                  <a:schemeClr val="accent2"/>
                </a:solidFill>
              </a:rPr>
              <a:t>pipeline</a:t>
            </a:r>
            <a:endParaRPr lang="en-US" altLang="it-IT" sz="2000" baseline="-25000">
              <a:solidFill>
                <a:schemeClr val="accent2"/>
              </a:solidFill>
            </a:endParaRPr>
          </a:p>
        </p:txBody>
      </p:sp>
      <p:sp>
        <p:nvSpPr>
          <p:cNvPr id="12294" name="Line 10"/>
          <p:cNvSpPr>
            <a:spLocks noChangeShapeType="1"/>
          </p:cNvSpPr>
          <p:nvPr/>
        </p:nvSpPr>
        <p:spPr bwMode="auto">
          <a:xfrm>
            <a:off x="3108325" y="6223000"/>
            <a:ext cx="3048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it-IT"/>
          </a:p>
        </p:txBody>
      </p:sp>
      <p:sp>
        <p:nvSpPr>
          <p:cNvPr id="12295" name="Rectangle 16"/>
          <p:cNvSpPr>
            <a:spLocks noChangeArrowheads="1"/>
          </p:cNvSpPr>
          <p:nvPr/>
        </p:nvSpPr>
        <p:spPr bwMode="auto">
          <a:xfrm>
            <a:off x="-107950" y="6070600"/>
            <a:ext cx="88566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defRPr>
            </a:lvl1pPr>
            <a:lvl2pPr>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lnSpc>
                <a:spcPct val="90000"/>
              </a:lnSpc>
              <a:buFontTx/>
              <a:buNone/>
            </a:pPr>
            <a:r>
              <a:rPr lang="it-IT" altLang="it-IT" sz="2000">
                <a:solidFill>
                  <a:schemeClr val="accent2"/>
                </a:solidFill>
              </a:rPr>
              <a:t>Speedup ideale</a:t>
            </a:r>
            <a:r>
              <a:rPr lang="it-IT" altLang="it-IT" sz="2000" baseline="-25000">
                <a:solidFill>
                  <a:schemeClr val="accent2"/>
                </a:solidFill>
              </a:rPr>
              <a:t>pipeline</a:t>
            </a:r>
            <a:r>
              <a:rPr lang="it-IT" altLang="it-IT" sz="2000">
                <a:solidFill>
                  <a:schemeClr val="accent2"/>
                </a:solidFill>
              </a:rPr>
              <a:t> =                                             = num. stadi pipeline</a:t>
            </a:r>
            <a:endParaRPr lang="en-US" altLang="it-IT" sz="2000">
              <a:solidFill>
                <a:schemeClr val="accent2"/>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6DD8F383-2FCA-430E-8852-F756944D492F}" type="slidenum">
              <a:rPr lang="it-IT" altLang="it-IT" sz="1200"/>
              <a:pPr>
                <a:spcBef>
                  <a:spcPct val="0"/>
                </a:spcBef>
                <a:buFontTx/>
                <a:buNone/>
              </a:pPr>
              <a:t>66</a:t>
            </a:fld>
            <a:endParaRPr lang="it-IT" altLang="it-IT" sz="1200"/>
          </a:p>
        </p:txBody>
      </p:sp>
      <p:sp>
        <p:nvSpPr>
          <p:cNvPr id="184322" name="Rectangle 2"/>
          <p:cNvSpPr>
            <a:spLocks noGrp="1" noChangeArrowheads="1"/>
          </p:cNvSpPr>
          <p:nvPr>
            <p:ph type="title"/>
          </p:nvPr>
        </p:nvSpPr>
        <p:spPr/>
        <p:txBody>
          <a:bodyPr/>
          <a:lstStyle/>
          <a:p>
            <a:pPr eaLnBrk="1" hangingPunct="1">
              <a:defRPr/>
            </a:pPr>
            <a:r>
              <a:rPr lang="it-IT" dirty="0" smtClean="0"/>
              <a:t>Stadi della pipeline (2)</a:t>
            </a:r>
            <a:endParaRPr lang="en-US" dirty="0" smtClean="0"/>
          </a:p>
        </p:txBody>
      </p:sp>
      <p:sp>
        <p:nvSpPr>
          <p:cNvPr id="13316" name="Rectangle 3"/>
          <p:cNvSpPr>
            <a:spLocks noGrp="1" noChangeArrowheads="1"/>
          </p:cNvSpPr>
          <p:nvPr>
            <p:ph type="body" idx="1"/>
          </p:nvPr>
        </p:nvSpPr>
        <p:spPr>
          <a:xfrm>
            <a:off x="520700" y="1295400"/>
            <a:ext cx="8153400" cy="4419600"/>
          </a:xfrm>
        </p:spPr>
        <p:txBody>
          <a:bodyPr/>
          <a:lstStyle/>
          <a:p>
            <a:pPr eaLnBrk="1" hangingPunct="1"/>
            <a:r>
              <a:rPr lang="it-IT" altLang="it-IT" sz="2400" dirty="0" smtClean="0"/>
              <a:t>Ma, in generale, gli stadi della pipeline non sono perfettamente bilanciati</a:t>
            </a:r>
          </a:p>
          <a:p>
            <a:pPr eaLnBrk="1" hangingPunct="1"/>
            <a:r>
              <a:rPr lang="it-IT" altLang="it-IT" sz="2400" dirty="0" smtClean="0"/>
              <a:t>L’introduzione del pipelining comporta quindi costi aggiuntivi</a:t>
            </a:r>
          </a:p>
          <a:p>
            <a:pPr lvl="1" eaLnBrk="1" hangingPunct="1"/>
            <a:r>
              <a:rPr lang="it-IT" altLang="it-IT" sz="2000" dirty="0" smtClean="0"/>
              <a:t>L’intervallo di tempo per il completamento di un’istruzione è superiore al minimo valore possibile</a:t>
            </a:r>
          </a:p>
          <a:p>
            <a:pPr lvl="1" eaLnBrk="1" hangingPunct="1"/>
            <a:r>
              <a:rPr lang="it-IT" altLang="it-IT" sz="2000" dirty="0" smtClean="0"/>
              <a:t>Lo </a:t>
            </a:r>
            <a:r>
              <a:rPr lang="it-IT" altLang="it-IT" sz="2000" i="1" dirty="0" err="1" smtClean="0">
                <a:solidFill>
                  <a:srgbClr val="FF0000"/>
                </a:solidFill>
              </a:rPr>
              <a:t>speedup</a:t>
            </a:r>
            <a:r>
              <a:rPr lang="it-IT" altLang="it-IT" sz="2000" i="1" dirty="0" smtClean="0">
                <a:solidFill>
                  <a:srgbClr val="FF0000"/>
                </a:solidFill>
              </a:rPr>
              <a:t> reale</a:t>
            </a:r>
            <a:r>
              <a:rPr lang="it-IT" altLang="it-IT" sz="2000" dirty="0" smtClean="0"/>
              <a:t> sarà minore del numero di stadi di pipeline introdotto</a:t>
            </a:r>
          </a:p>
          <a:p>
            <a:pPr lvl="2" eaLnBrk="1" hangingPunct="1"/>
            <a:r>
              <a:rPr lang="it-IT" altLang="it-IT" sz="1800" dirty="0" smtClean="0"/>
              <a:t>In genere una pipeline a 5 stadi non riesce a quintuplicare le prestazioni</a:t>
            </a:r>
            <a:endParaRPr lang="en-US" altLang="it-IT" sz="1800"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C25664AD-1C75-4F39-866D-EE0E3973704A}" type="slidenum">
              <a:rPr lang="it-IT" altLang="it-IT" sz="1200"/>
              <a:pPr>
                <a:spcBef>
                  <a:spcPct val="0"/>
                </a:spcBef>
                <a:buFontTx/>
                <a:buNone/>
              </a:pPr>
              <a:t>67</a:t>
            </a:fld>
            <a:endParaRPr lang="it-IT" altLang="it-IT" sz="1200"/>
          </a:p>
        </p:txBody>
      </p:sp>
      <p:sp>
        <p:nvSpPr>
          <p:cNvPr id="187394" name="Rectangle 2"/>
          <p:cNvSpPr>
            <a:spLocks noGrp="1" noChangeArrowheads="1"/>
          </p:cNvSpPr>
          <p:nvPr>
            <p:ph type="title"/>
          </p:nvPr>
        </p:nvSpPr>
        <p:spPr/>
        <p:txBody>
          <a:bodyPr/>
          <a:lstStyle/>
          <a:p>
            <a:pPr eaLnBrk="1" hangingPunct="1">
              <a:defRPr/>
            </a:pPr>
            <a:r>
              <a:rPr lang="it-IT" dirty="0" smtClean="0"/>
              <a:t>Miglioramento delle prestazioni</a:t>
            </a:r>
            <a:endParaRPr lang="en-US" dirty="0" smtClean="0"/>
          </a:p>
        </p:txBody>
      </p:sp>
      <p:sp>
        <p:nvSpPr>
          <p:cNvPr id="14340" name="Rectangle 3"/>
          <p:cNvSpPr>
            <a:spLocks noGrp="1" noChangeArrowheads="1"/>
          </p:cNvSpPr>
          <p:nvPr>
            <p:ph type="body" idx="1"/>
          </p:nvPr>
        </p:nvSpPr>
        <p:spPr>
          <a:xfrm>
            <a:off x="460375" y="1052513"/>
            <a:ext cx="8215313" cy="4953000"/>
          </a:xfrm>
        </p:spPr>
        <p:txBody>
          <a:bodyPr/>
          <a:lstStyle/>
          <a:p>
            <a:pPr marL="0" indent="0" eaLnBrk="1" hangingPunct="1">
              <a:lnSpc>
                <a:spcPct val="90000"/>
              </a:lnSpc>
              <a:buNone/>
            </a:pPr>
            <a:endParaRPr lang="it-IT" altLang="it-IT" sz="2000" dirty="0" smtClean="0"/>
          </a:p>
          <a:p>
            <a:pPr lvl="1" eaLnBrk="1" hangingPunct="1">
              <a:lnSpc>
                <a:spcPct val="90000"/>
              </a:lnSpc>
              <a:buFontTx/>
              <a:buNone/>
            </a:pPr>
            <a:endParaRPr lang="it-IT" altLang="it-IT" sz="2000" dirty="0" smtClean="0"/>
          </a:p>
          <a:p>
            <a:pPr eaLnBrk="1" hangingPunct="1">
              <a:lnSpc>
                <a:spcPct val="90000"/>
              </a:lnSpc>
            </a:pPr>
            <a:endParaRPr lang="it-IT" altLang="it-IT" sz="1600" i="1" dirty="0" smtClean="0"/>
          </a:p>
          <a:p>
            <a:pPr eaLnBrk="1" hangingPunct="1">
              <a:lnSpc>
                <a:spcPct val="90000"/>
              </a:lnSpc>
            </a:pPr>
            <a:r>
              <a:rPr lang="it-IT" altLang="it-IT" i="1" dirty="0" smtClean="0"/>
              <a:t>In generale</a:t>
            </a:r>
            <a:r>
              <a:rPr lang="it-IT" altLang="it-IT" dirty="0" smtClean="0"/>
              <a:t>: partendo dalla pipeline vuota con </a:t>
            </a:r>
            <a:r>
              <a:rPr lang="it-IT" altLang="it-IT" i="1" dirty="0" smtClean="0"/>
              <a:t>k</a:t>
            </a:r>
            <a:r>
              <a:rPr lang="it-IT" altLang="it-IT" dirty="0" smtClean="0"/>
              <a:t> stadi, per completare </a:t>
            </a:r>
            <a:r>
              <a:rPr lang="it-IT" altLang="it-IT" i="1" dirty="0" smtClean="0"/>
              <a:t>n</a:t>
            </a:r>
            <a:r>
              <a:rPr lang="it-IT" altLang="it-IT" dirty="0" smtClean="0"/>
              <a:t> istruzioni occorrono </a:t>
            </a:r>
            <a:r>
              <a:rPr lang="it-IT" altLang="it-IT" i="1" dirty="0" smtClean="0"/>
              <a:t>k</a:t>
            </a:r>
            <a:r>
              <a:rPr lang="it-IT" altLang="it-IT" dirty="0" smtClean="0"/>
              <a:t> + (</a:t>
            </a:r>
            <a:r>
              <a:rPr lang="it-IT" altLang="it-IT" i="1" dirty="0" smtClean="0"/>
              <a:t>n</a:t>
            </a:r>
            <a:r>
              <a:rPr lang="it-IT" altLang="it-IT" dirty="0" smtClean="0"/>
              <a:t>-1) cicli di clock:</a:t>
            </a:r>
          </a:p>
          <a:p>
            <a:pPr marL="0" indent="0" eaLnBrk="1" hangingPunct="1">
              <a:lnSpc>
                <a:spcPct val="90000"/>
              </a:lnSpc>
              <a:buNone/>
            </a:pPr>
            <a:endParaRPr lang="it-IT" altLang="it-IT" dirty="0" smtClean="0"/>
          </a:p>
          <a:p>
            <a:pPr lvl="1" eaLnBrk="1" hangingPunct="1">
              <a:lnSpc>
                <a:spcPct val="90000"/>
              </a:lnSpc>
            </a:pPr>
            <a:r>
              <a:rPr lang="it-IT" altLang="it-IT" i="1" dirty="0" smtClean="0"/>
              <a:t>k</a:t>
            </a:r>
            <a:r>
              <a:rPr lang="it-IT" altLang="it-IT" dirty="0" smtClean="0"/>
              <a:t> cicli per riempire la pipeline e completare l’esecuzione della prima istruzione</a:t>
            </a:r>
          </a:p>
          <a:p>
            <a:pPr marL="457200" lvl="1" indent="0" eaLnBrk="1" hangingPunct="1">
              <a:lnSpc>
                <a:spcPct val="90000"/>
              </a:lnSpc>
              <a:buNone/>
            </a:pPr>
            <a:endParaRPr lang="it-IT" altLang="it-IT" dirty="0" smtClean="0"/>
          </a:p>
          <a:p>
            <a:pPr lvl="1" eaLnBrk="1" hangingPunct="1">
              <a:lnSpc>
                <a:spcPct val="90000"/>
              </a:lnSpc>
            </a:pPr>
            <a:r>
              <a:rPr lang="it-IT" altLang="it-IT" i="1" dirty="0" smtClean="0"/>
              <a:t>n</a:t>
            </a:r>
            <a:r>
              <a:rPr lang="it-IT" altLang="it-IT" dirty="0" smtClean="0"/>
              <a:t>-1 cicli per completare le rimanenti </a:t>
            </a:r>
            <a:r>
              <a:rPr lang="it-IT" altLang="it-IT" i="1" dirty="0" smtClean="0"/>
              <a:t>n</a:t>
            </a:r>
            <a:r>
              <a:rPr lang="it-IT" altLang="it-IT" dirty="0" smtClean="0"/>
              <a:t>-1 istruzioni</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BC7497BE-11AD-414A-9C60-EE33774BE763}" type="slidenum">
              <a:rPr lang="it-IT" altLang="it-IT" sz="1200"/>
              <a:pPr>
                <a:spcBef>
                  <a:spcPct val="0"/>
                </a:spcBef>
                <a:buFontTx/>
                <a:buNone/>
              </a:pPr>
              <a:t>68</a:t>
            </a:fld>
            <a:endParaRPr lang="it-IT" altLang="it-IT" sz="1200"/>
          </a:p>
        </p:txBody>
      </p:sp>
      <p:sp>
        <p:nvSpPr>
          <p:cNvPr id="262146" name="Rectangle 2"/>
          <p:cNvSpPr>
            <a:spLocks noGrp="1" noChangeArrowheads="1"/>
          </p:cNvSpPr>
          <p:nvPr>
            <p:ph type="title"/>
          </p:nvPr>
        </p:nvSpPr>
        <p:spPr/>
        <p:txBody>
          <a:bodyPr/>
          <a:lstStyle/>
          <a:p>
            <a:pPr eaLnBrk="1" hangingPunct="1">
              <a:defRPr/>
            </a:pPr>
            <a:r>
              <a:rPr lang="it-IT" dirty="0" smtClean="0"/>
              <a:t>Miglioramento delle prestazioni (2)</a:t>
            </a:r>
            <a:endParaRPr lang="en-US" dirty="0" smtClean="0"/>
          </a:p>
        </p:txBody>
      </p:sp>
      <p:sp>
        <p:nvSpPr>
          <p:cNvPr id="15364" name="Rectangle 3"/>
          <p:cNvSpPr>
            <a:spLocks noGrp="1" noChangeArrowheads="1"/>
          </p:cNvSpPr>
          <p:nvPr>
            <p:ph type="body" idx="1"/>
          </p:nvPr>
        </p:nvSpPr>
        <p:spPr>
          <a:xfrm>
            <a:off x="533400" y="1219200"/>
            <a:ext cx="8610600" cy="4953000"/>
          </a:xfrm>
        </p:spPr>
        <p:txBody>
          <a:bodyPr/>
          <a:lstStyle/>
          <a:p>
            <a:pPr eaLnBrk="1" hangingPunct="1"/>
            <a:r>
              <a:rPr lang="it-IT" altLang="it-IT" sz="2400" dirty="0" smtClean="0"/>
              <a:t>All’aumentare del numero di istruzioni </a:t>
            </a:r>
            <a:r>
              <a:rPr lang="it-IT" altLang="it-IT" sz="2400" i="1" dirty="0" smtClean="0"/>
              <a:t>n</a:t>
            </a:r>
            <a:r>
              <a:rPr lang="it-IT" altLang="it-IT" sz="2400" dirty="0" smtClean="0"/>
              <a:t>, il rapporto tra i tempi totali di esecuzione su macchine senza e con pipeline si avvicina al limite ideale</a:t>
            </a:r>
            <a:endParaRPr lang="it-IT" altLang="it-IT" dirty="0"/>
          </a:p>
          <a:p>
            <a:pPr eaLnBrk="1" hangingPunct="1"/>
            <a:r>
              <a:rPr lang="it-IT" altLang="it-IT" sz="2400" dirty="0" smtClean="0"/>
              <a:t>Il tempo per riempire/svuotare la pipeline diventa trascurabile rispetto al tempo totale per completare le istruzioni</a:t>
            </a:r>
          </a:p>
          <a:p>
            <a:pPr lvl="1" eaLnBrk="1" hangingPunct="1"/>
            <a:endParaRPr lang="it-IT" altLang="it-IT" dirty="0" smtClean="0"/>
          </a:p>
          <a:p>
            <a:pPr lvl="1" eaLnBrk="1" hangingPunct="1"/>
            <a:r>
              <a:rPr lang="it-IT" altLang="it-IT" dirty="0" smtClean="0"/>
              <a:t>Esempio:</a:t>
            </a:r>
          </a:p>
          <a:p>
            <a:pPr lvl="2" eaLnBrk="1" hangingPunct="1"/>
            <a:r>
              <a:rPr lang="it-IT" altLang="it-IT" dirty="0" smtClean="0"/>
              <a:t>1000 istruzioni </a:t>
            </a:r>
            <a:r>
              <a:rPr lang="it-IT" altLang="it-IT" dirty="0" err="1" smtClean="0"/>
              <a:t>load</a:t>
            </a:r>
            <a:r>
              <a:rPr lang="it-IT" altLang="it-IT" dirty="0" smtClean="0"/>
              <a:t> senza pipeline: 5 x 200</a:t>
            </a:r>
            <a:r>
              <a:rPr lang="it-IT" altLang="it-IT" dirty="0" smtClean="0">
                <a:sym typeface="Symbol" panose="05050102010706020507" pitchFamily="18" charset="2"/>
              </a:rPr>
              <a:t></a:t>
            </a:r>
            <a:r>
              <a:rPr lang="it-IT" altLang="it-IT" dirty="0" smtClean="0"/>
              <a:t>1000 </a:t>
            </a:r>
            <a:r>
              <a:rPr lang="it-IT" altLang="it-IT" dirty="0" err="1" smtClean="0"/>
              <a:t>ps</a:t>
            </a:r>
            <a:r>
              <a:rPr lang="it-IT" altLang="it-IT" dirty="0" smtClean="0"/>
              <a:t> = 1.000.000 </a:t>
            </a:r>
            <a:r>
              <a:rPr lang="it-IT" altLang="it-IT" dirty="0" err="1" smtClean="0"/>
              <a:t>ps</a:t>
            </a:r>
            <a:endParaRPr lang="it-IT" altLang="it-IT" dirty="0" smtClean="0"/>
          </a:p>
          <a:p>
            <a:pPr lvl="2" eaLnBrk="1" hangingPunct="1"/>
            <a:r>
              <a:rPr lang="it-IT" altLang="it-IT" dirty="0" smtClean="0"/>
              <a:t>1000 istruzioni </a:t>
            </a:r>
            <a:r>
              <a:rPr lang="it-IT" altLang="it-IT" dirty="0" err="1" smtClean="0"/>
              <a:t>lw</a:t>
            </a:r>
            <a:r>
              <a:rPr lang="it-IT" altLang="it-IT" dirty="0" smtClean="0"/>
              <a:t> con pipeline: 1000 + 200</a:t>
            </a:r>
            <a:r>
              <a:rPr lang="it-IT" altLang="it-IT" dirty="0" smtClean="0">
                <a:sym typeface="Symbol" panose="05050102010706020507" pitchFamily="18" charset="2"/>
              </a:rPr>
              <a:t>(</a:t>
            </a:r>
            <a:r>
              <a:rPr lang="it-IT" altLang="it-IT" dirty="0" smtClean="0"/>
              <a:t>1000 -1)= 200.800 </a:t>
            </a:r>
            <a:r>
              <a:rPr lang="it-IT" altLang="it-IT" dirty="0" err="1" smtClean="0"/>
              <a:t>ps</a:t>
            </a:r>
            <a:r>
              <a:rPr lang="it-IT" altLang="it-IT" dirty="0" smtClean="0"/>
              <a:t> </a:t>
            </a:r>
          </a:p>
          <a:p>
            <a:pPr lvl="2" eaLnBrk="1" hangingPunct="1"/>
            <a:r>
              <a:rPr lang="it-IT" altLang="it-IT" dirty="0" smtClean="0"/>
              <a:t>200800 </a:t>
            </a:r>
            <a:r>
              <a:rPr lang="it-IT" altLang="it-IT" dirty="0" err="1" smtClean="0"/>
              <a:t>ps</a:t>
            </a:r>
            <a:r>
              <a:rPr lang="it-IT" altLang="it-IT" dirty="0" smtClean="0"/>
              <a:t> invece di 1000000 </a:t>
            </a:r>
            <a:r>
              <a:rPr lang="it-IT" altLang="it-IT" dirty="0" err="1" smtClean="0"/>
              <a:t>ps</a:t>
            </a:r>
            <a:r>
              <a:rPr lang="it-IT" altLang="it-IT" dirty="0" smtClean="0"/>
              <a:t> (1000000/200800 = 4.98 circa)</a:t>
            </a:r>
          </a:p>
          <a:p>
            <a:pPr lvl="1" eaLnBrk="1" hangingPunct="1">
              <a:buFontTx/>
              <a:buNone/>
            </a:pPr>
            <a:endParaRPr lang="it-IT" altLang="it-IT"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6FA0315E-38DC-46C3-8AB0-DDA0BAAFBF70}" type="slidenum">
              <a:rPr lang="it-IT" altLang="it-IT" sz="1200"/>
              <a:pPr>
                <a:spcBef>
                  <a:spcPct val="0"/>
                </a:spcBef>
                <a:buFontTx/>
                <a:buNone/>
              </a:pPr>
              <a:t>6</a:t>
            </a:fld>
            <a:endParaRPr lang="it-IT" altLang="it-IT" sz="1200"/>
          </a:p>
        </p:txBody>
      </p:sp>
      <p:sp>
        <p:nvSpPr>
          <p:cNvPr id="267266" name="Rectangle 2"/>
          <p:cNvSpPr>
            <a:spLocks noGrp="1" noChangeArrowheads="1"/>
          </p:cNvSpPr>
          <p:nvPr>
            <p:ph type="title"/>
          </p:nvPr>
        </p:nvSpPr>
        <p:spPr/>
        <p:txBody>
          <a:bodyPr/>
          <a:lstStyle/>
          <a:p>
            <a:pPr eaLnBrk="1" hangingPunct="1">
              <a:defRPr/>
            </a:pPr>
            <a:r>
              <a:rPr lang="it-IT" dirty="0" smtClean="0"/>
              <a:t>Idea base</a:t>
            </a:r>
          </a:p>
        </p:txBody>
      </p:sp>
      <p:sp>
        <p:nvSpPr>
          <p:cNvPr id="8196" name="Rectangle 3"/>
          <p:cNvSpPr>
            <a:spLocks noGrp="1" noChangeArrowheads="1"/>
          </p:cNvSpPr>
          <p:nvPr>
            <p:ph type="body" idx="1"/>
          </p:nvPr>
        </p:nvSpPr>
        <p:spPr>
          <a:xfrm>
            <a:off x="533400" y="1125538"/>
            <a:ext cx="8001000" cy="4419600"/>
          </a:xfrm>
        </p:spPr>
        <p:txBody>
          <a:bodyPr/>
          <a:lstStyle/>
          <a:p>
            <a:pPr eaLnBrk="1" hangingPunct="1">
              <a:lnSpc>
                <a:spcPct val="90000"/>
              </a:lnSpc>
            </a:pPr>
            <a:r>
              <a:rPr lang="it-IT" altLang="it-IT" sz="2400" smtClean="0"/>
              <a:t>Il lavoro svolto da un processore con pipelining per eseguire un’istruzione è diviso in passi (</a:t>
            </a:r>
            <a:r>
              <a:rPr lang="it-IT" altLang="it-IT" sz="2400" i="1" smtClean="0">
                <a:solidFill>
                  <a:srgbClr val="FF0000"/>
                </a:solidFill>
              </a:rPr>
              <a:t>stadi della pipeline</a:t>
            </a:r>
            <a:r>
              <a:rPr lang="it-IT" altLang="it-IT" sz="2400" smtClean="0"/>
              <a:t>), che richiedono una frazione del tempo necessario all’esecuzione dell’intera istruzione</a:t>
            </a:r>
          </a:p>
          <a:p>
            <a:pPr eaLnBrk="1" hangingPunct="1">
              <a:lnSpc>
                <a:spcPct val="90000"/>
              </a:lnSpc>
            </a:pPr>
            <a:r>
              <a:rPr lang="it-IT" altLang="it-IT" sz="2400" smtClean="0"/>
              <a:t>Gli stadi sono connessi in maniera seriale per formare la pipeline; le istruzioni:</a:t>
            </a:r>
          </a:p>
          <a:p>
            <a:pPr lvl="1" eaLnBrk="1" hangingPunct="1">
              <a:lnSpc>
                <a:spcPct val="90000"/>
              </a:lnSpc>
            </a:pPr>
            <a:r>
              <a:rPr lang="it-IT" altLang="it-IT" sz="2000" smtClean="0"/>
              <a:t>entrano da un’estremità della pipeline</a:t>
            </a:r>
          </a:p>
          <a:p>
            <a:pPr lvl="1" eaLnBrk="1" hangingPunct="1">
              <a:lnSpc>
                <a:spcPct val="90000"/>
              </a:lnSpc>
            </a:pPr>
            <a:r>
              <a:rPr lang="it-IT" altLang="it-IT" sz="2000" smtClean="0"/>
              <a:t>vengono elaborate dai vari stadi secondo l’ordine previsto</a:t>
            </a:r>
          </a:p>
          <a:p>
            <a:pPr lvl="1" eaLnBrk="1" hangingPunct="1">
              <a:lnSpc>
                <a:spcPct val="90000"/>
              </a:lnSpc>
            </a:pPr>
            <a:r>
              <a:rPr lang="it-IT" altLang="it-IT" sz="2000" smtClean="0"/>
              <a:t>escono dall’altra estremità della pipeline</a:t>
            </a:r>
          </a:p>
          <a:p>
            <a:pPr eaLnBrk="1" hangingPunct="1">
              <a:lnSpc>
                <a:spcPct val="90000"/>
              </a:lnSpc>
            </a:pPr>
            <a:endParaRPr lang="it-IT" altLang="it-IT" sz="2400" smtClean="0"/>
          </a:p>
        </p:txBody>
      </p:sp>
      <p:grpSp>
        <p:nvGrpSpPr>
          <p:cNvPr id="8197" name="Group 20"/>
          <p:cNvGrpSpPr>
            <a:grpSpLocks/>
          </p:cNvGrpSpPr>
          <p:nvPr/>
        </p:nvGrpSpPr>
        <p:grpSpPr bwMode="auto">
          <a:xfrm>
            <a:off x="950913" y="4797425"/>
            <a:ext cx="7221537" cy="1079500"/>
            <a:chOff x="567" y="3249"/>
            <a:chExt cx="4549" cy="680"/>
          </a:xfrm>
        </p:grpSpPr>
        <p:sp>
          <p:nvSpPr>
            <p:cNvPr id="8198" name="Rectangle 4"/>
            <p:cNvSpPr>
              <a:spLocks noChangeArrowheads="1"/>
            </p:cNvSpPr>
            <p:nvPr/>
          </p:nvSpPr>
          <p:spPr bwMode="auto">
            <a:xfrm>
              <a:off x="1429" y="3249"/>
              <a:ext cx="408" cy="68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8199" name="Rectangle 5"/>
            <p:cNvSpPr>
              <a:spLocks noChangeArrowheads="1"/>
            </p:cNvSpPr>
            <p:nvPr/>
          </p:nvSpPr>
          <p:spPr bwMode="auto">
            <a:xfrm>
              <a:off x="2269" y="3249"/>
              <a:ext cx="408" cy="68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8200" name="Rectangle 6"/>
            <p:cNvSpPr>
              <a:spLocks noChangeArrowheads="1"/>
            </p:cNvSpPr>
            <p:nvPr/>
          </p:nvSpPr>
          <p:spPr bwMode="auto">
            <a:xfrm>
              <a:off x="4105" y="3249"/>
              <a:ext cx="408" cy="68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cxnSp>
          <p:nvCxnSpPr>
            <p:cNvPr id="8201" name="AutoShape 9"/>
            <p:cNvCxnSpPr>
              <a:cxnSpLocks noChangeShapeType="1"/>
              <a:stCxn id="8198" idx="3"/>
              <a:endCxn id="8199" idx="1"/>
            </p:cNvCxnSpPr>
            <p:nvPr/>
          </p:nvCxnSpPr>
          <p:spPr bwMode="auto">
            <a:xfrm>
              <a:off x="1843" y="3589"/>
              <a:ext cx="42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02" name="Text Box 10"/>
            <p:cNvSpPr txBox="1">
              <a:spLocks noChangeArrowheads="1"/>
            </p:cNvSpPr>
            <p:nvPr/>
          </p:nvSpPr>
          <p:spPr bwMode="auto">
            <a:xfrm>
              <a:off x="1476" y="3454"/>
              <a:ext cx="31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2400">
                  <a:cs typeface="Arial" panose="020B0604020202020204" pitchFamily="34" charset="0"/>
                </a:rPr>
                <a:t>S</a:t>
              </a:r>
              <a:r>
                <a:rPr lang="it-IT" altLang="it-IT" sz="2400" baseline="-25000">
                  <a:cs typeface="Arial" panose="020B0604020202020204" pitchFamily="34" charset="0"/>
                </a:rPr>
                <a:t>1</a:t>
              </a:r>
            </a:p>
          </p:txBody>
        </p:sp>
        <p:sp>
          <p:nvSpPr>
            <p:cNvPr id="8203" name="Text Box 11"/>
            <p:cNvSpPr txBox="1">
              <a:spLocks noChangeArrowheads="1"/>
            </p:cNvSpPr>
            <p:nvPr/>
          </p:nvSpPr>
          <p:spPr bwMode="auto">
            <a:xfrm>
              <a:off x="4153" y="3454"/>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2400">
                  <a:cs typeface="Arial" panose="020B0604020202020204" pitchFamily="34" charset="0"/>
                </a:rPr>
                <a:t>S</a:t>
              </a:r>
              <a:r>
                <a:rPr lang="it-IT" altLang="it-IT" sz="2400" baseline="-25000">
                  <a:cs typeface="Arial" panose="020B0604020202020204" pitchFamily="34" charset="0"/>
                </a:rPr>
                <a:t>k</a:t>
              </a:r>
            </a:p>
          </p:txBody>
        </p:sp>
        <p:sp>
          <p:nvSpPr>
            <p:cNvPr id="8204" name="Text Box 12"/>
            <p:cNvSpPr txBox="1">
              <a:spLocks noChangeArrowheads="1"/>
            </p:cNvSpPr>
            <p:nvPr/>
          </p:nvSpPr>
          <p:spPr bwMode="auto">
            <a:xfrm>
              <a:off x="2315" y="3454"/>
              <a:ext cx="31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2400">
                  <a:cs typeface="Arial" panose="020B0604020202020204" pitchFamily="34" charset="0"/>
                </a:rPr>
                <a:t>S</a:t>
              </a:r>
              <a:r>
                <a:rPr lang="it-IT" altLang="it-IT" sz="2400" baseline="-25000">
                  <a:cs typeface="Arial" panose="020B0604020202020204" pitchFamily="34" charset="0"/>
                </a:rPr>
                <a:t>2</a:t>
              </a:r>
            </a:p>
          </p:txBody>
        </p:sp>
        <p:sp>
          <p:nvSpPr>
            <p:cNvPr id="8205" name="Line 13"/>
            <p:cNvSpPr>
              <a:spLocks noChangeShapeType="1"/>
            </p:cNvSpPr>
            <p:nvPr/>
          </p:nvSpPr>
          <p:spPr bwMode="auto">
            <a:xfrm>
              <a:off x="975" y="3580"/>
              <a:ext cx="45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it-IT"/>
            </a:p>
          </p:txBody>
        </p:sp>
        <p:sp>
          <p:nvSpPr>
            <p:cNvPr id="8206" name="Line 14"/>
            <p:cNvSpPr>
              <a:spLocks noChangeShapeType="1"/>
            </p:cNvSpPr>
            <p:nvPr/>
          </p:nvSpPr>
          <p:spPr bwMode="auto">
            <a:xfrm>
              <a:off x="4513" y="3582"/>
              <a:ext cx="45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it-IT"/>
            </a:p>
          </p:txBody>
        </p:sp>
        <p:sp>
          <p:nvSpPr>
            <p:cNvPr id="8207" name="Line 15"/>
            <p:cNvSpPr>
              <a:spLocks noChangeShapeType="1"/>
            </p:cNvSpPr>
            <p:nvPr/>
          </p:nvSpPr>
          <p:spPr bwMode="auto">
            <a:xfrm>
              <a:off x="2698" y="3588"/>
              <a:ext cx="45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it-IT"/>
            </a:p>
          </p:txBody>
        </p:sp>
        <p:sp>
          <p:nvSpPr>
            <p:cNvPr id="8208" name="Line 16"/>
            <p:cNvSpPr>
              <a:spLocks noChangeShapeType="1"/>
            </p:cNvSpPr>
            <p:nvPr/>
          </p:nvSpPr>
          <p:spPr bwMode="auto">
            <a:xfrm>
              <a:off x="3651" y="3590"/>
              <a:ext cx="45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it-IT"/>
            </a:p>
          </p:txBody>
        </p:sp>
        <p:sp>
          <p:nvSpPr>
            <p:cNvPr id="8209" name="Text Box 17"/>
            <p:cNvSpPr txBox="1">
              <a:spLocks noChangeArrowheads="1"/>
            </p:cNvSpPr>
            <p:nvPr/>
          </p:nvSpPr>
          <p:spPr bwMode="auto">
            <a:xfrm>
              <a:off x="3218" y="3402"/>
              <a:ext cx="3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2400">
                  <a:cs typeface="Arial" panose="020B0604020202020204" pitchFamily="34" charset="0"/>
                </a:rPr>
                <a:t>…</a:t>
              </a:r>
            </a:p>
          </p:txBody>
        </p:sp>
        <p:sp>
          <p:nvSpPr>
            <p:cNvPr id="8210" name="Text Box 18"/>
            <p:cNvSpPr txBox="1">
              <a:spLocks noChangeArrowheads="1"/>
            </p:cNvSpPr>
            <p:nvPr/>
          </p:nvSpPr>
          <p:spPr bwMode="auto">
            <a:xfrm>
              <a:off x="567" y="3342"/>
              <a:ext cx="72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2000">
                  <a:cs typeface="Arial" panose="020B0604020202020204" pitchFamily="34" charset="0"/>
                </a:rPr>
                <a:t>Ingresso</a:t>
              </a:r>
            </a:p>
          </p:txBody>
        </p:sp>
        <p:sp>
          <p:nvSpPr>
            <p:cNvPr id="8211" name="Text Box 19"/>
            <p:cNvSpPr txBox="1">
              <a:spLocks noChangeArrowheads="1"/>
            </p:cNvSpPr>
            <p:nvPr/>
          </p:nvSpPr>
          <p:spPr bwMode="auto">
            <a:xfrm>
              <a:off x="4555" y="3339"/>
              <a:ext cx="5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2000">
                  <a:cs typeface="Arial" panose="020B0604020202020204" pitchFamily="34" charset="0"/>
                </a:rPr>
                <a:t>Uscita</a:t>
              </a:r>
            </a:p>
          </p:txBody>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D8BED324-12B9-446B-85F1-61D6450838F8}" type="slidenum">
              <a:rPr lang="it-IT" altLang="it-IT" sz="1200"/>
              <a:pPr>
                <a:spcBef>
                  <a:spcPct val="0"/>
                </a:spcBef>
                <a:buFontTx/>
                <a:buNone/>
              </a:pPr>
              <a:t>69</a:t>
            </a:fld>
            <a:endParaRPr lang="it-IT" altLang="it-IT" sz="1200"/>
          </a:p>
        </p:txBody>
      </p:sp>
      <p:sp>
        <p:nvSpPr>
          <p:cNvPr id="188418" name="Rectangle 2"/>
          <p:cNvSpPr>
            <a:spLocks noGrp="1" noChangeArrowheads="1"/>
          </p:cNvSpPr>
          <p:nvPr>
            <p:ph type="title"/>
          </p:nvPr>
        </p:nvSpPr>
        <p:spPr>
          <a:xfrm>
            <a:off x="457200" y="228600"/>
            <a:ext cx="8128000" cy="685800"/>
          </a:xfrm>
        </p:spPr>
        <p:txBody>
          <a:bodyPr/>
          <a:lstStyle/>
          <a:p>
            <a:pPr eaLnBrk="1" hangingPunct="1">
              <a:defRPr/>
            </a:pPr>
            <a:r>
              <a:rPr lang="it-IT" dirty="0" smtClean="0"/>
              <a:t>Miglioramento delle prestazioni (3)</a:t>
            </a:r>
            <a:endParaRPr lang="en-US" dirty="0" smtClean="0"/>
          </a:p>
        </p:txBody>
      </p:sp>
      <p:sp>
        <p:nvSpPr>
          <p:cNvPr id="16388" name="Rectangle 3"/>
          <p:cNvSpPr>
            <a:spLocks noGrp="1" noChangeArrowheads="1"/>
          </p:cNvSpPr>
          <p:nvPr>
            <p:ph type="body" idx="1"/>
          </p:nvPr>
        </p:nvSpPr>
        <p:spPr>
          <a:xfrm>
            <a:off x="533400" y="1143000"/>
            <a:ext cx="8001000" cy="4419600"/>
          </a:xfrm>
        </p:spPr>
        <p:txBody>
          <a:bodyPr/>
          <a:lstStyle/>
          <a:p>
            <a:pPr eaLnBrk="1" hangingPunct="1">
              <a:lnSpc>
                <a:spcPct val="90000"/>
              </a:lnSpc>
            </a:pPr>
            <a:r>
              <a:rPr lang="it-IT" altLang="it-IT" sz="2400" dirty="0" smtClean="0"/>
              <a:t>Nel caso asintotico (</a:t>
            </a:r>
            <a:r>
              <a:rPr lang="it-IT" altLang="it-IT" sz="2400" i="1" dirty="0" smtClean="0"/>
              <a:t>n</a:t>
            </a:r>
            <a:r>
              <a:rPr lang="it-IT" altLang="it-IT" sz="2400" dirty="0" smtClean="0">
                <a:sym typeface="Symbol" panose="05050102010706020507" pitchFamily="18" charset="2"/>
              </a:rPr>
              <a:t>)</a:t>
            </a:r>
          </a:p>
          <a:p>
            <a:pPr lvl="1" eaLnBrk="1" hangingPunct="1">
              <a:lnSpc>
                <a:spcPct val="90000"/>
              </a:lnSpc>
            </a:pPr>
            <a:r>
              <a:rPr lang="it-IT" altLang="it-IT" sz="2000" dirty="0" smtClean="0"/>
              <a:t>La </a:t>
            </a:r>
            <a:r>
              <a:rPr lang="it-IT" altLang="it-IT" sz="2000" dirty="0" smtClean="0">
                <a:solidFill>
                  <a:srgbClr val="FF0000"/>
                </a:solidFill>
              </a:rPr>
              <a:t>latenza</a:t>
            </a:r>
            <a:r>
              <a:rPr lang="it-IT" altLang="it-IT" sz="2000" dirty="0" smtClean="0"/>
              <a:t> di alcune istruzioni potrebbe </a:t>
            </a:r>
            <a:r>
              <a:rPr lang="it-IT" altLang="it-IT" sz="2000" dirty="0" smtClean="0">
                <a:solidFill>
                  <a:srgbClr val="FF0000"/>
                </a:solidFill>
              </a:rPr>
              <a:t>peggiorare</a:t>
            </a:r>
            <a:r>
              <a:rPr lang="it-IT" altLang="it-IT" sz="2000" dirty="0" smtClean="0"/>
              <a:t>, per esempio le istruzioni logiche/aritmetiche nel caso di processore </a:t>
            </a:r>
            <a:r>
              <a:rPr lang="it-IT" altLang="it-IT" sz="2000" dirty="0" err="1" smtClean="0"/>
              <a:t>multiciclo</a:t>
            </a:r>
            <a:r>
              <a:rPr lang="it-IT" altLang="it-IT" sz="2000" dirty="0" smtClean="0"/>
              <a:t> necessitano</a:t>
            </a:r>
          </a:p>
          <a:p>
            <a:pPr lvl="2" eaLnBrk="1" hangingPunct="1">
              <a:lnSpc>
                <a:spcPct val="90000"/>
              </a:lnSpc>
            </a:pPr>
            <a:r>
              <a:rPr lang="it-IT" altLang="it-IT" sz="1800" dirty="0"/>
              <a:t>p</a:t>
            </a:r>
            <a:r>
              <a:rPr lang="it-IT" altLang="it-IT" sz="1800" dirty="0" smtClean="0"/>
              <a:t>assa da 800 </a:t>
            </a:r>
            <a:r>
              <a:rPr lang="it-IT" altLang="it-IT" sz="1800" dirty="0" err="1" smtClean="0"/>
              <a:t>ps</a:t>
            </a:r>
            <a:r>
              <a:rPr lang="it-IT" altLang="it-IT" sz="1800" dirty="0" smtClean="0"/>
              <a:t> (senza pipelining) a 1000 </a:t>
            </a:r>
            <a:r>
              <a:rPr lang="it-IT" altLang="it-IT" sz="1800" dirty="0" err="1" smtClean="0"/>
              <a:t>ps</a:t>
            </a:r>
            <a:r>
              <a:rPr lang="it-IT" altLang="it-IT" sz="1800" dirty="0" smtClean="0"/>
              <a:t> (con pipelining)</a:t>
            </a:r>
          </a:p>
          <a:p>
            <a:pPr lvl="1" eaLnBrk="1" hangingPunct="1">
              <a:lnSpc>
                <a:spcPct val="90000"/>
              </a:lnSpc>
            </a:pPr>
            <a:r>
              <a:rPr lang="it-IT" altLang="it-IT" sz="2000" dirty="0" smtClean="0"/>
              <a:t>Il </a:t>
            </a:r>
            <a:r>
              <a:rPr lang="it-IT" altLang="it-IT" sz="2000" dirty="0" err="1" smtClean="0">
                <a:solidFill>
                  <a:srgbClr val="FF0000"/>
                </a:solidFill>
              </a:rPr>
              <a:t>throughput</a:t>
            </a:r>
            <a:r>
              <a:rPr lang="it-IT" altLang="it-IT" sz="2000" dirty="0" smtClean="0"/>
              <a:t> però </a:t>
            </a:r>
            <a:r>
              <a:rPr lang="it-IT" altLang="it-IT" sz="2000" dirty="0" smtClean="0">
                <a:solidFill>
                  <a:srgbClr val="FF0000"/>
                </a:solidFill>
              </a:rPr>
              <a:t>migliora</a:t>
            </a:r>
            <a:r>
              <a:rPr lang="it-IT" altLang="it-IT" sz="2000" dirty="0" smtClean="0"/>
              <a:t> di 4 volte </a:t>
            </a:r>
          </a:p>
          <a:p>
            <a:pPr lvl="2" eaLnBrk="1" hangingPunct="1">
              <a:lnSpc>
                <a:spcPct val="90000"/>
              </a:lnSpc>
            </a:pPr>
            <a:r>
              <a:rPr lang="it-IT" altLang="it-IT" sz="1800" dirty="0" smtClean="0"/>
              <a:t>Passa da 1  completata ogni 800 </a:t>
            </a:r>
            <a:r>
              <a:rPr lang="it-IT" altLang="it-IT" sz="1800" dirty="0" err="1" smtClean="0"/>
              <a:t>ps</a:t>
            </a:r>
            <a:r>
              <a:rPr lang="it-IT" altLang="it-IT" sz="1800" dirty="0" smtClean="0"/>
              <a:t> (senza pipelining)  ad 1 istruzione completata ogni 200 </a:t>
            </a:r>
            <a:r>
              <a:rPr lang="it-IT" altLang="it-IT" sz="1800" dirty="0" err="1" smtClean="0"/>
              <a:t>ps</a:t>
            </a:r>
            <a:r>
              <a:rPr lang="it-IT" altLang="it-IT" sz="1800" dirty="0" smtClean="0"/>
              <a:t> (con pipelining)</a:t>
            </a:r>
          </a:p>
          <a:p>
            <a:pPr eaLnBrk="1" hangingPunct="1">
              <a:lnSpc>
                <a:spcPct val="90000"/>
              </a:lnSpc>
            </a:pPr>
            <a:r>
              <a:rPr lang="it-IT" altLang="it-IT" sz="2400" dirty="0" smtClean="0"/>
              <a:t>CASO IDEALE</a:t>
            </a:r>
          </a:p>
          <a:p>
            <a:pPr lvl="1" eaLnBrk="1" hangingPunct="1">
              <a:lnSpc>
                <a:spcPct val="90000"/>
              </a:lnSpc>
            </a:pPr>
            <a:r>
              <a:rPr lang="it-IT" altLang="it-IT" sz="2000" dirty="0" smtClean="0"/>
              <a:t>Se consideriamo un processore </a:t>
            </a:r>
            <a:r>
              <a:rPr lang="it-IT" altLang="it-IT" sz="2000" dirty="0" err="1" smtClean="0"/>
              <a:t>multiciclo</a:t>
            </a:r>
            <a:r>
              <a:rPr lang="it-IT" altLang="it-IT" sz="2000" dirty="0" smtClean="0"/>
              <a:t> con un clock da 200 </a:t>
            </a:r>
            <a:r>
              <a:rPr lang="it-IT" altLang="it-IT" sz="2000" dirty="0" err="1" smtClean="0"/>
              <a:t>ps</a:t>
            </a:r>
            <a:r>
              <a:rPr lang="it-IT" altLang="it-IT" sz="2000" dirty="0" smtClean="0"/>
              <a:t> ed un processore con pipelining (con 5 stadi da 200 </a:t>
            </a:r>
            <a:r>
              <a:rPr lang="it-IT" altLang="it-IT" sz="2000" dirty="0" err="1" smtClean="0"/>
              <a:t>ps</a:t>
            </a:r>
            <a:r>
              <a:rPr lang="it-IT" altLang="it-IT" sz="2000" dirty="0" smtClean="0"/>
              <a:t> ciascuno) nel caso asintotico</a:t>
            </a:r>
          </a:p>
          <a:p>
            <a:pPr lvl="1" eaLnBrk="1" hangingPunct="1">
              <a:lnSpc>
                <a:spcPct val="90000"/>
              </a:lnSpc>
            </a:pPr>
            <a:r>
              <a:rPr lang="it-IT" altLang="it-IT" sz="2000" dirty="0" smtClean="0"/>
              <a:t>La </a:t>
            </a:r>
            <a:r>
              <a:rPr lang="it-IT" altLang="it-IT" sz="2000" dirty="0" smtClean="0">
                <a:solidFill>
                  <a:srgbClr val="FF0000"/>
                </a:solidFill>
              </a:rPr>
              <a:t>latenza</a:t>
            </a:r>
            <a:r>
              <a:rPr lang="it-IT" altLang="it-IT" sz="2000" dirty="0" smtClean="0"/>
              <a:t> della singola istruzione rimane </a:t>
            </a:r>
            <a:r>
              <a:rPr lang="it-IT" altLang="it-IT" sz="2000" dirty="0" smtClean="0">
                <a:solidFill>
                  <a:srgbClr val="FF0000"/>
                </a:solidFill>
              </a:rPr>
              <a:t>invariata</a:t>
            </a:r>
            <a:r>
              <a:rPr lang="it-IT" altLang="it-IT" sz="2000" dirty="0" smtClean="0"/>
              <a:t> e pari a 1000 </a:t>
            </a:r>
            <a:r>
              <a:rPr lang="it-IT" altLang="it-IT" sz="2000" dirty="0" err="1" smtClean="0"/>
              <a:t>ps</a:t>
            </a:r>
            <a:endParaRPr lang="it-IT" altLang="it-IT" sz="2000" dirty="0" smtClean="0"/>
          </a:p>
          <a:p>
            <a:pPr lvl="1" eaLnBrk="1" hangingPunct="1">
              <a:lnSpc>
                <a:spcPct val="90000"/>
              </a:lnSpc>
            </a:pPr>
            <a:r>
              <a:rPr lang="it-IT" altLang="it-IT" sz="2000" dirty="0" smtClean="0"/>
              <a:t>Il </a:t>
            </a:r>
            <a:r>
              <a:rPr lang="it-IT" altLang="it-IT" sz="2000" dirty="0" err="1" smtClean="0">
                <a:solidFill>
                  <a:srgbClr val="FF0000"/>
                </a:solidFill>
              </a:rPr>
              <a:t>throughput</a:t>
            </a:r>
            <a:r>
              <a:rPr lang="it-IT" altLang="it-IT" sz="2000" dirty="0" smtClean="0"/>
              <a:t> </a:t>
            </a:r>
            <a:r>
              <a:rPr lang="it-IT" altLang="it-IT" sz="2000" dirty="0" smtClean="0">
                <a:solidFill>
                  <a:srgbClr val="FF0000"/>
                </a:solidFill>
              </a:rPr>
              <a:t>migliora</a:t>
            </a:r>
            <a:r>
              <a:rPr lang="it-IT" altLang="it-IT" sz="2000" dirty="0" smtClean="0"/>
              <a:t> di 5 volte </a:t>
            </a:r>
          </a:p>
          <a:p>
            <a:pPr lvl="2" eaLnBrk="1" hangingPunct="1">
              <a:lnSpc>
                <a:spcPct val="90000"/>
              </a:lnSpc>
            </a:pPr>
            <a:r>
              <a:rPr lang="it-IT" altLang="it-IT" sz="1800" dirty="0" smtClean="0"/>
              <a:t>Passa da 1 istruzione completata ogni 1000 </a:t>
            </a:r>
            <a:r>
              <a:rPr lang="it-IT" altLang="it-IT" sz="1800" dirty="0" err="1" smtClean="0"/>
              <a:t>ps</a:t>
            </a:r>
            <a:r>
              <a:rPr lang="it-IT" altLang="it-IT" sz="1800" dirty="0" smtClean="0"/>
              <a:t> (senza pipelining)  ad 1 istruzione completata ogni 200 </a:t>
            </a:r>
            <a:r>
              <a:rPr lang="it-IT" altLang="it-IT" sz="1800" dirty="0" err="1" smtClean="0"/>
              <a:t>ps</a:t>
            </a:r>
            <a:r>
              <a:rPr lang="it-IT" altLang="it-IT" sz="1800" dirty="0" smtClean="0"/>
              <a:t> (con pipelining)</a:t>
            </a:r>
          </a:p>
          <a:p>
            <a:pPr lvl="1" eaLnBrk="1" hangingPunct="1">
              <a:lnSpc>
                <a:spcPct val="90000"/>
              </a:lnSpc>
            </a:pPr>
            <a:endParaRPr lang="it-IT" altLang="it-IT" sz="2000" dirty="0" smtClean="0"/>
          </a:p>
          <a:p>
            <a:pPr lvl="1" eaLnBrk="1" hangingPunct="1">
              <a:lnSpc>
                <a:spcPct val="90000"/>
              </a:lnSpc>
            </a:pPr>
            <a:endParaRPr lang="en-US" altLang="it-IT" sz="2000"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AAD5F71F-4337-4499-9D1F-E72A7165C6B4}" type="slidenum">
              <a:rPr lang="it-IT" altLang="it-IT" sz="1200"/>
              <a:pPr>
                <a:spcBef>
                  <a:spcPct val="0"/>
                </a:spcBef>
                <a:buFontTx/>
                <a:buNone/>
              </a:pPr>
              <a:t>70</a:t>
            </a:fld>
            <a:endParaRPr lang="it-IT" altLang="it-IT" sz="1200"/>
          </a:p>
        </p:txBody>
      </p:sp>
      <p:sp>
        <p:nvSpPr>
          <p:cNvPr id="211970" name="Rectangle 2"/>
          <p:cNvSpPr>
            <a:spLocks noGrp="1" noChangeArrowheads="1"/>
          </p:cNvSpPr>
          <p:nvPr>
            <p:ph type="title"/>
          </p:nvPr>
        </p:nvSpPr>
        <p:spPr/>
        <p:txBody>
          <a:bodyPr/>
          <a:lstStyle/>
          <a:p>
            <a:pPr eaLnBrk="1" hangingPunct="1">
              <a:defRPr/>
            </a:pPr>
            <a:r>
              <a:rPr lang="it-IT" dirty="0" err="1" smtClean="0"/>
              <a:t>Migloramento</a:t>
            </a:r>
            <a:r>
              <a:rPr lang="it-IT" dirty="0" smtClean="0"/>
              <a:t> delle prestazioni (4)</a:t>
            </a:r>
            <a:endParaRPr lang="en-US" dirty="0" smtClean="0"/>
          </a:p>
        </p:txBody>
      </p:sp>
      <p:sp>
        <p:nvSpPr>
          <p:cNvPr id="52228" name="Rectangle 3"/>
          <p:cNvSpPr>
            <a:spLocks noGrp="1" noChangeArrowheads="1"/>
          </p:cNvSpPr>
          <p:nvPr>
            <p:ph type="body" idx="1"/>
          </p:nvPr>
        </p:nvSpPr>
        <p:spPr>
          <a:xfrm>
            <a:off x="533400" y="1295400"/>
            <a:ext cx="8001000" cy="4419600"/>
          </a:xfrm>
        </p:spPr>
        <p:txBody>
          <a:bodyPr/>
          <a:lstStyle/>
          <a:p>
            <a:pPr eaLnBrk="1" hangingPunct="1">
              <a:lnSpc>
                <a:spcPct val="90000"/>
              </a:lnSpc>
            </a:pPr>
            <a:r>
              <a:rPr lang="it-IT" altLang="it-IT" sz="2400" dirty="0" smtClean="0"/>
              <a:t>Quindi il pipelining </a:t>
            </a:r>
            <a:r>
              <a:rPr lang="it-IT" altLang="it-IT" sz="2400" b="1" dirty="0" smtClean="0">
                <a:solidFill>
                  <a:srgbClr val="FF0000"/>
                </a:solidFill>
              </a:rPr>
              <a:t>potrebbe incrementare il </a:t>
            </a:r>
            <a:r>
              <a:rPr lang="it-IT" altLang="it-IT" sz="2400" b="1" dirty="0" err="1" smtClean="0">
                <a:solidFill>
                  <a:srgbClr val="FF0000"/>
                </a:solidFill>
              </a:rPr>
              <a:t>throughput</a:t>
            </a:r>
            <a:r>
              <a:rPr lang="it-IT" altLang="it-IT" sz="2400" dirty="0" smtClean="0"/>
              <a:t> del processore (numero di istruzioni completate nell’unità di tempo), ma </a:t>
            </a:r>
            <a:r>
              <a:rPr lang="it-IT" altLang="it-IT" sz="2400" b="1" dirty="0" smtClean="0">
                <a:solidFill>
                  <a:srgbClr val="FF0000"/>
                </a:solidFill>
              </a:rPr>
              <a:t>sicuramente non</a:t>
            </a:r>
            <a:r>
              <a:rPr lang="it-IT" altLang="it-IT" sz="2400" dirty="0" smtClean="0"/>
              <a:t> riduce il tempo di esecuzione (latenza) della singola istruzione</a:t>
            </a:r>
          </a:p>
          <a:p>
            <a:pPr eaLnBrk="1" hangingPunct="1">
              <a:lnSpc>
                <a:spcPct val="90000"/>
              </a:lnSpc>
            </a:pPr>
            <a:r>
              <a:rPr lang="it-IT" altLang="it-IT" sz="2400" dirty="0" smtClean="0"/>
              <a:t>Anzi, in generale il pipelining aumenta il tempo di esecuzione della singola istruzione, a causa di sbilanciamenti tra gli stadi della pipeline e </a:t>
            </a:r>
            <a:r>
              <a:rPr lang="it-IT" altLang="it-IT" sz="2400" dirty="0" err="1" smtClean="0"/>
              <a:t>overhead</a:t>
            </a:r>
            <a:r>
              <a:rPr lang="it-IT" altLang="it-IT" sz="2400" dirty="0" smtClean="0"/>
              <a:t> di controllo della pipeline</a:t>
            </a:r>
          </a:p>
          <a:p>
            <a:pPr lvl="1" eaLnBrk="1" hangingPunct="1">
              <a:lnSpc>
                <a:spcPct val="90000"/>
              </a:lnSpc>
            </a:pPr>
            <a:r>
              <a:rPr lang="it-IT" altLang="it-IT" sz="2000" dirty="0" smtClean="0"/>
              <a:t>Lo sbilanciamento tra gli stadi della pipeline riduce le prestazioni </a:t>
            </a:r>
          </a:p>
          <a:p>
            <a:pPr lvl="2" eaLnBrk="1" hangingPunct="1">
              <a:lnSpc>
                <a:spcPct val="90000"/>
              </a:lnSpc>
            </a:pPr>
            <a:r>
              <a:rPr lang="it-IT" altLang="it-IT" sz="1800" dirty="0" smtClean="0"/>
              <a:t>Il clock non può essere minore del tempo necessario per lo stadio più lento della pipeline</a:t>
            </a:r>
          </a:p>
          <a:p>
            <a:pPr lvl="1" eaLnBrk="1" hangingPunct="1">
              <a:lnSpc>
                <a:spcPct val="90000"/>
              </a:lnSpc>
            </a:pPr>
            <a:r>
              <a:rPr lang="it-IT" altLang="it-IT" sz="2000" dirty="0" smtClean="0"/>
              <a:t>L’</a:t>
            </a:r>
            <a:r>
              <a:rPr lang="it-IT" altLang="it-IT" sz="2000" dirty="0" err="1" smtClean="0"/>
              <a:t>overhead</a:t>
            </a:r>
            <a:r>
              <a:rPr lang="it-IT" altLang="it-IT" sz="2000" dirty="0" smtClean="0"/>
              <a:t> della pipeline è causato </a:t>
            </a:r>
          </a:p>
          <a:p>
            <a:pPr lvl="2" eaLnBrk="1" hangingPunct="1">
              <a:lnSpc>
                <a:spcPct val="90000"/>
              </a:lnSpc>
            </a:pPr>
            <a:r>
              <a:rPr lang="it-IT" altLang="it-IT" sz="1800" dirty="0" smtClean="0"/>
              <a:t>dai ritardi dei registri di pipeline e dal clock </a:t>
            </a:r>
            <a:r>
              <a:rPr lang="it-IT" altLang="it-IT" sz="1800" dirty="0" err="1" smtClean="0"/>
              <a:t>skew</a:t>
            </a:r>
            <a:r>
              <a:rPr lang="it-IT" altLang="it-IT" sz="1800" dirty="0" smtClean="0"/>
              <a:t> (ritardo di propagazione del segnale di clock sui fili)</a:t>
            </a:r>
          </a:p>
          <a:p>
            <a:pPr lvl="2" eaLnBrk="1" hangingPunct="1">
              <a:lnSpc>
                <a:spcPct val="90000"/>
              </a:lnSpc>
            </a:pPr>
            <a:r>
              <a:rPr lang="it-IT" altLang="it-IT" sz="1800" dirty="0" smtClean="0"/>
              <a:t>dalla presenza di </a:t>
            </a:r>
            <a:r>
              <a:rPr lang="it-IT" altLang="it-IT" sz="2800" dirty="0" smtClean="0">
                <a:solidFill>
                  <a:srgbClr val="FF0000"/>
                </a:solidFill>
              </a:rPr>
              <a:t>criticità</a:t>
            </a:r>
            <a:endParaRPr lang="en-US" altLang="it-IT" sz="2800" dirty="0" smtClean="0">
              <a:solidFill>
                <a:srgbClr val="FF0000"/>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1510BD3C-637C-430C-BF52-3B17EA3A9B0E}" type="slidenum">
              <a:rPr lang="it-IT" altLang="it-IT" sz="1200"/>
              <a:pPr>
                <a:spcBef>
                  <a:spcPct val="0"/>
                </a:spcBef>
                <a:buFontTx/>
                <a:buNone/>
              </a:pPr>
              <a:t>71</a:t>
            </a:fld>
            <a:endParaRPr lang="it-IT" altLang="it-IT" sz="1200"/>
          </a:p>
        </p:txBody>
      </p:sp>
      <p:sp>
        <p:nvSpPr>
          <p:cNvPr id="193538" name="Rectangle 2"/>
          <p:cNvSpPr>
            <a:spLocks noGrp="1" noChangeArrowheads="1"/>
          </p:cNvSpPr>
          <p:nvPr>
            <p:ph type="title"/>
          </p:nvPr>
        </p:nvSpPr>
        <p:spPr/>
        <p:txBody>
          <a:bodyPr/>
          <a:lstStyle/>
          <a:p>
            <a:pPr eaLnBrk="1" hangingPunct="1">
              <a:defRPr/>
            </a:pPr>
            <a:r>
              <a:rPr lang="it-IT" dirty="0" smtClean="0"/>
              <a:t>Le criticità</a:t>
            </a:r>
            <a:endParaRPr lang="en-US" dirty="0" smtClean="0"/>
          </a:p>
        </p:txBody>
      </p:sp>
      <p:sp>
        <p:nvSpPr>
          <p:cNvPr id="53252" name="Rectangle 3"/>
          <p:cNvSpPr>
            <a:spLocks noGrp="1" noChangeArrowheads="1"/>
          </p:cNvSpPr>
          <p:nvPr>
            <p:ph type="body" idx="1"/>
          </p:nvPr>
        </p:nvSpPr>
        <p:spPr>
          <a:xfrm>
            <a:off x="533400" y="1143000"/>
            <a:ext cx="8215064" cy="5022304"/>
          </a:xfrm>
        </p:spPr>
        <p:txBody>
          <a:bodyPr/>
          <a:lstStyle/>
          <a:p>
            <a:pPr algn="just" eaLnBrk="1" hangingPunct="1"/>
            <a:r>
              <a:rPr lang="it-IT" altLang="it-IT" sz="2400" dirty="0" smtClean="0"/>
              <a:t>Le </a:t>
            </a:r>
            <a:r>
              <a:rPr lang="it-IT" altLang="it-IT" sz="2400" i="1" dirty="0" smtClean="0">
                <a:solidFill>
                  <a:srgbClr val="FF0000"/>
                </a:solidFill>
              </a:rPr>
              <a:t>criticità</a:t>
            </a:r>
            <a:r>
              <a:rPr lang="it-IT" altLang="it-IT" sz="2400" dirty="0" smtClean="0"/>
              <a:t> (o </a:t>
            </a:r>
            <a:r>
              <a:rPr lang="it-IT" altLang="it-IT" sz="2400" i="1" dirty="0" smtClean="0">
                <a:solidFill>
                  <a:srgbClr val="FF0000"/>
                </a:solidFill>
              </a:rPr>
              <a:t>conflitti</a:t>
            </a:r>
            <a:r>
              <a:rPr lang="it-IT" altLang="it-IT" sz="2400" dirty="0" smtClean="0"/>
              <a:t> o </a:t>
            </a:r>
            <a:r>
              <a:rPr lang="it-IT" altLang="it-IT" sz="2400" i="1" dirty="0" smtClean="0">
                <a:solidFill>
                  <a:srgbClr val="FF0000"/>
                </a:solidFill>
              </a:rPr>
              <a:t>alee</a:t>
            </a:r>
            <a:r>
              <a:rPr lang="it-IT" altLang="it-IT" sz="2400" dirty="0" smtClean="0"/>
              <a:t>) sorgono nelle architetture con pipelining quando non è possibile eseguire un’istruzione nel ciclo immediatamente successivo senza cambiare la semantica del programma eseguito in una struttura </a:t>
            </a:r>
            <a:r>
              <a:rPr lang="it-IT" altLang="it-IT" sz="2400" dirty="0" err="1" smtClean="0"/>
              <a:t>multiciclo</a:t>
            </a:r>
            <a:endParaRPr lang="it-IT" altLang="it-IT" sz="2400" dirty="0" smtClean="0"/>
          </a:p>
          <a:p>
            <a:pPr eaLnBrk="1" hangingPunct="1"/>
            <a:endParaRPr lang="it-IT" altLang="it-IT" sz="2400" dirty="0" smtClean="0"/>
          </a:p>
          <a:p>
            <a:pPr eaLnBrk="1" hangingPunct="1"/>
            <a:r>
              <a:rPr lang="it-IT" altLang="it-IT" sz="2400" dirty="0" smtClean="0"/>
              <a:t>Tre tipi di criticità:</a:t>
            </a:r>
          </a:p>
          <a:p>
            <a:pPr lvl="2" eaLnBrk="1" hangingPunct="1"/>
            <a:r>
              <a:rPr lang="it-IT" altLang="it-IT" sz="3200" dirty="0" smtClean="0"/>
              <a:t>Criticità strutturali</a:t>
            </a:r>
          </a:p>
          <a:p>
            <a:pPr lvl="2" eaLnBrk="1" hangingPunct="1"/>
            <a:r>
              <a:rPr lang="it-IT" altLang="it-IT" sz="3200" dirty="0" smtClean="0"/>
              <a:t>Criticità sui dati</a:t>
            </a:r>
          </a:p>
          <a:p>
            <a:pPr lvl="2" eaLnBrk="1" hangingPunct="1"/>
            <a:r>
              <a:rPr lang="it-IT" altLang="it-IT" sz="3200" dirty="0" smtClean="0"/>
              <a:t>Criticità sul controllo</a:t>
            </a:r>
            <a:endParaRPr lang="en-US" altLang="it-IT" sz="3200"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59AED327-412D-41EC-941A-9B3F31838CD1}" type="slidenum">
              <a:rPr lang="it-IT" altLang="it-IT" sz="1200"/>
              <a:pPr>
                <a:spcBef>
                  <a:spcPct val="0"/>
                </a:spcBef>
                <a:buFontTx/>
                <a:buNone/>
              </a:pPr>
              <a:t>72</a:t>
            </a:fld>
            <a:endParaRPr lang="it-IT" altLang="it-IT" sz="1200"/>
          </a:p>
        </p:txBody>
      </p:sp>
      <p:sp>
        <p:nvSpPr>
          <p:cNvPr id="195586" name="Rectangle 2"/>
          <p:cNvSpPr>
            <a:spLocks noGrp="1" noChangeArrowheads="1"/>
          </p:cNvSpPr>
          <p:nvPr>
            <p:ph type="title"/>
          </p:nvPr>
        </p:nvSpPr>
        <p:spPr/>
        <p:txBody>
          <a:bodyPr/>
          <a:lstStyle/>
          <a:p>
            <a:pPr eaLnBrk="1" hangingPunct="1">
              <a:defRPr/>
            </a:pPr>
            <a:r>
              <a:rPr lang="it-IT" dirty="0" smtClean="0"/>
              <a:t>Le criticità (2)</a:t>
            </a:r>
            <a:endParaRPr lang="en-US" dirty="0" smtClean="0"/>
          </a:p>
        </p:txBody>
      </p:sp>
      <p:sp>
        <p:nvSpPr>
          <p:cNvPr id="54276" name="Rectangle 3"/>
          <p:cNvSpPr>
            <a:spLocks noGrp="1" noChangeArrowheads="1"/>
          </p:cNvSpPr>
          <p:nvPr>
            <p:ph type="body" idx="1"/>
          </p:nvPr>
        </p:nvSpPr>
        <p:spPr>
          <a:xfrm>
            <a:off x="457200" y="1143000"/>
            <a:ext cx="8153400" cy="4419600"/>
          </a:xfrm>
        </p:spPr>
        <p:txBody>
          <a:bodyPr/>
          <a:lstStyle/>
          <a:p>
            <a:pPr eaLnBrk="1" hangingPunct="1">
              <a:lnSpc>
                <a:spcPct val="90000"/>
              </a:lnSpc>
            </a:pPr>
            <a:r>
              <a:rPr lang="it-IT" altLang="it-IT" sz="2400" dirty="0" smtClean="0"/>
              <a:t>Criticità </a:t>
            </a:r>
            <a:r>
              <a:rPr lang="it-IT" altLang="it-IT" sz="2400" b="1" dirty="0" smtClean="0">
                <a:solidFill>
                  <a:srgbClr val="FF0000"/>
                </a:solidFill>
              </a:rPr>
              <a:t>strutturale</a:t>
            </a:r>
          </a:p>
          <a:p>
            <a:pPr lvl="1" eaLnBrk="1" hangingPunct="1">
              <a:lnSpc>
                <a:spcPct val="90000"/>
              </a:lnSpc>
            </a:pPr>
            <a:r>
              <a:rPr lang="it-IT" altLang="it-IT" sz="2000" dirty="0" smtClean="0"/>
              <a:t>Tentativo di usare la stessa risorsa hardware da parte di diverse istruzioni in modi diversi nello stesso ciclo di clock, come nella lettura e scrittura contemporanea di un registro del banco dei registri da una istruzione in fase di </a:t>
            </a:r>
            <a:r>
              <a:rPr lang="it-IT" altLang="it-IT" sz="2000" dirty="0" err="1" smtClean="0"/>
              <a:t>decode</a:t>
            </a:r>
            <a:r>
              <a:rPr lang="it-IT" altLang="it-IT" sz="2000" dirty="0" smtClean="0"/>
              <a:t> ed una in fase di </a:t>
            </a:r>
            <a:r>
              <a:rPr lang="it-IT" altLang="it-IT" sz="2000" dirty="0" err="1" smtClean="0"/>
              <a:t>write</a:t>
            </a:r>
            <a:r>
              <a:rPr lang="it-IT" altLang="it-IT" sz="2000" dirty="0" smtClean="0"/>
              <a:t> back.</a:t>
            </a:r>
          </a:p>
          <a:p>
            <a:pPr lvl="1" eaLnBrk="1" hangingPunct="1">
              <a:lnSpc>
                <a:spcPct val="90000"/>
              </a:lnSpc>
            </a:pPr>
            <a:r>
              <a:rPr lang="it-IT" altLang="it-IT" sz="2000" dirty="0" smtClean="0"/>
              <a:t>Da notare che si avrebbe un’altra criticità strutturale se nel processore didattico avessimo un’unica memoria per le istruzioni e i dati</a:t>
            </a:r>
          </a:p>
          <a:p>
            <a:pPr eaLnBrk="1" hangingPunct="1">
              <a:lnSpc>
                <a:spcPct val="90000"/>
              </a:lnSpc>
            </a:pPr>
            <a:r>
              <a:rPr lang="it-IT" altLang="it-IT" sz="2400" dirty="0" smtClean="0"/>
              <a:t>Criticità </a:t>
            </a:r>
            <a:r>
              <a:rPr lang="it-IT" altLang="it-IT" sz="2400" b="1" dirty="0" smtClean="0">
                <a:solidFill>
                  <a:srgbClr val="FF0000"/>
                </a:solidFill>
              </a:rPr>
              <a:t>sui dati</a:t>
            </a:r>
          </a:p>
          <a:p>
            <a:pPr lvl="1" eaLnBrk="1" hangingPunct="1">
              <a:lnSpc>
                <a:spcPct val="90000"/>
              </a:lnSpc>
            </a:pPr>
            <a:r>
              <a:rPr lang="it-IT" altLang="it-IT" sz="2000" dirty="0" smtClean="0"/>
              <a:t>Tentativo di usare un risultato prima che sia disponibile</a:t>
            </a:r>
          </a:p>
          <a:p>
            <a:pPr lvl="1" eaLnBrk="1" hangingPunct="1">
              <a:lnSpc>
                <a:spcPct val="90000"/>
              </a:lnSpc>
            </a:pPr>
            <a:r>
              <a:rPr lang="it-IT" altLang="it-IT" sz="2000" dirty="0" smtClean="0"/>
              <a:t>Es.: istruzione che dipende dal risultato di un’istruzione precedente che è ancora nella pipeline </a:t>
            </a:r>
          </a:p>
          <a:p>
            <a:pPr eaLnBrk="1" hangingPunct="1">
              <a:lnSpc>
                <a:spcPct val="90000"/>
              </a:lnSpc>
            </a:pPr>
            <a:r>
              <a:rPr lang="it-IT" altLang="it-IT" sz="2400" dirty="0" smtClean="0"/>
              <a:t>Criticità </a:t>
            </a:r>
            <a:r>
              <a:rPr lang="it-IT" altLang="it-IT" sz="2400" b="1" dirty="0" smtClean="0">
                <a:solidFill>
                  <a:srgbClr val="FF0000"/>
                </a:solidFill>
              </a:rPr>
              <a:t>sul controllo</a:t>
            </a:r>
          </a:p>
          <a:p>
            <a:pPr lvl="1" eaLnBrk="1" hangingPunct="1">
              <a:lnSpc>
                <a:spcPct val="90000"/>
              </a:lnSpc>
            </a:pPr>
            <a:r>
              <a:rPr lang="it-IT" altLang="it-IT" sz="2000" dirty="0" smtClean="0"/>
              <a:t>Nel caso di salti condizionati, decidere quale prossima istruzione sia da eseguire prima che la condizione sia valutata</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CE23A2FC-2F8A-4F53-91C7-769E8E999D0E}" type="slidenum">
              <a:rPr lang="it-IT" altLang="it-IT" sz="1200"/>
              <a:pPr>
                <a:spcBef>
                  <a:spcPct val="0"/>
                </a:spcBef>
                <a:buFontTx/>
                <a:buNone/>
              </a:pPr>
              <a:t>73</a:t>
            </a:fld>
            <a:endParaRPr lang="it-IT" altLang="it-IT" sz="1200"/>
          </a:p>
        </p:txBody>
      </p:sp>
      <p:sp>
        <p:nvSpPr>
          <p:cNvPr id="196610" name="Rectangle 2"/>
          <p:cNvSpPr>
            <a:spLocks noGrp="1" noChangeArrowheads="1"/>
          </p:cNvSpPr>
          <p:nvPr>
            <p:ph type="title"/>
          </p:nvPr>
        </p:nvSpPr>
        <p:spPr/>
        <p:txBody>
          <a:bodyPr/>
          <a:lstStyle/>
          <a:p>
            <a:pPr eaLnBrk="1" hangingPunct="1">
              <a:defRPr/>
            </a:pPr>
            <a:r>
              <a:rPr lang="it-IT" dirty="0" smtClean="0"/>
              <a:t>Criticità strutturali</a:t>
            </a:r>
            <a:endParaRPr lang="en-US" dirty="0" smtClean="0"/>
          </a:p>
        </p:txBody>
      </p:sp>
      <p:sp>
        <p:nvSpPr>
          <p:cNvPr id="55300" name="Rectangle 3"/>
          <p:cNvSpPr>
            <a:spLocks noGrp="1" noChangeArrowheads="1"/>
          </p:cNvSpPr>
          <p:nvPr>
            <p:ph type="body" idx="1"/>
          </p:nvPr>
        </p:nvSpPr>
        <p:spPr>
          <a:xfrm>
            <a:off x="457200" y="1066800"/>
            <a:ext cx="8218488" cy="3586163"/>
          </a:xfrm>
        </p:spPr>
        <p:txBody>
          <a:bodyPr/>
          <a:lstStyle/>
          <a:p>
            <a:pPr eaLnBrk="1" hangingPunct="1">
              <a:lnSpc>
                <a:spcPct val="90000"/>
              </a:lnSpc>
            </a:pPr>
            <a:r>
              <a:rPr lang="it-IT" altLang="it-IT" sz="2400" dirty="0" smtClean="0"/>
              <a:t>Nel processore didattico c’è un conflitto strutturale sul banco dei registri</a:t>
            </a:r>
          </a:p>
          <a:p>
            <a:pPr eaLnBrk="1" hangingPunct="1">
              <a:lnSpc>
                <a:spcPct val="90000"/>
              </a:lnSpc>
            </a:pPr>
            <a:r>
              <a:rPr lang="it-IT" altLang="it-IT" sz="2400" dirty="0" smtClean="0"/>
              <a:t>Si potrebbe evitare se il banco dei registri viene progettato per evitare conflitti tra la lettura e la scrittura nello stesso ciclo</a:t>
            </a:r>
          </a:p>
          <a:p>
            <a:pPr lvl="2" eaLnBrk="1" hangingPunct="1">
              <a:lnSpc>
                <a:spcPct val="90000"/>
              </a:lnSpc>
            </a:pPr>
            <a:r>
              <a:rPr lang="it-IT" altLang="it-IT" dirty="0" smtClean="0"/>
              <a:t>Soluzione </a:t>
            </a:r>
          </a:p>
          <a:p>
            <a:pPr lvl="3" eaLnBrk="1" hangingPunct="1">
              <a:lnSpc>
                <a:spcPct val="90000"/>
              </a:lnSpc>
            </a:pPr>
            <a:r>
              <a:rPr lang="it-IT" altLang="it-IT" dirty="0" smtClean="0">
                <a:solidFill>
                  <a:srgbClr val="FF0000"/>
                </a:solidFill>
              </a:rPr>
              <a:t>Scrittura</a:t>
            </a:r>
            <a:r>
              <a:rPr lang="it-IT" altLang="it-IT" dirty="0" smtClean="0"/>
              <a:t> del banco dei registri nella </a:t>
            </a:r>
            <a:r>
              <a:rPr lang="it-IT" altLang="it-IT" dirty="0" smtClean="0">
                <a:solidFill>
                  <a:srgbClr val="FF0000"/>
                </a:solidFill>
              </a:rPr>
              <a:t>prima metà</a:t>
            </a:r>
            <a:r>
              <a:rPr lang="it-IT" altLang="it-IT" dirty="0" smtClean="0"/>
              <a:t> del ciclo di clock</a:t>
            </a:r>
          </a:p>
          <a:p>
            <a:pPr lvl="3" eaLnBrk="1" hangingPunct="1">
              <a:lnSpc>
                <a:spcPct val="90000"/>
              </a:lnSpc>
              <a:buClr>
                <a:schemeClr val="tx1"/>
              </a:buClr>
            </a:pPr>
            <a:r>
              <a:rPr lang="it-IT" altLang="it-IT" dirty="0" smtClean="0">
                <a:solidFill>
                  <a:schemeClr val="accent2"/>
                </a:solidFill>
              </a:rPr>
              <a:t>Lettura</a:t>
            </a:r>
            <a:r>
              <a:rPr lang="it-IT" altLang="it-IT" dirty="0" smtClean="0"/>
              <a:t> del banco dei registri nella </a:t>
            </a:r>
            <a:r>
              <a:rPr lang="it-IT" altLang="it-IT" dirty="0" smtClean="0">
                <a:solidFill>
                  <a:schemeClr val="accent2"/>
                </a:solidFill>
              </a:rPr>
              <a:t>seconda metà</a:t>
            </a:r>
            <a:r>
              <a:rPr lang="it-IT" altLang="it-IT" dirty="0" smtClean="0"/>
              <a:t> del ciclo di clock</a:t>
            </a:r>
          </a:p>
          <a:p>
            <a:pPr lvl="2" eaLnBrk="1" hangingPunct="1">
              <a:lnSpc>
                <a:spcPct val="90000"/>
              </a:lnSpc>
            </a:pPr>
            <a:endParaRPr lang="en-US" altLang="it-IT" dirty="0" smtClean="0"/>
          </a:p>
        </p:txBody>
      </p:sp>
      <p:grpSp>
        <p:nvGrpSpPr>
          <p:cNvPr id="55302" name="Group 5"/>
          <p:cNvGrpSpPr>
            <a:grpSpLocks/>
          </p:cNvGrpSpPr>
          <p:nvPr/>
        </p:nvGrpSpPr>
        <p:grpSpPr bwMode="auto">
          <a:xfrm>
            <a:off x="2743200" y="4721225"/>
            <a:ext cx="3048000" cy="381000"/>
            <a:chOff x="576" y="1344"/>
            <a:chExt cx="1920" cy="240"/>
          </a:xfrm>
        </p:grpSpPr>
        <p:grpSp>
          <p:nvGrpSpPr>
            <p:cNvPr id="55369" name="Group 6"/>
            <p:cNvGrpSpPr>
              <a:grpSpLocks/>
            </p:cNvGrpSpPr>
            <p:nvPr/>
          </p:nvGrpSpPr>
          <p:grpSpPr bwMode="auto">
            <a:xfrm>
              <a:off x="960" y="1344"/>
              <a:ext cx="386" cy="240"/>
              <a:chOff x="960" y="1344"/>
              <a:chExt cx="386" cy="240"/>
            </a:xfrm>
          </p:grpSpPr>
          <p:sp>
            <p:nvSpPr>
              <p:cNvPr id="55381" name="Rectangle 7"/>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5382" name="Text Box 8"/>
              <p:cNvSpPr txBox="1">
                <a:spLocks noChangeArrowheads="1"/>
              </p:cNvSpPr>
              <p:nvPr/>
            </p:nvSpPr>
            <p:spPr bwMode="auto">
              <a:xfrm>
                <a:off x="1031" y="1357"/>
                <a:ext cx="22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smtClean="0"/>
                  <a:t>D</a:t>
                </a:r>
                <a:endParaRPr lang="en-US" altLang="it-IT" sz="1800" dirty="0"/>
              </a:p>
            </p:txBody>
          </p:sp>
        </p:grpSp>
        <p:grpSp>
          <p:nvGrpSpPr>
            <p:cNvPr id="55370" name="Group 9"/>
            <p:cNvGrpSpPr>
              <a:grpSpLocks/>
            </p:cNvGrpSpPr>
            <p:nvPr/>
          </p:nvGrpSpPr>
          <p:grpSpPr bwMode="auto">
            <a:xfrm>
              <a:off x="576" y="1344"/>
              <a:ext cx="386" cy="240"/>
              <a:chOff x="960" y="1344"/>
              <a:chExt cx="386" cy="240"/>
            </a:xfrm>
          </p:grpSpPr>
          <p:sp>
            <p:nvSpPr>
              <p:cNvPr id="55379" name="Rectangle 10"/>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5380" name="Text Box 11"/>
              <p:cNvSpPr txBox="1">
                <a:spLocks noChangeArrowheads="1"/>
              </p:cNvSpPr>
              <p:nvPr/>
            </p:nvSpPr>
            <p:spPr bwMode="auto">
              <a:xfrm>
                <a:off x="1031" y="1357"/>
                <a:ext cx="20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smtClean="0"/>
                  <a:t>F</a:t>
                </a:r>
                <a:endParaRPr lang="en-US" altLang="it-IT" sz="1800" dirty="0"/>
              </a:p>
            </p:txBody>
          </p:sp>
        </p:grpSp>
        <p:sp>
          <p:nvSpPr>
            <p:cNvPr id="55371" name="Rectangle 12"/>
            <p:cNvSpPr>
              <a:spLocks noChangeArrowheads="1"/>
            </p:cNvSpPr>
            <p:nvPr/>
          </p:nvSpPr>
          <p:spPr bwMode="auto">
            <a:xfrm>
              <a:off x="1342"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5372" name="Text Box 13"/>
            <p:cNvSpPr txBox="1">
              <a:spLocks noChangeArrowheads="1"/>
            </p:cNvSpPr>
            <p:nvPr/>
          </p:nvSpPr>
          <p:spPr bwMode="auto">
            <a:xfrm>
              <a:off x="1381" y="1357"/>
              <a:ext cx="21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smtClean="0"/>
                <a:t>E</a:t>
              </a:r>
              <a:endParaRPr lang="en-US" altLang="it-IT" sz="1800" dirty="0"/>
            </a:p>
          </p:txBody>
        </p:sp>
        <p:grpSp>
          <p:nvGrpSpPr>
            <p:cNvPr id="55373" name="Group 14"/>
            <p:cNvGrpSpPr>
              <a:grpSpLocks/>
            </p:cNvGrpSpPr>
            <p:nvPr/>
          </p:nvGrpSpPr>
          <p:grpSpPr bwMode="auto">
            <a:xfrm>
              <a:off x="1696" y="1344"/>
              <a:ext cx="419" cy="240"/>
              <a:chOff x="1704" y="1344"/>
              <a:chExt cx="419" cy="240"/>
            </a:xfrm>
          </p:grpSpPr>
          <p:sp>
            <p:nvSpPr>
              <p:cNvPr id="55377" name="Text Box 15"/>
              <p:cNvSpPr txBox="1">
                <a:spLocks noChangeArrowheads="1"/>
              </p:cNvSpPr>
              <p:nvPr/>
            </p:nvSpPr>
            <p:spPr bwMode="auto">
              <a:xfrm>
                <a:off x="1704" y="1357"/>
                <a:ext cx="318"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smtClean="0"/>
                  <a:t>  M</a:t>
                </a:r>
                <a:endParaRPr lang="en-US" altLang="it-IT" sz="1800" dirty="0"/>
              </a:p>
            </p:txBody>
          </p:sp>
          <p:sp>
            <p:nvSpPr>
              <p:cNvPr id="55378" name="Rectangle 16"/>
              <p:cNvSpPr>
                <a:spLocks noChangeArrowheads="1"/>
              </p:cNvSpPr>
              <p:nvPr/>
            </p:nvSpPr>
            <p:spPr bwMode="auto">
              <a:xfrm>
                <a:off x="1737"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nvGrpSpPr>
            <p:cNvPr id="55374" name="Group 17"/>
            <p:cNvGrpSpPr>
              <a:grpSpLocks/>
            </p:cNvGrpSpPr>
            <p:nvPr/>
          </p:nvGrpSpPr>
          <p:grpSpPr bwMode="auto">
            <a:xfrm>
              <a:off x="2110" y="1344"/>
              <a:ext cx="386" cy="240"/>
              <a:chOff x="2110" y="1344"/>
              <a:chExt cx="386" cy="240"/>
            </a:xfrm>
          </p:grpSpPr>
          <p:sp>
            <p:nvSpPr>
              <p:cNvPr id="55375" name="Rectangle 18"/>
              <p:cNvSpPr>
                <a:spLocks noChangeArrowheads="1"/>
              </p:cNvSpPr>
              <p:nvPr/>
            </p:nvSpPr>
            <p:spPr bwMode="auto">
              <a:xfrm>
                <a:off x="211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5376" name="Text Box 19"/>
              <p:cNvSpPr txBox="1">
                <a:spLocks noChangeArrowheads="1"/>
              </p:cNvSpPr>
              <p:nvPr/>
            </p:nvSpPr>
            <p:spPr bwMode="auto">
              <a:xfrm>
                <a:off x="2129" y="1360"/>
                <a:ext cx="34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a:solidFill>
                      <a:srgbClr val="FF0000"/>
                    </a:solidFill>
                  </a:rPr>
                  <a:t>WB</a:t>
                </a:r>
                <a:endParaRPr lang="en-US" altLang="it-IT" sz="1800" dirty="0">
                  <a:solidFill>
                    <a:srgbClr val="FF0000"/>
                  </a:solidFill>
                </a:endParaRPr>
              </a:p>
            </p:txBody>
          </p:sp>
        </p:grpSp>
      </p:grpSp>
      <p:sp>
        <p:nvSpPr>
          <p:cNvPr id="55303" name="Line 20"/>
          <p:cNvSpPr>
            <a:spLocks noChangeShapeType="1"/>
          </p:cNvSpPr>
          <p:nvPr/>
        </p:nvSpPr>
        <p:spPr bwMode="auto">
          <a:xfrm>
            <a:off x="2590800" y="4648200"/>
            <a:ext cx="6477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it-IT"/>
          </a:p>
        </p:txBody>
      </p:sp>
      <p:sp>
        <p:nvSpPr>
          <p:cNvPr id="55304" name="Text Box 21"/>
          <p:cNvSpPr txBox="1">
            <a:spLocks noChangeArrowheads="1"/>
          </p:cNvSpPr>
          <p:nvPr/>
        </p:nvSpPr>
        <p:spPr bwMode="auto">
          <a:xfrm>
            <a:off x="8188325" y="4675188"/>
            <a:ext cx="749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600"/>
              <a:t>tempo</a:t>
            </a:r>
            <a:endParaRPr lang="en-US" altLang="it-IT" sz="1600"/>
          </a:p>
        </p:txBody>
      </p:sp>
      <p:grpSp>
        <p:nvGrpSpPr>
          <p:cNvPr id="55355" name="Group 23"/>
          <p:cNvGrpSpPr>
            <a:grpSpLocks/>
          </p:cNvGrpSpPr>
          <p:nvPr/>
        </p:nvGrpSpPr>
        <p:grpSpPr bwMode="auto">
          <a:xfrm>
            <a:off x="3962400" y="5102225"/>
            <a:ext cx="612775" cy="381000"/>
            <a:chOff x="960" y="1344"/>
            <a:chExt cx="386" cy="240"/>
          </a:xfrm>
        </p:grpSpPr>
        <p:sp>
          <p:nvSpPr>
            <p:cNvPr id="55367" name="Rectangle 24"/>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5368" name="Text Box 25"/>
            <p:cNvSpPr txBox="1">
              <a:spLocks noChangeArrowheads="1"/>
            </p:cNvSpPr>
            <p:nvPr/>
          </p:nvSpPr>
          <p:spPr bwMode="auto">
            <a:xfrm>
              <a:off x="1031" y="1357"/>
              <a:ext cx="26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smtClean="0"/>
                <a:t> D</a:t>
              </a:r>
              <a:endParaRPr lang="en-US" altLang="it-IT" sz="1800" dirty="0"/>
            </a:p>
          </p:txBody>
        </p:sp>
      </p:grpSp>
      <p:grpSp>
        <p:nvGrpSpPr>
          <p:cNvPr id="55356" name="Group 26"/>
          <p:cNvGrpSpPr>
            <a:grpSpLocks/>
          </p:cNvGrpSpPr>
          <p:nvPr/>
        </p:nvGrpSpPr>
        <p:grpSpPr bwMode="auto">
          <a:xfrm>
            <a:off x="3352800" y="5102225"/>
            <a:ext cx="612775" cy="381000"/>
            <a:chOff x="960" y="1344"/>
            <a:chExt cx="386" cy="240"/>
          </a:xfrm>
        </p:grpSpPr>
        <p:sp>
          <p:nvSpPr>
            <p:cNvPr id="55365" name="Rectangle 27"/>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5366" name="Text Box 28"/>
            <p:cNvSpPr txBox="1">
              <a:spLocks noChangeArrowheads="1"/>
            </p:cNvSpPr>
            <p:nvPr/>
          </p:nvSpPr>
          <p:spPr bwMode="auto">
            <a:xfrm>
              <a:off x="1031" y="1357"/>
              <a:ext cx="24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smtClean="0"/>
                <a:t> F</a:t>
              </a:r>
              <a:endParaRPr lang="en-US" altLang="it-IT" sz="1800" dirty="0"/>
            </a:p>
          </p:txBody>
        </p:sp>
      </p:grpSp>
      <p:sp>
        <p:nvSpPr>
          <p:cNvPr id="55357" name="Rectangle 29"/>
          <p:cNvSpPr>
            <a:spLocks noChangeArrowheads="1"/>
          </p:cNvSpPr>
          <p:nvPr/>
        </p:nvSpPr>
        <p:spPr bwMode="auto">
          <a:xfrm>
            <a:off x="4568825" y="5102225"/>
            <a:ext cx="612775"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5358" name="Text Box 30"/>
          <p:cNvSpPr txBox="1">
            <a:spLocks noChangeArrowheads="1"/>
          </p:cNvSpPr>
          <p:nvPr/>
        </p:nvSpPr>
        <p:spPr bwMode="auto">
          <a:xfrm>
            <a:off x="4630738" y="5122863"/>
            <a:ext cx="402674"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smtClean="0"/>
              <a:t> E</a:t>
            </a:r>
            <a:endParaRPr lang="en-US" altLang="it-IT" sz="1800" dirty="0"/>
          </a:p>
        </p:txBody>
      </p:sp>
      <p:grpSp>
        <p:nvGrpSpPr>
          <p:cNvPr id="55359" name="Group 31"/>
          <p:cNvGrpSpPr>
            <a:grpSpLocks/>
          </p:cNvGrpSpPr>
          <p:nvPr/>
        </p:nvGrpSpPr>
        <p:grpSpPr bwMode="auto">
          <a:xfrm>
            <a:off x="5130802" y="5102225"/>
            <a:ext cx="665163" cy="381000"/>
            <a:chOff x="1704" y="1344"/>
            <a:chExt cx="419" cy="240"/>
          </a:xfrm>
        </p:grpSpPr>
        <p:sp>
          <p:nvSpPr>
            <p:cNvPr id="55363" name="Text Box 32"/>
            <p:cNvSpPr txBox="1">
              <a:spLocks noChangeArrowheads="1"/>
            </p:cNvSpPr>
            <p:nvPr/>
          </p:nvSpPr>
          <p:spPr bwMode="auto">
            <a:xfrm>
              <a:off x="1704" y="1357"/>
              <a:ext cx="35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smtClean="0"/>
                <a:t>   M</a:t>
              </a:r>
              <a:endParaRPr lang="en-US" altLang="it-IT" sz="1800" dirty="0"/>
            </a:p>
          </p:txBody>
        </p:sp>
        <p:sp>
          <p:nvSpPr>
            <p:cNvPr id="55364" name="Rectangle 33"/>
            <p:cNvSpPr>
              <a:spLocks noChangeArrowheads="1"/>
            </p:cNvSpPr>
            <p:nvPr/>
          </p:nvSpPr>
          <p:spPr bwMode="auto">
            <a:xfrm>
              <a:off x="1737"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nvGrpSpPr>
          <p:cNvPr id="55360" name="Group 34"/>
          <p:cNvGrpSpPr>
            <a:grpSpLocks/>
          </p:cNvGrpSpPr>
          <p:nvPr/>
        </p:nvGrpSpPr>
        <p:grpSpPr bwMode="auto">
          <a:xfrm>
            <a:off x="5788025" y="5102225"/>
            <a:ext cx="612775" cy="381000"/>
            <a:chOff x="2110" y="1344"/>
            <a:chExt cx="386" cy="240"/>
          </a:xfrm>
        </p:grpSpPr>
        <p:sp>
          <p:nvSpPr>
            <p:cNvPr id="55361" name="Rectangle 35"/>
            <p:cNvSpPr>
              <a:spLocks noChangeArrowheads="1"/>
            </p:cNvSpPr>
            <p:nvPr/>
          </p:nvSpPr>
          <p:spPr bwMode="auto">
            <a:xfrm>
              <a:off x="211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5362" name="Text Box 36"/>
            <p:cNvSpPr txBox="1">
              <a:spLocks noChangeArrowheads="1"/>
            </p:cNvSpPr>
            <p:nvPr/>
          </p:nvSpPr>
          <p:spPr bwMode="auto">
            <a:xfrm>
              <a:off x="2129" y="1360"/>
              <a:ext cx="34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WB</a:t>
              </a:r>
              <a:endParaRPr lang="en-US" altLang="it-IT" sz="1800"/>
            </a:p>
          </p:txBody>
        </p:sp>
      </p:grpSp>
      <p:grpSp>
        <p:nvGrpSpPr>
          <p:cNvPr id="55306" name="Group 37"/>
          <p:cNvGrpSpPr>
            <a:grpSpLocks/>
          </p:cNvGrpSpPr>
          <p:nvPr/>
        </p:nvGrpSpPr>
        <p:grpSpPr bwMode="auto">
          <a:xfrm>
            <a:off x="3962400" y="5483225"/>
            <a:ext cx="3048000" cy="381000"/>
            <a:chOff x="576" y="1344"/>
            <a:chExt cx="1920" cy="240"/>
          </a:xfrm>
        </p:grpSpPr>
        <p:grpSp>
          <p:nvGrpSpPr>
            <p:cNvPr id="55341" name="Group 38"/>
            <p:cNvGrpSpPr>
              <a:grpSpLocks/>
            </p:cNvGrpSpPr>
            <p:nvPr/>
          </p:nvGrpSpPr>
          <p:grpSpPr bwMode="auto">
            <a:xfrm>
              <a:off x="960" y="1344"/>
              <a:ext cx="386" cy="240"/>
              <a:chOff x="960" y="1344"/>
              <a:chExt cx="386" cy="240"/>
            </a:xfrm>
          </p:grpSpPr>
          <p:sp>
            <p:nvSpPr>
              <p:cNvPr id="55353" name="Rectangle 39"/>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5354" name="Text Box 40"/>
              <p:cNvSpPr txBox="1">
                <a:spLocks noChangeArrowheads="1"/>
              </p:cNvSpPr>
              <p:nvPr/>
            </p:nvSpPr>
            <p:spPr bwMode="auto">
              <a:xfrm>
                <a:off x="1031" y="1357"/>
                <a:ext cx="22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smtClean="0"/>
                  <a:t>D</a:t>
                </a:r>
                <a:endParaRPr lang="en-US" altLang="it-IT" sz="1800" dirty="0"/>
              </a:p>
            </p:txBody>
          </p:sp>
        </p:grpSp>
        <p:grpSp>
          <p:nvGrpSpPr>
            <p:cNvPr id="55342" name="Group 41"/>
            <p:cNvGrpSpPr>
              <a:grpSpLocks/>
            </p:cNvGrpSpPr>
            <p:nvPr/>
          </p:nvGrpSpPr>
          <p:grpSpPr bwMode="auto">
            <a:xfrm>
              <a:off x="576" y="1344"/>
              <a:ext cx="386" cy="240"/>
              <a:chOff x="960" y="1344"/>
              <a:chExt cx="386" cy="240"/>
            </a:xfrm>
          </p:grpSpPr>
          <p:sp>
            <p:nvSpPr>
              <p:cNvPr id="55351" name="Rectangle 42"/>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5352" name="Text Box 43"/>
              <p:cNvSpPr txBox="1">
                <a:spLocks noChangeArrowheads="1"/>
              </p:cNvSpPr>
              <p:nvPr/>
            </p:nvSpPr>
            <p:spPr bwMode="auto">
              <a:xfrm>
                <a:off x="1031" y="1357"/>
                <a:ext cx="24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smtClean="0"/>
                  <a:t> F</a:t>
                </a:r>
                <a:endParaRPr lang="en-US" altLang="it-IT" sz="1800" dirty="0"/>
              </a:p>
            </p:txBody>
          </p:sp>
        </p:grpSp>
        <p:sp>
          <p:nvSpPr>
            <p:cNvPr id="55343" name="Rectangle 44"/>
            <p:cNvSpPr>
              <a:spLocks noChangeArrowheads="1"/>
            </p:cNvSpPr>
            <p:nvPr/>
          </p:nvSpPr>
          <p:spPr bwMode="auto">
            <a:xfrm>
              <a:off x="1342"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5344" name="Text Box 45"/>
            <p:cNvSpPr txBox="1">
              <a:spLocks noChangeArrowheads="1"/>
            </p:cNvSpPr>
            <p:nvPr/>
          </p:nvSpPr>
          <p:spPr bwMode="auto">
            <a:xfrm>
              <a:off x="1381" y="1357"/>
              <a:ext cx="25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smtClean="0"/>
                <a:t> E</a:t>
              </a:r>
              <a:endParaRPr lang="en-US" altLang="it-IT" sz="1800" dirty="0"/>
            </a:p>
          </p:txBody>
        </p:sp>
        <p:grpSp>
          <p:nvGrpSpPr>
            <p:cNvPr id="55345" name="Group 46"/>
            <p:cNvGrpSpPr>
              <a:grpSpLocks/>
            </p:cNvGrpSpPr>
            <p:nvPr/>
          </p:nvGrpSpPr>
          <p:grpSpPr bwMode="auto">
            <a:xfrm>
              <a:off x="1696" y="1344"/>
              <a:ext cx="419" cy="240"/>
              <a:chOff x="1704" y="1344"/>
              <a:chExt cx="419" cy="240"/>
            </a:xfrm>
          </p:grpSpPr>
          <p:sp>
            <p:nvSpPr>
              <p:cNvPr id="55349" name="Text Box 47"/>
              <p:cNvSpPr txBox="1">
                <a:spLocks noChangeArrowheads="1"/>
              </p:cNvSpPr>
              <p:nvPr/>
            </p:nvSpPr>
            <p:spPr bwMode="auto">
              <a:xfrm>
                <a:off x="1704" y="1357"/>
                <a:ext cx="35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smtClean="0"/>
                  <a:t>   M</a:t>
                </a:r>
                <a:endParaRPr lang="en-US" altLang="it-IT" sz="1800" dirty="0"/>
              </a:p>
            </p:txBody>
          </p:sp>
          <p:sp>
            <p:nvSpPr>
              <p:cNvPr id="55350" name="Rectangle 48"/>
              <p:cNvSpPr>
                <a:spLocks noChangeArrowheads="1"/>
              </p:cNvSpPr>
              <p:nvPr/>
            </p:nvSpPr>
            <p:spPr bwMode="auto">
              <a:xfrm>
                <a:off x="1737"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nvGrpSpPr>
            <p:cNvPr id="55346" name="Group 49"/>
            <p:cNvGrpSpPr>
              <a:grpSpLocks/>
            </p:cNvGrpSpPr>
            <p:nvPr/>
          </p:nvGrpSpPr>
          <p:grpSpPr bwMode="auto">
            <a:xfrm>
              <a:off x="2110" y="1344"/>
              <a:ext cx="386" cy="240"/>
              <a:chOff x="2110" y="1344"/>
              <a:chExt cx="386" cy="240"/>
            </a:xfrm>
          </p:grpSpPr>
          <p:sp>
            <p:nvSpPr>
              <p:cNvPr id="55347" name="Rectangle 50"/>
              <p:cNvSpPr>
                <a:spLocks noChangeArrowheads="1"/>
              </p:cNvSpPr>
              <p:nvPr/>
            </p:nvSpPr>
            <p:spPr bwMode="auto">
              <a:xfrm>
                <a:off x="211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5348" name="Text Box 51"/>
              <p:cNvSpPr txBox="1">
                <a:spLocks noChangeArrowheads="1"/>
              </p:cNvSpPr>
              <p:nvPr/>
            </p:nvSpPr>
            <p:spPr bwMode="auto">
              <a:xfrm>
                <a:off x="2129" y="1360"/>
                <a:ext cx="34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WB</a:t>
                </a:r>
                <a:endParaRPr lang="en-US" altLang="it-IT" sz="1800"/>
              </a:p>
            </p:txBody>
          </p:sp>
        </p:grpSp>
      </p:grpSp>
      <p:grpSp>
        <p:nvGrpSpPr>
          <p:cNvPr id="55327" name="Group 53"/>
          <p:cNvGrpSpPr>
            <a:grpSpLocks/>
          </p:cNvGrpSpPr>
          <p:nvPr/>
        </p:nvGrpSpPr>
        <p:grpSpPr bwMode="auto">
          <a:xfrm>
            <a:off x="5181600" y="5864225"/>
            <a:ext cx="612775" cy="381000"/>
            <a:chOff x="960" y="1344"/>
            <a:chExt cx="386" cy="240"/>
          </a:xfrm>
        </p:grpSpPr>
        <p:sp>
          <p:nvSpPr>
            <p:cNvPr id="55339" name="Rectangle 54"/>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5340" name="Text Box 55"/>
            <p:cNvSpPr txBox="1">
              <a:spLocks noChangeArrowheads="1"/>
            </p:cNvSpPr>
            <p:nvPr/>
          </p:nvSpPr>
          <p:spPr bwMode="auto">
            <a:xfrm>
              <a:off x="1031" y="1357"/>
              <a:ext cx="26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None/>
              </a:pPr>
              <a:r>
                <a:rPr lang="it-IT" altLang="it-IT" sz="1800" dirty="0" smtClean="0">
                  <a:solidFill>
                    <a:schemeClr val="accent2"/>
                  </a:solidFill>
                </a:rPr>
                <a:t> </a:t>
              </a:r>
              <a:r>
                <a:rPr lang="it-IT" altLang="it-IT" sz="1800" dirty="0">
                  <a:solidFill>
                    <a:srgbClr val="FF0000"/>
                  </a:solidFill>
                </a:rPr>
                <a:t>D</a:t>
              </a:r>
              <a:endParaRPr lang="en-US" altLang="it-IT" sz="1800" dirty="0">
                <a:solidFill>
                  <a:srgbClr val="FF0000"/>
                </a:solidFill>
              </a:endParaRPr>
            </a:p>
          </p:txBody>
        </p:sp>
      </p:grpSp>
      <p:grpSp>
        <p:nvGrpSpPr>
          <p:cNvPr id="55328" name="Group 56"/>
          <p:cNvGrpSpPr>
            <a:grpSpLocks/>
          </p:cNvGrpSpPr>
          <p:nvPr/>
        </p:nvGrpSpPr>
        <p:grpSpPr bwMode="auto">
          <a:xfrm>
            <a:off x="4572000" y="5864225"/>
            <a:ext cx="612775" cy="381000"/>
            <a:chOff x="960" y="1344"/>
            <a:chExt cx="386" cy="240"/>
          </a:xfrm>
        </p:grpSpPr>
        <p:sp>
          <p:nvSpPr>
            <p:cNvPr id="55337" name="Rectangle 57"/>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5338" name="Text Box 58"/>
            <p:cNvSpPr txBox="1">
              <a:spLocks noChangeArrowheads="1"/>
            </p:cNvSpPr>
            <p:nvPr/>
          </p:nvSpPr>
          <p:spPr bwMode="auto">
            <a:xfrm>
              <a:off x="1031" y="1357"/>
              <a:ext cx="24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smtClean="0"/>
                <a:t> F</a:t>
              </a:r>
              <a:endParaRPr lang="en-US" altLang="it-IT" sz="1800" dirty="0"/>
            </a:p>
          </p:txBody>
        </p:sp>
      </p:grpSp>
      <p:sp>
        <p:nvSpPr>
          <p:cNvPr id="55329" name="Rectangle 59"/>
          <p:cNvSpPr>
            <a:spLocks noChangeArrowheads="1"/>
          </p:cNvSpPr>
          <p:nvPr/>
        </p:nvSpPr>
        <p:spPr bwMode="auto">
          <a:xfrm>
            <a:off x="5788025" y="5864225"/>
            <a:ext cx="612775"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5330" name="Text Box 60"/>
          <p:cNvSpPr txBox="1">
            <a:spLocks noChangeArrowheads="1"/>
          </p:cNvSpPr>
          <p:nvPr/>
        </p:nvSpPr>
        <p:spPr bwMode="auto">
          <a:xfrm>
            <a:off x="5849938" y="5884863"/>
            <a:ext cx="466794"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smtClean="0"/>
              <a:t>  E</a:t>
            </a:r>
            <a:endParaRPr lang="en-US" altLang="it-IT" sz="1800" dirty="0"/>
          </a:p>
        </p:txBody>
      </p:sp>
      <p:grpSp>
        <p:nvGrpSpPr>
          <p:cNvPr id="55331" name="Group 61"/>
          <p:cNvGrpSpPr>
            <a:grpSpLocks/>
          </p:cNvGrpSpPr>
          <p:nvPr/>
        </p:nvGrpSpPr>
        <p:grpSpPr bwMode="auto">
          <a:xfrm>
            <a:off x="6350002" y="5864225"/>
            <a:ext cx="665163" cy="381000"/>
            <a:chOff x="1704" y="1344"/>
            <a:chExt cx="419" cy="240"/>
          </a:xfrm>
        </p:grpSpPr>
        <p:sp>
          <p:nvSpPr>
            <p:cNvPr id="55335" name="Text Box 62"/>
            <p:cNvSpPr txBox="1">
              <a:spLocks noChangeArrowheads="1"/>
            </p:cNvSpPr>
            <p:nvPr/>
          </p:nvSpPr>
          <p:spPr bwMode="auto">
            <a:xfrm>
              <a:off x="1704" y="1357"/>
              <a:ext cx="35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a:t> </a:t>
              </a:r>
              <a:r>
                <a:rPr lang="it-IT" altLang="it-IT" sz="1800" dirty="0" smtClean="0"/>
                <a:t>  M</a:t>
              </a:r>
              <a:endParaRPr lang="en-US" altLang="it-IT" sz="1800" dirty="0"/>
            </a:p>
          </p:txBody>
        </p:sp>
        <p:sp>
          <p:nvSpPr>
            <p:cNvPr id="55336" name="Rectangle 63"/>
            <p:cNvSpPr>
              <a:spLocks noChangeArrowheads="1"/>
            </p:cNvSpPr>
            <p:nvPr/>
          </p:nvSpPr>
          <p:spPr bwMode="auto">
            <a:xfrm>
              <a:off x="1737"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nvGrpSpPr>
          <p:cNvPr id="55332" name="Group 64"/>
          <p:cNvGrpSpPr>
            <a:grpSpLocks/>
          </p:cNvGrpSpPr>
          <p:nvPr/>
        </p:nvGrpSpPr>
        <p:grpSpPr bwMode="auto">
          <a:xfrm>
            <a:off x="7007225" y="5864225"/>
            <a:ext cx="612775" cy="381000"/>
            <a:chOff x="2110" y="1344"/>
            <a:chExt cx="386" cy="240"/>
          </a:xfrm>
        </p:grpSpPr>
        <p:sp>
          <p:nvSpPr>
            <p:cNvPr id="55333" name="Rectangle 65"/>
            <p:cNvSpPr>
              <a:spLocks noChangeArrowheads="1"/>
            </p:cNvSpPr>
            <p:nvPr/>
          </p:nvSpPr>
          <p:spPr bwMode="auto">
            <a:xfrm>
              <a:off x="211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5334" name="Text Box 66"/>
            <p:cNvSpPr txBox="1">
              <a:spLocks noChangeArrowheads="1"/>
            </p:cNvSpPr>
            <p:nvPr/>
          </p:nvSpPr>
          <p:spPr bwMode="auto">
            <a:xfrm>
              <a:off x="2129" y="1360"/>
              <a:ext cx="34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WB</a:t>
              </a:r>
              <a:endParaRPr lang="en-US" altLang="it-IT" sz="1800"/>
            </a:p>
          </p:txBody>
        </p:sp>
      </p:grpSp>
      <p:grpSp>
        <p:nvGrpSpPr>
          <p:cNvPr id="55308" name="Group 67"/>
          <p:cNvGrpSpPr>
            <a:grpSpLocks/>
          </p:cNvGrpSpPr>
          <p:nvPr/>
        </p:nvGrpSpPr>
        <p:grpSpPr bwMode="auto">
          <a:xfrm>
            <a:off x="5181600" y="6245225"/>
            <a:ext cx="3048000" cy="381000"/>
            <a:chOff x="576" y="1344"/>
            <a:chExt cx="1920" cy="240"/>
          </a:xfrm>
        </p:grpSpPr>
        <p:grpSp>
          <p:nvGrpSpPr>
            <p:cNvPr id="55313" name="Group 68"/>
            <p:cNvGrpSpPr>
              <a:grpSpLocks/>
            </p:cNvGrpSpPr>
            <p:nvPr/>
          </p:nvGrpSpPr>
          <p:grpSpPr bwMode="auto">
            <a:xfrm>
              <a:off x="960" y="1344"/>
              <a:ext cx="386" cy="240"/>
              <a:chOff x="960" y="1344"/>
              <a:chExt cx="386" cy="240"/>
            </a:xfrm>
          </p:grpSpPr>
          <p:sp>
            <p:nvSpPr>
              <p:cNvPr id="55325" name="Rectangle 69"/>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5326" name="Text Box 70"/>
              <p:cNvSpPr txBox="1">
                <a:spLocks noChangeArrowheads="1"/>
              </p:cNvSpPr>
              <p:nvPr/>
            </p:nvSpPr>
            <p:spPr bwMode="auto">
              <a:xfrm>
                <a:off x="1031" y="1357"/>
                <a:ext cx="26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smtClean="0"/>
                  <a:t> D</a:t>
                </a:r>
                <a:endParaRPr lang="en-US" altLang="it-IT" sz="1800" dirty="0"/>
              </a:p>
            </p:txBody>
          </p:sp>
        </p:grpSp>
        <p:grpSp>
          <p:nvGrpSpPr>
            <p:cNvPr id="55314" name="Group 71"/>
            <p:cNvGrpSpPr>
              <a:grpSpLocks/>
            </p:cNvGrpSpPr>
            <p:nvPr/>
          </p:nvGrpSpPr>
          <p:grpSpPr bwMode="auto">
            <a:xfrm>
              <a:off x="576" y="1344"/>
              <a:ext cx="386" cy="240"/>
              <a:chOff x="960" y="1344"/>
              <a:chExt cx="386" cy="240"/>
            </a:xfrm>
          </p:grpSpPr>
          <p:sp>
            <p:nvSpPr>
              <p:cNvPr id="55323" name="Rectangle 72"/>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5324" name="Text Box 73"/>
              <p:cNvSpPr txBox="1">
                <a:spLocks noChangeArrowheads="1"/>
              </p:cNvSpPr>
              <p:nvPr/>
            </p:nvSpPr>
            <p:spPr bwMode="auto">
              <a:xfrm>
                <a:off x="1031" y="1357"/>
                <a:ext cx="24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smtClean="0"/>
                  <a:t> F</a:t>
                </a:r>
                <a:endParaRPr lang="en-US" altLang="it-IT" sz="1800" dirty="0"/>
              </a:p>
            </p:txBody>
          </p:sp>
        </p:grpSp>
        <p:sp>
          <p:nvSpPr>
            <p:cNvPr id="55315" name="Rectangle 74"/>
            <p:cNvSpPr>
              <a:spLocks noChangeArrowheads="1"/>
            </p:cNvSpPr>
            <p:nvPr/>
          </p:nvSpPr>
          <p:spPr bwMode="auto">
            <a:xfrm>
              <a:off x="1342"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5316" name="Text Box 75"/>
            <p:cNvSpPr txBox="1">
              <a:spLocks noChangeArrowheads="1"/>
            </p:cNvSpPr>
            <p:nvPr/>
          </p:nvSpPr>
          <p:spPr bwMode="auto">
            <a:xfrm>
              <a:off x="1381" y="1357"/>
              <a:ext cx="25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smtClean="0"/>
                <a:t> E</a:t>
              </a:r>
              <a:endParaRPr lang="en-US" altLang="it-IT" sz="1800" dirty="0"/>
            </a:p>
          </p:txBody>
        </p:sp>
        <p:grpSp>
          <p:nvGrpSpPr>
            <p:cNvPr id="55317" name="Group 76"/>
            <p:cNvGrpSpPr>
              <a:grpSpLocks/>
            </p:cNvGrpSpPr>
            <p:nvPr/>
          </p:nvGrpSpPr>
          <p:grpSpPr bwMode="auto">
            <a:xfrm>
              <a:off x="1696" y="1344"/>
              <a:ext cx="419" cy="240"/>
              <a:chOff x="1704" y="1344"/>
              <a:chExt cx="419" cy="240"/>
            </a:xfrm>
          </p:grpSpPr>
          <p:sp>
            <p:nvSpPr>
              <p:cNvPr id="55321" name="Text Box 77"/>
              <p:cNvSpPr txBox="1">
                <a:spLocks noChangeArrowheads="1"/>
              </p:cNvSpPr>
              <p:nvPr/>
            </p:nvSpPr>
            <p:spPr bwMode="auto">
              <a:xfrm>
                <a:off x="1704" y="1357"/>
                <a:ext cx="35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a:t> </a:t>
                </a:r>
                <a:r>
                  <a:rPr lang="it-IT" altLang="it-IT" sz="1800" dirty="0" smtClean="0"/>
                  <a:t>  M</a:t>
                </a:r>
                <a:endParaRPr lang="en-US" altLang="it-IT" sz="1800" dirty="0"/>
              </a:p>
            </p:txBody>
          </p:sp>
          <p:sp>
            <p:nvSpPr>
              <p:cNvPr id="55322" name="Rectangle 78"/>
              <p:cNvSpPr>
                <a:spLocks noChangeArrowheads="1"/>
              </p:cNvSpPr>
              <p:nvPr/>
            </p:nvSpPr>
            <p:spPr bwMode="auto">
              <a:xfrm>
                <a:off x="1737"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nvGrpSpPr>
            <p:cNvPr id="55318" name="Group 79"/>
            <p:cNvGrpSpPr>
              <a:grpSpLocks/>
            </p:cNvGrpSpPr>
            <p:nvPr/>
          </p:nvGrpSpPr>
          <p:grpSpPr bwMode="auto">
            <a:xfrm>
              <a:off x="2110" y="1344"/>
              <a:ext cx="386" cy="240"/>
              <a:chOff x="2110" y="1344"/>
              <a:chExt cx="386" cy="240"/>
            </a:xfrm>
          </p:grpSpPr>
          <p:sp>
            <p:nvSpPr>
              <p:cNvPr id="55319" name="Rectangle 80"/>
              <p:cNvSpPr>
                <a:spLocks noChangeArrowheads="1"/>
              </p:cNvSpPr>
              <p:nvPr/>
            </p:nvSpPr>
            <p:spPr bwMode="auto">
              <a:xfrm>
                <a:off x="211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5320" name="Text Box 81"/>
              <p:cNvSpPr txBox="1">
                <a:spLocks noChangeArrowheads="1"/>
              </p:cNvSpPr>
              <p:nvPr/>
            </p:nvSpPr>
            <p:spPr bwMode="auto">
              <a:xfrm>
                <a:off x="2129" y="1360"/>
                <a:ext cx="34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WB</a:t>
                </a:r>
                <a:endParaRPr lang="en-US" altLang="it-IT" sz="1800"/>
              </a:p>
            </p:txBody>
          </p:sp>
        </p:grpSp>
      </p:grpSp>
      <p:sp>
        <p:nvSpPr>
          <p:cNvPr id="55309" name="Oval 82"/>
          <p:cNvSpPr>
            <a:spLocks noChangeArrowheads="1"/>
          </p:cNvSpPr>
          <p:nvPr/>
        </p:nvSpPr>
        <p:spPr bwMode="auto">
          <a:xfrm>
            <a:off x="4914900" y="4479925"/>
            <a:ext cx="1130300" cy="23018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5310" name="Line 83"/>
          <p:cNvSpPr>
            <a:spLocks noChangeShapeType="1"/>
          </p:cNvSpPr>
          <p:nvPr/>
        </p:nvSpPr>
        <p:spPr bwMode="auto">
          <a:xfrm flipH="1">
            <a:off x="4343400" y="6283325"/>
            <a:ext cx="609600" cy="381000"/>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it-IT"/>
          </a:p>
        </p:txBody>
      </p:sp>
      <p:sp>
        <p:nvSpPr>
          <p:cNvPr id="55311" name="Line 84"/>
          <p:cNvSpPr>
            <a:spLocks noChangeShapeType="1"/>
          </p:cNvSpPr>
          <p:nvPr/>
        </p:nvSpPr>
        <p:spPr bwMode="auto">
          <a:xfrm>
            <a:off x="2590800" y="4648200"/>
            <a:ext cx="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it-IT"/>
          </a:p>
        </p:txBody>
      </p:sp>
      <p:sp>
        <p:nvSpPr>
          <p:cNvPr id="55312" name="Text Box 85"/>
          <p:cNvSpPr txBox="1">
            <a:spLocks noChangeArrowheads="1"/>
          </p:cNvSpPr>
          <p:nvPr/>
        </p:nvSpPr>
        <p:spPr bwMode="auto">
          <a:xfrm>
            <a:off x="990600" y="5867400"/>
            <a:ext cx="167640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it-IT" altLang="it-IT" sz="1600"/>
              <a:t>ordine di esecuzione delle istruzioni</a:t>
            </a:r>
            <a:endParaRPr lang="en-US" altLang="it-IT" sz="160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AE34746A-BE3C-46B4-8B73-787BF565EB2B}" type="slidenum">
              <a:rPr lang="it-IT" altLang="it-IT" sz="1200"/>
              <a:pPr>
                <a:spcBef>
                  <a:spcPct val="0"/>
                </a:spcBef>
                <a:buFontTx/>
                <a:buNone/>
              </a:pPr>
              <a:t>74</a:t>
            </a:fld>
            <a:endParaRPr lang="it-IT" altLang="it-IT" sz="1200"/>
          </a:p>
        </p:txBody>
      </p:sp>
      <p:sp>
        <p:nvSpPr>
          <p:cNvPr id="197634" name="Rectangle 2"/>
          <p:cNvSpPr>
            <a:spLocks noGrp="1" noChangeArrowheads="1"/>
          </p:cNvSpPr>
          <p:nvPr>
            <p:ph type="title"/>
          </p:nvPr>
        </p:nvSpPr>
        <p:spPr/>
        <p:txBody>
          <a:bodyPr/>
          <a:lstStyle/>
          <a:p>
            <a:pPr eaLnBrk="1" hangingPunct="1">
              <a:defRPr/>
            </a:pPr>
            <a:r>
              <a:rPr lang="it-IT" dirty="0" smtClean="0"/>
              <a:t>Criticità sui dati </a:t>
            </a:r>
            <a:endParaRPr lang="en-US" dirty="0" smtClean="0"/>
          </a:p>
        </p:txBody>
      </p:sp>
      <p:sp>
        <p:nvSpPr>
          <p:cNvPr id="56324" name="Rectangle 3"/>
          <p:cNvSpPr>
            <a:spLocks noGrp="1" noChangeArrowheads="1"/>
          </p:cNvSpPr>
          <p:nvPr>
            <p:ph type="body" idx="1"/>
          </p:nvPr>
        </p:nvSpPr>
        <p:spPr>
          <a:xfrm>
            <a:off x="533400" y="1143000"/>
            <a:ext cx="8001000" cy="4953000"/>
          </a:xfrm>
        </p:spPr>
        <p:txBody>
          <a:bodyPr/>
          <a:lstStyle/>
          <a:p>
            <a:pPr eaLnBrk="1" hangingPunct="1">
              <a:lnSpc>
                <a:spcPct val="80000"/>
              </a:lnSpc>
            </a:pPr>
            <a:r>
              <a:rPr lang="it-IT" altLang="it-IT" sz="2400" dirty="0" smtClean="0"/>
              <a:t>Un’istruzione dipende dal risultato di un’istruzione precedente che è ancora nella pipeline </a:t>
            </a:r>
          </a:p>
          <a:p>
            <a:pPr eaLnBrk="1" hangingPunct="1">
              <a:lnSpc>
                <a:spcPct val="80000"/>
              </a:lnSpc>
            </a:pPr>
            <a:endParaRPr lang="it-IT" altLang="it-IT" sz="1800" dirty="0" smtClean="0"/>
          </a:p>
          <a:p>
            <a:pPr eaLnBrk="1" hangingPunct="1">
              <a:lnSpc>
                <a:spcPct val="80000"/>
              </a:lnSpc>
            </a:pPr>
            <a:r>
              <a:rPr lang="it-IT" altLang="it-IT" sz="2400" dirty="0" smtClean="0"/>
              <a:t>Esempio 1:</a:t>
            </a:r>
          </a:p>
          <a:p>
            <a:pPr lvl="4" eaLnBrk="1" hangingPunct="1">
              <a:lnSpc>
                <a:spcPct val="80000"/>
              </a:lnSpc>
              <a:buFontTx/>
              <a:buNone/>
            </a:pPr>
            <a:r>
              <a:rPr lang="it-IT" altLang="it-IT" sz="2400" dirty="0" err="1" smtClean="0">
                <a:solidFill>
                  <a:schemeClr val="accent2"/>
                </a:solidFill>
              </a:rPr>
              <a:t>add</a:t>
            </a:r>
            <a:r>
              <a:rPr lang="it-IT" altLang="it-IT" sz="2400" dirty="0" smtClean="0"/>
              <a:t> </a:t>
            </a:r>
            <a:r>
              <a:rPr lang="it-IT" altLang="it-IT" sz="2400" dirty="0"/>
              <a:t>R</a:t>
            </a:r>
            <a:r>
              <a:rPr lang="it-IT" altLang="it-IT" sz="2400" dirty="0" smtClean="0"/>
              <a:t>3, R4, </a:t>
            </a:r>
            <a:r>
              <a:rPr lang="it-IT" altLang="it-IT" sz="2400" dirty="0">
                <a:solidFill>
                  <a:srgbClr val="FF0000"/>
                </a:solidFill>
              </a:rPr>
              <a:t>R</a:t>
            </a:r>
            <a:r>
              <a:rPr lang="it-IT" altLang="it-IT" sz="2400" dirty="0" smtClean="0">
                <a:solidFill>
                  <a:srgbClr val="FF0000"/>
                </a:solidFill>
              </a:rPr>
              <a:t>5</a:t>
            </a:r>
          </a:p>
          <a:p>
            <a:pPr lvl="4" eaLnBrk="1" hangingPunct="1">
              <a:lnSpc>
                <a:spcPct val="80000"/>
              </a:lnSpc>
              <a:buFontTx/>
              <a:buNone/>
            </a:pPr>
            <a:r>
              <a:rPr lang="it-IT" altLang="it-IT" sz="2400" dirty="0" smtClean="0"/>
              <a:t>sub </a:t>
            </a:r>
            <a:r>
              <a:rPr lang="it-IT" altLang="it-IT" sz="2400" dirty="0"/>
              <a:t>R</a:t>
            </a:r>
            <a:r>
              <a:rPr lang="it-IT" altLang="it-IT" sz="2400" dirty="0" smtClean="0"/>
              <a:t>3, </a:t>
            </a:r>
            <a:r>
              <a:rPr lang="it-IT" altLang="it-IT" sz="2400" dirty="0">
                <a:solidFill>
                  <a:srgbClr val="FF0000"/>
                </a:solidFill>
              </a:rPr>
              <a:t>R</a:t>
            </a:r>
            <a:r>
              <a:rPr lang="it-IT" altLang="it-IT" sz="2400" dirty="0" smtClean="0">
                <a:solidFill>
                  <a:srgbClr val="FF0000"/>
                </a:solidFill>
              </a:rPr>
              <a:t>5</a:t>
            </a:r>
            <a:r>
              <a:rPr lang="it-IT" altLang="it-IT" sz="2400" dirty="0" smtClean="0"/>
              <a:t>, R6</a:t>
            </a:r>
          </a:p>
          <a:p>
            <a:pPr lvl="1" eaLnBrk="1" hangingPunct="1">
              <a:lnSpc>
                <a:spcPct val="80000"/>
              </a:lnSpc>
            </a:pPr>
            <a:r>
              <a:rPr lang="it-IT" altLang="it-IT" sz="2000" dirty="0"/>
              <a:t>u</a:t>
            </a:r>
            <a:r>
              <a:rPr lang="it-IT" altLang="it-IT" sz="2000" dirty="0" smtClean="0"/>
              <a:t>no degli operandi sorgente di sub (R5) è prodotto da </a:t>
            </a:r>
            <a:r>
              <a:rPr lang="it-IT" altLang="it-IT" sz="2000" dirty="0" err="1" smtClean="0">
                <a:solidFill>
                  <a:schemeClr val="accent2"/>
                </a:solidFill>
              </a:rPr>
              <a:t>add</a:t>
            </a:r>
            <a:r>
              <a:rPr lang="it-IT" altLang="it-IT" sz="2000" dirty="0" smtClean="0">
                <a:solidFill>
                  <a:schemeClr val="accent2"/>
                </a:solidFill>
              </a:rPr>
              <a:t>,</a:t>
            </a:r>
            <a:r>
              <a:rPr lang="it-IT" altLang="it-IT" sz="2000" dirty="0" smtClean="0"/>
              <a:t> che è ancora nella pipeline</a:t>
            </a:r>
          </a:p>
          <a:p>
            <a:pPr lvl="1" eaLnBrk="1" hangingPunct="1">
              <a:lnSpc>
                <a:spcPct val="80000"/>
              </a:lnSpc>
            </a:pPr>
            <a:r>
              <a:rPr lang="it-IT" altLang="it-IT" sz="2000" dirty="0" smtClean="0"/>
              <a:t>Criticità sui dati di tipo </a:t>
            </a:r>
            <a:r>
              <a:rPr lang="it-IT" altLang="it-IT" sz="2800" i="1" dirty="0" err="1" smtClean="0">
                <a:solidFill>
                  <a:srgbClr val="FF0000"/>
                </a:solidFill>
              </a:rPr>
              <a:t>define</a:t>
            </a:r>
            <a:r>
              <a:rPr lang="it-IT" altLang="it-IT" sz="2800" i="1" dirty="0" smtClean="0">
                <a:solidFill>
                  <a:srgbClr val="FF0000"/>
                </a:solidFill>
              </a:rPr>
              <a:t>-use</a:t>
            </a:r>
            <a:endParaRPr lang="it-IT" altLang="it-IT" sz="2800" dirty="0" smtClean="0"/>
          </a:p>
          <a:p>
            <a:pPr eaLnBrk="1" hangingPunct="1">
              <a:lnSpc>
                <a:spcPct val="80000"/>
              </a:lnSpc>
            </a:pPr>
            <a:r>
              <a:rPr lang="it-IT" altLang="it-IT" sz="2400" dirty="0" smtClean="0"/>
              <a:t>Esempio 2:</a:t>
            </a:r>
          </a:p>
          <a:p>
            <a:pPr lvl="4" eaLnBrk="1" hangingPunct="1">
              <a:lnSpc>
                <a:spcPct val="80000"/>
              </a:lnSpc>
              <a:buFontTx/>
              <a:buNone/>
            </a:pPr>
            <a:r>
              <a:rPr lang="it-IT" altLang="it-IT" sz="2400" dirty="0" err="1" smtClean="0">
                <a:solidFill>
                  <a:schemeClr val="accent2"/>
                </a:solidFill>
              </a:rPr>
              <a:t>load</a:t>
            </a:r>
            <a:r>
              <a:rPr lang="it-IT" altLang="it-IT" sz="2400" dirty="0" smtClean="0"/>
              <a:t> </a:t>
            </a:r>
            <a:r>
              <a:rPr lang="it-IT" altLang="it-IT" sz="2400" dirty="0" smtClean="0">
                <a:solidFill>
                  <a:srgbClr val="FF0000"/>
                </a:solidFill>
              </a:rPr>
              <a:t>R3</a:t>
            </a:r>
            <a:r>
              <a:rPr lang="it-IT" altLang="it-IT" sz="2400" dirty="0" smtClean="0"/>
              <a:t>, 122(R1)</a:t>
            </a:r>
          </a:p>
          <a:p>
            <a:pPr lvl="4" eaLnBrk="1" hangingPunct="1">
              <a:lnSpc>
                <a:spcPct val="80000"/>
              </a:lnSpc>
              <a:buFontTx/>
              <a:buNone/>
            </a:pPr>
            <a:r>
              <a:rPr lang="it-IT" altLang="it-IT" sz="2400" dirty="0" smtClean="0"/>
              <a:t>sub R5, </a:t>
            </a:r>
            <a:r>
              <a:rPr lang="it-IT" altLang="it-IT" sz="2400" dirty="0" smtClean="0">
                <a:solidFill>
                  <a:srgbClr val="FF0000"/>
                </a:solidFill>
              </a:rPr>
              <a:t>R3</a:t>
            </a:r>
            <a:r>
              <a:rPr lang="it-IT" altLang="it-IT" sz="2400" dirty="0" smtClean="0"/>
              <a:t>, R6</a:t>
            </a:r>
          </a:p>
          <a:p>
            <a:pPr lvl="1" eaLnBrk="1" hangingPunct="1">
              <a:lnSpc>
                <a:spcPct val="80000"/>
              </a:lnSpc>
            </a:pPr>
            <a:r>
              <a:rPr lang="it-IT" altLang="it-IT" sz="2000" dirty="0"/>
              <a:t>u</a:t>
            </a:r>
            <a:r>
              <a:rPr lang="it-IT" altLang="it-IT" sz="2000" dirty="0" smtClean="0"/>
              <a:t>no degli operandi sorgente di sub (R3) è prodotto da </a:t>
            </a:r>
            <a:r>
              <a:rPr lang="it-IT" altLang="it-IT" sz="2000" dirty="0" err="1" smtClean="0">
                <a:solidFill>
                  <a:schemeClr val="accent2"/>
                </a:solidFill>
              </a:rPr>
              <a:t>load</a:t>
            </a:r>
            <a:r>
              <a:rPr lang="it-IT" altLang="it-IT" sz="2000" dirty="0" smtClean="0"/>
              <a:t>, che è ancora nella pipeline</a:t>
            </a:r>
          </a:p>
          <a:p>
            <a:pPr lvl="1" eaLnBrk="1" hangingPunct="1">
              <a:lnSpc>
                <a:spcPct val="80000"/>
              </a:lnSpc>
            </a:pPr>
            <a:r>
              <a:rPr lang="it-IT" altLang="it-IT" sz="2000" dirty="0" smtClean="0"/>
              <a:t>Criticità sui dati di tipo </a:t>
            </a:r>
            <a:r>
              <a:rPr lang="it-IT" altLang="it-IT" sz="2800" i="1" dirty="0" err="1" smtClean="0">
                <a:solidFill>
                  <a:srgbClr val="FF0000"/>
                </a:solidFill>
              </a:rPr>
              <a:t>load</a:t>
            </a:r>
            <a:r>
              <a:rPr lang="it-IT" altLang="it-IT" sz="2800" i="1" dirty="0" smtClean="0">
                <a:solidFill>
                  <a:srgbClr val="FF0000"/>
                </a:solidFill>
              </a:rPr>
              <a:t>-use</a:t>
            </a:r>
            <a:endParaRPr lang="it-IT" altLang="it-IT" sz="2000" i="1" dirty="0" smtClean="0">
              <a:solidFill>
                <a:srgbClr val="FF0000"/>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smtClean="0"/>
              <a:t>Frammento di programma con criticità </a:t>
            </a:r>
            <a:r>
              <a:rPr lang="it-IT" sz="2400" dirty="0" err="1" smtClean="0"/>
              <a:t>define</a:t>
            </a:r>
            <a:r>
              <a:rPr lang="it-IT" sz="2400" dirty="0" smtClean="0"/>
              <a:t> use</a:t>
            </a:r>
            <a:endParaRPr lang="it-IT" sz="2400" dirty="0"/>
          </a:p>
        </p:txBody>
      </p:sp>
      <p:sp>
        <p:nvSpPr>
          <p:cNvPr id="3" name="Segnaposto contenuto 2"/>
          <p:cNvSpPr>
            <a:spLocks noGrp="1"/>
          </p:cNvSpPr>
          <p:nvPr>
            <p:ph idx="1"/>
          </p:nvPr>
        </p:nvSpPr>
        <p:spPr/>
        <p:txBody>
          <a:bodyPr/>
          <a:lstStyle/>
          <a:p>
            <a:r>
              <a:rPr lang="en-US" dirty="0"/>
              <a:t>add R1, R2, </a:t>
            </a:r>
            <a:r>
              <a:rPr lang="en-US" dirty="0">
                <a:solidFill>
                  <a:srgbClr val="FF0000"/>
                </a:solidFill>
              </a:rPr>
              <a:t>R3</a:t>
            </a:r>
            <a:endParaRPr lang="it-IT" dirty="0">
              <a:solidFill>
                <a:srgbClr val="FF0000"/>
              </a:solidFill>
            </a:endParaRPr>
          </a:p>
          <a:p>
            <a:r>
              <a:rPr lang="en-US" dirty="0"/>
              <a:t>sub </a:t>
            </a:r>
            <a:r>
              <a:rPr lang="en-US" dirty="0">
                <a:solidFill>
                  <a:srgbClr val="FF0000"/>
                </a:solidFill>
              </a:rPr>
              <a:t>R3</a:t>
            </a:r>
            <a:r>
              <a:rPr lang="en-US" dirty="0"/>
              <a:t>, R4, R5</a:t>
            </a:r>
            <a:endParaRPr lang="it-IT" dirty="0"/>
          </a:p>
          <a:p>
            <a:r>
              <a:rPr lang="en-US" dirty="0"/>
              <a:t>sub </a:t>
            </a:r>
            <a:r>
              <a:rPr lang="en-US" dirty="0">
                <a:solidFill>
                  <a:srgbClr val="FF0000"/>
                </a:solidFill>
              </a:rPr>
              <a:t>R3</a:t>
            </a:r>
            <a:r>
              <a:rPr lang="en-US" dirty="0"/>
              <a:t>, R6, R7</a:t>
            </a:r>
            <a:endParaRPr lang="it-IT" dirty="0"/>
          </a:p>
          <a:p>
            <a:r>
              <a:rPr lang="en-US" dirty="0"/>
              <a:t>add </a:t>
            </a:r>
            <a:r>
              <a:rPr lang="en-US" dirty="0">
                <a:solidFill>
                  <a:srgbClr val="FF0000"/>
                </a:solidFill>
              </a:rPr>
              <a:t>R3</a:t>
            </a:r>
            <a:r>
              <a:rPr lang="en-US" dirty="0"/>
              <a:t>, R8, R9</a:t>
            </a:r>
            <a:endParaRPr lang="it-IT" dirty="0"/>
          </a:p>
          <a:p>
            <a:r>
              <a:rPr lang="it-IT" dirty="0"/>
              <a:t>sub </a:t>
            </a:r>
            <a:r>
              <a:rPr lang="it-IT" dirty="0">
                <a:solidFill>
                  <a:srgbClr val="FF0000"/>
                </a:solidFill>
              </a:rPr>
              <a:t>R3</a:t>
            </a:r>
            <a:r>
              <a:rPr lang="it-IT" dirty="0"/>
              <a:t>, R10, </a:t>
            </a:r>
            <a:r>
              <a:rPr lang="it-IT" dirty="0" smtClean="0"/>
              <a:t>R11</a:t>
            </a:r>
            <a:endParaRPr lang="it-IT"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75</a:t>
            </a:fld>
            <a:endParaRPr lang="it-IT" altLang="it-IT"/>
          </a:p>
        </p:txBody>
      </p:sp>
    </p:spTree>
    <p:extLst>
      <p:ext uri="{BB962C8B-B14F-4D97-AF65-F5344CB8AC3E}">
        <p14:creationId xmlns:p14="http://schemas.microsoft.com/office/powerpoint/2010/main" val="304504910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76</a:t>
            </a:fld>
            <a:endParaRPr lang="it-IT" altLang="it-IT"/>
          </a:p>
        </p:txBody>
      </p:sp>
      <p:sp>
        <p:nvSpPr>
          <p:cNvPr id="6" name="Titolo 1"/>
          <p:cNvSpPr>
            <a:spLocks noGrp="1"/>
          </p:cNvSpPr>
          <p:nvPr>
            <p:ph type="title"/>
          </p:nvPr>
        </p:nvSpPr>
        <p:spPr/>
        <p:txBody>
          <a:bodyPr>
            <a:noAutofit/>
          </a:bodyPr>
          <a:lstStyle/>
          <a:p>
            <a:pPr algn="ctr"/>
            <a:r>
              <a:rPr lang="it-IT" sz="2400" dirty="0" smtClean="0"/>
              <a:t>Schema temporale di esecuzione di frammento di programma con conflitti  di tipo </a:t>
            </a:r>
            <a:r>
              <a:rPr lang="it-IT" sz="2400" dirty="0" err="1" smtClean="0"/>
              <a:t>define</a:t>
            </a:r>
            <a:r>
              <a:rPr lang="it-IT" sz="2400" dirty="0" smtClean="0"/>
              <a:t> use</a:t>
            </a:r>
            <a:endParaRPr lang="it-IT" sz="2400" dirty="0"/>
          </a:p>
        </p:txBody>
      </p:sp>
      <p:grpSp>
        <p:nvGrpSpPr>
          <p:cNvPr id="8" name="Gruppo 7"/>
          <p:cNvGrpSpPr/>
          <p:nvPr/>
        </p:nvGrpSpPr>
        <p:grpSpPr>
          <a:xfrm>
            <a:off x="1267364" y="2371163"/>
            <a:ext cx="3883633" cy="669034"/>
            <a:chOff x="838199" y="3231633"/>
            <a:chExt cx="9776039" cy="1716115"/>
          </a:xfrm>
        </p:grpSpPr>
        <p:sp>
          <p:nvSpPr>
            <p:cNvPr id="65" name="Figura a mano libera 64"/>
            <p:cNvSpPr/>
            <p:nvPr/>
          </p:nvSpPr>
          <p:spPr>
            <a:xfrm>
              <a:off x="838199"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err="1" smtClean="0"/>
                <a:t>Fetch</a:t>
              </a:r>
              <a:endParaRPr lang="it-IT" sz="1100" kern="1200" dirty="0"/>
            </a:p>
          </p:txBody>
        </p:sp>
        <p:sp>
          <p:nvSpPr>
            <p:cNvPr id="66" name="Figura a mano libera 65"/>
            <p:cNvSpPr/>
            <p:nvPr/>
          </p:nvSpPr>
          <p:spPr>
            <a:xfrm>
              <a:off x="281855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err="1" smtClean="0"/>
                <a:t>Instruction</a:t>
              </a:r>
              <a:r>
                <a:rPr lang="it-IT" sz="1000" kern="1200" dirty="0" smtClean="0"/>
                <a:t> </a:t>
              </a:r>
              <a:r>
                <a:rPr lang="it-IT" sz="1000" kern="1200" dirty="0" err="1" smtClean="0"/>
                <a:t>Decode</a:t>
              </a:r>
              <a:endParaRPr lang="it-IT" sz="1000" kern="1200" dirty="0"/>
            </a:p>
          </p:txBody>
        </p:sp>
        <p:sp>
          <p:nvSpPr>
            <p:cNvPr id="67" name="Figura a mano libera 66"/>
            <p:cNvSpPr/>
            <p:nvPr/>
          </p:nvSpPr>
          <p:spPr>
            <a:xfrm>
              <a:off x="479891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err="1" smtClean="0"/>
                <a:t>Execute</a:t>
              </a:r>
              <a:endParaRPr lang="it-IT" sz="2600" kern="1200" dirty="0"/>
            </a:p>
          </p:txBody>
        </p:sp>
        <p:sp>
          <p:nvSpPr>
            <p:cNvPr id="68" name="Figura a mano libera 67"/>
            <p:cNvSpPr/>
            <p:nvPr/>
          </p:nvSpPr>
          <p:spPr>
            <a:xfrm>
              <a:off x="677926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smtClean="0"/>
                <a:t>Memory</a:t>
              </a:r>
              <a:endParaRPr lang="it-IT" sz="1200" kern="1200" dirty="0"/>
            </a:p>
          </p:txBody>
        </p:sp>
        <p:sp>
          <p:nvSpPr>
            <p:cNvPr id="69" name="Figura a mano libera 68"/>
            <p:cNvSpPr/>
            <p:nvPr/>
          </p:nvSpPr>
          <p:spPr>
            <a:xfrm>
              <a:off x="875962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200" kern="1200" dirty="0" smtClean="0"/>
                <a:t>Write </a:t>
              </a:r>
              <a:r>
                <a:rPr lang="it-IT" sz="1000" kern="1200" dirty="0" smtClean="0"/>
                <a:t>Back</a:t>
              </a:r>
              <a:endParaRPr lang="it-IT" sz="1200" kern="1200" dirty="0"/>
            </a:p>
          </p:txBody>
        </p:sp>
      </p:grpSp>
      <p:grpSp>
        <p:nvGrpSpPr>
          <p:cNvPr id="9" name="Gruppo 8"/>
          <p:cNvGrpSpPr/>
          <p:nvPr/>
        </p:nvGrpSpPr>
        <p:grpSpPr>
          <a:xfrm>
            <a:off x="2054081" y="3194895"/>
            <a:ext cx="3883633" cy="669034"/>
            <a:chOff x="838199" y="3231633"/>
            <a:chExt cx="9776039" cy="1716115"/>
          </a:xfrm>
        </p:grpSpPr>
        <p:sp>
          <p:nvSpPr>
            <p:cNvPr id="60" name="Figura a mano libera 59"/>
            <p:cNvSpPr/>
            <p:nvPr/>
          </p:nvSpPr>
          <p:spPr>
            <a:xfrm>
              <a:off x="838199"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err="1" smtClean="0"/>
                <a:t>Fetch</a:t>
              </a:r>
              <a:endParaRPr lang="it-IT" sz="1100" kern="1200" dirty="0"/>
            </a:p>
          </p:txBody>
        </p:sp>
        <p:sp>
          <p:nvSpPr>
            <p:cNvPr id="61" name="Figura a mano libera 60"/>
            <p:cNvSpPr/>
            <p:nvPr/>
          </p:nvSpPr>
          <p:spPr>
            <a:xfrm>
              <a:off x="281855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err="1" smtClean="0"/>
                <a:t>Instruction</a:t>
              </a:r>
              <a:r>
                <a:rPr lang="it-IT" sz="1000" kern="1200" dirty="0" smtClean="0"/>
                <a:t> </a:t>
              </a:r>
              <a:r>
                <a:rPr lang="it-IT" sz="1000" kern="1200" dirty="0" err="1" smtClean="0"/>
                <a:t>Decode</a:t>
              </a:r>
              <a:endParaRPr lang="it-IT" sz="1000" kern="1200" dirty="0"/>
            </a:p>
          </p:txBody>
        </p:sp>
        <p:sp>
          <p:nvSpPr>
            <p:cNvPr id="62" name="Figura a mano libera 61"/>
            <p:cNvSpPr/>
            <p:nvPr/>
          </p:nvSpPr>
          <p:spPr>
            <a:xfrm>
              <a:off x="479891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err="1" smtClean="0"/>
                <a:t>Execute</a:t>
              </a:r>
              <a:endParaRPr lang="it-IT" sz="2600" kern="1200" dirty="0"/>
            </a:p>
          </p:txBody>
        </p:sp>
        <p:sp>
          <p:nvSpPr>
            <p:cNvPr id="63" name="Figura a mano libera 62"/>
            <p:cNvSpPr/>
            <p:nvPr/>
          </p:nvSpPr>
          <p:spPr>
            <a:xfrm>
              <a:off x="677926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smtClean="0"/>
                <a:t>Memory</a:t>
              </a:r>
              <a:endParaRPr lang="it-IT" sz="1200" kern="1200" dirty="0"/>
            </a:p>
          </p:txBody>
        </p:sp>
        <p:sp>
          <p:nvSpPr>
            <p:cNvPr id="64" name="Figura a mano libera 63"/>
            <p:cNvSpPr/>
            <p:nvPr/>
          </p:nvSpPr>
          <p:spPr>
            <a:xfrm>
              <a:off x="875962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200" kern="1200" dirty="0" smtClean="0"/>
                <a:t>Write </a:t>
              </a:r>
              <a:r>
                <a:rPr lang="it-IT" sz="1000" kern="1200" dirty="0" smtClean="0"/>
                <a:t>Back</a:t>
              </a:r>
              <a:endParaRPr lang="it-IT" sz="1200" kern="1200" dirty="0"/>
            </a:p>
          </p:txBody>
        </p:sp>
      </p:grpSp>
      <p:grpSp>
        <p:nvGrpSpPr>
          <p:cNvPr id="10" name="Gruppo 9"/>
          <p:cNvGrpSpPr/>
          <p:nvPr/>
        </p:nvGrpSpPr>
        <p:grpSpPr>
          <a:xfrm>
            <a:off x="2840799" y="4018627"/>
            <a:ext cx="3883633" cy="669034"/>
            <a:chOff x="838199" y="3231633"/>
            <a:chExt cx="9776039" cy="1716115"/>
          </a:xfrm>
        </p:grpSpPr>
        <p:sp>
          <p:nvSpPr>
            <p:cNvPr id="55" name="Figura a mano libera 54"/>
            <p:cNvSpPr/>
            <p:nvPr/>
          </p:nvSpPr>
          <p:spPr>
            <a:xfrm>
              <a:off x="838199"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err="1" smtClean="0"/>
                <a:t>Fetch</a:t>
              </a:r>
              <a:endParaRPr lang="it-IT" sz="1100" kern="1200" dirty="0"/>
            </a:p>
          </p:txBody>
        </p:sp>
        <p:sp>
          <p:nvSpPr>
            <p:cNvPr id="56" name="Figura a mano libera 55"/>
            <p:cNvSpPr/>
            <p:nvPr/>
          </p:nvSpPr>
          <p:spPr>
            <a:xfrm>
              <a:off x="281855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err="1" smtClean="0"/>
                <a:t>Instruction</a:t>
              </a:r>
              <a:r>
                <a:rPr lang="it-IT" sz="1000" kern="1200" dirty="0" smtClean="0"/>
                <a:t> </a:t>
              </a:r>
              <a:r>
                <a:rPr lang="it-IT" sz="1000" kern="1200" dirty="0" err="1" smtClean="0"/>
                <a:t>Decode</a:t>
              </a:r>
              <a:endParaRPr lang="it-IT" sz="1000" kern="1200" dirty="0"/>
            </a:p>
          </p:txBody>
        </p:sp>
        <p:sp>
          <p:nvSpPr>
            <p:cNvPr id="57" name="Figura a mano libera 56"/>
            <p:cNvSpPr/>
            <p:nvPr/>
          </p:nvSpPr>
          <p:spPr>
            <a:xfrm>
              <a:off x="479891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err="1" smtClean="0"/>
                <a:t>Execute</a:t>
              </a:r>
              <a:endParaRPr lang="it-IT" sz="2600" kern="1200" dirty="0"/>
            </a:p>
          </p:txBody>
        </p:sp>
        <p:sp>
          <p:nvSpPr>
            <p:cNvPr id="58" name="Figura a mano libera 57"/>
            <p:cNvSpPr/>
            <p:nvPr/>
          </p:nvSpPr>
          <p:spPr>
            <a:xfrm>
              <a:off x="677926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smtClean="0"/>
                <a:t>Memory</a:t>
              </a:r>
              <a:endParaRPr lang="it-IT" sz="1200" kern="1200" dirty="0"/>
            </a:p>
          </p:txBody>
        </p:sp>
        <p:sp>
          <p:nvSpPr>
            <p:cNvPr id="59" name="Figura a mano libera 58"/>
            <p:cNvSpPr/>
            <p:nvPr/>
          </p:nvSpPr>
          <p:spPr>
            <a:xfrm>
              <a:off x="875962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200" kern="1200" dirty="0" smtClean="0"/>
                <a:t>Write </a:t>
              </a:r>
              <a:r>
                <a:rPr lang="it-IT" sz="1000" kern="1200" dirty="0" smtClean="0"/>
                <a:t>Back</a:t>
              </a:r>
              <a:endParaRPr lang="it-IT" sz="1200" kern="1200" dirty="0"/>
            </a:p>
          </p:txBody>
        </p:sp>
      </p:grpSp>
      <p:grpSp>
        <p:nvGrpSpPr>
          <p:cNvPr id="11" name="Gruppo 10"/>
          <p:cNvGrpSpPr/>
          <p:nvPr/>
        </p:nvGrpSpPr>
        <p:grpSpPr>
          <a:xfrm>
            <a:off x="3627516" y="4842359"/>
            <a:ext cx="3883633" cy="669034"/>
            <a:chOff x="838199" y="3231633"/>
            <a:chExt cx="9776039" cy="1716115"/>
          </a:xfrm>
        </p:grpSpPr>
        <p:sp>
          <p:nvSpPr>
            <p:cNvPr id="50" name="Figura a mano libera 49"/>
            <p:cNvSpPr/>
            <p:nvPr/>
          </p:nvSpPr>
          <p:spPr>
            <a:xfrm>
              <a:off x="838199"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err="1" smtClean="0"/>
                <a:t>Fetch</a:t>
              </a:r>
              <a:endParaRPr lang="it-IT" sz="1100" kern="1200" dirty="0"/>
            </a:p>
          </p:txBody>
        </p:sp>
        <p:sp>
          <p:nvSpPr>
            <p:cNvPr id="51" name="Figura a mano libera 50"/>
            <p:cNvSpPr/>
            <p:nvPr/>
          </p:nvSpPr>
          <p:spPr>
            <a:xfrm>
              <a:off x="281855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err="1" smtClean="0"/>
                <a:t>Instruction</a:t>
              </a:r>
              <a:r>
                <a:rPr lang="it-IT" sz="1000" kern="1200" dirty="0" smtClean="0"/>
                <a:t> </a:t>
              </a:r>
              <a:r>
                <a:rPr lang="it-IT" sz="1000" kern="1200" dirty="0" err="1" smtClean="0"/>
                <a:t>Decode</a:t>
              </a:r>
              <a:endParaRPr lang="it-IT" sz="1000" kern="1200" dirty="0"/>
            </a:p>
          </p:txBody>
        </p:sp>
        <p:sp>
          <p:nvSpPr>
            <p:cNvPr id="52" name="Figura a mano libera 51"/>
            <p:cNvSpPr/>
            <p:nvPr/>
          </p:nvSpPr>
          <p:spPr>
            <a:xfrm>
              <a:off x="479891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err="1" smtClean="0"/>
                <a:t>Execute</a:t>
              </a:r>
              <a:endParaRPr lang="it-IT" sz="2600" kern="1200" dirty="0"/>
            </a:p>
          </p:txBody>
        </p:sp>
        <p:sp>
          <p:nvSpPr>
            <p:cNvPr id="53" name="Figura a mano libera 52"/>
            <p:cNvSpPr/>
            <p:nvPr/>
          </p:nvSpPr>
          <p:spPr>
            <a:xfrm>
              <a:off x="677926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smtClean="0"/>
                <a:t>Memory</a:t>
              </a:r>
              <a:endParaRPr lang="it-IT" sz="1200" kern="1200" dirty="0"/>
            </a:p>
          </p:txBody>
        </p:sp>
        <p:sp>
          <p:nvSpPr>
            <p:cNvPr id="54" name="Figura a mano libera 53"/>
            <p:cNvSpPr/>
            <p:nvPr/>
          </p:nvSpPr>
          <p:spPr>
            <a:xfrm>
              <a:off x="875962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200" kern="1200" dirty="0" smtClean="0"/>
                <a:t>Write </a:t>
              </a:r>
              <a:r>
                <a:rPr lang="it-IT" sz="1000" kern="1200" dirty="0" smtClean="0"/>
                <a:t>Back</a:t>
              </a:r>
              <a:endParaRPr lang="it-IT" sz="1200" kern="1200" dirty="0"/>
            </a:p>
          </p:txBody>
        </p:sp>
      </p:grpSp>
      <p:grpSp>
        <p:nvGrpSpPr>
          <p:cNvPr id="12" name="Gruppo 11"/>
          <p:cNvGrpSpPr/>
          <p:nvPr/>
        </p:nvGrpSpPr>
        <p:grpSpPr>
          <a:xfrm>
            <a:off x="4414233" y="5666091"/>
            <a:ext cx="3883633" cy="669034"/>
            <a:chOff x="838199" y="3231633"/>
            <a:chExt cx="9776039" cy="1716115"/>
          </a:xfrm>
        </p:grpSpPr>
        <p:sp>
          <p:nvSpPr>
            <p:cNvPr id="45" name="Figura a mano libera 44"/>
            <p:cNvSpPr/>
            <p:nvPr/>
          </p:nvSpPr>
          <p:spPr>
            <a:xfrm>
              <a:off x="838199"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err="1" smtClean="0"/>
                <a:t>Fetch</a:t>
              </a:r>
              <a:endParaRPr lang="it-IT" sz="1100" kern="1200" dirty="0"/>
            </a:p>
          </p:txBody>
        </p:sp>
        <p:sp>
          <p:nvSpPr>
            <p:cNvPr id="46" name="Figura a mano libera 45"/>
            <p:cNvSpPr/>
            <p:nvPr/>
          </p:nvSpPr>
          <p:spPr>
            <a:xfrm>
              <a:off x="281855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err="1" smtClean="0"/>
                <a:t>Instruction</a:t>
              </a:r>
              <a:r>
                <a:rPr lang="it-IT" sz="1000" kern="1200" dirty="0" smtClean="0"/>
                <a:t> </a:t>
              </a:r>
              <a:r>
                <a:rPr lang="it-IT" sz="1000" kern="1200" dirty="0" err="1" smtClean="0"/>
                <a:t>Decode</a:t>
              </a:r>
              <a:endParaRPr lang="it-IT" sz="1000" kern="1200" dirty="0"/>
            </a:p>
          </p:txBody>
        </p:sp>
        <p:sp>
          <p:nvSpPr>
            <p:cNvPr id="47" name="Figura a mano libera 46"/>
            <p:cNvSpPr/>
            <p:nvPr/>
          </p:nvSpPr>
          <p:spPr>
            <a:xfrm>
              <a:off x="479891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err="1" smtClean="0"/>
                <a:t>Execute</a:t>
              </a:r>
              <a:endParaRPr lang="it-IT" sz="2600" kern="1200" dirty="0"/>
            </a:p>
          </p:txBody>
        </p:sp>
        <p:sp>
          <p:nvSpPr>
            <p:cNvPr id="48" name="Figura a mano libera 47"/>
            <p:cNvSpPr/>
            <p:nvPr/>
          </p:nvSpPr>
          <p:spPr>
            <a:xfrm>
              <a:off x="677926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000" kern="1200" dirty="0" smtClean="0"/>
                <a:t>Memory</a:t>
              </a:r>
              <a:endParaRPr lang="it-IT" sz="1200" kern="1200" dirty="0"/>
            </a:p>
          </p:txBody>
        </p:sp>
        <p:sp>
          <p:nvSpPr>
            <p:cNvPr id="49" name="Figura a mano libera 48"/>
            <p:cNvSpPr/>
            <p:nvPr/>
          </p:nvSpPr>
          <p:spPr>
            <a:xfrm>
              <a:off x="875962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34" tIns="182834" rIns="182834" bIns="182834" numCol="1" spcCol="1270" anchor="ctr" anchorCtr="0">
              <a:noAutofit/>
            </a:bodyPr>
            <a:lstStyle/>
            <a:p>
              <a:pPr lvl="0" algn="ctr" defTabSz="1155700">
                <a:lnSpc>
                  <a:spcPct val="90000"/>
                </a:lnSpc>
                <a:spcBef>
                  <a:spcPct val="0"/>
                </a:spcBef>
                <a:spcAft>
                  <a:spcPct val="35000"/>
                </a:spcAft>
              </a:pPr>
              <a:r>
                <a:rPr lang="it-IT" sz="1200" kern="1200" dirty="0" smtClean="0"/>
                <a:t>Write </a:t>
              </a:r>
              <a:r>
                <a:rPr lang="it-IT" sz="1000" kern="1200" dirty="0" smtClean="0"/>
                <a:t>Back</a:t>
              </a:r>
              <a:endParaRPr lang="it-IT" sz="1200" kern="1200" dirty="0"/>
            </a:p>
          </p:txBody>
        </p:sp>
      </p:grpSp>
      <p:cxnSp>
        <p:nvCxnSpPr>
          <p:cNvPr id="13" name="Connettore 2 12"/>
          <p:cNvCxnSpPr/>
          <p:nvPr/>
        </p:nvCxnSpPr>
        <p:spPr>
          <a:xfrm>
            <a:off x="1267364" y="2148946"/>
            <a:ext cx="8251680" cy="67519"/>
          </a:xfrm>
          <a:prstGeom prst="straightConnector1">
            <a:avLst/>
          </a:prstGeom>
          <a:ln w="9525">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8218092" y="1869610"/>
            <a:ext cx="680950"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b="1" dirty="0" smtClean="0">
              <a:solidFill>
                <a:schemeClr val="tx1"/>
              </a:solidFill>
              <a:latin typeface="Times New Roman" panose="02020603050405020304" pitchFamily="18" charset="0"/>
              <a:cs typeface="Times New Roman" panose="02020603050405020304" pitchFamily="18" charset="0"/>
            </a:endParaRPr>
          </a:p>
          <a:p>
            <a:pPr algn="ctr"/>
            <a:r>
              <a:rPr lang="it-IT" sz="1400" b="1" dirty="0" smtClean="0">
                <a:solidFill>
                  <a:schemeClr val="tx1"/>
                </a:solidFill>
                <a:latin typeface="Times New Roman" panose="02020603050405020304" pitchFamily="18" charset="0"/>
                <a:cs typeface="Times New Roman" panose="02020603050405020304" pitchFamily="18" charset="0"/>
              </a:rPr>
              <a:t>Time</a:t>
            </a:r>
            <a:endParaRPr lang="it-IT" sz="1400" dirty="0" smtClean="0">
              <a:latin typeface="Times New Roman" panose="02020603050405020304" pitchFamily="18" charset="0"/>
              <a:cs typeface="Times New Roman" panose="02020603050405020304" pitchFamily="18" charset="0"/>
            </a:endParaRPr>
          </a:p>
          <a:p>
            <a:pPr algn="ctr"/>
            <a:r>
              <a:rPr lang="it-IT" dirty="0" smtClean="0"/>
              <a:t>o</a:t>
            </a:r>
            <a:endParaRPr lang="it-IT" dirty="0"/>
          </a:p>
        </p:txBody>
      </p:sp>
      <p:cxnSp>
        <p:nvCxnSpPr>
          <p:cNvPr id="15" name="Connettore 1 14"/>
          <p:cNvCxnSpPr/>
          <p:nvPr/>
        </p:nvCxnSpPr>
        <p:spPr>
          <a:xfrm>
            <a:off x="2840798" y="1999392"/>
            <a:ext cx="0" cy="167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ttore 1 15"/>
          <p:cNvCxnSpPr/>
          <p:nvPr/>
        </p:nvCxnSpPr>
        <p:spPr>
          <a:xfrm>
            <a:off x="3619754" y="2005276"/>
            <a:ext cx="0" cy="167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ttore 1 16"/>
          <p:cNvCxnSpPr/>
          <p:nvPr/>
        </p:nvCxnSpPr>
        <p:spPr>
          <a:xfrm>
            <a:off x="4389249" y="2012896"/>
            <a:ext cx="0" cy="167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ttore 1 17"/>
          <p:cNvCxnSpPr/>
          <p:nvPr/>
        </p:nvCxnSpPr>
        <p:spPr>
          <a:xfrm>
            <a:off x="5161733" y="2012896"/>
            <a:ext cx="0" cy="167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ttore 1 18"/>
          <p:cNvCxnSpPr/>
          <p:nvPr/>
        </p:nvCxnSpPr>
        <p:spPr>
          <a:xfrm>
            <a:off x="5934217" y="2028136"/>
            <a:ext cx="0" cy="167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ttore 1 19"/>
          <p:cNvCxnSpPr/>
          <p:nvPr/>
        </p:nvCxnSpPr>
        <p:spPr>
          <a:xfrm>
            <a:off x="6706702" y="2028136"/>
            <a:ext cx="0" cy="167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ttore 1 20"/>
          <p:cNvCxnSpPr/>
          <p:nvPr/>
        </p:nvCxnSpPr>
        <p:spPr>
          <a:xfrm>
            <a:off x="7479186" y="2028136"/>
            <a:ext cx="0" cy="167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ttore 1 21"/>
          <p:cNvCxnSpPr/>
          <p:nvPr/>
        </p:nvCxnSpPr>
        <p:spPr>
          <a:xfrm>
            <a:off x="8251670" y="2039566"/>
            <a:ext cx="0" cy="167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ttore 1 22"/>
          <p:cNvCxnSpPr/>
          <p:nvPr/>
        </p:nvCxnSpPr>
        <p:spPr>
          <a:xfrm>
            <a:off x="9024154" y="2050996"/>
            <a:ext cx="0" cy="167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ttore 1 23"/>
          <p:cNvCxnSpPr/>
          <p:nvPr/>
        </p:nvCxnSpPr>
        <p:spPr>
          <a:xfrm>
            <a:off x="2054081" y="1986274"/>
            <a:ext cx="0" cy="167543"/>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ttangolo 24"/>
          <p:cNvSpPr/>
          <p:nvPr/>
        </p:nvSpPr>
        <p:spPr>
          <a:xfrm>
            <a:off x="1267364" y="1799971"/>
            <a:ext cx="680950"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b="1" dirty="0" smtClean="0">
              <a:solidFill>
                <a:schemeClr val="tx1"/>
              </a:solidFill>
              <a:latin typeface="Times New Roman" panose="02020603050405020304" pitchFamily="18" charset="0"/>
              <a:cs typeface="Times New Roman" panose="02020603050405020304" pitchFamily="18" charset="0"/>
            </a:endParaRPr>
          </a:p>
          <a:p>
            <a:pPr algn="ctr"/>
            <a:r>
              <a:rPr lang="it-IT" sz="1400" b="1" dirty="0" smtClean="0">
                <a:solidFill>
                  <a:schemeClr val="tx1"/>
                </a:solidFill>
                <a:latin typeface="Times New Roman" panose="02020603050405020304" pitchFamily="18" charset="0"/>
                <a:cs typeface="Times New Roman" panose="02020603050405020304" pitchFamily="18" charset="0"/>
              </a:rPr>
              <a:t>CK 1</a:t>
            </a:r>
            <a:endParaRPr lang="it-IT" sz="1400" dirty="0" smtClean="0">
              <a:latin typeface="Times New Roman" panose="02020603050405020304" pitchFamily="18" charset="0"/>
              <a:cs typeface="Times New Roman" panose="02020603050405020304" pitchFamily="18" charset="0"/>
            </a:endParaRPr>
          </a:p>
          <a:p>
            <a:pPr algn="ctr"/>
            <a:r>
              <a:rPr lang="it-IT" dirty="0" smtClean="0"/>
              <a:t>o</a:t>
            </a:r>
            <a:endParaRPr lang="it-IT" dirty="0"/>
          </a:p>
        </p:txBody>
      </p:sp>
      <p:sp>
        <p:nvSpPr>
          <p:cNvPr id="26" name="Rettangolo 25"/>
          <p:cNvSpPr/>
          <p:nvPr/>
        </p:nvSpPr>
        <p:spPr>
          <a:xfrm>
            <a:off x="2074787" y="1805219"/>
            <a:ext cx="680950"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b="1" dirty="0" smtClean="0">
              <a:solidFill>
                <a:schemeClr val="tx1"/>
              </a:solidFill>
              <a:latin typeface="Times New Roman" panose="02020603050405020304" pitchFamily="18" charset="0"/>
              <a:cs typeface="Times New Roman" panose="02020603050405020304" pitchFamily="18" charset="0"/>
            </a:endParaRPr>
          </a:p>
          <a:p>
            <a:pPr algn="ctr"/>
            <a:r>
              <a:rPr lang="it-IT" sz="1400" b="1" dirty="0" smtClean="0">
                <a:solidFill>
                  <a:schemeClr val="tx1"/>
                </a:solidFill>
                <a:latin typeface="Times New Roman" panose="02020603050405020304" pitchFamily="18" charset="0"/>
                <a:cs typeface="Times New Roman" panose="02020603050405020304" pitchFamily="18" charset="0"/>
              </a:rPr>
              <a:t>CK 2</a:t>
            </a:r>
          </a:p>
          <a:p>
            <a:pPr algn="ctr"/>
            <a:r>
              <a:rPr lang="it-IT" dirty="0" smtClean="0"/>
              <a:t>o</a:t>
            </a:r>
            <a:endParaRPr lang="it-IT" dirty="0"/>
          </a:p>
        </p:txBody>
      </p:sp>
      <p:sp>
        <p:nvSpPr>
          <p:cNvPr id="27" name="Rettangolo 26"/>
          <p:cNvSpPr/>
          <p:nvPr/>
        </p:nvSpPr>
        <p:spPr>
          <a:xfrm>
            <a:off x="2898862" y="1805219"/>
            <a:ext cx="680950"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b="1" dirty="0" smtClean="0">
              <a:solidFill>
                <a:schemeClr val="tx1"/>
              </a:solidFill>
              <a:latin typeface="Times New Roman" panose="02020603050405020304" pitchFamily="18" charset="0"/>
              <a:cs typeface="Times New Roman" panose="02020603050405020304" pitchFamily="18" charset="0"/>
            </a:endParaRPr>
          </a:p>
          <a:p>
            <a:pPr algn="ctr"/>
            <a:r>
              <a:rPr lang="it-IT" sz="1400" b="1" dirty="0" smtClean="0">
                <a:solidFill>
                  <a:schemeClr val="tx1"/>
                </a:solidFill>
                <a:latin typeface="Times New Roman" panose="02020603050405020304" pitchFamily="18" charset="0"/>
                <a:cs typeface="Times New Roman" panose="02020603050405020304" pitchFamily="18" charset="0"/>
              </a:rPr>
              <a:t>CK 3</a:t>
            </a:r>
          </a:p>
          <a:p>
            <a:pPr algn="ctr"/>
            <a:r>
              <a:rPr lang="it-IT" dirty="0" smtClean="0"/>
              <a:t>o</a:t>
            </a:r>
            <a:endParaRPr lang="it-IT" dirty="0"/>
          </a:p>
        </p:txBody>
      </p:sp>
      <p:sp>
        <p:nvSpPr>
          <p:cNvPr id="28" name="Rettangolo 27"/>
          <p:cNvSpPr/>
          <p:nvPr/>
        </p:nvSpPr>
        <p:spPr>
          <a:xfrm>
            <a:off x="3696650" y="1818731"/>
            <a:ext cx="680950"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b="1" dirty="0" smtClean="0">
              <a:solidFill>
                <a:schemeClr val="tx1"/>
              </a:solidFill>
              <a:latin typeface="Times New Roman" panose="02020603050405020304" pitchFamily="18" charset="0"/>
              <a:cs typeface="Times New Roman" panose="02020603050405020304" pitchFamily="18" charset="0"/>
            </a:endParaRPr>
          </a:p>
          <a:p>
            <a:pPr algn="ctr"/>
            <a:r>
              <a:rPr lang="it-IT" sz="1400" b="1" dirty="0" smtClean="0">
                <a:solidFill>
                  <a:schemeClr val="tx1"/>
                </a:solidFill>
                <a:latin typeface="Times New Roman" panose="02020603050405020304" pitchFamily="18" charset="0"/>
                <a:cs typeface="Times New Roman" panose="02020603050405020304" pitchFamily="18" charset="0"/>
              </a:rPr>
              <a:t>CK 4</a:t>
            </a:r>
          </a:p>
          <a:p>
            <a:pPr algn="ctr"/>
            <a:r>
              <a:rPr lang="it-IT" dirty="0" smtClean="0"/>
              <a:t>o</a:t>
            </a:r>
            <a:endParaRPr lang="it-IT" dirty="0"/>
          </a:p>
        </p:txBody>
      </p:sp>
      <p:sp>
        <p:nvSpPr>
          <p:cNvPr id="29" name="Rettangolo 28"/>
          <p:cNvSpPr/>
          <p:nvPr/>
        </p:nvSpPr>
        <p:spPr>
          <a:xfrm>
            <a:off x="4436081" y="1830066"/>
            <a:ext cx="680950"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b="1" dirty="0" smtClean="0">
              <a:solidFill>
                <a:schemeClr val="tx1"/>
              </a:solidFill>
              <a:latin typeface="Times New Roman" panose="02020603050405020304" pitchFamily="18" charset="0"/>
              <a:cs typeface="Times New Roman" panose="02020603050405020304" pitchFamily="18" charset="0"/>
            </a:endParaRPr>
          </a:p>
          <a:p>
            <a:pPr algn="ctr"/>
            <a:r>
              <a:rPr lang="it-IT" sz="1400" b="1" dirty="0" smtClean="0">
                <a:solidFill>
                  <a:schemeClr val="tx1"/>
                </a:solidFill>
                <a:latin typeface="Times New Roman" panose="02020603050405020304" pitchFamily="18" charset="0"/>
                <a:cs typeface="Times New Roman" panose="02020603050405020304" pitchFamily="18" charset="0"/>
              </a:rPr>
              <a:t>CK 5</a:t>
            </a:r>
          </a:p>
          <a:p>
            <a:pPr algn="ctr"/>
            <a:r>
              <a:rPr lang="it-IT" dirty="0" smtClean="0"/>
              <a:t>o</a:t>
            </a:r>
            <a:endParaRPr lang="it-IT" dirty="0"/>
          </a:p>
        </p:txBody>
      </p:sp>
      <p:sp>
        <p:nvSpPr>
          <p:cNvPr id="30" name="Rettangolo 29"/>
          <p:cNvSpPr/>
          <p:nvPr/>
        </p:nvSpPr>
        <p:spPr>
          <a:xfrm>
            <a:off x="5218687" y="1827799"/>
            <a:ext cx="680950"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b="1" dirty="0" smtClean="0">
              <a:solidFill>
                <a:schemeClr val="tx1"/>
              </a:solidFill>
              <a:latin typeface="Times New Roman" panose="02020603050405020304" pitchFamily="18" charset="0"/>
              <a:cs typeface="Times New Roman" panose="02020603050405020304" pitchFamily="18" charset="0"/>
            </a:endParaRPr>
          </a:p>
          <a:p>
            <a:pPr algn="ctr"/>
            <a:r>
              <a:rPr lang="it-IT" sz="1400" b="1" dirty="0" smtClean="0">
                <a:solidFill>
                  <a:schemeClr val="tx1"/>
                </a:solidFill>
                <a:latin typeface="Times New Roman" panose="02020603050405020304" pitchFamily="18" charset="0"/>
                <a:cs typeface="Times New Roman" panose="02020603050405020304" pitchFamily="18" charset="0"/>
              </a:rPr>
              <a:t>CK 6</a:t>
            </a:r>
          </a:p>
          <a:p>
            <a:pPr algn="ctr"/>
            <a:r>
              <a:rPr lang="it-IT" dirty="0" smtClean="0"/>
              <a:t>o</a:t>
            </a:r>
            <a:endParaRPr lang="it-IT" dirty="0"/>
          </a:p>
        </p:txBody>
      </p:sp>
      <p:sp>
        <p:nvSpPr>
          <p:cNvPr id="31" name="Rettangolo 30"/>
          <p:cNvSpPr/>
          <p:nvPr/>
        </p:nvSpPr>
        <p:spPr>
          <a:xfrm>
            <a:off x="5959624" y="1823121"/>
            <a:ext cx="680950"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b="1" dirty="0" smtClean="0">
              <a:solidFill>
                <a:schemeClr val="tx1"/>
              </a:solidFill>
              <a:latin typeface="Times New Roman" panose="02020603050405020304" pitchFamily="18" charset="0"/>
              <a:cs typeface="Times New Roman" panose="02020603050405020304" pitchFamily="18" charset="0"/>
            </a:endParaRPr>
          </a:p>
          <a:p>
            <a:pPr algn="ctr"/>
            <a:r>
              <a:rPr lang="it-IT" sz="1400" b="1" dirty="0" smtClean="0">
                <a:solidFill>
                  <a:schemeClr val="tx1"/>
                </a:solidFill>
                <a:latin typeface="Times New Roman" panose="02020603050405020304" pitchFamily="18" charset="0"/>
                <a:cs typeface="Times New Roman" panose="02020603050405020304" pitchFamily="18" charset="0"/>
              </a:rPr>
              <a:t>CK 7</a:t>
            </a:r>
          </a:p>
          <a:p>
            <a:pPr algn="ctr"/>
            <a:r>
              <a:rPr lang="it-IT" dirty="0" smtClean="0"/>
              <a:t>o</a:t>
            </a:r>
            <a:endParaRPr lang="it-IT" dirty="0"/>
          </a:p>
        </p:txBody>
      </p:sp>
      <p:sp>
        <p:nvSpPr>
          <p:cNvPr id="32" name="Rettangolo 31"/>
          <p:cNvSpPr/>
          <p:nvPr/>
        </p:nvSpPr>
        <p:spPr>
          <a:xfrm>
            <a:off x="6732008" y="1835066"/>
            <a:ext cx="680950"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b="1" dirty="0" smtClean="0">
              <a:solidFill>
                <a:schemeClr val="tx1"/>
              </a:solidFill>
              <a:latin typeface="Times New Roman" panose="02020603050405020304" pitchFamily="18" charset="0"/>
              <a:cs typeface="Times New Roman" panose="02020603050405020304" pitchFamily="18" charset="0"/>
            </a:endParaRPr>
          </a:p>
          <a:p>
            <a:pPr algn="ctr"/>
            <a:r>
              <a:rPr lang="it-IT" sz="1400" b="1" dirty="0" smtClean="0">
                <a:solidFill>
                  <a:schemeClr val="tx1"/>
                </a:solidFill>
                <a:latin typeface="Times New Roman" panose="02020603050405020304" pitchFamily="18" charset="0"/>
                <a:cs typeface="Times New Roman" panose="02020603050405020304" pitchFamily="18" charset="0"/>
              </a:rPr>
              <a:t>CK 8</a:t>
            </a:r>
          </a:p>
          <a:p>
            <a:pPr algn="ctr"/>
            <a:r>
              <a:rPr lang="it-IT" dirty="0" smtClean="0"/>
              <a:t>o</a:t>
            </a:r>
            <a:endParaRPr lang="it-IT" dirty="0"/>
          </a:p>
        </p:txBody>
      </p:sp>
      <p:sp>
        <p:nvSpPr>
          <p:cNvPr id="33" name="Rettangolo 32"/>
          <p:cNvSpPr/>
          <p:nvPr/>
        </p:nvSpPr>
        <p:spPr>
          <a:xfrm>
            <a:off x="7516957" y="1848562"/>
            <a:ext cx="680950"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b="1" dirty="0" smtClean="0">
              <a:solidFill>
                <a:schemeClr val="tx1"/>
              </a:solidFill>
              <a:latin typeface="Times New Roman" panose="02020603050405020304" pitchFamily="18" charset="0"/>
              <a:cs typeface="Times New Roman" panose="02020603050405020304" pitchFamily="18" charset="0"/>
            </a:endParaRPr>
          </a:p>
          <a:p>
            <a:pPr algn="ctr"/>
            <a:r>
              <a:rPr lang="it-IT" sz="1400" b="1" dirty="0" smtClean="0">
                <a:solidFill>
                  <a:schemeClr val="tx1"/>
                </a:solidFill>
                <a:latin typeface="Times New Roman" panose="02020603050405020304" pitchFamily="18" charset="0"/>
                <a:cs typeface="Times New Roman" panose="02020603050405020304" pitchFamily="18" charset="0"/>
              </a:rPr>
              <a:t>CK 9</a:t>
            </a:r>
          </a:p>
          <a:p>
            <a:pPr algn="ctr"/>
            <a:r>
              <a:rPr lang="it-IT" dirty="0" smtClean="0"/>
              <a:t>o</a:t>
            </a:r>
            <a:endParaRPr lang="it-IT" dirty="0"/>
          </a:p>
        </p:txBody>
      </p:sp>
      <p:sp>
        <p:nvSpPr>
          <p:cNvPr id="34" name="Rettangolo 33"/>
          <p:cNvSpPr/>
          <p:nvPr/>
        </p:nvSpPr>
        <p:spPr>
          <a:xfrm>
            <a:off x="350003" y="2626515"/>
            <a:ext cx="917357" cy="2900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50" b="1" dirty="0" smtClean="0">
                <a:solidFill>
                  <a:schemeClr val="tx1"/>
                </a:solidFill>
                <a:latin typeface="Times New Roman" panose="02020603050405020304" pitchFamily="18" charset="0"/>
                <a:cs typeface="Times New Roman" panose="02020603050405020304" pitchFamily="18" charset="0"/>
              </a:rPr>
              <a:t>ADD R1,R2,R3</a:t>
            </a:r>
            <a:endParaRPr lang="it-IT" sz="1050" dirty="0" smtClean="0">
              <a:latin typeface="Times New Roman" panose="02020603050405020304" pitchFamily="18" charset="0"/>
              <a:cs typeface="Times New Roman" panose="02020603050405020304" pitchFamily="18" charset="0"/>
            </a:endParaRPr>
          </a:p>
          <a:p>
            <a:pPr algn="ctr"/>
            <a:r>
              <a:rPr lang="it-IT" dirty="0" smtClean="0"/>
              <a:t>o</a:t>
            </a:r>
            <a:endParaRPr lang="it-IT" dirty="0"/>
          </a:p>
        </p:txBody>
      </p:sp>
      <p:sp>
        <p:nvSpPr>
          <p:cNvPr id="35" name="Rettangolo 34"/>
          <p:cNvSpPr/>
          <p:nvPr/>
        </p:nvSpPr>
        <p:spPr>
          <a:xfrm>
            <a:off x="382275" y="3518925"/>
            <a:ext cx="834235" cy="3127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50" b="1" dirty="0" smtClean="0">
                <a:solidFill>
                  <a:schemeClr val="tx1"/>
                </a:solidFill>
                <a:latin typeface="Times New Roman" panose="02020603050405020304" pitchFamily="18" charset="0"/>
                <a:cs typeface="Times New Roman" panose="02020603050405020304" pitchFamily="18" charset="0"/>
              </a:rPr>
              <a:t>SUB R3,R4,R5</a:t>
            </a:r>
            <a:endParaRPr lang="it-IT" sz="1050" dirty="0" smtClean="0">
              <a:latin typeface="Times New Roman" panose="02020603050405020304" pitchFamily="18" charset="0"/>
              <a:cs typeface="Times New Roman" panose="02020603050405020304" pitchFamily="18" charset="0"/>
            </a:endParaRPr>
          </a:p>
          <a:p>
            <a:pPr algn="ctr"/>
            <a:r>
              <a:rPr lang="it-IT" dirty="0" smtClean="0"/>
              <a:t>o</a:t>
            </a:r>
            <a:endParaRPr lang="it-IT" dirty="0"/>
          </a:p>
        </p:txBody>
      </p:sp>
      <p:sp>
        <p:nvSpPr>
          <p:cNvPr id="36" name="Rettangolo 35"/>
          <p:cNvSpPr/>
          <p:nvPr/>
        </p:nvSpPr>
        <p:spPr>
          <a:xfrm>
            <a:off x="628772" y="1298365"/>
            <a:ext cx="8536411" cy="3656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t-IT" sz="1050" b="1" dirty="0" smtClean="0">
                <a:solidFill>
                  <a:schemeClr val="tx1"/>
                </a:solidFill>
                <a:latin typeface="Times New Roman" panose="02020603050405020304" pitchFamily="18" charset="0"/>
                <a:cs typeface="Times New Roman" panose="02020603050405020304" pitchFamily="18" charset="0"/>
              </a:rPr>
              <a:t>R3 </a:t>
            </a:r>
            <a:r>
              <a:rPr lang="it-IT" sz="1050" b="1" dirty="0" err="1" smtClean="0">
                <a:solidFill>
                  <a:schemeClr val="tx1"/>
                </a:solidFill>
                <a:latin typeface="Times New Roman" panose="02020603050405020304" pitchFamily="18" charset="0"/>
                <a:cs typeface="Times New Roman" panose="02020603050405020304" pitchFamily="18" charset="0"/>
              </a:rPr>
              <a:t>content</a:t>
            </a:r>
            <a:r>
              <a:rPr lang="it-IT" sz="1050" b="1" dirty="0" smtClean="0">
                <a:solidFill>
                  <a:schemeClr val="tx1"/>
                </a:solidFill>
                <a:latin typeface="Times New Roman" panose="02020603050405020304" pitchFamily="18" charset="0"/>
                <a:cs typeface="Times New Roman" panose="02020603050405020304" pitchFamily="18" charset="0"/>
              </a:rPr>
              <a:t>    20                    20                   20                       20                  20                   100               100                 100                  100</a:t>
            </a:r>
            <a:endParaRPr lang="it-IT" sz="1050" dirty="0" smtClean="0">
              <a:latin typeface="Times New Roman" panose="02020603050405020304" pitchFamily="18" charset="0"/>
              <a:cs typeface="Times New Roman" panose="02020603050405020304" pitchFamily="18" charset="0"/>
            </a:endParaRPr>
          </a:p>
          <a:p>
            <a:pPr algn="ctr"/>
            <a:r>
              <a:rPr lang="it-IT" dirty="0" smtClean="0"/>
              <a:t>o</a:t>
            </a:r>
            <a:endParaRPr lang="it-IT" dirty="0"/>
          </a:p>
        </p:txBody>
      </p:sp>
      <p:sp>
        <p:nvSpPr>
          <p:cNvPr id="37" name="Rettangolo 36"/>
          <p:cNvSpPr/>
          <p:nvPr/>
        </p:nvSpPr>
        <p:spPr>
          <a:xfrm>
            <a:off x="382275" y="4353144"/>
            <a:ext cx="834235" cy="3127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50" b="1" dirty="0" smtClean="0">
                <a:solidFill>
                  <a:schemeClr val="tx1"/>
                </a:solidFill>
                <a:latin typeface="Times New Roman" panose="02020603050405020304" pitchFamily="18" charset="0"/>
                <a:cs typeface="Times New Roman" panose="02020603050405020304" pitchFamily="18" charset="0"/>
              </a:rPr>
              <a:t>SUB R3,R6,R7</a:t>
            </a:r>
            <a:endParaRPr lang="it-IT" sz="1050" dirty="0" smtClean="0">
              <a:latin typeface="Times New Roman" panose="02020603050405020304" pitchFamily="18" charset="0"/>
              <a:cs typeface="Times New Roman" panose="02020603050405020304" pitchFamily="18" charset="0"/>
            </a:endParaRPr>
          </a:p>
          <a:p>
            <a:pPr algn="ctr"/>
            <a:r>
              <a:rPr lang="it-IT" dirty="0" smtClean="0"/>
              <a:t>o</a:t>
            </a:r>
            <a:endParaRPr lang="it-IT" dirty="0"/>
          </a:p>
        </p:txBody>
      </p:sp>
      <p:sp>
        <p:nvSpPr>
          <p:cNvPr id="38" name="Rettangolo 37"/>
          <p:cNvSpPr/>
          <p:nvPr/>
        </p:nvSpPr>
        <p:spPr>
          <a:xfrm>
            <a:off x="391563" y="5198658"/>
            <a:ext cx="834235" cy="3127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50" b="1" dirty="0" smtClean="0">
                <a:solidFill>
                  <a:schemeClr val="tx1"/>
                </a:solidFill>
                <a:latin typeface="Times New Roman" panose="02020603050405020304" pitchFamily="18" charset="0"/>
                <a:cs typeface="Times New Roman" panose="02020603050405020304" pitchFamily="18" charset="0"/>
              </a:rPr>
              <a:t>SUB R3,R8,R9</a:t>
            </a:r>
            <a:endParaRPr lang="it-IT" sz="1050" dirty="0" smtClean="0">
              <a:latin typeface="Times New Roman" panose="02020603050405020304" pitchFamily="18" charset="0"/>
              <a:cs typeface="Times New Roman" panose="02020603050405020304" pitchFamily="18" charset="0"/>
            </a:endParaRPr>
          </a:p>
          <a:p>
            <a:pPr algn="ctr"/>
            <a:r>
              <a:rPr lang="it-IT" dirty="0" smtClean="0"/>
              <a:t>o</a:t>
            </a:r>
            <a:endParaRPr lang="it-IT" dirty="0"/>
          </a:p>
        </p:txBody>
      </p:sp>
      <p:sp>
        <p:nvSpPr>
          <p:cNvPr id="39" name="Rettangolo 38"/>
          <p:cNvSpPr/>
          <p:nvPr/>
        </p:nvSpPr>
        <p:spPr>
          <a:xfrm>
            <a:off x="382275" y="5963156"/>
            <a:ext cx="979629" cy="371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50" b="1" dirty="0" smtClean="0">
                <a:solidFill>
                  <a:schemeClr val="tx1"/>
                </a:solidFill>
                <a:latin typeface="Times New Roman" panose="02020603050405020304" pitchFamily="18" charset="0"/>
                <a:cs typeface="Times New Roman" panose="02020603050405020304" pitchFamily="18" charset="0"/>
              </a:rPr>
              <a:t>SUB R3,R10,R11</a:t>
            </a:r>
            <a:endParaRPr lang="it-IT" sz="1050" dirty="0" smtClean="0">
              <a:latin typeface="Times New Roman" panose="02020603050405020304" pitchFamily="18" charset="0"/>
              <a:cs typeface="Times New Roman" panose="02020603050405020304" pitchFamily="18" charset="0"/>
            </a:endParaRPr>
          </a:p>
          <a:p>
            <a:pPr algn="ctr"/>
            <a:r>
              <a:rPr lang="it-IT" dirty="0" smtClean="0"/>
              <a:t>o</a:t>
            </a:r>
            <a:endParaRPr lang="it-IT" dirty="0"/>
          </a:p>
        </p:txBody>
      </p:sp>
      <p:cxnSp>
        <p:nvCxnSpPr>
          <p:cNvPr id="40" name="Connettore 2 39"/>
          <p:cNvCxnSpPr/>
          <p:nvPr/>
        </p:nvCxnSpPr>
        <p:spPr>
          <a:xfrm flipH="1">
            <a:off x="3239337" y="3025447"/>
            <a:ext cx="1537218" cy="1588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ttore 2 40"/>
          <p:cNvCxnSpPr/>
          <p:nvPr/>
        </p:nvCxnSpPr>
        <p:spPr>
          <a:xfrm flipH="1">
            <a:off x="4007946" y="3046693"/>
            <a:ext cx="754875" cy="9719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ttore 2 41"/>
          <p:cNvCxnSpPr/>
          <p:nvPr/>
        </p:nvCxnSpPr>
        <p:spPr>
          <a:xfrm>
            <a:off x="4788235" y="3034215"/>
            <a:ext cx="793146" cy="26318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ttore 2 42"/>
          <p:cNvCxnSpPr/>
          <p:nvPr/>
        </p:nvCxnSpPr>
        <p:spPr>
          <a:xfrm flipH="1">
            <a:off x="4773849" y="3007953"/>
            <a:ext cx="2055" cy="18354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e 43"/>
          <p:cNvSpPr/>
          <p:nvPr/>
        </p:nvSpPr>
        <p:spPr>
          <a:xfrm>
            <a:off x="4755912" y="3005117"/>
            <a:ext cx="35876"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026865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5A5F9228-3E09-4D26-B003-CADD50B1D2D0}" type="slidenum">
              <a:rPr lang="it-IT" altLang="it-IT" sz="1200"/>
              <a:pPr>
                <a:spcBef>
                  <a:spcPct val="0"/>
                </a:spcBef>
                <a:buFontTx/>
                <a:buNone/>
              </a:pPr>
              <a:t>77</a:t>
            </a:fld>
            <a:endParaRPr lang="it-IT" altLang="it-IT" sz="1200"/>
          </a:p>
        </p:txBody>
      </p:sp>
      <p:sp>
        <p:nvSpPr>
          <p:cNvPr id="199682" name="Rectangle 2"/>
          <p:cNvSpPr>
            <a:spLocks noGrp="1" noChangeArrowheads="1"/>
          </p:cNvSpPr>
          <p:nvPr>
            <p:ph type="title"/>
          </p:nvPr>
        </p:nvSpPr>
        <p:spPr/>
        <p:txBody>
          <a:bodyPr/>
          <a:lstStyle/>
          <a:p>
            <a:pPr eaLnBrk="1" hangingPunct="1">
              <a:defRPr/>
            </a:pPr>
            <a:r>
              <a:rPr lang="it-IT" sz="2400" dirty="0" smtClean="0"/>
              <a:t>Soluzioni per criticità sui dati</a:t>
            </a:r>
            <a:endParaRPr lang="en-US" sz="2400" dirty="0" smtClean="0"/>
          </a:p>
        </p:txBody>
      </p:sp>
      <p:sp>
        <p:nvSpPr>
          <p:cNvPr id="58372" name="Rectangle 3"/>
          <p:cNvSpPr>
            <a:spLocks noGrp="1" noChangeArrowheads="1"/>
          </p:cNvSpPr>
          <p:nvPr>
            <p:ph type="body" idx="1"/>
          </p:nvPr>
        </p:nvSpPr>
        <p:spPr/>
        <p:txBody>
          <a:bodyPr/>
          <a:lstStyle/>
          <a:p>
            <a:pPr eaLnBrk="1" hangingPunct="1">
              <a:lnSpc>
                <a:spcPct val="80000"/>
              </a:lnSpc>
            </a:pPr>
            <a:r>
              <a:rPr lang="it-IT" altLang="it-IT" sz="2400" dirty="0" smtClean="0"/>
              <a:t>Soluzioni di tipo software</a:t>
            </a:r>
          </a:p>
          <a:p>
            <a:pPr lvl="1" eaLnBrk="1" hangingPunct="1">
              <a:lnSpc>
                <a:spcPct val="80000"/>
              </a:lnSpc>
            </a:pPr>
            <a:r>
              <a:rPr lang="it-IT" altLang="it-IT" sz="2000" dirty="0"/>
              <a:t>i</a:t>
            </a:r>
            <a:r>
              <a:rPr lang="it-IT" altLang="it-IT" sz="2000" dirty="0" smtClean="0"/>
              <a:t>nserimento di istruzioni </a:t>
            </a:r>
            <a:r>
              <a:rPr lang="it-IT" altLang="it-IT" sz="2000" i="1" dirty="0" err="1" smtClean="0">
                <a:solidFill>
                  <a:srgbClr val="FF0000"/>
                </a:solidFill>
              </a:rPr>
              <a:t>nop</a:t>
            </a:r>
            <a:r>
              <a:rPr lang="it-IT" altLang="it-IT" sz="2000" dirty="0" smtClean="0"/>
              <a:t> (no </a:t>
            </a:r>
            <a:r>
              <a:rPr lang="it-IT" altLang="it-IT" sz="2000" dirty="0" err="1" smtClean="0"/>
              <a:t>operation</a:t>
            </a:r>
            <a:r>
              <a:rPr lang="it-IT" altLang="it-IT" sz="2000" dirty="0" smtClean="0"/>
              <a:t>)</a:t>
            </a:r>
          </a:p>
          <a:p>
            <a:pPr lvl="2" eaLnBrk="1" hangingPunct="1">
              <a:lnSpc>
                <a:spcPct val="80000"/>
              </a:lnSpc>
            </a:pPr>
            <a:r>
              <a:rPr lang="it-IT" altLang="it-IT" sz="1800" dirty="0"/>
              <a:t>p</a:t>
            </a:r>
            <a:r>
              <a:rPr lang="it-IT" altLang="it-IT" sz="1800" dirty="0" smtClean="0"/>
              <a:t>eggiora il </a:t>
            </a:r>
            <a:r>
              <a:rPr lang="it-IT" altLang="it-IT" sz="1800" dirty="0" err="1" smtClean="0"/>
              <a:t>throughput</a:t>
            </a:r>
            <a:endParaRPr lang="it-IT" altLang="it-IT" sz="1800" dirty="0" smtClean="0"/>
          </a:p>
          <a:p>
            <a:pPr lvl="1" eaLnBrk="1" hangingPunct="1">
              <a:lnSpc>
                <a:spcPct val="80000"/>
              </a:lnSpc>
            </a:pPr>
            <a:r>
              <a:rPr lang="it-IT" altLang="it-IT" sz="2000" dirty="0"/>
              <a:t>r</a:t>
            </a:r>
            <a:r>
              <a:rPr lang="it-IT" altLang="it-IT" sz="2000" dirty="0" smtClean="0"/>
              <a:t>iordino delle istruzioni</a:t>
            </a:r>
          </a:p>
          <a:p>
            <a:pPr lvl="2" eaLnBrk="1" hangingPunct="1">
              <a:lnSpc>
                <a:spcPct val="80000"/>
              </a:lnSpc>
            </a:pPr>
            <a:r>
              <a:rPr lang="it-IT" altLang="it-IT" i="1" dirty="0">
                <a:solidFill>
                  <a:srgbClr val="FF0000"/>
                </a:solidFill>
              </a:rPr>
              <a:t>s</a:t>
            </a:r>
            <a:r>
              <a:rPr lang="it-IT" altLang="it-IT" i="1" dirty="0" smtClean="0">
                <a:solidFill>
                  <a:srgbClr val="FF0000"/>
                </a:solidFill>
              </a:rPr>
              <a:t>postare</a:t>
            </a:r>
            <a:r>
              <a:rPr lang="it-IT" altLang="it-IT" sz="1800" dirty="0" smtClean="0"/>
              <a:t> istruzioni “innocue” in modo che esse eliminino la criticità</a:t>
            </a:r>
            <a:endParaRPr lang="en-US" altLang="it-IT" sz="1800" dirty="0" smtClean="0"/>
          </a:p>
          <a:p>
            <a:pPr eaLnBrk="1" hangingPunct="1">
              <a:lnSpc>
                <a:spcPct val="80000"/>
              </a:lnSpc>
              <a:buFontTx/>
              <a:buNone/>
            </a:pPr>
            <a:endParaRPr lang="it-IT" altLang="it-IT" sz="2400" dirty="0" smtClean="0"/>
          </a:p>
          <a:p>
            <a:pPr eaLnBrk="1" hangingPunct="1">
              <a:lnSpc>
                <a:spcPct val="80000"/>
              </a:lnSpc>
            </a:pPr>
            <a:r>
              <a:rPr lang="it-IT" altLang="it-IT" sz="2400" dirty="0" smtClean="0"/>
              <a:t>Soluzioni di tipo hardware</a:t>
            </a:r>
          </a:p>
          <a:p>
            <a:pPr lvl="1" eaLnBrk="1" hangingPunct="1">
              <a:lnSpc>
                <a:spcPct val="80000"/>
              </a:lnSpc>
            </a:pPr>
            <a:r>
              <a:rPr lang="it-IT" altLang="it-IT" sz="2000" dirty="0"/>
              <a:t>i</a:t>
            </a:r>
            <a:r>
              <a:rPr lang="it-IT" altLang="it-IT" sz="2000" dirty="0" smtClean="0"/>
              <a:t>nserimento di bolle (</a:t>
            </a:r>
            <a:r>
              <a:rPr lang="it-IT" altLang="it-IT" sz="2000" i="1" dirty="0" err="1" smtClean="0">
                <a:solidFill>
                  <a:srgbClr val="FF0000"/>
                </a:solidFill>
              </a:rPr>
              <a:t>bubble</a:t>
            </a:r>
            <a:r>
              <a:rPr lang="it-IT" altLang="it-IT" sz="2000" dirty="0" smtClean="0"/>
              <a:t>) o stalli nella pipeline </a:t>
            </a:r>
          </a:p>
          <a:p>
            <a:pPr lvl="2" eaLnBrk="1" hangingPunct="1">
              <a:lnSpc>
                <a:spcPct val="80000"/>
              </a:lnSpc>
            </a:pPr>
            <a:r>
              <a:rPr lang="it-IT" altLang="it-IT" sz="1800" dirty="0"/>
              <a:t>s</a:t>
            </a:r>
            <a:r>
              <a:rPr lang="it-IT" altLang="it-IT" sz="1800" dirty="0" smtClean="0"/>
              <a:t>i inseriscono dei tempi morti</a:t>
            </a:r>
          </a:p>
          <a:p>
            <a:pPr lvl="2" eaLnBrk="1" hangingPunct="1">
              <a:lnSpc>
                <a:spcPct val="80000"/>
              </a:lnSpc>
            </a:pPr>
            <a:r>
              <a:rPr lang="it-IT" altLang="it-IT" sz="1800" dirty="0"/>
              <a:t>p</a:t>
            </a:r>
            <a:r>
              <a:rPr lang="it-IT" altLang="it-IT" sz="1800" dirty="0" smtClean="0"/>
              <a:t>eggiora il </a:t>
            </a:r>
            <a:r>
              <a:rPr lang="it-IT" altLang="it-IT" sz="1800" dirty="0" err="1" smtClean="0"/>
              <a:t>throughput</a:t>
            </a:r>
            <a:endParaRPr lang="it-IT" altLang="it-IT" sz="1800" dirty="0" smtClean="0"/>
          </a:p>
          <a:p>
            <a:pPr lvl="1" eaLnBrk="1" hangingPunct="1">
              <a:lnSpc>
                <a:spcPct val="80000"/>
              </a:lnSpc>
            </a:pPr>
            <a:r>
              <a:rPr lang="it-IT" altLang="it-IT" sz="2000" dirty="0"/>
              <a:t>p</a:t>
            </a:r>
            <a:r>
              <a:rPr lang="it-IT" altLang="it-IT" sz="2000" dirty="0" smtClean="0"/>
              <a:t>ropagazione o scavalcamento (</a:t>
            </a:r>
            <a:r>
              <a:rPr lang="it-IT" altLang="it-IT" sz="2000" i="1" dirty="0" err="1" smtClean="0">
                <a:solidFill>
                  <a:srgbClr val="FF0000"/>
                </a:solidFill>
              </a:rPr>
              <a:t>forwarding</a:t>
            </a:r>
            <a:r>
              <a:rPr lang="it-IT" altLang="it-IT" sz="2000" dirty="0" smtClean="0"/>
              <a:t> o </a:t>
            </a:r>
            <a:r>
              <a:rPr lang="it-IT" altLang="it-IT" sz="2000" dirty="0" err="1" smtClean="0"/>
              <a:t>bypassing</a:t>
            </a:r>
            <a:r>
              <a:rPr lang="it-IT" altLang="it-IT" sz="2000" dirty="0" smtClean="0"/>
              <a:t>)</a:t>
            </a:r>
          </a:p>
          <a:p>
            <a:pPr lvl="2" eaLnBrk="1" hangingPunct="1">
              <a:lnSpc>
                <a:spcPct val="80000"/>
              </a:lnSpc>
            </a:pPr>
            <a:r>
              <a:rPr lang="it-IT" altLang="it-IT" sz="1800" dirty="0"/>
              <a:t>s</a:t>
            </a:r>
            <a:r>
              <a:rPr lang="it-IT" altLang="it-IT" sz="1800" dirty="0" smtClean="0"/>
              <a:t>i propagano i dati in avanti appena sono disponibili verso le unità che li richiedono</a:t>
            </a:r>
          </a:p>
          <a:p>
            <a:pPr eaLnBrk="1" hangingPunct="1">
              <a:lnSpc>
                <a:spcPct val="80000"/>
              </a:lnSpc>
              <a:buFontTx/>
              <a:buNone/>
            </a:pPr>
            <a:endParaRPr lang="it-IT" altLang="it-IT" sz="2400"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9056022B-D5B0-4D5F-B35D-2C28780396B9}" type="slidenum">
              <a:rPr lang="it-IT" altLang="it-IT" sz="1200"/>
              <a:pPr>
                <a:spcBef>
                  <a:spcPct val="0"/>
                </a:spcBef>
                <a:buFontTx/>
                <a:buNone/>
              </a:pPr>
              <a:t>78</a:t>
            </a:fld>
            <a:endParaRPr lang="it-IT" altLang="it-IT" sz="1200"/>
          </a:p>
        </p:txBody>
      </p:sp>
      <p:sp>
        <p:nvSpPr>
          <p:cNvPr id="204802" name="Rectangle 1026"/>
          <p:cNvSpPr>
            <a:spLocks noGrp="1" noChangeArrowheads="1"/>
          </p:cNvSpPr>
          <p:nvPr>
            <p:ph type="title"/>
          </p:nvPr>
        </p:nvSpPr>
        <p:spPr/>
        <p:txBody>
          <a:bodyPr/>
          <a:lstStyle/>
          <a:p>
            <a:pPr eaLnBrk="1" hangingPunct="1">
              <a:defRPr/>
            </a:pPr>
            <a:r>
              <a:rPr lang="it-IT" altLang="it-IT" sz="2400" dirty="0" err="1" smtClean="0"/>
              <a:t>Define</a:t>
            </a:r>
            <a:r>
              <a:rPr lang="it-IT" altLang="it-IT" sz="2400" dirty="0" smtClean="0"/>
              <a:t> use (soluzione SW)</a:t>
            </a:r>
            <a:r>
              <a:rPr lang="it-IT" altLang="it-IT" dirty="0" smtClean="0"/>
              <a:t> Inserimento di </a:t>
            </a:r>
            <a:r>
              <a:rPr lang="it-IT" altLang="it-IT" dirty="0" err="1" smtClean="0"/>
              <a:t>nop</a:t>
            </a:r>
            <a:endParaRPr lang="en-US" altLang="it-IT" dirty="0" smtClean="0"/>
          </a:p>
        </p:txBody>
      </p:sp>
      <p:sp>
        <p:nvSpPr>
          <p:cNvPr id="59396" name="Rectangle 1027"/>
          <p:cNvSpPr>
            <a:spLocks noGrp="1" noChangeArrowheads="1"/>
          </p:cNvSpPr>
          <p:nvPr>
            <p:ph type="body" idx="1"/>
          </p:nvPr>
        </p:nvSpPr>
        <p:spPr>
          <a:xfrm>
            <a:off x="609600" y="1219200"/>
            <a:ext cx="8001000" cy="1295400"/>
          </a:xfrm>
        </p:spPr>
        <p:txBody>
          <a:bodyPr/>
          <a:lstStyle/>
          <a:p>
            <a:pPr eaLnBrk="1" hangingPunct="1">
              <a:lnSpc>
                <a:spcPct val="90000"/>
              </a:lnSpc>
            </a:pPr>
            <a:r>
              <a:rPr lang="it-IT" altLang="it-IT" sz="2400" smtClean="0"/>
              <a:t>Esempio 1: l’assemblatore deve inserire tra le istruzioni add e sub tre istruzioni nop, facendo così scomparire il conflitto </a:t>
            </a:r>
            <a:r>
              <a:rPr lang="it-IT" altLang="it-IT" sz="1800" smtClean="0"/>
              <a:t>(caso di presenza di criticità strutturale sul banco registri)</a:t>
            </a:r>
          </a:p>
          <a:p>
            <a:pPr lvl="1" eaLnBrk="1" hangingPunct="1">
              <a:lnSpc>
                <a:spcPct val="90000"/>
              </a:lnSpc>
            </a:pPr>
            <a:r>
              <a:rPr lang="it-IT" altLang="it-IT" sz="2000" smtClean="0"/>
              <a:t>L’istruzione nop è l’equivalente software dello stallo</a:t>
            </a:r>
          </a:p>
        </p:txBody>
      </p:sp>
      <p:sp>
        <p:nvSpPr>
          <p:cNvPr id="59397" name="Rectangle 1028"/>
          <p:cNvSpPr>
            <a:spLocks noChangeArrowheads="1"/>
          </p:cNvSpPr>
          <p:nvPr/>
        </p:nvSpPr>
        <p:spPr bwMode="auto">
          <a:xfrm>
            <a:off x="209550" y="3089275"/>
            <a:ext cx="1774845"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err="1"/>
              <a:t>a</a:t>
            </a:r>
            <a:r>
              <a:rPr lang="it-IT" altLang="it-IT" sz="1800" dirty="0" err="1" smtClean="0"/>
              <a:t>dd</a:t>
            </a:r>
            <a:r>
              <a:rPr lang="it-IT" altLang="it-IT" sz="1800" dirty="0" smtClean="0"/>
              <a:t> R1, R2, R3</a:t>
            </a:r>
            <a:endParaRPr lang="en-US" altLang="it-IT" sz="1800" dirty="0"/>
          </a:p>
        </p:txBody>
      </p:sp>
      <p:grpSp>
        <p:nvGrpSpPr>
          <p:cNvPr id="59398" name="Group 1029"/>
          <p:cNvGrpSpPr>
            <a:grpSpLocks/>
          </p:cNvGrpSpPr>
          <p:nvPr/>
        </p:nvGrpSpPr>
        <p:grpSpPr bwMode="auto">
          <a:xfrm>
            <a:off x="2438400" y="3044825"/>
            <a:ext cx="3048000" cy="381000"/>
            <a:chOff x="576" y="1344"/>
            <a:chExt cx="1920" cy="240"/>
          </a:xfrm>
        </p:grpSpPr>
        <p:grpSp>
          <p:nvGrpSpPr>
            <p:cNvPr id="59469" name="Group 1030"/>
            <p:cNvGrpSpPr>
              <a:grpSpLocks/>
            </p:cNvGrpSpPr>
            <p:nvPr/>
          </p:nvGrpSpPr>
          <p:grpSpPr bwMode="auto">
            <a:xfrm>
              <a:off x="960" y="1344"/>
              <a:ext cx="386" cy="240"/>
              <a:chOff x="960" y="1344"/>
              <a:chExt cx="386" cy="240"/>
            </a:xfrm>
          </p:grpSpPr>
          <p:sp>
            <p:nvSpPr>
              <p:cNvPr id="59481" name="Rectangle 1031"/>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9482" name="Text Box 1032"/>
              <p:cNvSpPr txBox="1">
                <a:spLocks noChangeArrowheads="1"/>
              </p:cNvSpPr>
              <p:nvPr/>
            </p:nvSpPr>
            <p:spPr bwMode="auto">
              <a:xfrm>
                <a:off x="1031" y="1357"/>
                <a:ext cx="26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ID</a:t>
                </a:r>
                <a:endParaRPr lang="en-US" altLang="it-IT" sz="1800"/>
              </a:p>
            </p:txBody>
          </p:sp>
        </p:grpSp>
        <p:grpSp>
          <p:nvGrpSpPr>
            <p:cNvPr id="59470" name="Group 1033"/>
            <p:cNvGrpSpPr>
              <a:grpSpLocks/>
            </p:cNvGrpSpPr>
            <p:nvPr/>
          </p:nvGrpSpPr>
          <p:grpSpPr bwMode="auto">
            <a:xfrm>
              <a:off x="576" y="1344"/>
              <a:ext cx="386" cy="240"/>
              <a:chOff x="960" y="1344"/>
              <a:chExt cx="386" cy="240"/>
            </a:xfrm>
          </p:grpSpPr>
          <p:sp>
            <p:nvSpPr>
              <p:cNvPr id="59479" name="Rectangle 1034"/>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9480" name="Text Box 1035"/>
              <p:cNvSpPr txBox="1">
                <a:spLocks noChangeArrowheads="1"/>
              </p:cNvSpPr>
              <p:nvPr/>
            </p:nvSpPr>
            <p:spPr bwMode="auto">
              <a:xfrm>
                <a:off x="1031" y="1357"/>
                <a:ext cx="24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IF</a:t>
                </a:r>
                <a:endParaRPr lang="en-US" altLang="it-IT" sz="1800"/>
              </a:p>
            </p:txBody>
          </p:sp>
        </p:grpSp>
        <p:sp>
          <p:nvSpPr>
            <p:cNvPr id="59471" name="Rectangle 1036"/>
            <p:cNvSpPr>
              <a:spLocks noChangeArrowheads="1"/>
            </p:cNvSpPr>
            <p:nvPr/>
          </p:nvSpPr>
          <p:spPr bwMode="auto">
            <a:xfrm>
              <a:off x="1342"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9472" name="Text Box 1037"/>
            <p:cNvSpPr txBox="1">
              <a:spLocks noChangeArrowheads="1"/>
            </p:cNvSpPr>
            <p:nvPr/>
          </p:nvSpPr>
          <p:spPr bwMode="auto">
            <a:xfrm>
              <a:off x="1381" y="1357"/>
              <a:ext cx="30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EX</a:t>
              </a:r>
              <a:endParaRPr lang="en-US" altLang="it-IT" sz="1800"/>
            </a:p>
          </p:txBody>
        </p:sp>
        <p:grpSp>
          <p:nvGrpSpPr>
            <p:cNvPr id="59473" name="Group 1038"/>
            <p:cNvGrpSpPr>
              <a:grpSpLocks/>
            </p:cNvGrpSpPr>
            <p:nvPr/>
          </p:nvGrpSpPr>
          <p:grpSpPr bwMode="auto">
            <a:xfrm>
              <a:off x="1696" y="1344"/>
              <a:ext cx="452" cy="240"/>
              <a:chOff x="1704" y="1344"/>
              <a:chExt cx="452" cy="240"/>
            </a:xfrm>
          </p:grpSpPr>
          <p:sp>
            <p:nvSpPr>
              <p:cNvPr id="59477" name="Text Box 1039"/>
              <p:cNvSpPr txBox="1">
                <a:spLocks noChangeArrowheads="1"/>
              </p:cNvSpPr>
              <p:nvPr/>
            </p:nvSpPr>
            <p:spPr bwMode="auto">
              <a:xfrm>
                <a:off x="1704" y="1357"/>
                <a:ext cx="45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MEM</a:t>
                </a:r>
                <a:endParaRPr lang="en-US" altLang="it-IT" sz="1800"/>
              </a:p>
            </p:txBody>
          </p:sp>
          <p:sp>
            <p:nvSpPr>
              <p:cNvPr id="59478" name="Rectangle 1040"/>
              <p:cNvSpPr>
                <a:spLocks noChangeArrowheads="1"/>
              </p:cNvSpPr>
              <p:nvPr/>
            </p:nvSpPr>
            <p:spPr bwMode="auto">
              <a:xfrm>
                <a:off x="1737"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nvGrpSpPr>
            <p:cNvPr id="59474" name="Group 1041"/>
            <p:cNvGrpSpPr>
              <a:grpSpLocks/>
            </p:cNvGrpSpPr>
            <p:nvPr/>
          </p:nvGrpSpPr>
          <p:grpSpPr bwMode="auto">
            <a:xfrm>
              <a:off x="2110" y="1344"/>
              <a:ext cx="386" cy="240"/>
              <a:chOff x="2110" y="1344"/>
              <a:chExt cx="386" cy="240"/>
            </a:xfrm>
          </p:grpSpPr>
          <p:sp>
            <p:nvSpPr>
              <p:cNvPr id="59475" name="Rectangle 1042"/>
              <p:cNvSpPr>
                <a:spLocks noChangeArrowheads="1"/>
              </p:cNvSpPr>
              <p:nvPr/>
            </p:nvSpPr>
            <p:spPr bwMode="auto">
              <a:xfrm>
                <a:off x="211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9476" name="Text Box 1043"/>
              <p:cNvSpPr txBox="1">
                <a:spLocks noChangeArrowheads="1"/>
              </p:cNvSpPr>
              <p:nvPr/>
            </p:nvSpPr>
            <p:spPr bwMode="auto">
              <a:xfrm>
                <a:off x="2129" y="1360"/>
                <a:ext cx="34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WB</a:t>
                </a:r>
                <a:endParaRPr lang="en-US" altLang="it-IT" sz="1800"/>
              </a:p>
            </p:txBody>
          </p:sp>
        </p:grpSp>
      </p:grpSp>
      <p:sp>
        <p:nvSpPr>
          <p:cNvPr id="59399" name="Line 1044"/>
          <p:cNvSpPr>
            <a:spLocks noChangeShapeType="1"/>
          </p:cNvSpPr>
          <p:nvPr/>
        </p:nvSpPr>
        <p:spPr bwMode="auto">
          <a:xfrm>
            <a:off x="2286000" y="2971800"/>
            <a:ext cx="6477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it-IT"/>
          </a:p>
        </p:txBody>
      </p:sp>
      <p:sp>
        <p:nvSpPr>
          <p:cNvPr id="59400" name="Text Box 1045"/>
          <p:cNvSpPr txBox="1">
            <a:spLocks noChangeArrowheads="1"/>
          </p:cNvSpPr>
          <p:nvPr/>
        </p:nvSpPr>
        <p:spPr bwMode="auto">
          <a:xfrm>
            <a:off x="8010525" y="2971800"/>
            <a:ext cx="6762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400"/>
              <a:t>tempo</a:t>
            </a:r>
            <a:endParaRPr lang="en-US" altLang="it-IT" sz="1400"/>
          </a:p>
        </p:txBody>
      </p:sp>
      <p:grpSp>
        <p:nvGrpSpPr>
          <p:cNvPr id="59401" name="Group 1046"/>
          <p:cNvGrpSpPr>
            <a:grpSpLocks/>
          </p:cNvGrpSpPr>
          <p:nvPr/>
        </p:nvGrpSpPr>
        <p:grpSpPr bwMode="auto">
          <a:xfrm>
            <a:off x="3048000" y="3425825"/>
            <a:ext cx="3048000" cy="381000"/>
            <a:chOff x="576" y="1344"/>
            <a:chExt cx="1920" cy="240"/>
          </a:xfrm>
        </p:grpSpPr>
        <p:grpSp>
          <p:nvGrpSpPr>
            <p:cNvPr id="59455" name="Group 1047"/>
            <p:cNvGrpSpPr>
              <a:grpSpLocks/>
            </p:cNvGrpSpPr>
            <p:nvPr/>
          </p:nvGrpSpPr>
          <p:grpSpPr bwMode="auto">
            <a:xfrm>
              <a:off x="960" y="1344"/>
              <a:ext cx="386" cy="240"/>
              <a:chOff x="960" y="1344"/>
              <a:chExt cx="386" cy="240"/>
            </a:xfrm>
          </p:grpSpPr>
          <p:sp>
            <p:nvSpPr>
              <p:cNvPr id="59467" name="Rectangle 1048"/>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9468" name="Text Box 1049"/>
              <p:cNvSpPr txBox="1">
                <a:spLocks noChangeArrowheads="1"/>
              </p:cNvSpPr>
              <p:nvPr/>
            </p:nvSpPr>
            <p:spPr bwMode="auto">
              <a:xfrm>
                <a:off x="1031" y="1357"/>
                <a:ext cx="26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ID</a:t>
                </a:r>
                <a:endParaRPr lang="en-US" altLang="it-IT" sz="1800"/>
              </a:p>
            </p:txBody>
          </p:sp>
        </p:grpSp>
        <p:grpSp>
          <p:nvGrpSpPr>
            <p:cNvPr id="59456" name="Group 1050"/>
            <p:cNvGrpSpPr>
              <a:grpSpLocks/>
            </p:cNvGrpSpPr>
            <p:nvPr/>
          </p:nvGrpSpPr>
          <p:grpSpPr bwMode="auto">
            <a:xfrm>
              <a:off x="576" y="1344"/>
              <a:ext cx="386" cy="240"/>
              <a:chOff x="960" y="1344"/>
              <a:chExt cx="386" cy="240"/>
            </a:xfrm>
          </p:grpSpPr>
          <p:sp>
            <p:nvSpPr>
              <p:cNvPr id="59465" name="Rectangle 1051"/>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9466" name="Text Box 1052"/>
              <p:cNvSpPr txBox="1">
                <a:spLocks noChangeArrowheads="1"/>
              </p:cNvSpPr>
              <p:nvPr/>
            </p:nvSpPr>
            <p:spPr bwMode="auto">
              <a:xfrm>
                <a:off x="1031" y="1357"/>
                <a:ext cx="24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IF</a:t>
                </a:r>
                <a:endParaRPr lang="en-US" altLang="it-IT" sz="1800"/>
              </a:p>
            </p:txBody>
          </p:sp>
        </p:grpSp>
        <p:sp>
          <p:nvSpPr>
            <p:cNvPr id="59457" name="Rectangle 1053"/>
            <p:cNvSpPr>
              <a:spLocks noChangeArrowheads="1"/>
            </p:cNvSpPr>
            <p:nvPr/>
          </p:nvSpPr>
          <p:spPr bwMode="auto">
            <a:xfrm>
              <a:off x="1342"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9458" name="Text Box 1054"/>
            <p:cNvSpPr txBox="1">
              <a:spLocks noChangeArrowheads="1"/>
            </p:cNvSpPr>
            <p:nvPr/>
          </p:nvSpPr>
          <p:spPr bwMode="auto">
            <a:xfrm>
              <a:off x="1381" y="1357"/>
              <a:ext cx="30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EX</a:t>
              </a:r>
              <a:endParaRPr lang="en-US" altLang="it-IT" sz="1800"/>
            </a:p>
          </p:txBody>
        </p:sp>
        <p:grpSp>
          <p:nvGrpSpPr>
            <p:cNvPr id="59459" name="Group 1055"/>
            <p:cNvGrpSpPr>
              <a:grpSpLocks/>
            </p:cNvGrpSpPr>
            <p:nvPr/>
          </p:nvGrpSpPr>
          <p:grpSpPr bwMode="auto">
            <a:xfrm>
              <a:off x="1696" y="1344"/>
              <a:ext cx="452" cy="240"/>
              <a:chOff x="1704" y="1344"/>
              <a:chExt cx="452" cy="240"/>
            </a:xfrm>
          </p:grpSpPr>
          <p:sp>
            <p:nvSpPr>
              <p:cNvPr id="59463" name="Text Box 1056"/>
              <p:cNvSpPr txBox="1">
                <a:spLocks noChangeArrowheads="1"/>
              </p:cNvSpPr>
              <p:nvPr/>
            </p:nvSpPr>
            <p:spPr bwMode="auto">
              <a:xfrm>
                <a:off x="1704" y="1357"/>
                <a:ext cx="45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MEM</a:t>
                </a:r>
                <a:endParaRPr lang="en-US" altLang="it-IT" sz="1800"/>
              </a:p>
            </p:txBody>
          </p:sp>
          <p:sp>
            <p:nvSpPr>
              <p:cNvPr id="59464" name="Rectangle 1057"/>
              <p:cNvSpPr>
                <a:spLocks noChangeArrowheads="1"/>
              </p:cNvSpPr>
              <p:nvPr/>
            </p:nvSpPr>
            <p:spPr bwMode="auto">
              <a:xfrm>
                <a:off x="1737"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nvGrpSpPr>
            <p:cNvPr id="59460" name="Group 1058"/>
            <p:cNvGrpSpPr>
              <a:grpSpLocks/>
            </p:cNvGrpSpPr>
            <p:nvPr/>
          </p:nvGrpSpPr>
          <p:grpSpPr bwMode="auto">
            <a:xfrm>
              <a:off x="2110" y="1344"/>
              <a:ext cx="386" cy="240"/>
              <a:chOff x="2110" y="1344"/>
              <a:chExt cx="386" cy="240"/>
            </a:xfrm>
          </p:grpSpPr>
          <p:sp>
            <p:nvSpPr>
              <p:cNvPr id="59461" name="Rectangle 1059"/>
              <p:cNvSpPr>
                <a:spLocks noChangeArrowheads="1"/>
              </p:cNvSpPr>
              <p:nvPr/>
            </p:nvSpPr>
            <p:spPr bwMode="auto">
              <a:xfrm>
                <a:off x="211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9462" name="Text Box 1060"/>
              <p:cNvSpPr txBox="1">
                <a:spLocks noChangeArrowheads="1"/>
              </p:cNvSpPr>
              <p:nvPr/>
            </p:nvSpPr>
            <p:spPr bwMode="auto">
              <a:xfrm>
                <a:off x="2129" y="1360"/>
                <a:ext cx="34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WB</a:t>
                </a:r>
                <a:endParaRPr lang="en-US" altLang="it-IT" sz="1800"/>
              </a:p>
            </p:txBody>
          </p:sp>
        </p:grpSp>
      </p:grpSp>
      <p:grpSp>
        <p:nvGrpSpPr>
          <p:cNvPr id="59402" name="Group 1061"/>
          <p:cNvGrpSpPr>
            <a:grpSpLocks/>
          </p:cNvGrpSpPr>
          <p:nvPr/>
        </p:nvGrpSpPr>
        <p:grpSpPr bwMode="auto">
          <a:xfrm>
            <a:off x="3657600" y="3806825"/>
            <a:ext cx="3048000" cy="381000"/>
            <a:chOff x="576" y="1344"/>
            <a:chExt cx="1920" cy="240"/>
          </a:xfrm>
        </p:grpSpPr>
        <p:grpSp>
          <p:nvGrpSpPr>
            <p:cNvPr id="59441" name="Group 1062"/>
            <p:cNvGrpSpPr>
              <a:grpSpLocks/>
            </p:cNvGrpSpPr>
            <p:nvPr/>
          </p:nvGrpSpPr>
          <p:grpSpPr bwMode="auto">
            <a:xfrm>
              <a:off x="960" y="1344"/>
              <a:ext cx="386" cy="240"/>
              <a:chOff x="960" y="1344"/>
              <a:chExt cx="386" cy="240"/>
            </a:xfrm>
          </p:grpSpPr>
          <p:sp>
            <p:nvSpPr>
              <p:cNvPr id="59453" name="Rectangle 1063"/>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9454" name="Text Box 1064"/>
              <p:cNvSpPr txBox="1">
                <a:spLocks noChangeArrowheads="1"/>
              </p:cNvSpPr>
              <p:nvPr/>
            </p:nvSpPr>
            <p:spPr bwMode="auto">
              <a:xfrm>
                <a:off x="1031" y="1357"/>
                <a:ext cx="26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ID</a:t>
                </a:r>
                <a:endParaRPr lang="en-US" altLang="it-IT" sz="1800"/>
              </a:p>
            </p:txBody>
          </p:sp>
        </p:grpSp>
        <p:grpSp>
          <p:nvGrpSpPr>
            <p:cNvPr id="59442" name="Group 1065"/>
            <p:cNvGrpSpPr>
              <a:grpSpLocks/>
            </p:cNvGrpSpPr>
            <p:nvPr/>
          </p:nvGrpSpPr>
          <p:grpSpPr bwMode="auto">
            <a:xfrm>
              <a:off x="576" y="1344"/>
              <a:ext cx="386" cy="240"/>
              <a:chOff x="960" y="1344"/>
              <a:chExt cx="386" cy="240"/>
            </a:xfrm>
          </p:grpSpPr>
          <p:sp>
            <p:nvSpPr>
              <p:cNvPr id="59451" name="Rectangle 1066"/>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9452" name="Text Box 1067"/>
              <p:cNvSpPr txBox="1">
                <a:spLocks noChangeArrowheads="1"/>
              </p:cNvSpPr>
              <p:nvPr/>
            </p:nvSpPr>
            <p:spPr bwMode="auto">
              <a:xfrm>
                <a:off x="1031" y="1357"/>
                <a:ext cx="24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IF</a:t>
                </a:r>
                <a:endParaRPr lang="en-US" altLang="it-IT" sz="1800"/>
              </a:p>
            </p:txBody>
          </p:sp>
        </p:grpSp>
        <p:sp>
          <p:nvSpPr>
            <p:cNvPr id="59443" name="Rectangle 1068"/>
            <p:cNvSpPr>
              <a:spLocks noChangeArrowheads="1"/>
            </p:cNvSpPr>
            <p:nvPr/>
          </p:nvSpPr>
          <p:spPr bwMode="auto">
            <a:xfrm>
              <a:off x="1342"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9444" name="Text Box 1069"/>
            <p:cNvSpPr txBox="1">
              <a:spLocks noChangeArrowheads="1"/>
            </p:cNvSpPr>
            <p:nvPr/>
          </p:nvSpPr>
          <p:spPr bwMode="auto">
            <a:xfrm>
              <a:off x="1381" y="1357"/>
              <a:ext cx="30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EX</a:t>
              </a:r>
              <a:endParaRPr lang="en-US" altLang="it-IT" sz="1800"/>
            </a:p>
          </p:txBody>
        </p:sp>
        <p:grpSp>
          <p:nvGrpSpPr>
            <p:cNvPr id="59445" name="Group 1070"/>
            <p:cNvGrpSpPr>
              <a:grpSpLocks/>
            </p:cNvGrpSpPr>
            <p:nvPr/>
          </p:nvGrpSpPr>
          <p:grpSpPr bwMode="auto">
            <a:xfrm>
              <a:off x="1696" y="1344"/>
              <a:ext cx="452" cy="240"/>
              <a:chOff x="1704" y="1344"/>
              <a:chExt cx="452" cy="240"/>
            </a:xfrm>
          </p:grpSpPr>
          <p:sp>
            <p:nvSpPr>
              <p:cNvPr id="59449" name="Text Box 1071"/>
              <p:cNvSpPr txBox="1">
                <a:spLocks noChangeArrowheads="1"/>
              </p:cNvSpPr>
              <p:nvPr/>
            </p:nvSpPr>
            <p:spPr bwMode="auto">
              <a:xfrm>
                <a:off x="1704" y="1357"/>
                <a:ext cx="45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MEM</a:t>
                </a:r>
                <a:endParaRPr lang="en-US" altLang="it-IT" sz="1800"/>
              </a:p>
            </p:txBody>
          </p:sp>
          <p:sp>
            <p:nvSpPr>
              <p:cNvPr id="59450" name="Rectangle 1072"/>
              <p:cNvSpPr>
                <a:spLocks noChangeArrowheads="1"/>
              </p:cNvSpPr>
              <p:nvPr/>
            </p:nvSpPr>
            <p:spPr bwMode="auto">
              <a:xfrm>
                <a:off x="1737"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nvGrpSpPr>
            <p:cNvPr id="59446" name="Group 1073"/>
            <p:cNvGrpSpPr>
              <a:grpSpLocks/>
            </p:cNvGrpSpPr>
            <p:nvPr/>
          </p:nvGrpSpPr>
          <p:grpSpPr bwMode="auto">
            <a:xfrm>
              <a:off x="2110" y="1344"/>
              <a:ext cx="386" cy="240"/>
              <a:chOff x="2110" y="1344"/>
              <a:chExt cx="386" cy="240"/>
            </a:xfrm>
          </p:grpSpPr>
          <p:sp>
            <p:nvSpPr>
              <p:cNvPr id="59447" name="Rectangle 1074"/>
              <p:cNvSpPr>
                <a:spLocks noChangeArrowheads="1"/>
              </p:cNvSpPr>
              <p:nvPr/>
            </p:nvSpPr>
            <p:spPr bwMode="auto">
              <a:xfrm>
                <a:off x="211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9448" name="Text Box 1075"/>
              <p:cNvSpPr txBox="1">
                <a:spLocks noChangeArrowheads="1"/>
              </p:cNvSpPr>
              <p:nvPr/>
            </p:nvSpPr>
            <p:spPr bwMode="auto">
              <a:xfrm>
                <a:off x="2129" y="1360"/>
                <a:ext cx="34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WB</a:t>
                </a:r>
                <a:endParaRPr lang="en-US" altLang="it-IT" sz="1800"/>
              </a:p>
            </p:txBody>
          </p:sp>
        </p:grpSp>
      </p:grpSp>
      <p:grpSp>
        <p:nvGrpSpPr>
          <p:cNvPr id="59403" name="Group 1076"/>
          <p:cNvGrpSpPr>
            <a:grpSpLocks/>
          </p:cNvGrpSpPr>
          <p:nvPr/>
        </p:nvGrpSpPr>
        <p:grpSpPr bwMode="auto">
          <a:xfrm>
            <a:off x="4267200" y="4187825"/>
            <a:ext cx="3048000" cy="381000"/>
            <a:chOff x="576" y="1344"/>
            <a:chExt cx="1920" cy="240"/>
          </a:xfrm>
        </p:grpSpPr>
        <p:grpSp>
          <p:nvGrpSpPr>
            <p:cNvPr id="59427" name="Group 1077"/>
            <p:cNvGrpSpPr>
              <a:grpSpLocks/>
            </p:cNvGrpSpPr>
            <p:nvPr/>
          </p:nvGrpSpPr>
          <p:grpSpPr bwMode="auto">
            <a:xfrm>
              <a:off x="960" y="1344"/>
              <a:ext cx="386" cy="240"/>
              <a:chOff x="960" y="1344"/>
              <a:chExt cx="386" cy="240"/>
            </a:xfrm>
          </p:grpSpPr>
          <p:sp>
            <p:nvSpPr>
              <p:cNvPr id="59439" name="Rectangle 1078"/>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9440" name="Text Box 1079"/>
              <p:cNvSpPr txBox="1">
                <a:spLocks noChangeArrowheads="1"/>
              </p:cNvSpPr>
              <p:nvPr/>
            </p:nvSpPr>
            <p:spPr bwMode="auto">
              <a:xfrm>
                <a:off x="1031" y="1357"/>
                <a:ext cx="26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ID</a:t>
                </a:r>
                <a:endParaRPr lang="en-US" altLang="it-IT" sz="1800"/>
              </a:p>
            </p:txBody>
          </p:sp>
        </p:grpSp>
        <p:grpSp>
          <p:nvGrpSpPr>
            <p:cNvPr id="59428" name="Group 1080"/>
            <p:cNvGrpSpPr>
              <a:grpSpLocks/>
            </p:cNvGrpSpPr>
            <p:nvPr/>
          </p:nvGrpSpPr>
          <p:grpSpPr bwMode="auto">
            <a:xfrm>
              <a:off x="576" y="1344"/>
              <a:ext cx="386" cy="240"/>
              <a:chOff x="960" y="1344"/>
              <a:chExt cx="386" cy="240"/>
            </a:xfrm>
          </p:grpSpPr>
          <p:sp>
            <p:nvSpPr>
              <p:cNvPr id="59437" name="Rectangle 1081"/>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9438" name="Text Box 1082"/>
              <p:cNvSpPr txBox="1">
                <a:spLocks noChangeArrowheads="1"/>
              </p:cNvSpPr>
              <p:nvPr/>
            </p:nvSpPr>
            <p:spPr bwMode="auto">
              <a:xfrm>
                <a:off x="1031" y="1357"/>
                <a:ext cx="24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IF</a:t>
                </a:r>
                <a:endParaRPr lang="en-US" altLang="it-IT" sz="1800"/>
              </a:p>
            </p:txBody>
          </p:sp>
        </p:grpSp>
        <p:sp>
          <p:nvSpPr>
            <p:cNvPr id="59429" name="Rectangle 1083"/>
            <p:cNvSpPr>
              <a:spLocks noChangeArrowheads="1"/>
            </p:cNvSpPr>
            <p:nvPr/>
          </p:nvSpPr>
          <p:spPr bwMode="auto">
            <a:xfrm>
              <a:off x="1342"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9430" name="Text Box 1084"/>
            <p:cNvSpPr txBox="1">
              <a:spLocks noChangeArrowheads="1"/>
            </p:cNvSpPr>
            <p:nvPr/>
          </p:nvSpPr>
          <p:spPr bwMode="auto">
            <a:xfrm>
              <a:off x="1381" y="1357"/>
              <a:ext cx="30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EX</a:t>
              </a:r>
              <a:endParaRPr lang="en-US" altLang="it-IT" sz="1800"/>
            </a:p>
          </p:txBody>
        </p:sp>
        <p:grpSp>
          <p:nvGrpSpPr>
            <p:cNvPr id="59431" name="Group 1085"/>
            <p:cNvGrpSpPr>
              <a:grpSpLocks/>
            </p:cNvGrpSpPr>
            <p:nvPr/>
          </p:nvGrpSpPr>
          <p:grpSpPr bwMode="auto">
            <a:xfrm>
              <a:off x="1696" y="1344"/>
              <a:ext cx="452" cy="240"/>
              <a:chOff x="1704" y="1344"/>
              <a:chExt cx="452" cy="240"/>
            </a:xfrm>
          </p:grpSpPr>
          <p:sp>
            <p:nvSpPr>
              <p:cNvPr id="59435" name="Text Box 1086"/>
              <p:cNvSpPr txBox="1">
                <a:spLocks noChangeArrowheads="1"/>
              </p:cNvSpPr>
              <p:nvPr/>
            </p:nvSpPr>
            <p:spPr bwMode="auto">
              <a:xfrm>
                <a:off x="1704" y="1357"/>
                <a:ext cx="45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MEM</a:t>
                </a:r>
                <a:endParaRPr lang="en-US" altLang="it-IT" sz="1800"/>
              </a:p>
            </p:txBody>
          </p:sp>
          <p:sp>
            <p:nvSpPr>
              <p:cNvPr id="59436" name="Rectangle 1087"/>
              <p:cNvSpPr>
                <a:spLocks noChangeArrowheads="1"/>
              </p:cNvSpPr>
              <p:nvPr/>
            </p:nvSpPr>
            <p:spPr bwMode="auto">
              <a:xfrm>
                <a:off x="1737"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nvGrpSpPr>
            <p:cNvPr id="59432" name="Group 1088"/>
            <p:cNvGrpSpPr>
              <a:grpSpLocks/>
            </p:cNvGrpSpPr>
            <p:nvPr/>
          </p:nvGrpSpPr>
          <p:grpSpPr bwMode="auto">
            <a:xfrm>
              <a:off x="2110" y="1344"/>
              <a:ext cx="386" cy="240"/>
              <a:chOff x="2110" y="1344"/>
              <a:chExt cx="386" cy="240"/>
            </a:xfrm>
          </p:grpSpPr>
          <p:sp>
            <p:nvSpPr>
              <p:cNvPr id="59433" name="Rectangle 1089"/>
              <p:cNvSpPr>
                <a:spLocks noChangeArrowheads="1"/>
              </p:cNvSpPr>
              <p:nvPr/>
            </p:nvSpPr>
            <p:spPr bwMode="auto">
              <a:xfrm>
                <a:off x="211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9434" name="Text Box 1090"/>
              <p:cNvSpPr txBox="1">
                <a:spLocks noChangeArrowheads="1"/>
              </p:cNvSpPr>
              <p:nvPr/>
            </p:nvSpPr>
            <p:spPr bwMode="auto">
              <a:xfrm>
                <a:off x="2129" y="1360"/>
                <a:ext cx="34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WB</a:t>
                </a:r>
                <a:endParaRPr lang="en-US" altLang="it-IT" sz="1800"/>
              </a:p>
            </p:txBody>
          </p:sp>
        </p:grpSp>
      </p:grpSp>
      <p:grpSp>
        <p:nvGrpSpPr>
          <p:cNvPr id="59404" name="Group 1091"/>
          <p:cNvGrpSpPr>
            <a:grpSpLocks/>
          </p:cNvGrpSpPr>
          <p:nvPr/>
        </p:nvGrpSpPr>
        <p:grpSpPr bwMode="auto">
          <a:xfrm>
            <a:off x="4876800" y="4568825"/>
            <a:ext cx="3048000" cy="381000"/>
            <a:chOff x="576" y="1344"/>
            <a:chExt cx="1920" cy="240"/>
          </a:xfrm>
        </p:grpSpPr>
        <p:grpSp>
          <p:nvGrpSpPr>
            <p:cNvPr id="59413" name="Group 1092"/>
            <p:cNvGrpSpPr>
              <a:grpSpLocks/>
            </p:cNvGrpSpPr>
            <p:nvPr/>
          </p:nvGrpSpPr>
          <p:grpSpPr bwMode="auto">
            <a:xfrm>
              <a:off x="960" y="1344"/>
              <a:ext cx="386" cy="240"/>
              <a:chOff x="960" y="1344"/>
              <a:chExt cx="386" cy="240"/>
            </a:xfrm>
          </p:grpSpPr>
          <p:sp>
            <p:nvSpPr>
              <p:cNvPr id="59425" name="Rectangle 1093"/>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9426" name="Text Box 1094"/>
              <p:cNvSpPr txBox="1">
                <a:spLocks noChangeArrowheads="1"/>
              </p:cNvSpPr>
              <p:nvPr/>
            </p:nvSpPr>
            <p:spPr bwMode="auto">
              <a:xfrm>
                <a:off x="1031" y="1357"/>
                <a:ext cx="26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ID</a:t>
                </a:r>
                <a:endParaRPr lang="en-US" altLang="it-IT" sz="1800"/>
              </a:p>
            </p:txBody>
          </p:sp>
        </p:grpSp>
        <p:grpSp>
          <p:nvGrpSpPr>
            <p:cNvPr id="59414" name="Group 1095"/>
            <p:cNvGrpSpPr>
              <a:grpSpLocks/>
            </p:cNvGrpSpPr>
            <p:nvPr/>
          </p:nvGrpSpPr>
          <p:grpSpPr bwMode="auto">
            <a:xfrm>
              <a:off x="576" y="1344"/>
              <a:ext cx="386" cy="240"/>
              <a:chOff x="960" y="1344"/>
              <a:chExt cx="386" cy="240"/>
            </a:xfrm>
          </p:grpSpPr>
          <p:sp>
            <p:nvSpPr>
              <p:cNvPr id="59423" name="Rectangle 1096"/>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9424" name="Text Box 1097"/>
              <p:cNvSpPr txBox="1">
                <a:spLocks noChangeArrowheads="1"/>
              </p:cNvSpPr>
              <p:nvPr/>
            </p:nvSpPr>
            <p:spPr bwMode="auto">
              <a:xfrm>
                <a:off x="1031" y="1357"/>
                <a:ext cx="24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IF</a:t>
                </a:r>
                <a:endParaRPr lang="en-US" altLang="it-IT" sz="1800"/>
              </a:p>
            </p:txBody>
          </p:sp>
        </p:grpSp>
        <p:sp>
          <p:nvSpPr>
            <p:cNvPr id="59415" name="Rectangle 1098"/>
            <p:cNvSpPr>
              <a:spLocks noChangeArrowheads="1"/>
            </p:cNvSpPr>
            <p:nvPr/>
          </p:nvSpPr>
          <p:spPr bwMode="auto">
            <a:xfrm>
              <a:off x="1342"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9416" name="Text Box 1099"/>
            <p:cNvSpPr txBox="1">
              <a:spLocks noChangeArrowheads="1"/>
            </p:cNvSpPr>
            <p:nvPr/>
          </p:nvSpPr>
          <p:spPr bwMode="auto">
            <a:xfrm>
              <a:off x="1381" y="1357"/>
              <a:ext cx="30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EX</a:t>
              </a:r>
              <a:endParaRPr lang="en-US" altLang="it-IT" sz="1800"/>
            </a:p>
          </p:txBody>
        </p:sp>
        <p:grpSp>
          <p:nvGrpSpPr>
            <p:cNvPr id="59417" name="Group 1100"/>
            <p:cNvGrpSpPr>
              <a:grpSpLocks/>
            </p:cNvGrpSpPr>
            <p:nvPr/>
          </p:nvGrpSpPr>
          <p:grpSpPr bwMode="auto">
            <a:xfrm>
              <a:off x="1696" y="1344"/>
              <a:ext cx="452" cy="240"/>
              <a:chOff x="1704" y="1344"/>
              <a:chExt cx="452" cy="240"/>
            </a:xfrm>
          </p:grpSpPr>
          <p:sp>
            <p:nvSpPr>
              <p:cNvPr id="59421" name="Text Box 1101"/>
              <p:cNvSpPr txBox="1">
                <a:spLocks noChangeArrowheads="1"/>
              </p:cNvSpPr>
              <p:nvPr/>
            </p:nvSpPr>
            <p:spPr bwMode="auto">
              <a:xfrm>
                <a:off x="1704" y="1357"/>
                <a:ext cx="45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MEM</a:t>
                </a:r>
                <a:endParaRPr lang="en-US" altLang="it-IT" sz="1800"/>
              </a:p>
            </p:txBody>
          </p:sp>
          <p:sp>
            <p:nvSpPr>
              <p:cNvPr id="59422" name="Rectangle 1102"/>
              <p:cNvSpPr>
                <a:spLocks noChangeArrowheads="1"/>
              </p:cNvSpPr>
              <p:nvPr/>
            </p:nvSpPr>
            <p:spPr bwMode="auto">
              <a:xfrm>
                <a:off x="1737"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nvGrpSpPr>
            <p:cNvPr id="59418" name="Group 1103"/>
            <p:cNvGrpSpPr>
              <a:grpSpLocks/>
            </p:cNvGrpSpPr>
            <p:nvPr/>
          </p:nvGrpSpPr>
          <p:grpSpPr bwMode="auto">
            <a:xfrm>
              <a:off x="2110" y="1344"/>
              <a:ext cx="386" cy="240"/>
              <a:chOff x="2110" y="1344"/>
              <a:chExt cx="386" cy="240"/>
            </a:xfrm>
          </p:grpSpPr>
          <p:sp>
            <p:nvSpPr>
              <p:cNvPr id="59419" name="Rectangle 1104"/>
              <p:cNvSpPr>
                <a:spLocks noChangeArrowheads="1"/>
              </p:cNvSpPr>
              <p:nvPr/>
            </p:nvSpPr>
            <p:spPr bwMode="auto">
              <a:xfrm>
                <a:off x="211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9420" name="Text Box 1105"/>
              <p:cNvSpPr txBox="1">
                <a:spLocks noChangeArrowheads="1"/>
              </p:cNvSpPr>
              <p:nvPr/>
            </p:nvSpPr>
            <p:spPr bwMode="auto">
              <a:xfrm>
                <a:off x="2129" y="1360"/>
                <a:ext cx="34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WB</a:t>
                </a:r>
                <a:endParaRPr lang="en-US" altLang="it-IT" sz="1800"/>
              </a:p>
            </p:txBody>
          </p:sp>
        </p:grpSp>
      </p:grpSp>
      <p:sp>
        <p:nvSpPr>
          <p:cNvPr id="59405" name="Line 1106"/>
          <p:cNvSpPr>
            <a:spLocks noChangeShapeType="1"/>
          </p:cNvSpPr>
          <p:nvPr/>
        </p:nvSpPr>
        <p:spPr bwMode="auto">
          <a:xfrm>
            <a:off x="2286000" y="2971800"/>
            <a:ext cx="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it-IT"/>
          </a:p>
        </p:txBody>
      </p:sp>
      <p:sp>
        <p:nvSpPr>
          <p:cNvPr id="59406" name="Text Box 1107"/>
          <p:cNvSpPr txBox="1">
            <a:spLocks noChangeArrowheads="1"/>
          </p:cNvSpPr>
          <p:nvPr/>
        </p:nvSpPr>
        <p:spPr bwMode="auto">
          <a:xfrm>
            <a:off x="2209800" y="4191000"/>
            <a:ext cx="16764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it-IT" altLang="it-IT" sz="1400"/>
              <a:t>ordine di esecuzione delle istruzioni</a:t>
            </a:r>
            <a:endParaRPr lang="en-US" altLang="it-IT" sz="1400"/>
          </a:p>
        </p:txBody>
      </p:sp>
      <p:sp>
        <p:nvSpPr>
          <p:cNvPr id="59407" name="Rectangle 1108"/>
          <p:cNvSpPr>
            <a:spLocks noChangeArrowheads="1"/>
          </p:cNvSpPr>
          <p:nvPr/>
        </p:nvSpPr>
        <p:spPr bwMode="auto">
          <a:xfrm>
            <a:off x="228600" y="3429000"/>
            <a:ext cx="565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solidFill>
                  <a:schemeClr val="accent2"/>
                </a:solidFill>
              </a:rPr>
              <a:t>nop</a:t>
            </a:r>
            <a:endParaRPr lang="en-US" altLang="it-IT" sz="1800">
              <a:solidFill>
                <a:schemeClr val="accent2"/>
              </a:solidFill>
            </a:endParaRPr>
          </a:p>
        </p:txBody>
      </p:sp>
      <p:sp>
        <p:nvSpPr>
          <p:cNvPr id="59408" name="Rectangle 1109"/>
          <p:cNvSpPr>
            <a:spLocks noChangeArrowheads="1"/>
          </p:cNvSpPr>
          <p:nvPr/>
        </p:nvSpPr>
        <p:spPr bwMode="auto">
          <a:xfrm>
            <a:off x="228600" y="3810000"/>
            <a:ext cx="565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solidFill>
                  <a:schemeClr val="accent2"/>
                </a:solidFill>
              </a:rPr>
              <a:t>nop</a:t>
            </a:r>
            <a:endParaRPr lang="en-US" altLang="it-IT" sz="1800">
              <a:solidFill>
                <a:schemeClr val="accent2"/>
              </a:solidFill>
            </a:endParaRPr>
          </a:p>
        </p:txBody>
      </p:sp>
      <p:sp>
        <p:nvSpPr>
          <p:cNvPr id="59409" name="Rectangle 1110"/>
          <p:cNvSpPr>
            <a:spLocks noChangeArrowheads="1"/>
          </p:cNvSpPr>
          <p:nvPr/>
        </p:nvSpPr>
        <p:spPr bwMode="auto">
          <a:xfrm>
            <a:off x="228600" y="4191000"/>
            <a:ext cx="565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solidFill>
                  <a:schemeClr val="accent2"/>
                </a:solidFill>
              </a:rPr>
              <a:t>nop</a:t>
            </a:r>
            <a:endParaRPr lang="en-US" altLang="it-IT" sz="1800">
              <a:solidFill>
                <a:schemeClr val="accent2"/>
              </a:solidFill>
            </a:endParaRPr>
          </a:p>
        </p:txBody>
      </p:sp>
      <p:sp>
        <p:nvSpPr>
          <p:cNvPr id="59410" name="Rectangle 1111"/>
          <p:cNvSpPr>
            <a:spLocks noChangeArrowheads="1"/>
          </p:cNvSpPr>
          <p:nvPr/>
        </p:nvSpPr>
        <p:spPr bwMode="auto">
          <a:xfrm>
            <a:off x="228600" y="4537075"/>
            <a:ext cx="1762021"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a:t>sub </a:t>
            </a:r>
            <a:r>
              <a:rPr lang="it-IT" altLang="it-IT" sz="1800" dirty="0" smtClean="0"/>
              <a:t>R3, R4, R5</a:t>
            </a:r>
            <a:endParaRPr lang="en-US" altLang="it-IT" sz="1800" dirty="0"/>
          </a:p>
        </p:txBody>
      </p:sp>
      <p:sp>
        <p:nvSpPr>
          <p:cNvPr id="59411" name="Line 1112"/>
          <p:cNvSpPr>
            <a:spLocks noChangeShapeType="1"/>
          </p:cNvSpPr>
          <p:nvPr/>
        </p:nvSpPr>
        <p:spPr bwMode="auto">
          <a:xfrm>
            <a:off x="5181600" y="3352800"/>
            <a:ext cx="609600" cy="12954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it-IT"/>
          </a:p>
        </p:txBody>
      </p:sp>
      <p:sp>
        <p:nvSpPr>
          <p:cNvPr id="59412" name="Rectangle 1115"/>
          <p:cNvSpPr>
            <a:spLocks noChangeArrowheads="1"/>
          </p:cNvSpPr>
          <p:nvPr/>
        </p:nvSpPr>
        <p:spPr bwMode="auto">
          <a:xfrm>
            <a:off x="0" y="5453063"/>
            <a:ext cx="7321235"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ct val="50000"/>
              </a:spcBef>
              <a:defRPr sz="2400">
                <a:solidFill>
                  <a:schemeClr val="bg1"/>
                </a:solidFill>
                <a:latin typeface="Courier New" panose="02070309020205020404" pitchFamily="49" charset="0"/>
              </a:defRPr>
            </a:lvl1pPr>
            <a:lvl2pPr marL="742950" indent="-285750">
              <a:lnSpc>
                <a:spcPct val="90000"/>
              </a:lnSpc>
              <a:spcBef>
                <a:spcPct val="50000"/>
              </a:spcBef>
              <a:defRPr sz="2400">
                <a:solidFill>
                  <a:schemeClr val="bg1"/>
                </a:solidFill>
                <a:latin typeface="Courier New" panose="02070309020205020404" pitchFamily="49" charset="0"/>
              </a:defRPr>
            </a:lvl2pPr>
            <a:lvl3pPr marL="1143000" indent="-228600">
              <a:lnSpc>
                <a:spcPct val="90000"/>
              </a:lnSpc>
              <a:spcBef>
                <a:spcPct val="50000"/>
              </a:spcBef>
              <a:defRPr sz="2400">
                <a:solidFill>
                  <a:schemeClr val="bg1"/>
                </a:solidFill>
                <a:latin typeface="Courier New" panose="02070309020205020404" pitchFamily="49" charset="0"/>
              </a:defRPr>
            </a:lvl3pPr>
            <a:lvl4pPr marL="1600200" indent="-228600">
              <a:lnSpc>
                <a:spcPct val="90000"/>
              </a:lnSpc>
              <a:spcBef>
                <a:spcPct val="50000"/>
              </a:spcBef>
              <a:defRPr sz="2400">
                <a:solidFill>
                  <a:schemeClr val="bg1"/>
                </a:solidFill>
                <a:latin typeface="Courier New" panose="02070309020205020404" pitchFamily="49" charset="0"/>
              </a:defRPr>
            </a:lvl4pPr>
            <a:lvl5pPr marL="2057400" indent="-228600">
              <a:lnSpc>
                <a:spcPct val="90000"/>
              </a:lnSpc>
              <a:spcBef>
                <a:spcPct val="50000"/>
              </a:spcBef>
              <a:defRPr sz="2400">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a:solidFill>
                  <a:schemeClr val="bg1"/>
                </a:solidFill>
                <a:latin typeface="Courier New" panose="02070309020205020404" pitchFamily="49" charset="0"/>
              </a:defRPr>
            </a:lvl9pPr>
          </a:lstStyle>
          <a:p>
            <a:pPr eaLnBrk="1" hangingPunct="1"/>
            <a:r>
              <a:rPr lang="it-IT" altLang="it-IT" sz="2000" dirty="0">
                <a:solidFill>
                  <a:schemeClr val="tx1"/>
                </a:solidFill>
                <a:latin typeface="Arial" panose="020B0604020202020204" pitchFamily="34" charset="0"/>
              </a:rPr>
              <a:t>Nel caso di assenza di criticità strutturale sul banco dei registri </a:t>
            </a:r>
          </a:p>
          <a:p>
            <a:pPr eaLnBrk="1" hangingPunct="1"/>
            <a:r>
              <a:rPr lang="it-IT" altLang="it-IT" sz="2000" dirty="0">
                <a:solidFill>
                  <a:schemeClr val="tx1"/>
                </a:solidFill>
                <a:latin typeface="Arial" panose="020B0604020202020204" pitchFamily="34" charset="0"/>
              </a:rPr>
              <a:t>sarebbero sufficienti </a:t>
            </a:r>
            <a:r>
              <a:rPr lang="it-IT" altLang="it-IT" sz="2800" b="1" dirty="0">
                <a:solidFill>
                  <a:schemeClr val="tx1"/>
                </a:solidFill>
                <a:latin typeface="Arial" panose="020B0604020202020204" pitchFamily="34" charset="0"/>
              </a:rPr>
              <a:t>due</a:t>
            </a:r>
            <a:r>
              <a:rPr lang="it-IT" altLang="it-IT" sz="2800" dirty="0">
                <a:solidFill>
                  <a:schemeClr val="tx1"/>
                </a:solidFill>
                <a:latin typeface="Arial" panose="020B0604020202020204" pitchFamily="34" charset="0"/>
              </a:rPr>
              <a:t> </a:t>
            </a:r>
            <a:r>
              <a:rPr lang="it-IT" altLang="it-IT" sz="2000" dirty="0">
                <a:solidFill>
                  <a:schemeClr val="tx1"/>
                </a:solidFill>
                <a:latin typeface="Arial" panose="020B0604020202020204" pitchFamily="34" charset="0"/>
              </a:rPr>
              <a:t>solo </a:t>
            </a:r>
            <a:r>
              <a:rPr lang="it-IT" altLang="it-IT" sz="2000" b="1" i="1" dirty="0" err="1">
                <a:solidFill>
                  <a:schemeClr val="tx1"/>
                </a:solidFill>
                <a:latin typeface="Arial" panose="020B0604020202020204" pitchFamily="34" charset="0"/>
              </a:rPr>
              <a:t>nop</a:t>
            </a:r>
            <a:endParaRPr lang="en-GB" altLang="it-IT" sz="1600" b="1" i="1" dirty="0">
              <a:solidFill>
                <a:schemeClr val="tx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51AC4D53-150F-472C-8317-5BC99052DCC9}" type="slidenum">
              <a:rPr lang="it-IT" altLang="it-IT" sz="1200"/>
              <a:pPr>
                <a:spcBef>
                  <a:spcPct val="0"/>
                </a:spcBef>
                <a:buFontTx/>
                <a:buNone/>
              </a:pPr>
              <a:t>7</a:t>
            </a:fld>
            <a:endParaRPr lang="it-IT" altLang="it-IT" sz="1200"/>
          </a:p>
        </p:txBody>
      </p:sp>
      <p:sp>
        <p:nvSpPr>
          <p:cNvPr id="177154" name="Rectangle 2"/>
          <p:cNvSpPr>
            <a:spLocks noGrp="1" noChangeArrowheads="1"/>
          </p:cNvSpPr>
          <p:nvPr>
            <p:ph type="title"/>
          </p:nvPr>
        </p:nvSpPr>
        <p:spPr/>
        <p:txBody>
          <a:bodyPr/>
          <a:lstStyle/>
          <a:p>
            <a:pPr eaLnBrk="1" hangingPunct="1">
              <a:defRPr/>
            </a:pPr>
            <a:r>
              <a:rPr lang="it-IT" dirty="0" smtClean="0"/>
              <a:t>Un esempio pratico</a:t>
            </a:r>
            <a:endParaRPr lang="en-US" dirty="0" smtClean="0"/>
          </a:p>
        </p:txBody>
      </p:sp>
      <p:sp>
        <p:nvSpPr>
          <p:cNvPr id="9220" name="Rectangle 3"/>
          <p:cNvSpPr>
            <a:spLocks noGrp="1" noChangeArrowheads="1"/>
          </p:cNvSpPr>
          <p:nvPr>
            <p:ph type="body" idx="1"/>
          </p:nvPr>
        </p:nvSpPr>
        <p:spPr>
          <a:xfrm>
            <a:off x="6019800" y="1371600"/>
            <a:ext cx="2743200" cy="4419600"/>
          </a:xfrm>
        </p:spPr>
        <p:txBody>
          <a:bodyPr/>
          <a:lstStyle/>
          <a:p>
            <a:pPr eaLnBrk="1" hangingPunct="1"/>
            <a:r>
              <a:rPr lang="it-IT" altLang="it-IT" sz="2400" smtClean="0"/>
              <a:t>Compiti</a:t>
            </a:r>
          </a:p>
          <a:p>
            <a:pPr lvl="1" eaLnBrk="1" hangingPunct="1"/>
            <a:r>
              <a:rPr lang="it-IT" altLang="it-IT" sz="2000" smtClean="0"/>
              <a:t>Lavaggio</a:t>
            </a:r>
          </a:p>
          <a:p>
            <a:pPr lvl="1" eaLnBrk="1" hangingPunct="1"/>
            <a:endParaRPr lang="it-IT" altLang="it-IT" sz="2000" smtClean="0"/>
          </a:p>
          <a:p>
            <a:pPr lvl="1" eaLnBrk="1" hangingPunct="1"/>
            <a:r>
              <a:rPr lang="it-IT" altLang="it-IT" sz="2000" smtClean="0"/>
              <a:t>Asciugatura</a:t>
            </a:r>
          </a:p>
          <a:p>
            <a:pPr lvl="1" eaLnBrk="1" hangingPunct="1"/>
            <a:endParaRPr lang="it-IT" altLang="it-IT" sz="2000" smtClean="0"/>
          </a:p>
          <a:p>
            <a:pPr lvl="1" eaLnBrk="1" hangingPunct="1"/>
            <a:r>
              <a:rPr lang="it-IT" altLang="it-IT" sz="2000" smtClean="0"/>
              <a:t>Stiratura</a:t>
            </a:r>
          </a:p>
          <a:p>
            <a:pPr lvl="1" eaLnBrk="1" hangingPunct="1"/>
            <a:endParaRPr lang="it-IT" altLang="it-IT" sz="2000" smtClean="0"/>
          </a:p>
          <a:p>
            <a:pPr lvl="1" eaLnBrk="1" hangingPunct="1"/>
            <a:r>
              <a:rPr lang="it-IT" altLang="it-IT" sz="2000" smtClean="0"/>
              <a:t>Riordino</a:t>
            </a:r>
            <a:endParaRPr lang="en-US" altLang="it-IT" sz="2000" smtClean="0"/>
          </a:p>
        </p:txBody>
      </p:sp>
      <p:pic>
        <p:nvPicPr>
          <p:cNvPr id="9221" name="Picture 4" descr="01~Figure_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16050"/>
            <a:ext cx="5707063"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5" descr="l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676400"/>
            <a:ext cx="5905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6" descr="as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2438400"/>
            <a:ext cx="5905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7" descr="str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3155950"/>
            <a:ext cx="728663"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8" descr="ri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4800" y="3962400"/>
            <a:ext cx="5556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6" name="Text Box 9"/>
          <p:cNvSpPr txBox="1">
            <a:spLocks noChangeArrowheads="1"/>
          </p:cNvSpPr>
          <p:nvPr/>
        </p:nvSpPr>
        <p:spPr bwMode="auto">
          <a:xfrm>
            <a:off x="4643438" y="5253038"/>
            <a:ext cx="3816350" cy="14747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2000"/>
              <a:t>Nella soluzione con pipeline viene avviato il ciclo di lavaggio successivo mentre quello precedente è ancora in esecuzione in un’altra fase</a:t>
            </a:r>
            <a:endParaRPr lang="en-US" altLang="it-IT" sz="2000"/>
          </a:p>
        </p:txBody>
      </p:sp>
      <p:sp>
        <p:nvSpPr>
          <p:cNvPr id="9227" name="Text Box 10"/>
          <p:cNvSpPr txBox="1">
            <a:spLocks noChangeArrowheads="1"/>
          </p:cNvSpPr>
          <p:nvPr/>
        </p:nvSpPr>
        <p:spPr bwMode="auto">
          <a:xfrm>
            <a:off x="152400" y="1069975"/>
            <a:ext cx="3717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2000">
                <a:solidFill>
                  <a:srgbClr val="FF0000"/>
                </a:solidFill>
              </a:rPr>
              <a:t> Soluzione sequenziale/uniciclo</a:t>
            </a:r>
            <a:endParaRPr lang="en-US" altLang="it-IT" sz="2000">
              <a:solidFill>
                <a:srgbClr val="FF0000"/>
              </a:solidFill>
            </a:endParaRPr>
          </a:p>
        </p:txBody>
      </p:sp>
      <p:sp>
        <p:nvSpPr>
          <p:cNvPr id="9228" name="Text Box 11"/>
          <p:cNvSpPr txBox="1">
            <a:spLocks noChangeArrowheads="1"/>
          </p:cNvSpPr>
          <p:nvPr/>
        </p:nvSpPr>
        <p:spPr bwMode="auto">
          <a:xfrm>
            <a:off x="152400" y="3429000"/>
            <a:ext cx="27987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2000">
                <a:solidFill>
                  <a:srgbClr val="FF0000"/>
                </a:solidFill>
              </a:rPr>
              <a:t> Soluzione con pipeline</a:t>
            </a:r>
            <a:endParaRPr lang="en-US" altLang="it-IT" sz="2000">
              <a:solidFill>
                <a:srgbClr val="FF0000"/>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05595" y="248442"/>
            <a:ext cx="7913467" cy="399929"/>
          </a:xfrm>
        </p:spPr>
        <p:txBody>
          <a:bodyPr>
            <a:noAutofit/>
          </a:bodyPr>
          <a:lstStyle/>
          <a:p>
            <a:r>
              <a:rPr lang="it-IT" altLang="it-IT" sz="2400" dirty="0" err="1"/>
              <a:t>Define</a:t>
            </a:r>
            <a:r>
              <a:rPr lang="it-IT" altLang="it-IT" sz="2400" dirty="0"/>
              <a:t> use  -  </a:t>
            </a:r>
            <a:r>
              <a:rPr lang="it-IT" sz="2400" dirty="0"/>
              <a:t>Inserimento </a:t>
            </a:r>
            <a:r>
              <a:rPr lang="it-IT" sz="2400" dirty="0" err="1"/>
              <a:t>nop</a:t>
            </a:r>
            <a:endParaRPr lang="it-IT" sz="2400" dirty="0"/>
          </a:p>
        </p:txBody>
      </p:sp>
      <p:grpSp>
        <p:nvGrpSpPr>
          <p:cNvPr id="3" name="Gruppo 2"/>
          <p:cNvGrpSpPr/>
          <p:nvPr/>
        </p:nvGrpSpPr>
        <p:grpSpPr>
          <a:xfrm>
            <a:off x="137163" y="1878066"/>
            <a:ext cx="9040512" cy="3756924"/>
            <a:chOff x="182884" y="1361088"/>
            <a:chExt cx="12054016" cy="5009232"/>
          </a:xfrm>
        </p:grpSpPr>
        <p:grpSp>
          <p:nvGrpSpPr>
            <p:cNvPr id="63" name="Gruppo 62"/>
            <p:cNvGrpSpPr/>
            <p:nvPr/>
          </p:nvGrpSpPr>
          <p:grpSpPr>
            <a:xfrm>
              <a:off x="1256583" y="2022765"/>
              <a:ext cx="4258110" cy="403497"/>
              <a:chOff x="838199" y="3231633"/>
              <a:chExt cx="9776039" cy="1716115"/>
            </a:xfrm>
          </p:grpSpPr>
          <p:sp>
            <p:nvSpPr>
              <p:cNvPr id="120" name="Figura a mano libera 119"/>
              <p:cNvSpPr/>
              <p:nvPr/>
            </p:nvSpPr>
            <p:spPr>
              <a:xfrm>
                <a:off x="838199"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750" dirty="0" err="1"/>
                  <a:t>Fetch</a:t>
                </a:r>
                <a:endParaRPr lang="it-IT" sz="825" dirty="0"/>
              </a:p>
            </p:txBody>
          </p:sp>
          <p:sp>
            <p:nvSpPr>
              <p:cNvPr id="121" name="Figura a mano libera 120"/>
              <p:cNvSpPr/>
              <p:nvPr/>
            </p:nvSpPr>
            <p:spPr>
              <a:xfrm>
                <a:off x="281855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525" dirty="0" err="1"/>
                  <a:t>Instruction</a:t>
                </a:r>
                <a:r>
                  <a:rPr lang="it-IT" sz="525" dirty="0"/>
                  <a:t> </a:t>
                </a:r>
                <a:r>
                  <a:rPr lang="it-IT" sz="750" dirty="0" err="1"/>
                  <a:t>Decode</a:t>
                </a:r>
                <a:endParaRPr lang="it-IT" sz="750" dirty="0"/>
              </a:p>
            </p:txBody>
          </p:sp>
          <p:sp>
            <p:nvSpPr>
              <p:cNvPr id="122" name="Figura a mano libera 121"/>
              <p:cNvSpPr/>
              <p:nvPr/>
            </p:nvSpPr>
            <p:spPr>
              <a:xfrm>
                <a:off x="479891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750" dirty="0" err="1"/>
                  <a:t>Execute</a:t>
                </a:r>
                <a:endParaRPr lang="it-IT" sz="1950" dirty="0"/>
              </a:p>
            </p:txBody>
          </p:sp>
          <p:sp>
            <p:nvSpPr>
              <p:cNvPr id="123" name="Figura a mano libera 122"/>
              <p:cNvSpPr/>
              <p:nvPr/>
            </p:nvSpPr>
            <p:spPr>
              <a:xfrm>
                <a:off x="677926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750" dirty="0"/>
                  <a:t>Memory</a:t>
                </a:r>
                <a:endParaRPr lang="it-IT" sz="900" dirty="0"/>
              </a:p>
            </p:txBody>
          </p:sp>
          <p:sp>
            <p:nvSpPr>
              <p:cNvPr id="124" name="Figura a mano libera 123"/>
              <p:cNvSpPr/>
              <p:nvPr/>
            </p:nvSpPr>
            <p:spPr>
              <a:xfrm>
                <a:off x="875962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900" dirty="0"/>
                  <a:t>Write </a:t>
                </a:r>
                <a:r>
                  <a:rPr lang="it-IT" sz="750" dirty="0"/>
                  <a:t>Back</a:t>
                </a:r>
                <a:endParaRPr lang="it-IT" sz="900" dirty="0"/>
              </a:p>
            </p:txBody>
          </p:sp>
        </p:grpSp>
        <p:grpSp>
          <p:nvGrpSpPr>
            <p:cNvPr id="64" name="Gruppo 63"/>
            <p:cNvGrpSpPr/>
            <p:nvPr/>
          </p:nvGrpSpPr>
          <p:grpSpPr>
            <a:xfrm>
              <a:off x="2119160" y="2519560"/>
              <a:ext cx="4258110" cy="403497"/>
              <a:chOff x="838199" y="3231633"/>
              <a:chExt cx="9776039" cy="1716115"/>
            </a:xfrm>
          </p:grpSpPr>
          <p:sp>
            <p:nvSpPr>
              <p:cNvPr id="115" name="Figura a mano libera 114"/>
              <p:cNvSpPr/>
              <p:nvPr/>
            </p:nvSpPr>
            <p:spPr>
              <a:xfrm>
                <a:off x="838199"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750" dirty="0" err="1"/>
                  <a:t>Fetch</a:t>
                </a:r>
                <a:endParaRPr lang="it-IT" sz="825" dirty="0"/>
              </a:p>
            </p:txBody>
          </p:sp>
          <p:sp>
            <p:nvSpPr>
              <p:cNvPr id="116" name="Figura a mano libera 115"/>
              <p:cNvSpPr/>
              <p:nvPr/>
            </p:nvSpPr>
            <p:spPr>
              <a:xfrm>
                <a:off x="281855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525" dirty="0" err="1"/>
                  <a:t>Instruction</a:t>
                </a:r>
                <a:r>
                  <a:rPr lang="it-IT" sz="750" dirty="0"/>
                  <a:t> </a:t>
                </a:r>
                <a:r>
                  <a:rPr lang="it-IT" sz="750" dirty="0" err="1"/>
                  <a:t>Decode</a:t>
                </a:r>
                <a:endParaRPr lang="it-IT" sz="750" dirty="0"/>
              </a:p>
            </p:txBody>
          </p:sp>
          <p:sp>
            <p:nvSpPr>
              <p:cNvPr id="117" name="Figura a mano libera 116"/>
              <p:cNvSpPr/>
              <p:nvPr/>
            </p:nvSpPr>
            <p:spPr>
              <a:xfrm>
                <a:off x="479891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750" dirty="0" err="1"/>
                  <a:t>Execute</a:t>
                </a:r>
                <a:endParaRPr lang="it-IT" sz="1950" dirty="0"/>
              </a:p>
            </p:txBody>
          </p:sp>
          <p:sp>
            <p:nvSpPr>
              <p:cNvPr id="118" name="Figura a mano libera 117"/>
              <p:cNvSpPr/>
              <p:nvPr/>
            </p:nvSpPr>
            <p:spPr>
              <a:xfrm>
                <a:off x="677926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750" dirty="0"/>
                  <a:t>Memory</a:t>
                </a:r>
                <a:endParaRPr lang="it-IT" sz="900" dirty="0"/>
              </a:p>
            </p:txBody>
          </p:sp>
          <p:sp>
            <p:nvSpPr>
              <p:cNvPr id="119" name="Figura a mano libera 118"/>
              <p:cNvSpPr/>
              <p:nvPr/>
            </p:nvSpPr>
            <p:spPr>
              <a:xfrm>
                <a:off x="875962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900" dirty="0"/>
                  <a:t>Write </a:t>
                </a:r>
                <a:r>
                  <a:rPr lang="it-IT" sz="750" dirty="0"/>
                  <a:t>Back</a:t>
                </a:r>
                <a:endParaRPr lang="it-IT" sz="900" dirty="0"/>
              </a:p>
            </p:txBody>
          </p:sp>
        </p:grpSp>
        <p:grpSp>
          <p:nvGrpSpPr>
            <p:cNvPr id="65" name="Gruppo 64"/>
            <p:cNvGrpSpPr/>
            <p:nvPr/>
          </p:nvGrpSpPr>
          <p:grpSpPr>
            <a:xfrm>
              <a:off x="2981736" y="3016356"/>
              <a:ext cx="4258110" cy="403497"/>
              <a:chOff x="838199" y="3231633"/>
              <a:chExt cx="9776039" cy="1716115"/>
            </a:xfrm>
          </p:grpSpPr>
          <p:sp>
            <p:nvSpPr>
              <p:cNvPr id="110" name="Figura a mano libera 109"/>
              <p:cNvSpPr/>
              <p:nvPr/>
            </p:nvSpPr>
            <p:spPr>
              <a:xfrm>
                <a:off x="838199"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750" dirty="0" err="1"/>
                  <a:t>Fetch</a:t>
                </a:r>
                <a:endParaRPr lang="it-IT" sz="825" dirty="0"/>
              </a:p>
            </p:txBody>
          </p:sp>
          <p:sp>
            <p:nvSpPr>
              <p:cNvPr id="111" name="Figura a mano libera 110"/>
              <p:cNvSpPr/>
              <p:nvPr/>
            </p:nvSpPr>
            <p:spPr>
              <a:xfrm>
                <a:off x="281855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525" dirty="0" err="1"/>
                  <a:t>Instruction</a:t>
                </a:r>
                <a:r>
                  <a:rPr lang="it-IT" sz="525" dirty="0"/>
                  <a:t> </a:t>
                </a:r>
                <a:r>
                  <a:rPr lang="it-IT" sz="750" dirty="0" err="1"/>
                  <a:t>Decode</a:t>
                </a:r>
                <a:endParaRPr lang="it-IT" sz="750" dirty="0"/>
              </a:p>
            </p:txBody>
          </p:sp>
          <p:sp>
            <p:nvSpPr>
              <p:cNvPr id="112" name="Figura a mano libera 111"/>
              <p:cNvSpPr/>
              <p:nvPr/>
            </p:nvSpPr>
            <p:spPr>
              <a:xfrm>
                <a:off x="479891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750" dirty="0" err="1"/>
                  <a:t>Execute</a:t>
                </a:r>
                <a:endParaRPr lang="it-IT" sz="1950" dirty="0"/>
              </a:p>
            </p:txBody>
          </p:sp>
          <p:sp>
            <p:nvSpPr>
              <p:cNvPr id="113" name="Figura a mano libera 112"/>
              <p:cNvSpPr/>
              <p:nvPr/>
            </p:nvSpPr>
            <p:spPr>
              <a:xfrm>
                <a:off x="677926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750" dirty="0"/>
                  <a:t>Memory</a:t>
                </a:r>
                <a:endParaRPr lang="it-IT" sz="900" dirty="0"/>
              </a:p>
            </p:txBody>
          </p:sp>
          <p:sp>
            <p:nvSpPr>
              <p:cNvPr id="114" name="Figura a mano libera 113"/>
              <p:cNvSpPr/>
              <p:nvPr/>
            </p:nvSpPr>
            <p:spPr>
              <a:xfrm>
                <a:off x="875962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900" dirty="0"/>
                  <a:t>Write </a:t>
                </a:r>
                <a:r>
                  <a:rPr lang="it-IT" sz="750" dirty="0"/>
                  <a:t>Back</a:t>
                </a:r>
                <a:endParaRPr lang="it-IT" sz="900" dirty="0"/>
              </a:p>
            </p:txBody>
          </p:sp>
        </p:grpSp>
        <p:grpSp>
          <p:nvGrpSpPr>
            <p:cNvPr id="66" name="Gruppo 65"/>
            <p:cNvGrpSpPr/>
            <p:nvPr/>
          </p:nvGrpSpPr>
          <p:grpSpPr>
            <a:xfrm>
              <a:off x="3844311" y="3513152"/>
              <a:ext cx="4258110" cy="403497"/>
              <a:chOff x="838199" y="3231633"/>
              <a:chExt cx="9776039" cy="1716115"/>
            </a:xfrm>
          </p:grpSpPr>
          <p:sp>
            <p:nvSpPr>
              <p:cNvPr id="105" name="Figura a mano libera 104"/>
              <p:cNvSpPr/>
              <p:nvPr/>
            </p:nvSpPr>
            <p:spPr>
              <a:xfrm>
                <a:off x="838199"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750" dirty="0" err="1"/>
                  <a:t>Fetch</a:t>
                </a:r>
                <a:endParaRPr lang="it-IT" sz="825" dirty="0"/>
              </a:p>
            </p:txBody>
          </p:sp>
          <p:sp>
            <p:nvSpPr>
              <p:cNvPr id="106" name="Figura a mano libera 105"/>
              <p:cNvSpPr/>
              <p:nvPr/>
            </p:nvSpPr>
            <p:spPr>
              <a:xfrm>
                <a:off x="281855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525" dirty="0" err="1"/>
                  <a:t>Instruction</a:t>
                </a:r>
                <a:r>
                  <a:rPr lang="it-IT" sz="525" dirty="0"/>
                  <a:t> </a:t>
                </a:r>
                <a:r>
                  <a:rPr lang="it-IT" sz="750" dirty="0" err="1"/>
                  <a:t>Decode</a:t>
                </a:r>
                <a:endParaRPr lang="it-IT" sz="750" dirty="0"/>
              </a:p>
            </p:txBody>
          </p:sp>
          <p:sp>
            <p:nvSpPr>
              <p:cNvPr id="107" name="Figura a mano libera 106"/>
              <p:cNvSpPr/>
              <p:nvPr/>
            </p:nvSpPr>
            <p:spPr>
              <a:xfrm>
                <a:off x="479891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750" dirty="0" err="1"/>
                  <a:t>Execute</a:t>
                </a:r>
                <a:endParaRPr lang="it-IT" sz="1950" dirty="0"/>
              </a:p>
            </p:txBody>
          </p:sp>
          <p:sp>
            <p:nvSpPr>
              <p:cNvPr id="108" name="Figura a mano libera 107"/>
              <p:cNvSpPr/>
              <p:nvPr/>
            </p:nvSpPr>
            <p:spPr>
              <a:xfrm>
                <a:off x="677926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750" dirty="0"/>
                  <a:t>Memory</a:t>
                </a:r>
                <a:endParaRPr lang="it-IT" sz="900" dirty="0"/>
              </a:p>
            </p:txBody>
          </p:sp>
          <p:sp>
            <p:nvSpPr>
              <p:cNvPr id="109" name="Figura a mano libera 108"/>
              <p:cNvSpPr/>
              <p:nvPr/>
            </p:nvSpPr>
            <p:spPr>
              <a:xfrm>
                <a:off x="875962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900" dirty="0"/>
                  <a:t>Write </a:t>
                </a:r>
                <a:r>
                  <a:rPr lang="it-IT" sz="750" dirty="0"/>
                  <a:t>Back</a:t>
                </a:r>
                <a:endParaRPr lang="it-IT" sz="900" dirty="0"/>
              </a:p>
            </p:txBody>
          </p:sp>
        </p:grpSp>
        <p:grpSp>
          <p:nvGrpSpPr>
            <p:cNvPr id="67" name="Gruppo 66"/>
            <p:cNvGrpSpPr/>
            <p:nvPr/>
          </p:nvGrpSpPr>
          <p:grpSpPr>
            <a:xfrm>
              <a:off x="4706888" y="4009946"/>
              <a:ext cx="4258110" cy="403497"/>
              <a:chOff x="838199" y="3231633"/>
              <a:chExt cx="9776039" cy="1716115"/>
            </a:xfrm>
          </p:grpSpPr>
          <p:sp>
            <p:nvSpPr>
              <p:cNvPr id="100" name="Figura a mano libera 99"/>
              <p:cNvSpPr/>
              <p:nvPr/>
            </p:nvSpPr>
            <p:spPr>
              <a:xfrm>
                <a:off x="838199"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750" dirty="0" err="1"/>
                  <a:t>Fetch</a:t>
                </a:r>
                <a:endParaRPr lang="it-IT" sz="825" dirty="0"/>
              </a:p>
            </p:txBody>
          </p:sp>
          <p:sp>
            <p:nvSpPr>
              <p:cNvPr id="101" name="Figura a mano libera 100"/>
              <p:cNvSpPr/>
              <p:nvPr/>
            </p:nvSpPr>
            <p:spPr>
              <a:xfrm>
                <a:off x="281855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750" dirty="0" err="1"/>
                  <a:t>I</a:t>
                </a:r>
                <a:r>
                  <a:rPr lang="it-IT" sz="525" dirty="0" err="1"/>
                  <a:t>nstruction</a:t>
                </a:r>
                <a:r>
                  <a:rPr lang="it-IT" sz="525" dirty="0"/>
                  <a:t> </a:t>
                </a:r>
                <a:r>
                  <a:rPr lang="it-IT" sz="750" dirty="0" err="1"/>
                  <a:t>Decode</a:t>
                </a:r>
                <a:endParaRPr lang="it-IT" sz="750" dirty="0"/>
              </a:p>
            </p:txBody>
          </p:sp>
          <p:sp>
            <p:nvSpPr>
              <p:cNvPr id="102" name="Figura a mano libera 101"/>
              <p:cNvSpPr/>
              <p:nvPr/>
            </p:nvSpPr>
            <p:spPr>
              <a:xfrm>
                <a:off x="479891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750" dirty="0" err="1"/>
                  <a:t>Execute</a:t>
                </a:r>
                <a:endParaRPr lang="it-IT" sz="1950" dirty="0"/>
              </a:p>
            </p:txBody>
          </p:sp>
          <p:sp>
            <p:nvSpPr>
              <p:cNvPr id="103" name="Figura a mano libera 102"/>
              <p:cNvSpPr/>
              <p:nvPr/>
            </p:nvSpPr>
            <p:spPr>
              <a:xfrm>
                <a:off x="677926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750" dirty="0"/>
                  <a:t>Memory</a:t>
                </a:r>
                <a:endParaRPr lang="it-IT" sz="900" dirty="0"/>
              </a:p>
            </p:txBody>
          </p:sp>
          <p:sp>
            <p:nvSpPr>
              <p:cNvPr id="104" name="Figura a mano libera 103"/>
              <p:cNvSpPr/>
              <p:nvPr/>
            </p:nvSpPr>
            <p:spPr>
              <a:xfrm>
                <a:off x="875962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900" dirty="0"/>
                  <a:t>Write </a:t>
                </a:r>
                <a:r>
                  <a:rPr lang="it-IT" sz="750" dirty="0"/>
                  <a:t>Back</a:t>
                </a:r>
                <a:endParaRPr lang="it-IT" sz="900" dirty="0"/>
              </a:p>
            </p:txBody>
          </p:sp>
        </p:grpSp>
        <p:cxnSp>
          <p:nvCxnSpPr>
            <p:cNvPr id="68" name="Connettore 2 67"/>
            <p:cNvCxnSpPr/>
            <p:nvPr/>
          </p:nvCxnSpPr>
          <p:spPr>
            <a:xfrm>
              <a:off x="1256583" y="1888745"/>
              <a:ext cx="10935417" cy="10806"/>
            </a:xfrm>
            <a:prstGeom prst="straightConnector1">
              <a:avLst/>
            </a:prstGeom>
            <a:ln w="9525">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9" name="Rettangolo 68"/>
            <p:cNvSpPr/>
            <p:nvPr/>
          </p:nvSpPr>
          <p:spPr>
            <a:xfrm>
              <a:off x="11490290" y="1627269"/>
              <a:ext cx="746610" cy="2020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it-IT" sz="1050" b="1" dirty="0">
                <a:solidFill>
                  <a:schemeClr val="tx1"/>
                </a:solidFill>
                <a:latin typeface="Times New Roman" panose="02020603050405020304" pitchFamily="18" charset="0"/>
                <a:cs typeface="Times New Roman" panose="02020603050405020304" pitchFamily="18" charset="0"/>
              </a:endParaRPr>
            </a:p>
            <a:p>
              <a:pPr algn="just"/>
              <a:r>
                <a:rPr lang="it-IT" sz="1050" b="1" dirty="0">
                  <a:solidFill>
                    <a:schemeClr val="tx1"/>
                  </a:solidFill>
                  <a:latin typeface="Times New Roman" panose="02020603050405020304" pitchFamily="18" charset="0"/>
                  <a:cs typeface="Times New Roman" panose="02020603050405020304" pitchFamily="18" charset="0"/>
                </a:rPr>
                <a:t>Time</a:t>
              </a:r>
              <a:endParaRPr lang="it-IT" sz="1050" dirty="0">
                <a:latin typeface="Times New Roman" panose="02020603050405020304" pitchFamily="18" charset="0"/>
                <a:cs typeface="Times New Roman" panose="02020603050405020304" pitchFamily="18" charset="0"/>
              </a:endParaRPr>
            </a:p>
            <a:p>
              <a:pPr algn="just"/>
              <a:r>
                <a:rPr lang="it-IT" sz="1800" dirty="0"/>
                <a:t>o</a:t>
              </a:r>
            </a:p>
          </p:txBody>
        </p:sp>
        <p:cxnSp>
          <p:nvCxnSpPr>
            <p:cNvPr id="70" name="Connettore 1 69"/>
            <p:cNvCxnSpPr/>
            <p:nvPr/>
          </p:nvCxnSpPr>
          <p:spPr>
            <a:xfrm>
              <a:off x="2981735" y="1798549"/>
              <a:ext cx="0" cy="101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Connettore 1 70"/>
            <p:cNvCxnSpPr/>
            <p:nvPr/>
          </p:nvCxnSpPr>
          <p:spPr>
            <a:xfrm>
              <a:off x="3835802" y="1802097"/>
              <a:ext cx="0" cy="101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Connettore 1 71"/>
            <p:cNvCxnSpPr/>
            <p:nvPr/>
          </p:nvCxnSpPr>
          <p:spPr>
            <a:xfrm>
              <a:off x="4679494" y="1806693"/>
              <a:ext cx="0" cy="101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Connettore 1 72"/>
            <p:cNvCxnSpPr/>
            <p:nvPr/>
          </p:nvCxnSpPr>
          <p:spPr>
            <a:xfrm>
              <a:off x="5526464" y="1806693"/>
              <a:ext cx="0" cy="101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Connettore 1 73"/>
            <p:cNvCxnSpPr/>
            <p:nvPr/>
          </p:nvCxnSpPr>
          <p:spPr>
            <a:xfrm>
              <a:off x="6373436" y="1815884"/>
              <a:ext cx="0" cy="101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Connettore 1 74"/>
            <p:cNvCxnSpPr/>
            <p:nvPr/>
          </p:nvCxnSpPr>
          <p:spPr>
            <a:xfrm>
              <a:off x="7220406" y="1815884"/>
              <a:ext cx="0" cy="101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Connettore 1 75"/>
            <p:cNvCxnSpPr/>
            <p:nvPr/>
          </p:nvCxnSpPr>
          <p:spPr>
            <a:xfrm>
              <a:off x="8067376" y="1815884"/>
              <a:ext cx="0" cy="101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Connettore 1 76"/>
            <p:cNvCxnSpPr/>
            <p:nvPr/>
          </p:nvCxnSpPr>
          <p:spPr>
            <a:xfrm>
              <a:off x="8914347" y="1822778"/>
              <a:ext cx="0" cy="101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Connettore 1 77"/>
            <p:cNvCxnSpPr/>
            <p:nvPr/>
          </p:nvCxnSpPr>
          <p:spPr>
            <a:xfrm>
              <a:off x="9761318" y="1829672"/>
              <a:ext cx="0" cy="101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2119160" y="1790637"/>
              <a:ext cx="0" cy="101046"/>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ttangolo 79"/>
            <p:cNvSpPr/>
            <p:nvPr/>
          </p:nvSpPr>
          <p:spPr>
            <a:xfrm>
              <a:off x="1256583" y="1678277"/>
              <a:ext cx="746610" cy="2020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it-IT" sz="1050" b="1" dirty="0">
                <a:solidFill>
                  <a:schemeClr val="tx1"/>
                </a:solidFill>
                <a:latin typeface="Times New Roman" panose="02020603050405020304" pitchFamily="18" charset="0"/>
                <a:cs typeface="Times New Roman" panose="02020603050405020304" pitchFamily="18" charset="0"/>
              </a:endParaRPr>
            </a:p>
            <a:p>
              <a:pPr algn="just"/>
              <a:r>
                <a:rPr lang="it-IT" sz="1050" b="1" dirty="0">
                  <a:solidFill>
                    <a:schemeClr val="tx1"/>
                  </a:solidFill>
                  <a:latin typeface="Times New Roman" panose="02020603050405020304" pitchFamily="18" charset="0"/>
                  <a:cs typeface="Times New Roman" panose="02020603050405020304" pitchFamily="18" charset="0"/>
                </a:rPr>
                <a:t>CK 1</a:t>
              </a:r>
              <a:endParaRPr lang="it-IT" sz="1050" dirty="0">
                <a:latin typeface="Times New Roman" panose="02020603050405020304" pitchFamily="18" charset="0"/>
                <a:cs typeface="Times New Roman" panose="02020603050405020304" pitchFamily="18" charset="0"/>
              </a:endParaRPr>
            </a:p>
            <a:p>
              <a:pPr algn="just"/>
              <a:r>
                <a:rPr lang="it-IT" sz="1800" dirty="0"/>
                <a:t>o</a:t>
              </a:r>
            </a:p>
          </p:txBody>
        </p:sp>
        <p:sp>
          <p:nvSpPr>
            <p:cNvPr id="81" name="Rettangolo 80"/>
            <p:cNvSpPr/>
            <p:nvPr/>
          </p:nvSpPr>
          <p:spPr>
            <a:xfrm>
              <a:off x="2142429" y="1678104"/>
              <a:ext cx="746610" cy="2020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it-IT" sz="1050" b="1" dirty="0">
                <a:solidFill>
                  <a:schemeClr val="tx1"/>
                </a:solidFill>
                <a:latin typeface="Times New Roman" panose="02020603050405020304" pitchFamily="18" charset="0"/>
                <a:cs typeface="Times New Roman" panose="02020603050405020304" pitchFamily="18" charset="0"/>
              </a:endParaRPr>
            </a:p>
            <a:p>
              <a:pPr algn="just"/>
              <a:r>
                <a:rPr lang="it-IT" sz="1050" b="1" dirty="0">
                  <a:solidFill>
                    <a:schemeClr val="tx1"/>
                  </a:solidFill>
                  <a:latin typeface="Times New Roman" panose="02020603050405020304" pitchFamily="18" charset="0"/>
                  <a:cs typeface="Times New Roman" panose="02020603050405020304" pitchFamily="18" charset="0"/>
                </a:rPr>
                <a:t>CK 2</a:t>
              </a:r>
            </a:p>
            <a:p>
              <a:pPr algn="just"/>
              <a:r>
                <a:rPr lang="it-IT" sz="1800" dirty="0"/>
                <a:t>o</a:t>
              </a:r>
            </a:p>
          </p:txBody>
        </p:sp>
        <p:sp>
          <p:nvSpPr>
            <p:cNvPr id="82" name="Rettangolo 81"/>
            <p:cNvSpPr/>
            <p:nvPr/>
          </p:nvSpPr>
          <p:spPr>
            <a:xfrm>
              <a:off x="3045398" y="1681443"/>
              <a:ext cx="746610" cy="2020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it-IT" sz="1050" b="1" dirty="0">
                <a:solidFill>
                  <a:schemeClr val="tx1"/>
                </a:solidFill>
                <a:latin typeface="Times New Roman" panose="02020603050405020304" pitchFamily="18" charset="0"/>
                <a:cs typeface="Times New Roman" panose="02020603050405020304" pitchFamily="18" charset="0"/>
              </a:endParaRPr>
            </a:p>
            <a:p>
              <a:pPr algn="just"/>
              <a:r>
                <a:rPr lang="it-IT" sz="1050" b="1" dirty="0">
                  <a:solidFill>
                    <a:schemeClr val="tx1"/>
                  </a:solidFill>
                  <a:latin typeface="Times New Roman" panose="02020603050405020304" pitchFamily="18" charset="0"/>
                  <a:cs typeface="Times New Roman" panose="02020603050405020304" pitchFamily="18" charset="0"/>
                </a:rPr>
                <a:t>CK 3</a:t>
              </a:r>
            </a:p>
            <a:p>
              <a:pPr algn="just"/>
              <a:r>
                <a:rPr lang="it-IT" sz="1800" dirty="0"/>
                <a:t>o</a:t>
              </a:r>
            </a:p>
          </p:txBody>
        </p:sp>
        <p:sp>
          <p:nvSpPr>
            <p:cNvPr id="83" name="Rettangolo 82"/>
            <p:cNvSpPr/>
            <p:nvPr/>
          </p:nvSpPr>
          <p:spPr>
            <a:xfrm>
              <a:off x="3915721" y="1666538"/>
              <a:ext cx="746610" cy="2020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it-IT" sz="1050" b="1" dirty="0">
                <a:solidFill>
                  <a:schemeClr val="tx1"/>
                </a:solidFill>
                <a:latin typeface="Times New Roman" panose="02020603050405020304" pitchFamily="18" charset="0"/>
                <a:cs typeface="Times New Roman" panose="02020603050405020304" pitchFamily="18" charset="0"/>
              </a:endParaRPr>
            </a:p>
            <a:p>
              <a:pPr algn="just"/>
              <a:r>
                <a:rPr lang="it-IT" sz="1050" b="1" dirty="0">
                  <a:solidFill>
                    <a:schemeClr val="tx1"/>
                  </a:solidFill>
                  <a:latin typeface="Times New Roman" panose="02020603050405020304" pitchFamily="18" charset="0"/>
                  <a:cs typeface="Times New Roman" panose="02020603050405020304" pitchFamily="18" charset="0"/>
                </a:rPr>
                <a:t>CK 4</a:t>
              </a:r>
            </a:p>
            <a:p>
              <a:pPr algn="just"/>
              <a:r>
                <a:rPr lang="it-IT" sz="1800" dirty="0"/>
                <a:t>o</a:t>
              </a:r>
            </a:p>
          </p:txBody>
        </p:sp>
        <p:sp>
          <p:nvSpPr>
            <p:cNvPr id="84" name="Rettangolo 83"/>
            <p:cNvSpPr/>
            <p:nvPr/>
          </p:nvSpPr>
          <p:spPr>
            <a:xfrm>
              <a:off x="4730841" y="1685206"/>
              <a:ext cx="746610" cy="2020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it-IT" sz="1050" b="1" dirty="0">
                <a:solidFill>
                  <a:schemeClr val="tx1"/>
                </a:solidFill>
                <a:latin typeface="Times New Roman" panose="02020603050405020304" pitchFamily="18" charset="0"/>
                <a:cs typeface="Times New Roman" panose="02020603050405020304" pitchFamily="18" charset="0"/>
              </a:endParaRPr>
            </a:p>
            <a:p>
              <a:pPr algn="just"/>
              <a:r>
                <a:rPr lang="it-IT" sz="1050" b="1" dirty="0">
                  <a:solidFill>
                    <a:schemeClr val="tx1"/>
                  </a:solidFill>
                  <a:latin typeface="Times New Roman" panose="02020603050405020304" pitchFamily="18" charset="0"/>
                  <a:cs typeface="Times New Roman" panose="02020603050405020304" pitchFamily="18" charset="0"/>
                </a:rPr>
                <a:t>CK 5</a:t>
              </a:r>
            </a:p>
            <a:p>
              <a:pPr algn="just"/>
              <a:r>
                <a:rPr lang="it-IT" sz="1800" dirty="0"/>
                <a:t>o</a:t>
              </a:r>
            </a:p>
          </p:txBody>
        </p:sp>
        <p:sp>
          <p:nvSpPr>
            <p:cNvPr id="85" name="Rettangolo 84"/>
            <p:cNvSpPr/>
            <p:nvPr/>
          </p:nvSpPr>
          <p:spPr>
            <a:xfrm>
              <a:off x="5589307" y="1683833"/>
              <a:ext cx="746610" cy="2020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it-IT" sz="1050" b="1" dirty="0">
                <a:solidFill>
                  <a:schemeClr val="tx1"/>
                </a:solidFill>
                <a:latin typeface="Times New Roman" panose="02020603050405020304" pitchFamily="18" charset="0"/>
                <a:cs typeface="Times New Roman" panose="02020603050405020304" pitchFamily="18" charset="0"/>
              </a:endParaRPr>
            </a:p>
            <a:p>
              <a:pPr algn="just"/>
              <a:r>
                <a:rPr lang="it-IT" sz="1050" b="1" dirty="0">
                  <a:solidFill>
                    <a:schemeClr val="tx1"/>
                  </a:solidFill>
                  <a:latin typeface="Times New Roman" panose="02020603050405020304" pitchFamily="18" charset="0"/>
                  <a:cs typeface="Times New Roman" panose="02020603050405020304" pitchFamily="18" charset="0"/>
                </a:rPr>
                <a:t>CK 6</a:t>
              </a:r>
            </a:p>
            <a:p>
              <a:pPr algn="just"/>
              <a:r>
                <a:rPr lang="it-IT" sz="1800" dirty="0"/>
                <a:t>o</a:t>
              </a:r>
            </a:p>
          </p:txBody>
        </p:sp>
        <p:sp>
          <p:nvSpPr>
            <p:cNvPr id="86" name="Rettangolo 85"/>
            <p:cNvSpPr/>
            <p:nvPr/>
          </p:nvSpPr>
          <p:spPr>
            <a:xfrm>
              <a:off x="6400430" y="1684438"/>
              <a:ext cx="746610" cy="2020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it-IT" sz="1050" b="1" dirty="0">
                <a:solidFill>
                  <a:schemeClr val="tx1"/>
                </a:solidFill>
                <a:latin typeface="Times New Roman" panose="02020603050405020304" pitchFamily="18" charset="0"/>
                <a:cs typeface="Times New Roman" panose="02020603050405020304" pitchFamily="18" charset="0"/>
              </a:endParaRPr>
            </a:p>
            <a:p>
              <a:pPr algn="just"/>
              <a:r>
                <a:rPr lang="it-IT" sz="1050" b="1" dirty="0">
                  <a:solidFill>
                    <a:schemeClr val="tx1"/>
                  </a:solidFill>
                  <a:latin typeface="Times New Roman" panose="02020603050405020304" pitchFamily="18" charset="0"/>
                  <a:cs typeface="Times New Roman" panose="02020603050405020304" pitchFamily="18" charset="0"/>
                </a:rPr>
                <a:t>CK 7</a:t>
              </a:r>
            </a:p>
            <a:p>
              <a:pPr algn="just"/>
              <a:r>
                <a:rPr lang="it-IT" sz="1800" dirty="0"/>
                <a:t>o</a:t>
              </a:r>
            </a:p>
          </p:txBody>
        </p:sp>
        <p:sp>
          <p:nvSpPr>
            <p:cNvPr id="87" name="Rettangolo 86"/>
            <p:cNvSpPr/>
            <p:nvPr/>
          </p:nvSpPr>
          <p:spPr>
            <a:xfrm>
              <a:off x="7247400" y="1681012"/>
              <a:ext cx="746610" cy="2020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it-IT" sz="1050" b="1" dirty="0">
                <a:solidFill>
                  <a:schemeClr val="tx1"/>
                </a:solidFill>
                <a:latin typeface="Times New Roman" panose="02020603050405020304" pitchFamily="18" charset="0"/>
                <a:cs typeface="Times New Roman" panose="02020603050405020304" pitchFamily="18" charset="0"/>
              </a:endParaRPr>
            </a:p>
            <a:p>
              <a:pPr algn="just"/>
              <a:r>
                <a:rPr lang="it-IT" sz="1050" b="1" dirty="0">
                  <a:solidFill>
                    <a:schemeClr val="tx1"/>
                  </a:solidFill>
                  <a:latin typeface="Times New Roman" panose="02020603050405020304" pitchFamily="18" charset="0"/>
                  <a:cs typeface="Times New Roman" panose="02020603050405020304" pitchFamily="18" charset="0"/>
                </a:rPr>
                <a:t>CK 8</a:t>
              </a:r>
            </a:p>
            <a:p>
              <a:pPr algn="just"/>
              <a:r>
                <a:rPr lang="it-IT" sz="1800" dirty="0"/>
                <a:t>o</a:t>
              </a:r>
            </a:p>
          </p:txBody>
        </p:sp>
        <p:sp>
          <p:nvSpPr>
            <p:cNvPr id="88" name="Rettangolo 87"/>
            <p:cNvSpPr/>
            <p:nvPr/>
          </p:nvSpPr>
          <p:spPr>
            <a:xfrm>
              <a:off x="8104895" y="1684439"/>
              <a:ext cx="746610" cy="2020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it-IT" sz="1050" b="1" dirty="0">
                <a:solidFill>
                  <a:schemeClr val="tx1"/>
                </a:solidFill>
                <a:latin typeface="Times New Roman" panose="02020603050405020304" pitchFamily="18" charset="0"/>
                <a:cs typeface="Times New Roman" panose="02020603050405020304" pitchFamily="18" charset="0"/>
              </a:endParaRPr>
            </a:p>
            <a:p>
              <a:pPr algn="just"/>
              <a:r>
                <a:rPr lang="it-IT" sz="1050" b="1" dirty="0">
                  <a:solidFill>
                    <a:schemeClr val="tx1"/>
                  </a:solidFill>
                  <a:latin typeface="Times New Roman" panose="02020603050405020304" pitchFamily="18" charset="0"/>
                  <a:cs typeface="Times New Roman" panose="02020603050405020304" pitchFamily="18" charset="0"/>
                </a:rPr>
                <a:t>CK 9</a:t>
              </a:r>
            </a:p>
            <a:p>
              <a:pPr algn="just"/>
              <a:r>
                <a:rPr lang="it-IT" sz="1800" dirty="0"/>
                <a:t>o</a:t>
              </a:r>
            </a:p>
          </p:txBody>
        </p:sp>
        <p:sp>
          <p:nvSpPr>
            <p:cNvPr id="89" name="Rettangolo 88"/>
            <p:cNvSpPr/>
            <p:nvPr/>
          </p:nvSpPr>
          <p:spPr>
            <a:xfrm>
              <a:off x="182884" y="2267302"/>
              <a:ext cx="1073699" cy="1376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t-IT" sz="788" b="1" dirty="0">
                  <a:solidFill>
                    <a:schemeClr val="tx1"/>
                  </a:solidFill>
                  <a:latin typeface="Times New Roman" panose="02020603050405020304" pitchFamily="18" charset="0"/>
                  <a:cs typeface="Times New Roman" panose="02020603050405020304" pitchFamily="18" charset="0"/>
                </a:rPr>
                <a:t>ADD R1,R2,R3</a:t>
              </a:r>
              <a:endParaRPr lang="it-IT" sz="788" dirty="0">
                <a:latin typeface="Times New Roman" panose="02020603050405020304" pitchFamily="18" charset="0"/>
                <a:cs typeface="Times New Roman" panose="02020603050405020304" pitchFamily="18" charset="0"/>
              </a:endParaRPr>
            </a:p>
            <a:p>
              <a:pPr algn="just"/>
              <a:r>
                <a:rPr lang="it-IT" sz="1800" dirty="0"/>
                <a:t>o</a:t>
              </a:r>
            </a:p>
          </p:txBody>
        </p:sp>
        <p:sp>
          <p:nvSpPr>
            <p:cNvPr id="91" name="Rettangolo 90"/>
            <p:cNvSpPr/>
            <p:nvPr/>
          </p:nvSpPr>
          <p:spPr>
            <a:xfrm>
              <a:off x="271403" y="1361088"/>
              <a:ext cx="10345187" cy="2205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t-IT" sz="788" b="1" dirty="0">
                  <a:solidFill>
                    <a:schemeClr val="tx1"/>
                  </a:solidFill>
                  <a:latin typeface="Times New Roman" panose="02020603050405020304" pitchFamily="18" charset="0"/>
                  <a:cs typeface="Times New Roman" panose="02020603050405020304" pitchFamily="18" charset="0"/>
                </a:rPr>
                <a:t>R3 </a:t>
              </a:r>
              <a:r>
                <a:rPr lang="it-IT" sz="788" b="1" dirty="0" err="1">
                  <a:solidFill>
                    <a:schemeClr val="tx1"/>
                  </a:solidFill>
                  <a:latin typeface="Times New Roman" panose="02020603050405020304" pitchFamily="18" charset="0"/>
                  <a:cs typeface="Times New Roman" panose="02020603050405020304" pitchFamily="18" charset="0"/>
                </a:rPr>
                <a:t>content</a:t>
              </a:r>
              <a:r>
                <a:rPr lang="it-IT" sz="788" b="1" dirty="0">
                  <a:solidFill>
                    <a:schemeClr val="tx1"/>
                  </a:solidFill>
                  <a:latin typeface="Times New Roman" panose="02020603050405020304" pitchFamily="18" charset="0"/>
                  <a:cs typeface="Times New Roman" panose="02020603050405020304" pitchFamily="18" charset="0"/>
                </a:rPr>
                <a:t>                20                       20                       20                       20                    20                     100                  100                    100                   100                  100                      100                       </a:t>
              </a:r>
              <a:endParaRPr lang="it-IT" sz="788" dirty="0">
                <a:latin typeface="Times New Roman" panose="02020603050405020304" pitchFamily="18" charset="0"/>
                <a:cs typeface="Times New Roman" panose="02020603050405020304" pitchFamily="18" charset="0"/>
              </a:endParaRPr>
            </a:p>
            <a:p>
              <a:pPr algn="just"/>
              <a:r>
                <a:rPr lang="it-IT" sz="1800" dirty="0"/>
                <a:t>o</a:t>
              </a:r>
            </a:p>
          </p:txBody>
        </p:sp>
        <p:sp>
          <p:nvSpPr>
            <p:cNvPr id="90" name="Rettangolo 89"/>
            <p:cNvSpPr/>
            <p:nvPr/>
          </p:nvSpPr>
          <p:spPr>
            <a:xfrm>
              <a:off x="244130" y="4371353"/>
              <a:ext cx="1075970" cy="1886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t-IT" sz="788" b="1" dirty="0">
                  <a:solidFill>
                    <a:schemeClr val="tx1"/>
                  </a:solidFill>
                  <a:latin typeface="Times New Roman" panose="02020603050405020304" pitchFamily="18" charset="0"/>
                  <a:cs typeface="Times New Roman" panose="02020603050405020304" pitchFamily="18" charset="0"/>
                </a:rPr>
                <a:t>SUB R3,R4,R5</a:t>
              </a:r>
              <a:endParaRPr lang="it-IT" sz="788" dirty="0">
                <a:latin typeface="Times New Roman" panose="02020603050405020304" pitchFamily="18" charset="0"/>
                <a:cs typeface="Times New Roman" panose="02020603050405020304" pitchFamily="18" charset="0"/>
              </a:endParaRPr>
            </a:p>
            <a:p>
              <a:pPr algn="just"/>
              <a:r>
                <a:rPr lang="it-IT" sz="1800" dirty="0"/>
                <a:t>o</a:t>
              </a:r>
            </a:p>
          </p:txBody>
        </p:sp>
        <p:sp>
          <p:nvSpPr>
            <p:cNvPr id="92" name="Rettangolo 91"/>
            <p:cNvSpPr/>
            <p:nvPr/>
          </p:nvSpPr>
          <p:spPr>
            <a:xfrm>
              <a:off x="269474" y="4999820"/>
              <a:ext cx="1075970" cy="1886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t-IT" sz="788" b="1" dirty="0">
                  <a:solidFill>
                    <a:schemeClr val="tx1"/>
                  </a:solidFill>
                  <a:latin typeface="Times New Roman" panose="02020603050405020304" pitchFamily="18" charset="0"/>
                  <a:cs typeface="Times New Roman" panose="02020603050405020304" pitchFamily="18" charset="0"/>
                </a:rPr>
                <a:t>SUB R3,R6,R7</a:t>
              </a:r>
              <a:endParaRPr lang="it-IT" sz="788" dirty="0">
                <a:latin typeface="Times New Roman" panose="02020603050405020304" pitchFamily="18" charset="0"/>
                <a:cs typeface="Times New Roman" panose="02020603050405020304" pitchFamily="18" charset="0"/>
              </a:endParaRPr>
            </a:p>
            <a:p>
              <a:pPr algn="just"/>
              <a:r>
                <a:rPr lang="it-IT" sz="1800" dirty="0"/>
                <a:t>o</a:t>
              </a:r>
            </a:p>
          </p:txBody>
        </p:sp>
        <p:sp>
          <p:nvSpPr>
            <p:cNvPr id="93" name="Rettangolo 92"/>
            <p:cNvSpPr/>
            <p:nvPr/>
          </p:nvSpPr>
          <p:spPr>
            <a:xfrm>
              <a:off x="244130" y="5502703"/>
              <a:ext cx="1075970" cy="1886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t-IT" sz="788" b="1" dirty="0">
                  <a:solidFill>
                    <a:schemeClr val="tx1"/>
                  </a:solidFill>
                  <a:latin typeface="Times New Roman" panose="02020603050405020304" pitchFamily="18" charset="0"/>
                  <a:cs typeface="Times New Roman" panose="02020603050405020304" pitchFamily="18" charset="0"/>
                </a:rPr>
                <a:t>SUB R3,R8,R9</a:t>
              </a:r>
              <a:endParaRPr lang="it-IT" sz="788" dirty="0">
                <a:latin typeface="Times New Roman" panose="02020603050405020304" pitchFamily="18" charset="0"/>
                <a:cs typeface="Times New Roman" panose="02020603050405020304" pitchFamily="18" charset="0"/>
              </a:endParaRPr>
            </a:p>
            <a:p>
              <a:pPr algn="just"/>
              <a:r>
                <a:rPr lang="it-IT" sz="1800" dirty="0"/>
                <a:t>o</a:t>
              </a:r>
            </a:p>
          </p:txBody>
        </p:sp>
        <p:sp>
          <p:nvSpPr>
            <p:cNvPr id="94" name="Rettangolo 93"/>
            <p:cNvSpPr/>
            <p:nvPr/>
          </p:nvSpPr>
          <p:spPr>
            <a:xfrm>
              <a:off x="242278" y="6142903"/>
              <a:ext cx="1263494" cy="2243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t-IT" sz="788" b="1" dirty="0">
                  <a:solidFill>
                    <a:schemeClr val="tx1"/>
                  </a:solidFill>
                  <a:latin typeface="Times New Roman" panose="02020603050405020304" pitchFamily="18" charset="0"/>
                  <a:cs typeface="Times New Roman" panose="02020603050405020304" pitchFamily="18" charset="0"/>
                </a:rPr>
                <a:t>SUB R3,R10,R11</a:t>
              </a:r>
              <a:endParaRPr lang="it-IT" sz="788" dirty="0">
                <a:latin typeface="Times New Roman" panose="02020603050405020304" pitchFamily="18" charset="0"/>
                <a:cs typeface="Times New Roman" panose="02020603050405020304" pitchFamily="18" charset="0"/>
              </a:endParaRPr>
            </a:p>
            <a:p>
              <a:pPr algn="just"/>
              <a:r>
                <a:rPr lang="it-IT" sz="1800" dirty="0"/>
                <a:t>o</a:t>
              </a:r>
            </a:p>
          </p:txBody>
        </p:sp>
        <p:cxnSp>
          <p:nvCxnSpPr>
            <p:cNvPr id="95" name="Connettore 2 94"/>
            <p:cNvCxnSpPr/>
            <p:nvPr/>
          </p:nvCxnSpPr>
          <p:spPr>
            <a:xfrm>
              <a:off x="5093948" y="2407097"/>
              <a:ext cx="1724223" cy="21911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5116952" y="2422654"/>
              <a:ext cx="869624" cy="158729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Ovale 98"/>
            <p:cNvSpPr/>
            <p:nvPr/>
          </p:nvSpPr>
          <p:spPr>
            <a:xfrm>
              <a:off x="5099927" y="2404256"/>
              <a:ext cx="39336" cy="2757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it-IT" sz="1800"/>
            </a:p>
          </p:txBody>
        </p:sp>
        <p:grpSp>
          <p:nvGrpSpPr>
            <p:cNvPr id="132" name="Gruppo 131"/>
            <p:cNvGrpSpPr/>
            <p:nvPr/>
          </p:nvGrpSpPr>
          <p:grpSpPr>
            <a:xfrm>
              <a:off x="6432037" y="5283432"/>
              <a:ext cx="4258110" cy="403497"/>
              <a:chOff x="838199" y="3231633"/>
              <a:chExt cx="9776039" cy="1716115"/>
            </a:xfrm>
          </p:grpSpPr>
          <p:sp>
            <p:nvSpPr>
              <p:cNvPr id="133" name="Figura a mano libera 132"/>
              <p:cNvSpPr/>
              <p:nvPr/>
            </p:nvSpPr>
            <p:spPr>
              <a:xfrm>
                <a:off x="838199"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750" dirty="0" err="1"/>
                  <a:t>Fetch</a:t>
                </a:r>
                <a:endParaRPr lang="it-IT" sz="825" dirty="0"/>
              </a:p>
            </p:txBody>
          </p:sp>
          <p:sp>
            <p:nvSpPr>
              <p:cNvPr id="134" name="Figura a mano libera 133"/>
              <p:cNvSpPr/>
              <p:nvPr/>
            </p:nvSpPr>
            <p:spPr>
              <a:xfrm>
                <a:off x="281855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750" dirty="0" err="1"/>
                  <a:t>I</a:t>
                </a:r>
                <a:r>
                  <a:rPr lang="it-IT" sz="525" dirty="0" err="1"/>
                  <a:t>nstruction</a:t>
                </a:r>
                <a:r>
                  <a:rPr lang="it-IT" sz="750" dirty="0"/>
                  <a:t> </a:t>
                </a:r>
                <a:r>
                  <a:rPr lang="it-IT" sz="750" dirty="0" err="1"/>
                  <a:t>Decode</a:t>
                </a:r>
                <a:endParaRPr lang="it-IT" sz="750" dirty="0"/>
              </a:p>
            </p:txBody>
          </p:sp>
          <p:sp>
            <p:nvSpPr>
              <p:cNvPr id="135" name="Figura a mano libera 134"/>
              <p:cNvSpPr/>
              <p:nvPr/>
            </p:nvSpPr>
            <p:spPr>
              <a:xfrm>
                <a:off x="479891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750" dirty="0" err="1"/>
                  <a:t>Execute</a:t>
                </a:r>
                <a:endParaRPr lang="it-IT" sz="1950" dirty="0"/>
              </a:p>
            </p:txBody>
          </p:sp>
          <p:sp>
            <p:nvSpPr>
              <p:cNvPr id="136" name="Figura a mano libera 135"/>
              <p:cNvSpPr/>
              <p:nvPr/>
            </p:nvSpPr>
            <p:spPr>
              <a:xfrm>
                <a:off x="677926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750" dirty="0"/>
                  <a:t>Memory</a:t>
                </a:r>
                <a:endParaRPr lang="it-IT" sz="900" dirty="0"/>
              </a:p>
            </p:txBody>
          </p:sp>
          <p:sp>
            <p:nvSpPr>
              <p:cNvPr id="137" name="Figura a mano libera 136"/>
              <p:cNvSpPr/>
              <p:nvPr/>
            </p:nvSpPr>
            <p:spPr>
              <a:xfrm>
                <a:off x="875962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900" dirty="0"/>
                  <a:t>Write </a:t>
                </a:r>
                <a:r>
                  <a:rPr lang="it-IT" sz="750" dirty="0"/>
                  <a:t>Back</a:t>
                </a:r>
                <a:endParaRPr lang="it-IT" sz="900" dirty="0"/>
              </a:p>
            </p:txBody>
          </p:sp>
        </p:grpSp>
        <p:grpSp>
          <p:nvGrpSpPr>
            <p:cNvPr id="138" name="Gruppo 137"/>
            <p:cNvGrpSpPr/>
            <p:nvPr/>
          </p:nvGrpSpPr>
          <p:grpSpPr>
            <a:xfrm>
              <a:off x="7293810" y="5966823"/>
              <a:ext cx="4258110" cy="403497"/>
              <a:chOff x="838199" y="3231633"/>
              <a:chExt cx="9776039" cy="1716115"/>
            </a:xfrm>
          </p:grpSpPr>
          <p:sp>
            <p:nvSpPr>
              <p:cNvPr id="139" name="Figura a mano libera 138"/>
              <p:cNvSpPr/>
              <p:nvPr/>
            </p:nvSpPr>
            <p:spPr>
              <a:xfrm>
                <a:off x="838199"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750" dirty="0" err="1"/>
                  <a:t>Fetch</a:t>
                </a:r>
                <a:endParaRPr lang="it-IT" sz="825" dirty="0"/>
              </a:p>
            </p:txBody>
          </p:sp>
          <p:sp>
            <p:nvSpPr>
              <p:cNvPr id="140" name="Figura a mano libera 139"/>
              <p:cNvSpPr/>
              <p:nvPr/>
            </p:nvSpPr>
            <p:spPr>
              <a:xfrm>
                <a:off x="281855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750" dirty="0" err="1"/>
                  <a:t>I</a:t>
                </a:r>
                <a:r>
                  <a:rPr lang="it-IT" sz="525" dirty="0" err="1"/>
                  <a:t>nstruction</a:t>
                </a:r>
                <a:r>
                  <a:rPr lang="it-IT" sz="525" dirty="0"/>
                  <a:t> </a:t>
                </a:r>
                <a:r>
                  <a:rPr lang="it-IT" sz="750" dirty="0" err="1"/>
                  <a:t>Decode</a:t>
                </a:r>
                <a:endParaRPr lang="it-IT" sz="750" dirty="0"/>
              </a:p>
            </p:txBody>
          </p:sp>
          <p:sp>
            <p:nvSpPr>
              <p:cNvPr id="141" name="Figura a mano libera 140"/>
              <p:cNvSpPr/>
              <p:nvPr/>
            </p:nvSpPr>
            <p:spPr>
              <a:xfrm>
                <a:off x="479891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750" dirty="0" err="1"/>
                  <a:t>Execute</a:t>
                </a:r>
                <a:endParaRPr lang="it-IT" sz="1950" dirty="0"/>
              </a:p>
            </p:txBody>
          </p:sp>
          <p:sp>
            <p:nvSpPr>
              <p:cNvPr id="142" name="Figura a mano libera 141"/>
              <p:cNvSpPr/>
              <p:nvPr/>
            </p:nvSpPr>
            <p:spPr>
              <a:xfrm>
                <a:off x="677926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750" dirty="0"/>
                  <a:t>Memory</a:t>
                </a:r>
                <a:endParaRPr lang="it-IT" sz="900" dirty="0"/>
              </a:p>
            </p:txBody>
          </p:sp>
          <p:sp>
            <p:nvSpPr>
              <p:cNvPr id="143" name="Figura a mano libera 142"/>
              <p:cNvSpPr/>
              <p:nvPr/>
            </p:nvSpPr>
            <p:spPr>
              <a:xfrm>
                <a:off x="875962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900" dirty="0"/>
                  <a:t>Write </a:t>
                </a:r>
                <a:r>
                  <a:rPr lang="it-IT" sz="750" dirty="0"/>
                  <a:t>Back</a:t>
                </a:r>
                <a:endParaRPr lang="it-IT" sz="900" dirty="0"/>
              </a:p>
            </p:txBody>
          </p:sp>
        </p:grpSp>
        <p:cxnSp>
          <p:nvCxnSpPr>
            <p:cNvPr id="147" name="Connettore 1 146"/>
            <p:cNvCxnSpPr/>
            <p:nvPr/>
          </p:nvCxnSpPr>
          <p:spPr>
            <a:xfrm>
              <a:off x="11551920" y="1835218"/>
              <a:ext cx="0" cy="101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Connettore 1 150"/>
            <p:cNvCxnSpPr/>
            <p:nvPr/>
          </p:nvCxnSpPr>
          <p:spPr>
            <a:xfrm>
              <a:off x="10648950" y="1829672"/>
              <a:ext cx="0" cy="101046"/>
            </a:xfrm>
            <a:prstGeom prst="line">
              <a:avLst/>
            </a:prstGeom>
          </p:spPr>
          <p:style>
            <a:lnRef idx="1">
              <a:schemeClr val="accent1"/>
            </a:lnRef>
            <a:fillRef idx="0">
              <a:schemeClr val="accent1"/>
            </a:fillRef>
            <a:effectRef idx="0">
              <a:schemeClr val="accent1"/>
            </a:effectRef>
            <a:fontRef idx="minor">
              <a:schemeClr val="tx1"/>
            </a:fontRef>
          </p:style>
        </p:cxnSp>
        <p:sp>
          <p:nvSpPr>
            <p:cNvPr id="153" name="Rettangolo 152"/>
            <p:cNvSpPr/>
            <p:nvPr/>
          </p:nvSpPr>
          <p:spPr>
            <a:xfrm>
              <a:off x="8882393" y="1679955"/>
              <a:ext cx="746610" cy="2020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it-IT" sz="1050" b="1" dirty="0">
                <a:solidFill>
                  <a:schemeClr val="tx1"/>
                </a:solidFill>
                <a:latin typeface="Times New Roman" panose="02020603050405020304" pitchFamily="18" charset="0"/>
                <a:cs typeface="Times New Roman" panose="02020603050405020304" pitchFamily="18" charset="0"/>
              </a:endParaRPr>
            </a:p>
            <a:p>
              <a:pPr algn="just"/>
              <a:r>
                <a:rPr lang="it-IT" sz="1050" b="1" dirty="0">
                  <a:solidFill>
                    <a:schemeClr val="tx1"/>
                  </a:solidFill>
                  <a:latin typeface="Times New Roman" panose="02020603050405020304" pitchFamily="18" charset="0"/>
                  <a:cs typeface="Times New Roman" panose="02020603050405020304" pitchFamily="18" charset="0"/>
                </a:rPr>
                <a:t>CK 10</a:t>
              </a:r>
            </a:p>
            <a:p>
              <a:pPr algn="just"/>
              <a:r>
                <a:rPr lang="it-IT" sz="1800" dirty="0"/>
                <a:t>o</a:t>
              </a:r>
            </a:p>
          </p:txBody>
        </p:sp>
        <p:sp>
          <p:nvSpPr>
            <p:cNvPr id="155" name="Rettangolo 154"/>
            <p:cNvSpPr/>
            <p:nvPr/>
          </p:nvSpPr>
          <p:spPr>
            <a:xfrm>
              <a:off x="10743680" y="1669162"/>
              <a:ext cx="746610" cy="2020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it-IT" sz="1050" b="1" dirty="0">
                <a:solidFill>
                  <a:schemeClr val="tx1"/>
                </a:solidFill>
                <a:latin typeface="Times New Roman" panose="02020603050405020304" pitchFamily="18" charset="0"/>
                <a:cs typeface="Times New Roman" panose="02020603050405020304" pitchFamily="18" charset="0"/>
              </a:endParaRPr>
            </a:p>
            <a:p>
              <a:pPr algn="just"/>
              <a:r>
                <a:rPr lang="it-IT" sz="1050" b="1" dirty="0">
                  <a:solidFill>
                    <a:schemeClr val="tx1"/>
                  </a:solidFill>
                  <a:latin typeface="Times New Roman" panose="02020603050405020304" pitchFamily="18" charset="0"/>
                  <a:cs typeface="Times New Roman" panose="02020603050405020304" pitchFamily="18" charset="0"/>
                </a:rPr>
                <a:t>CK 12</a:t>
              </a:r>
            </a:p>
            <a:p>
              <a:pPr algn="just"/>
              <a:r>
                <a:rPr lang="it-IT" sz="1800" dirty="0"/>
                <a:t>o</a:t>
              </a:r>
            </a:p>
          </p:txBody>
        </p:sp>
        <p:sp>
          <p:nvSpPr>
            <p:cNvPr id="156" name="Rettangolo 155"/>
            <p:cNvSpPr/>
            <p:nvPr/>
          </p:nvSpPr>
          <p:spPr>
            <a:xfrm>
              <a:off x="9824161" y="1669154"/>
              <a:ext cx="746610" cy="2020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it-IT" sz="1050" b="1" dirty="0">
                <a:solidFill>
                  <a:schemeClr val="tx1"/>
                </a:solidFill>
                <a:latin typeface="Times New Roman" panose="02020603050405020304" pitchFamily="18" charset="0"/>
                <a:cs typeface="Times New Roman" panose="02020603050405020304" pitchFamily="18" charset="0"/>
              </a:endParaRPr>
            </a:p>
            <a:p>
              <a:pPr algn="just"/>
              <a:r>
                <a:rPr lang="it-IT" sz="1050" b="1" dirty="0">
                  <a:solidFill>
                    <a:schemeClr val="tx1"/>
                  </a:solidFill>
                  <a:latin typeface="Times New Roman" panose="02020603050405020304" pitchFamily="18" charset="0"/>
                  <a:cs typeface="Times New Roman" panose="02020603050405020304" pitchFamily="18" charset="0"/>
                </a:rPr>
                <a:t>CK 11</a:t>
              </a:r>
            </a:p>
            <a:p>
              <a:pPr algn="just"/>
              <a:r>
                <a:rPr lang="it-IT" sz="1800" dirty="0"/>
                <a:t>o</a:t>
              </a:r>
            </a:p>
          </p:txBody>
        </p:sp>
        <p:grpSp>
          <p:nvGrpSpPr>
            <p:cNvPr id="125" name="Gruppo 124"/>
            <p:cNvGrpSpPr/>
            <p:nvPr/>
          </p:nvGrpSpPr>
          <p:grpSpPr>
            <a:xfrm>
              <a:off x="5570265" y="4600040"/>
              <a:ext cx="4258110" cy="403497"/>
              <a:chOff x="838199" y="3231633"/>
              <a:chExt cx="9776039" cy="1716115"/>
            </a:xfrm>
          </p:grpSpPr>
          <p:sp>
            <p:nvSpPr>
              <p:cNvPr id="126" name="Figura a mano libera 125"/>
              <p:cNvSpPr/>
              <p:nvPr/>
            </p:nvSpPr>
            <p:spPr>
              <a:xfrm>
                <a:off x="838199"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750" dirty="0" err="1"/>
                  <a:t>Fetch</a:t>
                </a:r>
                <a:endParaRPr lang="it-IT" sz="825" dirty="0"/>
              </a:p>
            </p:txBody>
          </p:sp>
          <p:sp>
            <p:nvSpPr>
              <p:cNvPr id="127" name="Figura a mano libera 126"/>
              <p:cNvSpPr/>
              <p:nvPr/>
            </p:nvSpPr>
            <p:spPr>
              <a:xfrm>
                <a:off x="281855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525" dirty="0" err="1"/>
                  <a:t>Instruction</a:t>
                </a:r>
                <a:r>
                  <a:rPr lang="it-IT" sz="525" dirty="0"/>
                  <a:t> </a:t>
                </a:r>
                <a:r>
                  <a:rPr lang="it-IT" sz="750" dirty="0" err="1"/>
                  <a:t>Decode</a:t>
                </a:r>
                <a:endParaRPr lang="it-IT" sz="750" dirty="0"/>
              </a:p>
            </p:txBody>
          </p:sp>
          <p:sp>
            <p:nvSpPr>
              <p:cNvPr id="128" name="Figura a mano libera 127"/>
              <p:cNvSpPr/>
              <p:nvPr/>
            </p:nvSpPr>
            <p:spPr>
              <a:xfrm>
                <a:off x="479891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750" dirty="0" err="1"/>
                  <a:t>Execute</a:t>
                </a:r>
                <a:endParaRPr lang="it-IT" sz="1950" dirty="0"/>
              </a:p>
            </p:txBody>
          </p:sp>
          <p:sp>
            <p:nvSpPr>
              <p:cNvPr id="129" name="Figura a mano libera 128"/>
              <p:cNvSpPr/>
              <p:nvPr/>
            </p:nvSpPr>
            <p:spPr>
              <a:xfrm>
                <a:off x="677926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750" dirty="0"/>
                  <a:t>Memory</a:t>
                </a:r>
                <a:endParaRPr lang="it-IT" sz="900" dirty="0"/>
              </a:p>
            </p:txBody>
          </p:sp>
          <p:sp>
            <p:nvSpPr>
              <p:cNvPr id="130" name="Figura a mano libera 129"/>
              <p:cNvSpPr/>
              <p:nvPr/>
            </p:nvSpPr>
            <p:spPr>
              <a:xfrm>
                <a:off x="875962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just" defTabSz="866775">
                  <a:lnSpc>
                    <a:spcPct val="90000"/>
                  </a:lnSpc>
                  <a:spcAft>
                    <a:spcPct val="35000"/>
                  </a:spcAft>
                </a:pPr>
                <a:r>
                  <a:rPr lang="it-IT" sz="900" dirty="0"/>
                  <a:t>Write </a:t>
                </a:r>
                <a:r>
                  <a:rPr lang="it-IT" sz="750" dirty="0"/>
                  <a:t>Back</a:t>
                </a:r>
                <a:endParaRPr lang="it-IT" sz="900" dirty="0"/>
              </a:p>
            </p:txBody>
          </p:sp>
        </p:grpSp>
        <p:cxnSp>
          <p:nvCxnSpPr>
            <p:cNvPr id="96" name="Connettore 2 95"/>
            <p:cNvCxnSpPr/>
            <p:nvPr/>
          </p:nvCxnSpPr>
          <p:spPr>
            <a:xfrm>
              <a:off x="5134844" y="2435401"/>
              <a:ext cx="3425446" cy="35488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ttore 2 97"/>
            <p:cNvCxnSpPr/>
            <p:nvPr/>
          </p:nvCxnSpPr>
          <p:spPr>
            <a:xfrm>
              <a:off x="5110788" y="2417039"/>
              <a:ext cx="2586926" cy="28663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7" name="Rettangolo 166"/>
            <p:cNvSpPr/>
            <p:nvPr/>
          </p:nvSpPr>
          <p:spPr>
            <a:xfrm>
              <a:off x="203678" y="2802352"/>
              <a:ext cx="1073699" cy="1376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t-IT" sz="788" b="1" dirty="0">
                  <a:solidFill>
                    <a:schemeClr val="tx1"/>
                  </a:solidFill>
                  <a:latin typeface="Times New Roman" panose="02020603050405020304" pitchFamily="18" charset="0"/>
                  <a:cs typeface="Times New Roman" panose="02020603050405020304" pitchFamily="18" charset="0"/>
                </a:rPr>
                <a:t>NOP</a:t>
              </a:r>
              <a:endParaRPr lang="it-IT" sz="788" dirty="0">
                <a:latin typeface="Times New Roman" panose="02020603050405020304" pitchFamily="18" charset="0"/>
                <a:cs typeface="Times New Roman" panose="02020603050405020304" pitchFamily="18" charset="0"/>
              </a:endParaRPr>
            </a:p>
            <a:p>
              <a:pPr algn="just"/>
              <a:r>
                <a:rPr lang="it-IT" sz="1800" dirty="0"/>
                <a:t>o</a:t>
              </a:r>
            </a:p>
          </p:txBody>
        </p:sp>
        <p:sp>
          <p:nvSpPr>
            <p:cNvPr id="168" name="Rettangolo 167"/>
            <p:cNvSpPr/>
            <p:nvPr/>
          </p:nvSpPr>
          <p:spPr>
            <a:xfrm>
              <a:off x="224472" y="3337402"/>
              <a:ext cx="1073699" cy="1376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t-IT" sz="788" b="1" dirty="0">
                  <a:solidFill>
                    <a:schemeClr val="tx1"/>
                  </a:solidFill>
                  <a:latin typeface="Times New Roman" panose="02020603050405020304" pitchFamily="18" charset="0"/>
                  <a:cs typeface="Times New Roman" panose="02020603050405020304" pitchFamily="18" charset="0"/>
                </a:rPr>
                <a:t>NOP</a:t>
              </a:r>
              <a:endParaRPr lang="it-IT" sz="788" dirty="0">
                <a:latin typeface="Times New Roman" panose="02020603050405020304" pitchFamily="18" charset="0"/>
                <a:cs typeface="Times New Roman" panose="02020603050405020304" pitchFamily="18" charset="0"/>
              </a:endParaRPr>
            </a:p>
            <a:p>
              <a:pPr algn="just"/>
              <a:r>
                <a:rPr lang="it-IT" sz="1800" dirty="0"/>
                <a:t>o</a:t>
              </a:r>
            </a:p>
          </p:txBody>
        </p:sp>
        <p:sp>
          <p:nvSpPr>
            <p:cNvPr id="169" name="Rettangolo 168"/>
            <p:cNvSpPr/>
            <p:nvPr/>
          </p:nvSpPr>
          <p:spPr>
            <a:xfrm>
              <a:off x="245266" y="3872452"/>
              <a:ext cx="1073699" cy="1376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t-IT" sz="788" b="1" dirty="0">
                  <a:solidFill>
                    <a:schemeClr val="tx1"/>
                  </a:solidFill>
                  <a:latin typeface="Times New Roman" panose="02020603050405020304" pitchFamily="18" charset="0"/>
                  <a:cs typeface="Times New Roman" panose="02020603050405020304" pitchFamily="18" charset="0"/>
                </a:rPr>
                <a:t>NOP</a:t>
              </a:r>
              <a:endParaRPr lang="it-IT" sz="788" dirty="0">
                <a:latin typeface="Times New Roman" panose="02020603050405020304" pitchFamily="18" charset="0"/>
                <a:cs typeface="Times New Roman" panose="02020603050405020304" pitchFamily="18" charset="0"/>
              </a:endParaRPr>
            </a:p>
            <a:p>
              <a:pPr algn="just"/>
              <a:r>
                <a:rPr lang="it-IT" sz="1800" dirty="0"/>
                <a:t>o</a:t>
              </a:r>
            </a:p>
          </p:txBody>
        </p:sp>
      </p:grpSp>
    </p:spTree>
    <p:extLst>
      <p:ext uri="{BB962C8B-B14F-4D97-AF65-F5344CB8AC3E}">
        <p14:creationId xmlns:p14="http://schemas.microsoft.com/office/powerpoint/2010/main" val="256430324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616B3A0B-67B4-4566-A1E5-53A07C129CED}" type="slidenum">
              <a:rPr lang="it-IT" altLang="it-IT" sz="1200"/>
              <a:pPr>
                <a:spcBef>
                  <a:spcPct val="0"/>
                </a:spcBef>
                <a:buFontTx/>
                <a:buNone/>
              </a:pPr>
              <a:t>80</a:t>
            </a:fld>
            <a:endParaRPr lang="it-IT" altLang="it-IT" sz="1200"/>
          </a:p>
        </p:txBody>
      </p:sp>
      <p:sp>
        <p:nvSpPr>
          <p:cNvPr id="202754" name="Rectangle 1026"/>
          <p:cNvSpPr>
            <a:spLocks noGrp="1" noChangeArrowheads="1"/>
          </p:cNvSpPr>
          <p:nvPr>
            <p:ph type="title"/>
          </p:nvPr>
        </p:nvSpPr>
        <p:spPr/>
        <p:txBody>
          <a:bodyPr/>
          <a:lstStyle/>
          <a:p>
            <a:pPr eaLnBrk="1" hangingPunct="1">
              <a:defRPr/>
            </a:pPr>
            <a:r>
              <a:rPr lang="it-IT" altLang="it-IT" sz="2400" dirty="0" err="1"/>
              <a:t>Define</a:t>
            </a:r>
            <a:r>
              <a:rPr lang="it-IT" altLang="it-IT" sz="2400" dirty="0"/>
              <a:t> </a:t>
            </a:r>
            <a:r>
              <a:rPr lang="it-IT" altLang="it-IT" sz="2000" dirty="0"/>
              <a:t>use(soluzione </a:t>
            </a:r>
            <a:r>
              <a:rPr lang="it-IT" altLang="it-IT" sz="2000" dirty="0" smtClean="0"/>
              <a:t>SW):</a:t>
            </a:r>
            <a:r>
              <a:rPr lang="it-IT" altLang="it-IT" sz="2800" dirty="0" smtClean="0"/>
              <a:t> </a:t>
            </a:r>
            <a:r>
              <a:rPr lang="it-IT" altLang="it-IT" sz="2400" dirty="0"/>
              <a:t>r</a:t>
            </a:r>
            <a:r>
              <a:rPr lang="it-IT" altLang="it-IT" sz="2400" dirty="0" smtClean="0"/>
              <a:t>iordino delle istruzioni</a:t>
            </a:r>
            <a:endParaRPr lang="en-US" altLang="it-IT" sz="2400" dirty="0" smtClean="0"/>
          </a:p>
        </p:txBody>
      </p:sp>
      <p:sp>
        <p:nvSpPr>
          <p:cNvPr id="60420" name="Rectangle 1027"/>
          <p:cNvSpPr>
            <a:spLocks noGrp="1" noChangeArrowheads="1"/>
          </p:cNvSpPr>
          <p:nvPr>
            <p:ph type="body" idx="1"/>
          </p:nvPr>
        </p:nvSpPr>
        <p:spPr>
          <a:xfrm>
            <a:off x="533400" y="990600"/>
            <a:ext cx="8001000" cy="4419600"/>
          </a:xfrm>
        </p:spPr>
        <p:txBody>
          <a:bodyPr/>
          <a:lstStyle/>
          <a:p>
            <a:pPr eaLnBrk="1" hangingPunct="1">
              <a:lnSpc>
                <a:spcPct val="90000"/>
              </a:lnSpc>
            </a:pPr>
            <a:r>
              <a:rPr lang="it-IT" altLang="it-IT" sz="2400" dirty="0" smtClean="0"/>
              <a:t>L’assemblatore o il programmatore riordina le istruzioni in modo da impedire che istruzioni correlate siano troppo vicine </a:t>
            </a:r>
          </a:p>
          <a:p>
            <a:pPr eaLnBrk="1" hangingPunct="1">
              <a:lnSpc>
                <a:spcPct val="90000"/>
              </a:lnSpc>
            </a:pPr>
            <a:r>
              <a:rPr lang="it-IT" altLang="it-IT" sz="2400" dirty="0" smtClean="0"/>
              <a:t>L’assemblatore o il programmatore cerca di inserire tra le istruzioni correlate (che presentano dei conflitti) delle istruzioni </a:t>
            </a:r>
            <a:r>
              <a:rPr lang="it-IT" altLang="it-IT" sz="2400" i="1" dirty="0" smtClean="0">
                <a:solidFill>
                  <a:srgbClr val="FF0000"/>
                </a:solidFill>
              </a:rPr>
              <a:t>indipendenti</a:t>
            </a:r>
            <a:r>
              <a:rPr lang="it-IT" altLang="it-IT" sz="2400" dirty="0" smtClean="0"/>
              <a:t> dal risultato delle istruzioni precedenti</a:t>
            </a:r>
          </a:p>
          <a:p>
            <a:pPr lvl="1" eaLnBrk="1" hangingPunct="1">
              <a:lnSpc>
                <a:spcPct val="90000"/>
              </a:lnSpc>
            </a:pPr>
            <a:r>
              <a:rPr lang="it-IT" altLang="it-IT" sz="2000" dirty="0" smtClean="0"/>
              <a:t>Quando l’assemblatore non riesce a trovare istruzioni indipendenti deve inserire istruzioni </a:t>
            </a:r>
            <a:r>
              <a:rPr lang="it-IT" altLang="it-IT" sz="2000" dirty="0" err="1" smtClean="0"/>
              <a:t>nop</a:t>
            </a:r>
            <a:endParaRPr lang="it-IT" altLang="it-IT" sz="2000" dirty="0" smtClean="0"/>
          </a:p>
          <a:p>
            <a:pPr eaLnBrk="1" hangingPunct="1">
              <a:lnSpc>
                <a:spcPct val="90000"/>
              </a:lnSpc>
            </a:pPr>
            <a:r>
              <a:rPr lang="it-IT" altLang="it-IT" sz="2400" dirty="0" smtClean="0"/>
              <a:t>Esempio</a:t>
            </a:r>
          </a:p>
          <a:p>
            <a:pPr marL="0" indent="0" eaLnBrk="1" hangingPunct="1">
              <a:lnSpc>
                <a:spcPct val="90000"/>
              </a:lnSpc>
              <a:buNone/>
            </a:pPr>
            <a:r>
              <a:rPr lang="it-IT" altLang="it-IT" sz="2400" dirty="0" smtClean="0"/>
              <a:t>   Codice con criticità		Codice senza criticità</a:t>
            </a:r>
          </a:p>
          <a:p>
            <a:pPr marL="0" indent="0">
              <a:buNone/>
            </a:pPr>
            <a:r>
              <a:rPr lang="en-US" sz="2000" dirty="0" smtClean="0"/>
              <a:t>	</a:t>
            </a:r>
            <a:r>
              <a:rPr lang="en-US" sz="2000" dirty="0" smtClean="0">
                <a:solidFill>
                  <a:srgbClr val="0070C0"/>
                </a:solidFill>
              </a:rPr>
              <a:t>add R1, R2, R3			add R1,R2, R3</a:t>
            </a:r>
            <a:endParaRPr lang="it-IT" sz="2000" dirty="0" smtClean="0">
              <a:solidFill>
                <a:srgbClr val="0070C0"/>
              </a:solidFill>
            </a:endParaRPr>
          </a:p>
          <a:p>
            <a:pPr marL="0" indent="0">
              <a:buNone/>
            </a:pPr>
            <a:r>
              <a:rPr lang="en-US" sz="2000" dirty="0" smtClean="0">
                <a:solidFill>
                  <a:srgbClr val="0070C0"/>
                </a:solidFill>
              </a:rPr>
              <a:t>	sub R3, R6, R7			sub R8, R9, R10</a:t>
            </a:r>
            <a:endParaRPr lang="it-IT" sz="2000" dirty="0" smtClean="0">
              <a:solidFill>
                <a:srgbClr val="0070C0"/>
              </a:solidFill>
            </a:endParaRPr>
          </a:p>
          <a:p>
            <a:pPr marL="0" indent="0">
              <a:buNone/>
            </a:pPr>
            <a:r>
              <a:rPr lang="en-US" sz="2000" dirty="0" smtClean="0">
                <a:solidFill>
                  <a:srgbClr val="0070C0"/>
                </a:solidFill>
              </a:rPr>
              <a:t>	sub R8, R9, R10		add R11, R12, R13</a:t>
            </a:r>
            <a:endParaRPr lang="it-IT" sz="2000" dirty="0" smtClean="0">
              <a:solidFill>
                <a:srgbClr val="0070C0"/>
              </a:solidFill>
            </a:endParaRPr>
          </a:p>
          <a:p>
            <a:pPr marL="0" indent="0">
              <a:buNone/>
            </a:pPr>
            <a:r>
              <a:rPr lang="en-US" sz="2000" dirty="0" smtClean="0">
                <a:solidFill>
                  <a:srgbClr val="0070C0"/>
                </a:solidFill>
              </a:rPr>
              <a:t>	add R11, R12, R13                     sub R14, R15, R16</a:t>
            </a:r>
            <a:endParaRPr lang="it-IT" sz="2000" dirty="0" smtClean="0">
              <a:solidFill>
                <a:srgbClr val="0070C0"/>
              </a:solidFill>
            </a:endParaRPr>
          </a:p>
          <a:p>
            <a:pPr marL="0" indent="0">
              <a:buNone/>
            </a:pPr>
            <a:r>
              <a:rPr lang="it-IT" sz="2000" dirty="0" smtClean="0">
                <a:solidFill>
                  <a:srgbClr val="0070C0"/>
                </a:solidFill>
              </a:rPr>
              <a:t>	sub R14, R15, R15                     sub R3, R6, R7</a:t>
            </a:r>
          </a:p>
          <a:p>
            <a:pPr marL="0" indent="0">
              <a:buNone/>
            </a:pPr>
            <a:endParaRPr lang="it-IT" sz="2000" dirty="0" smtClean="0"/>
          </a:p>
          <a:p>
            <a:pPr marL="0" indent="0">
              <a:buNone/>
            </a:pPr>
            <a:r>
              <a:rPr lang="it-IT" sz="2000" dirty="0" smtClean="0"/>
              <a:t>           </a:t>
            </a:r>
            <a:endParaRPr lang="it-IT" sz="2000" dirty="0"/>
          </a:p>
          <a:p>
            <a:pPr eaLnBrk="1" hangingPunct="1">
              <a:lnSpc>
                <a:spcPct val="90000"/>
              </a:lnSpc>
            </a:pPr>
            <a:endParaRPr lang="en-US" altLang="it-IT" sz="2000" dirty="0" smtClean="0"/>
          </a:p>
        </p:txBody>
      </p:sp>
      <p:sp>
        <p:nvSpPr>
          <p:cNvPr id="60421" name="Rectangle 1028"/>
          <p:cNvSpPr>
            <a:spLocks noChangeArrowheads="1"/>
          </p:cNvSpPr>
          <p:nvPr/>
        </p:nvSpPr>
        <p:spPr bwMode="auto">
          <a:xfrm>
            <a:off x="1259632" y="5257800"/>
            <a:ext cx="2133600" cy="304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60422" name="Rectangle 1029"/>
          <p:cNvSpPr>
            <a:spLocks noChangeArrowheads="1"/>
          </p:cNvSpPr>
          <p:nvPr/>
        </p:nvSpPr>
        <p:spPr bwMode="auto">
          <a:xfrm>
            <a:off x="1247274" y="4876800"/>
            <a:ext cx="2133600" cy="304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60423" name="Text Box 1030"/>
          <p:cNvSpPr txBox="1">
            <a:spLocks noChangeArrowheads="1"/>
          </p:cNvSpPr>
          <p:nvPr/>
        </p:nvSpPr>
        <p:spPr bwMode="auto">
          <a:xfrm>
            <a:off x="370413" y="5053706"/>
            <a:ext cx="974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2000" dirty="0">
                <a:solidFill>
                  <a:srgbClr val="FF0000"/>
                </a:solidFill>
              </a:rPr>
              <a:t>criticità</a:t>
            </a:r>
            <a:endParaRPr lang="en-US" altLang="it-IT" sz="2000" dirty="0">
              <a:solidFill>
                <a:srgbClr val="FF0000"/>
              </a:solidFill>
            </a:endParaRPr>
          </a:p>
        </p:txBody>
      </p:sp>
      <p:cxnSp>
        <p:nvCxnSpPr>
          <p:cNvPr id="4" name="Connettore 2 3"/>
          <p:cNvCxnSpPr/>
          <p:nvPr/>
        </p:nvCxnSpPr>
        <p:spPr bwMode="auto">
          <a:xfrm>
            <a:off x="3545303" y="5486400"/>
            <a:ext cx="1458743" cy="976590"/>
          </a:xfrm>
          <a:prstGeom prst="straightConnector1">
            <a:avLst/>
          </a:prstGeom>
          <a:noFill/>
          <a:ln w="28575" cap="flat" cmpd="sng" algn="ctr">
            <a:solidFill>
              <a:srgbClr val="FF0000"/>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7F0E017E-0681-40EB-B374-44B32E989AA7}" type="slidenum">
              <a:rPr lang="it-IT" altLang="it-IT" sz="1200"/>
              <a:pPr>
                <a:spcBef>
                  <a:spcPct val="0"/>
                </a:spcBef>
                <a:buFontTx/>
                <a:buNone/>
              </a:pPr>
              <a:t>81</a:t>
            </a:fld>
            <a:endParaRPr lang="it-IT" altLang="it-IT" sz="1200"/>
          </a:p>
        </p:txBody>
      </p:sp>
      <p:sp>
        <p:nvSpPr>
          <p:cNvPr id="205826" name="Rectangle 1026"/>
          <p:cNvSpPr>
            <a:spLocks noGrp="1" noChangeArrowheads="1"/>
          </p:cNvSpPr>
          <p:nvPr>
            <p:ph type="title"/>
          </p:nvPr>
        </p:nvSpPr>
        <p:spPr/>
        <p:txBody>
          <a:bodyPr/>
          <a:lstStyle/>
          <a:p>
            <a:pPr eaLnBrk="1" hangingPunct="1">
              <a:defRPr/>
            </a:pPr>
            <a:r>
              <a:rPr lang="it-IT" altLang="it-IT" sz="1800" dirty="0" err="1"/>
              <a:t>Define</a:t>
            </a:r>
            <a:r>
              <a:rPr lang="it-IT" altLang="it-IT" sz="1800" dirty="0"/>
              <a:t> </a:t>
            </a:r>
            <a:r>
              <a:rPr lang="it-IT" altLang="it-IT" sz="1800" dirty="0" smtClean="0"/>
              <a:t>use (</a:t>
            </a:r>
            <a:r>
              <a:rPr lang="it-IT" altLang="it-IT" sz="1800" dirty="0"/>
              <a:t>soluzione </a:t>
            </a:r>
            <a:r>
              <a:rPr lang="it-IT" altLang="it-IT" sz="1800" dirty="0" smtClean="0"/>
              <a:t>HW)</a:t>
            </a:r>
            <a:r>
              <a:rPr lang="it-IT" altLang="it-IT" sz="2400" dirty="0" smtClean="0"/>
              <a:t> Inserimento di bolle (1/3)</a:t>
            </a:r>
            <a:endParaRPr lang="en-US" altLang="it-IT" sz="2400" dirty="0" smtClean="0"/>
          </a:p>
        </p:txBody>
      </p:sp>
      <p:sp>
        <p:nvSpPr>
          <p:cNvPr id="61444" name="Rectangle 1027"/>
          <p:cNvSpPr>
            <a:spLocks noGrp="1" noChangeArrowheads="1"/>
          </p:cNvSpPr>
          <p:nvPr>
            <p:ph type="body" idx="1"/>
          </p:nvPr>
        </p:nvSpPr>
        <p:spPr>
          <a:xfrm>
            <a:off x="533400" y="981075"/>
            <a:ext cx="8001000" cy="4419600"/>
          </a:xfrm>
        </p:spPr>
        <p:txBody>
          <a:bodyPr/>
          <a:lstStyle/>
          <a:p>
            <a:pPr eaLnBrk="1" hangingPunct="1"/>
            <a:r>
              <a:rPr lang="it-IT" altLang="it-IT" sz="2400" dirty="0" smtClean="0"/>
              <a:t>Si inseriscono delle bolle nella pipeline, ovvero si blocca il flusso di istruzioni nella pipeline finché il conflitto non è risolto</a:t>
            </a:r>
          </a:p>
          <a:p>
            <a:pPr lvl="1" eaLnBrk="1" hangingPunct="1">
              <a:buClr>
                <a:schemeClr val="tx1"/>
              </a:buClr>
            </a:pPr>
            <a:r>
              <a:rPr lang="it-IT" altLang="it-IT" sz="2000" i="1" dirty="0" smtClean="0">
                <a:solidFill>
                  <a:srgbClr val="FF0000"/>
                </a:solidFill>
              </a:rPr>
              <a:t>STALLO</a:t>
            </a:r>
            <a:r>
              <a:rPr lang="it-IT" altLang="it-IT" sz="2000" dirty="0" smtClean="0"/>
              <a:t>: stato in cui si trova il processore quando le istruzioni sono bloccate</a:t>
            </a:r>
          </a:p>
          <a:p>
            <a:pPr eaLnBrk="1" hangingPunct="1">
              <a:buClr>
                <a:schemeClr val="tx1"/>
              </a:buClr>
            </a:pPr>
            <a:r>
              <a:rPr lang="it-IT" altLang="it-IT" sz="2400" dirty="0" smtClean="0"/>
              <a:t>Esempio 1: occorre inserire </a:t>
            </a:r>
            <a:r>
              <a:rPr lang="it-IT" altLang="it-IT" sz="2400" dirty="0" smtClean="0">
                <a:solidFill>
                  <a:srgbClr val="FF0000"/>
                </a:solidFill>
              </a:rPr>
              <a:t>tre bolle</a:t>
            </a:r>
            <a:r>
              <a:rPr lang="it-IT" altLang="it-IT" sz="2400" dirty="0" smtClean="0"/>
              <a:t> per fermare l’istruzione sub affinché possano essere letti i dati corretti </a:t>
            </a:r>
          </a:p>
          <a:p>
            <a:pPr lvl="1" eaLnBrk="1" hangingPunct="1">
              <a:buClr>
                <a:schemeClr val="tx1"/>
              </a:buClr>
            </a:pPr>
            <a:r>
              <a:rPr lang="it-IT" altLang="it-IT" sz="2000" dirty="0" smtClean="0">
                <a:solidFill>
                  <a:srgbClr val="FF0000"/>
                </a:solidFill>
              </a:rPr>
              <a:t>Due bolle</a:t>
            </a:r>
            <a:r>
              <a:rPr lang="it-IT" altLang="it-IT" sz="2000" dirty="0" smtClean="0"/>
              <a:t> se assenza di conflitti strutturali sul banco dei registri</a:t>
            </a:r>
            <a:endParaRPr lang="en-US" altLang="it-IT" sz="2000" dirty="0" smtClean="0"/>
          </a:p>
        </p:txBody>
      </p:sp>
      <p:grpSp>
        <p:nvGrpSpPr>
          <p:cNvPr id="3" name="Gruppo 2"/>
          <p:cNvGrpSpPr/>
          <p:nvPr/>
        </p:nvGrpSpPr>
        <p:grpSpPr>
          <a:xfrm>
            <a:off x="304800" y="4419600"/>
            <a:ext cx="8553450" cy="1905000"/>
            <a:chOff x="304800" y="4419600"/>
            <a:chExt cx="8553450" cy="1905000"/>
          </a:xfrm>
        </p:grpSpPr>
        <p:sp>
          <p:nvSpPr>
            <p:cNvPr id="61445" name="Rectangle 1028"/>
            <p:cNvSpPr>
              <a:spLocks noChangeArrowheads="1"/>
            </p:cNvSpPr>
            <p:nvPr/>
          </p:nvSpPr>
          <p:spPr bwMode="auto">
            <a:xfrm>
              <a:off x="304800" y="4537075"/>
              <a:ext cx="1774845"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err="1" smtClean="0"/>
                <a:t>add</a:t>
              </a:r>
              <a:r>
                <a:rPr lang="it-IT" altLang="it-IT" sz="1800" dirty="0" smtClean="0"/>
                <a:t> </a:t>
              </a:r>
              <a:r>
                <a:rPr lang="it-IT" altLang="it-IT" sz="1800" dirty="0" smtClean="0">
                  <a:solidFill>
                    <a:schemeClr val="tx2"/>
                  </a:solidFill>
                </a:rPr>
                <a:t>R1, R2</a:t>
              </a:r>
              <a:r>
                <a:rPr lang="it-IT" altLang="it-IT" sz="1800" dirty="0" smtClean="0">
                  <a:solidFill>
                    <a:srgbClr val="FF0000"/>
                  </a:solidFill>
                </a:rPr>
                <a:t>, R3</a:t>
              </a:r>
              <a:endParaRPr lang="en-US" altLang="it-IT" sz="1800" dirty="0"/>
            </a:p>
          </p:txBody>
        </p:sp>
        <p:grpSp>
          <p:nvGrpSpPr>
            <p:cNvPr id="61446" name="Group 1029"/>
            <p:cNvGrpSpPr>
              <a:grpSpLocks/>
            </p:cNvGrpSpPr>
            <p:nvPr/>
          </p:nvGrpSpPr>
          <p:grpSpPr bwMode="auto">
            <a:xfrm>
              <a:off x="2533650" y="4492625"/>
              <a:ext cx="3048000" cy="381000"/>
              <a:chOff x="576" y="1344"/>
              <a:chExt cx="1920" cy="240"/>
            </a:xfrm>
          </p:grpSpPr>
          <p:grpSp>
            <p:nvGrpSpPr>
              <p:cNvPr id="61476" name="Group 1030"/>
              <p:cNvGrpSpPr>
                <a:grpSpLocks/>
              </p:cNvGrpSpPr>
              <p:nvPr/>
            </p:nvGrpSpPr>
            <p:grpSpPr bwMode="auto">
              <a:xfrm>
                <a:off x="960" y="1344"/>
                <a:ext cx="386" cy="240"/>
                <a:chOff x="960" y="1344"/>
                <a:chExt cx="386" cy="240"/>
              </a:xfrm>
            </p:grpSpPr>
            <p:sp>
              <p:nvSpPr>
                <p:cNvPr id="61488" name="Rectangle 1031"/>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61489" name="Text Box 1032"/>
                <p:cNvSpPr txBox="1">
                  <a:spLocks noChangeArrowheads="1"/>
                </p:cNvSpPr>
                <p:nvPr/>
              </p:nvSpPr>
              <p:spPr bwMode="auto">
                <a:xfrm>
                  <a:off x="1031" y="1357"/>
                  <a:ext cx="26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a:t> </a:t>
                  </a:r>
                  <a:r>
                    <a:rPr lang="it-IT" altLang="it-IT" sz="1800" dirty="0" smtClean="0"/>
                    <a:t>D</a:t>
                  </a:r>
                  <a:endParaRPr lang="en-US" altLang="it-IT" sz="1800" dirty="0"/>
                </a:p>
              </p:txBody>
            </p:sp>
          </p:grpSp>
          <p:grpSp>
            <p:nvGrpSpPr>
              <p:cNvPr id="61477" name="Group 1033"/>
              <p:cNvGrpSpPr>
                <a:grpSpLocks/>
              </p:cNvGrpSpPr>
              <p:nvPr/>
            </p:nvGrpSpPr>
            <p:grpSpPr bwMode="auto">
              <a:xfrm>
                <a:off x="576" y="1344"/>
                <a:ext cx="386" cy="240"/>
                <a:chOff x="960" y="1344"/>
                <a:chExt cx="386" cy="240"/>
              </a:xfrm>
            </p:grpSpPr>
            <p:sp>
              <p:nvSpPr>
                <p:cNvPr id="61486" name="Rectangle 1034"/>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61487" name="Text Box 1035"/>
                <p:cNvSpPr txBox="1">
                  <a:spLocks noChangeArrowheads="1"/>
                </p:cNvSpPr>
                <p:nvPr/>
              </p:nvSpPr>
              <p:spPr bwMode="auto">
                <a:xfrm>
                  <a:off x="1031" y="1357"/>
                  <a:ext cx="24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a:t> </a:t>
                  </a:r>
                  <a:r>
                    <a:rPr lang="it-IT" altLang="it-IT" sz="1800" dirty="0" smtClean="0"/>
                    <a:t>F</a:t>
                  </a:r>
                  <a:endParaRPr lang="en-US" altLang="it-IT" sz="1800" dirty="0"/>
                </a:p>
              </p:txBody>
            </p:sp>
          </p:grpSp>
          <p:sp>
            <p:nvSpPr>
              <p:cNvPr id="61478" name="Rectangle 1036"/>
              <p:cNvSpPr>
                <a:spLocks noChangeArrowheads="1"/>
              </p:cNvSpPr>
              <p:nvPr/>
            </p:nvSpPr>
            <p:spPr bwMode="auto">
              <a:xfrm>
                <a:off x="1342"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61479" name="Text Box 1037"/>
              <p:cNvSpPr txBox="1">
                <a:spLocks noChangeArrowheads="1"/>
              </p:cNvSpPr>
              <p:nvPr/>
            </p:nvSpPr>
            <p:spPr bwMode="auto">
              <a:xfrm>
                <a:off x="1381" y="1357"/>
                <a:ext cx="25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smtClean="0"/>
                  <a:t> E</a:t>
                </a:r>
                <a:endParaRPr lang="en-US" altLang="it-IT" sz="1800" dirty="0"/>
              </a:p>
            </p:txBody>
          </p:sp>
          <p:grpSp>
            <p:nvGrpSpPr>
              <p:cNvPr id="61480" name="Group 1038"/>
              <p:cNvGrpSpPr>
                <a:grpSpLocks/>
              </p:cNvGrpSpPr>
              <p:nvPr/>
            </p:nvGrpSpPr>
            <p:grpSpPr bwMode="auto">
              <a:xfrm>
                <a:off x="1696" y="1344"/>
                <a:ext cx="419" cy="240"/>
                <a:chOff x="1704" y="1344"/>
                <a:chExt cx="419" cy="240"/>
              </a:xfrm>
            </p:grpSpPr>
            <p:sp>
              <p:nvSpPr>
                <p:cNvPr id="61484" name="Text Box 1039"/>
                <p:cNvSpPr txBox="1">
                  <a:spLocks noChangeArrowheads="1"/>
                </p:cNvSpPr>
                <p:nvPr/>
              </p:nvSpPr>
              <p:spPr bwMode="auto">
                <a:xfrm>
                  <a:off x="1704" y="1357"/>
                  <a:ext cx="318"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a:t> </a:t>
                  </a:r>
                  <a:r>
                    <a:rPr lang="it-IT" altLang="it-IT" sz="1800" dirty="0" smtClean="0"/>
                    <a:t> M</a:t>
                  </a:r>
                  <a:endParaRPr lang="en-US" altLang="it-IT" sz="1800" dirty="0"/>
                </a:p>
              </p:txBody>
            </p:sp>
            <p:sp>
              <p:nvSpPr>
                <p:cNvPr id="61485" name="Rectangle 1040"/>
                <p:cNvSpPr>
                  <a:spLocks noChangeArrowheads="1"/>
                </p:cNvSpPr>
                <p:nvPr/>
              </p:nvSpPr>
              <p:spPr bwMode="auto">
                <a:xfrm>
                  <a:off x="1737"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nvGrpSpPr>
              <p:cNvPr id="61481" name="Group 1041"/>
              <p:cNvGrpSpPr>
                <a:grpSpLocks/>
              </p:cNvGrpSpPr>
              <p:nvPr/>
            </p:nvGrpSpPr>
            <p:grpSpPr bwMode="auto">
              <a:xfrm>
                <a:off x="2110" y="1344"/>
                <a:ext cx="386" cy="240"/>
                <a:chOff x="2110" y="1344"/>
                <a:chExt cx="386" cy="240"/>
              </a:xfrm>
            </p:grpSpPr>
            <p:sp>
              <p:nvSpPr>
                <p:cNvPr id="61482" name="Rectangle 1042"/>
                <p:cNvSpPr>
                  <a:spLocks noChangeArrowheads="1"/>
                </p:cNvSpPr>
                <p:nvPr/>
              </p:nvSpPr>
              <p:spPr bwMode="auto">
                <a:xfrm>
                  <a:off x="211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61483" name="Text Box 1043"/>
                <p:cNvSpPr txBox="1">
                  <a:spLocks noChangeArrowheads="1"/>
                </p:cNvSpPr>
                <p:nvPr/>
              </p:nvSpPr>
              <p:spPr bwMode="auto">
                <a:xfrm>
                  <a:off x="2129" y="1360"/>
                  <a:ext cx="34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WB</a:t>
                  </a:r>
                  <a:endParaRPr lang="en-US" altLang="it-IT" sz="1800"/>
                </a:p>
              </p:txBody>
            </p:sp>
          </p:grpSp>
        </p:grpSp>
        <p:sp>
          <p:nvSpPr>
            <p:cNvPr id="61447" name="Line 1044"/>
            <p:cNvSpPr>
              <a:spLocks noChangeShapeType="1"/>
            </p:cNvSpPr>
            <p:nvPr/>
          </p:nvSpPr>
          <p:spPr bwMode="auto">
            <a:xfrm>
              <a:off x="2381250" y="4419600"/>
              <a:ext cx="6477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it-IT"/>
            </a:p>
          </p:txBody>
        </p:sp>
        <p:sp>
          <p:nvSpPr>
            <p:cNvPr id="61448" name="Text Box 1045"/>
            <p:cNvSpPr txBox="1">
              <a:spLocks noChangeArrowheads="1"/>
            </p:cNvSpPr>
            <p:nvPr/>
          </p:nvSpPr>
          <p:spPr bwMode="auto">
            <a:xfrm>
              <a:off x="8105775" y="4419600"/>
              <a:ext cx="6762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400"/>
                <a:t>tempo</a:t>
              </a:r>
              <a:endParaRPr lang="en-US" altLang="it-IT" sz="1400"/>
            </a:p>
          </p:txBody>
        </p:sp>
        <p:grpSp>
          <p:nvGrpSpPr>
            <p:cNvPr id="61449" name="Group 1047"/>
            <p:cNvGrpSpPr>
              <a:grpSpLocks/>
            </p:cNvGrpSpPr>
            <p:nvPr/>
          </p:nvGrpSpPr>
          <p:grpSpPr bwMode="auto">
            <a:xfrm>
              <a:off x="5581650" y="4873625"/>
              <a:ext cx="612775" cy="381000"/>
              <a:chOff x="960" y="1344"/>
              <a:chExt cx="386" cy="240"/>
            </a:xfrm>
          </p:grpSpPr>
          <p:sp>
            <p:nvSpPr>
              <p:cNvPr id="61474" name="Rectangle 1048"/>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61475" name="Text Box 1049"/>
              <p:cNvSpPr txBox="1">
                <a:spLocks noChangeArrowheads="1"/>
              </p:cNvSpPr>
              <p:nvPr/>
            </p:nvSpPr>
            <p:spPr bwMode="auto">
              <a:xfrm>
                <a:off x="1031" y="1357"/>
                <a:ext cx="26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a:t> </a:t>
                </a:r>
                <a:r>
                  <a:rPr lang="it-IT" altLang="it-IT" sz="1800" dirty="0" smtClean="0"/>
                  <a:t>D</a:t>
                </a:r>
                <a:endParaRPr lang="en-US" altLang="it-IT" sz="1800" dirty="0"/>
              </a:p>
            </p:txBody>
          </p:sp>
        </p:grpSp>
        <p:grpSp>
          <p:nvGrpSpPr>
            <p:cNvPr id="61450" name="Group 1050"/>
            <p:cNvGrpSpPr>
              <a:grpSpLocks/>
            </p:cNvGrpSpPr>
            <p:nvPr/>
          </p:nvGrpSpPr>
          <p:grpSpPr bwMode="auto">
            <a:xfrm>
              <a:off x="3143250" y="4873625"/>
              <a:ext cx="612775" cy="381000"/>
              <a:chOff x="960" y="1344"/>
              <a:chExt cx="386" cy="240"/>
            </a:xfrm>
          </p:grpSpPr>
          <p:sp>
            <p:nvSpPr>
              <p:cNvPr id="61472" name="Rectangle 1051"/>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61473" name="Text Box 1052"/>
              <p:cNvSpPr txBox="1">
                <a:spLocks noChangeArrowheads="1"/>
              </p:cNvSpPr>
              <p:nvPr/>
            </p:nvSpPr>
            <p:spPr bwMode="auto">
              <a:xfrm>
                <a:off x="1031" y="1357"/>
                <a:ext cx="24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a:t> </a:t>
                </a:r>
                <a:r>
                  <a:rPr lang="it-IT" altLang="it-IT" sz="1800" dirty="0" smtClean="0"/>
                  <a:t>F</a:t>
                </a:r>
                <a:endParaRPr lang="en-US" altLang="it-IT" sz="1800" dirty="0"/>
              </a:p>
            </p:txBody>
          </p:sp>
        </p:grpSp>
        <p:sp>
          <p:nvSpPr>
            <p:cNvPr id="61451" name="Rectangle 1053"/>
            <p:cNvSpPr>
              <a:spLocks noChangeArrowheads="1"/>
            </p:cNvSpPr>
            <p:nvPr/>
          </p:nvSpPr>
          <p:spPr bwMode="auto">
            <a:xfrm>
              <a:off x="6188075" y="4873625"/>
              <a:ext cx="612775"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61452" name="Text Box 1054"/>
            <p:cNvSpPr txBox="1">
              <a:spLocks noChangeArrowheads="1"/>
            </p:cNvSpPr>
            <p:nvPr/>
          </p:nvSpPr>
          <p:spPr bwMode="auto">
            <a:xfrm>
              <a:off x="6249988" y="4894263"/>
              <a:ext cx="466794"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smtClean="0"/>
                <a:t>  E</a:t>
              </a:r>
              <a:endParaRPr lang="en-US" altLang="it-IT" sz="1800" dirty="0"/>
            </a:p>
          </p:txBody>
        </p:sp>
        <p:grpSp>
          <p:nvGrpSpPr>
            <p:cNvPr id="61453" name="Group 1055"/>
            <p:cNvGrpSpPr>
              <a:grpSpLocks/>
            </p:cNvGrpSpPr>
            <p:nvPr/>
          </p:nvGrpSpPr>
          <p:grpSpPr bwMode="auto">
            <a:xfrm>
              <a:off x="6750052" y="4873625"/>
              <a:ext cx="665163" cy="381000"/>
              <a:chOff x="1704" y="1344"/>
              <a:chExt cx="419" cy="240"/>
            </a:xfrm>
          </p:grpSpPr>
          <p:sp>
            <p:nvSpPr>
              <p:cNvPr id="61470" name="Text Box 1056"/>
              <p:cNvSpPr txBox="1">
                <a:spLocks noChangeArrowheads="1"/>
              </p:cNvSpPr>
              <p:nvPr/>
            </p:nvSpPr>
            <p:spPr bwMode="auto">
              <a:xfrm>
                <a:off x="1704" y="1357"/>
                <a:ext cx="35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a:t> </a:t>
                </a:r>
                <a:r>
                  <a:rPr lang="it-IT" altLang="it-IT" sz="1800" dirty="0" smtClean="0"/>
                  <a:t>  M</a:t>
                </a:r>
                <a:endParaRPr lang="en-US" altLang="it-IT" sz="1800" dirty="0"/>
              </a:p>
            </p:txBody>
          </p:sp>
          <p:sp>
            <p:nvSpPr>
              <p:cNvPr id="61471" name="Rectangle 1057"/>
              <p:cNvSpPr>
                <a:spLocks noChangeArrowheads="1"/>
              </p:cNvSpPr>
              <p:nvPr/>
            </p:nvSpPr>
            <p:spPr bwMode="auto">
              <a:xfrm>
                <a:off x="1737"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nvGrpSpPr>
            <p:cNvPr id="61454" name="Group 1058"/>
            <p:cNvGrpSpPr>
              <a:grpSpLocks/>
            </p:cNvGrpSpPr>
            <p:nvPr/>
          </p:nvGrpSpPr>
          <p:grpSpPr bwMode="auto">
            <a:xfrm>
              <a:off x="7407275" y="4873625"/>
              <a:ext cx="612775" cy="381000"/>
              <a:chOff x="2110" y="1344"/>
              <a:chExt cx="386" cy="240"/>
            </a:xfrm>
          </p:grpSpPr>
          <p:sp>
            <p:nvSpPr>
              <p:cNvPr id="61468" name="Rectangle 1059"/>
              <p:cNvSpPr>
                <a:spLocks noChangeArrowheads="1"/>
              </p:cNvSpPr>
              <p:nvPr/>
            </p:nvSpPr>
            <p:spPr bwMode="auto">
              <a:xfrm>
                <a:off x="211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61469" name="Text Box 1060"/>
              <p:cNvSpPr txBox="1">
                <a:spLocks noChangeArrowheads="1"/>
              </p:cNvSpPr>
              <p:nvPr/>
            </p:nvSpPr>
            <p:spPr bwMode="auto">
              <a:xfrm>
                <a:off x="2129" y="1360"/>
                <a:ext cx="34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WB</a:t>
                </a:r>
                <a:endParaRPr lang="en-US" altLang="it-IT" sz="1800"/>
              </a:p>
            </p:txBody>
          </p:sp>
        </p:grpSp>
        <p:sp>
          <p:nvSpPr>
            <p:cNvPr id="61455" name="Line 1106"/>
            <p:cNvSpPr>
              <a:spLocks noChangeShapeType="1"/>
            </p:cNvSpPr>
            <p:nvPr/>
          </p:nvSpPr>
          <p:spPr bwMode="auto">
            <a:xfrm>
              <a:off x="2381250" y="4419600"/>
              <a:ext cx="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it-IT"/>
            </a:p>
          </p:txBody>
        </p:sp>
        <p:sp>
          <p:nvSpPr>
            <p:cNvPr id="61456" name="Text Box 1107"/>
            <p:cNvSpPr txBox="1">
              <a:spLocks noChangeArrowheads="1"/>
            </p:cNvSpPr>
            <p:nvPr/>
          </p:nvSpPr>
          <p:spPr bwMode="auto">
            <a:xfrm>
              <a:off x="2305050" y="5638800"/>
              <a:ext cx="16764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it-IT" altLang="it-IT" sz="1400"/>
                <a:t>ordine di esecuzione delle istruzioni</a:t>
              </a:r>
              <a:endParaRPr lang="en-US" altLang="it-IT" sz="1400"/>
            </a:p>
          </p:txBody>
        </p:sp>
        <p:sp>
          <p:nvSpPr>
            <p:cNvPr id="61457" name="Rectangle 1108"/>
            <p:cNvSpPr>
              <a:spLocks noChangeArrowheads="1"/>
            </p:cNvSpPr>
            <p:nvPr/>
          </p:nvSpPr>
          <p:spPr bwMode="auto">
            <a:xfrm>
              <a:off x="323850" y="4876800"/>
              <a:ext cx="1762021"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a:t>sub </a:t>
              </a:r>
              <a:r>
                <a:rPr lang="it-IT" altLang="it-IT" sz="1800" dirty="0" smtClean="0"/>
                <a:t>R3, R4, R5</a:t>
              </a:r>
              <a:endParaRPr lang="en-US" altLang="it-IT" sz="1800" dirty="0"/>
            </a:p>
          </p:txBody>
        </p:sp>
        <p:sp>
          <p:nvSpPr>
            <p:cNvPr id="61458" name="Line 1112"/>
            <p:cNvSpPr>
              <a:spLocks noChangeShapeType="1"/>
            </p:cNvSpPr>
            <p:nvPr/>
          </p:nvSpPr>
          <p:spPr bwMode="auto">
            <a:xfrm>
              <a:off x="5353050" y="4797425"/>
              <a:ext cx="381000" cy="304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it-IT"/>
            </a:p>
          </p:txBody>
        </p:sp>
        <p:grpSp>
          <p:nvGrpSpPr>
            <p:cNvPr id="61459" name="Group 1115"/>
            <p:cNvGrpSpPr>
              <a:grpSpLocks/>
            </p:cNvGrpSpPr>
            <p:nvPr/>
          </p:nvGrpSpPr>
          <p:grpSpPr bwMode="auto">
            <a:xfrm>
              <a:off x="3752850" y="4873625"/>
              <a:ext cx="611188" cy="381000"/>
              <a:chOff x="3700" y="3792"/>
              <a:chExt cx="385" cy="240"/>
            </a:xfrm>
          </p:grpSpPr>
          <p:sp>
            <p:nvSpPr>
              <p:cNvPr id="61466" name="Oval 1113"/>
              <p:cNvSpPr>
                <a:spLocks noChangeArrowheads="1"/>
              </p:cNvSpPr>
              <p:nvPr/>
            </p:nvSpPr>
            <p:spPr bwMode="auto">
              <a:xfrm>
                <a:off x="3700" y="3792"/>
                <a:ext cx="384" cy="24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61467" name="Text Box 1114"/>
              <p:cNvSpPr txBox="1">
                <a:spLocks noChangeArrowheads="1"/>
              </p:cNvSpPr>
              <p:nvPr/>
            </p:nvSpPr>
            <p:spPr bwMode="auto">
              <a:xfrm>
                <a:off x="3700" y="3814"/>
                <a:ext cx="38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600">
                    <a:solidFill>
                      <a:srgbClr val="FF0000"/>
                    </a:solidFill>
                  </a:rPr>
                  <a:t>bolla</a:t>
                </a:r>
                <a:endParaRPr lang="en-US" altLang="it-IT" sz="1600">
                  <a:solidFill>
                    <a:srgbClr val="FF0000"/>
                  </a:solidFill>
                </a:endParaRPr>
              </a:p>
            </p:txBody>
          </p:sp>
        </p:grpSp>
        <p:grpSp>
          <p:nvGrpSpPr>
            <p:cNvPr id="61460" name="Group 1116"/>
            <p:cNvGrpSpPr>
              <a:grpSpLocks/>
            </p:cNvGrpSpPr>
            <p:nvPr/>
          </p:nvGrpSpPr>
          <p:grpSpPr bwMode="auto">
            <a:xfrm>
              <a:off x="4360863" y="4873625"/>
              <a:ext cx="611187" cy="381000"/>
              <a:chOff x="3700" y="3792"/>
              <a:chExt cx="385" cy="240"/>
            </a:xfrm>
          </p:grpSpPr>
          <p:sp>
            <p:nvSpPr>
              <p:cNvPr id="61464" name="Oval 1117"/>
              <p:cNvSpPr>
                <a:spLocks noChangeArrowheads="1"/>
              </p:cNvSpPr>
              <p:nvPr/>
            </p:nvSpPr>
            <p:spPr bwMode="auto">
              <a:xfrm>
                <a:off x="3700" y="3792"/>
                <a:ext cx="384" cy="24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61465" name="Text Box 1118"/>
              <p:cNvSpPr txBox="1">
                <a:spLocks noChangeArrowheads="1"/>
              </p:cNvSpPr>
              <p:nvPr/>
            </p:nvSpPr>
            <p:spPr bwMode="auto">
              <a:xfrm>
                <a:off x="3700" y="3814"/>
                <a:ext cx="38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600">
                    <a:solidFill>
                      <a:srgbClr val="FF0000"/>
                    </a:solidFill>
                  </a:rPr>
                  <a:t>bolla</a:t>
                </a:r>
                <a:endParaRPr lang="en-US" altLang="it-IT" sz="1600">
                  <a:solidFill>
                    <a:srgbClr val="FF0000"/>
                  </a:solidFill>
                </a:endParaRPr>
              </a:p>
            </p:txBody>
          </p:sp>
        </p:grpSp>
        <p:grpSp>
          <p:nvGrpSpPr>
            <p:cNvPr id="61461" name="Group 1119"/>
            <p:cNvGrpSpPr>
              <a:grpSpLocks/>
            </p:cNvGrpSpPr>
            <p:nvPr/>
          </p:nvGrpSpPr>
          <p:grpSpPr bwMode="auto">
            <a:xfrm>
              <a:off x="4970463" y="4873625"/>
              <a:ext cx="611187" cy="381000"/>
              <a:chOff x="3700" y="3792"/>
              <a:chExt cx="385" cy="240"/>
            </a:xfrm>
          </p:grpSpPr>
          <p:sp>
            <p:nvSpPr>
              <p:cNvPr id="61462" name="Oval 1120"/>
              <p:cNvSpPr>
                <a:spLocks noChangeArrowheads="1"/>
              </p:cNvSpPr>
              <p:nvPr/>
            </p:nvSpPr>
            <p:spPr bwMode="auto">
              <a:xfrm>
                <a:off x="3700" y="3792"/>
                <a:ext cx="384" cy="24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61463" name="Text Box 1121"/>
              <p:cNvSpPr txBox="1">
                <a:spLocks noChangeArrowheads="1"/>
              </p:cNvSpPr>
              <p:nvPr/>
            </p:nvSpPr>
            <p:spPr bwMode="auto">
              <a:xfrm>
                <a:off x="3700" y="3814"/>
                <a:ext cx="38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600">
                    <a:solidFill>
                      <a:srgbClr val="FF0000"/>
                    </a:solidFill>
                  </a:rPr>
                  <a:t>bolla</a:t>
                </a:r>
                <a:endParaRPr lang="en-US" altLang="it-IT" sz="1600">
                  <a:solidFill>
                    <a:srgbClr val="FF0000"/>
                  </a:solidFill>
                </a:endParaRPr>
              </a:p>
            </p:txBody>
          </p:sp>
        </p:grpSp>
      </p:gr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ltLang="it-IT" sz="1800" dirty="0" err="1"/>
              <a:t>Define</a:t>
            </a:r>
            <a:r>
              <a:rPr lang="it-IT" altLang="it-IT" sz="1800" dirty="0"/>
              <a:t> </a:t>
            </a:r>
            <a:r>
              <a:rPr lang="it-IT" altLang="it-IT" sz="1800" dirty="0" smtClean="0"/>
              <a:t>use (soluzione </a:t>
            </a:r>
            <a:r>
              <a:rPr lang="it-IT" altLang="it-IT" sz="1800" dirty="0"/>
              <a:t>HW)</a:t>
            </a:r>
            <a:r>
              <a:rPr lang="it-IT" altLang="it-IT" sz="2400" dirty="0"/>
              <a:t> Inserimento di bolle </a:t>
            </a:r>
            <a:r>
              <a:rPr lang="it-IT" altLang="it-IT" sz="2400" dirty="0" smtClean="0"/>
              <a:t>(2/3</a:t>
            </a:r>
            <a:r>
              <a:rPr lang="it-IT" altLang="it-IT" sz="2400" dirty="0"/>
              <a:t>)</a:t>
            </a:r>
            <a:endParaRPr lang="it-IT" sz="2400" dirty="0"/>
          </a:p>
        </p:txBody>
      </p:sp>
      <p:sp>
        <p:nvSpPr>
          <p:cNvPr id="3" name="Segnaposto contenuto 2"/>
          <p:cNvSpPr>
            <a:spLocks noGrp="1"/>
          </p:cNvSpPr>
          <p:nvPr>
            <p:ph idx="1"/>
          </p:nvPr>
        </p:nvSpPr>
        <p:spPr/>
        <p:txBody>
          <a:bodyPr/>
          <a:lstStyle/>
          <a:p>
            <a:pPr eaLnBrk="1" hangingPunct="1">
              <a:buClr>
                <a:schemeClr val="tx1"/>
              </a:buClr>
            </a:pPr>
            <a:r>
              <a:rPr lang="it-IT" altLang="it-IT" sz="2400" dirty="0"/>
              <a:t>Esempio </a:t>
            </a:r>
            <a:r>
              <a:rPr lang="it-IT" altLang="it-IT" sz="2400" dirty="0" smtClean="0"/>
              <a:t>2: </a:t>
            </a:r>
            <a:r>
              <a:rPr lang="it-IT" altLang="it-IT" sz="2400" dirty="0"/>
              <a:t>occorre inserire </a:t>
            </a:r>
            <a:r>
              <a:rPr lang="it-IT" altLang="it-IT" sz="2400" dirty="0" smtClean="0">
                <a:solidFill>
                  <a:srgbClr val="FF0000"/>
                </a:solidFill>
              </a:rPr>
              <a:t>due bolle</a:t>
            </a:r>
            <a:r>
              <a:rPr lang="it-IT" altLang="it-IT" sz="2400" dirty="0" smtClean="0"/>
              <a:t> </a:t>
            </a:r>
            <a:r>
              <a:rPr lang="it-IT" altLang="it-IT" sz="2400" dirty="0"/>
              <a:t>per fermare l’istruzione sub affinché possano essere letti i dati corretti </a:t>
            </a:r>
          </a:p>
          <a:p>
            <a:pPr lvl="1" eaLnBrk="1" hangingPunct="1">
              <a:buClr>
                <a:schemeClr val="tx1"/>
              </a:buClr>
            </a:pPr>
            <a:r>
              <a:rPr lang="it-IT" altLang="it-IT" sz="2000" dirty="0">
                <a:solidFill>
                  <a:srgbClr val="FF0000"/>
                </a:solidFill>
              </a:rPr>
              <a:t>u</a:t>
            </a:r>
            <a:r>
              <a:rPr lang="it-IT" altLang="it-IT" sz="2000" dirty="0" smtClean="0">
                <a:solidFill>
                  <a:srgbClr val="FF0000"/>
                </a:solidFill>
              </a:rPr>
              <a:t>na bolla</a:t>
            </a:r>
            <a:r>
              <a:rPr lang="it-IT" altLang="it-IT" sz="2000" dirty="0" smtClean="0"/>
              <a:t> </a:t>
            </a:r>
            <a:r>
              <a:rPr lang="it-IT" altLang="it-IT" sz="2000" dirty="0"/>
              <a:t>se assenza di conflitti </a:t>
            </a:r>
            <a:r>
              <a:rPr lang="it-IT" altLang="it-IT" sz="2000" dirty="0" smtClean="0"/>
              <a:t>strutturali </a:t>
            </a:r>
            <a:r>
              <a:rPr lang="it-IT" altLang="it-IT" sz="2000" dirty="0"/>
              <a:t>sul banco dei registri</a:t>
            </a:r>
            <a:endParaRPr lang="en-US" altLang="it-IT" sz="2000" dirty="0"/>
          </a:p>
          <a:p>
            <a:endParaRPr lang="it-IT"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82</a:t>
            </a:fld>
            <a:endParaRPr lang="it-IT" altLang="it-IT"/>
          </a:p>
        </p:txBody>
      </p:sp>
      <p:sp>
        <p:nvSpPr>
          <p:cNvPr id="8" name="Rectangle 1028"/>
          <p:cNvSpPr>
            <a:spLocks noChangeArrowheads="1"/>
          </p:cNvSpPr>
          <p:nvPr/>
        </p:nvSpPr>
        <p:spPr bwMode="auto">
          <a:xfrm>
            <a:off x="183450" y="3473450"/>
            <a:ext cx="1774845"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err="1" smtClean="0"/>
              <a:t>add</a:t>
            </a:r>
            <a:r>
              <a:rPr lang="it-IT" altLang="it-IT" sz="1800" dirty="0" smtClean="0"/>
              <a:t> </a:t>
            </a:r>
            <a:r>
              <a:rPr lang="it-IT" altLang="it-IT" sz="1800" dirty="0" smtClean="0">
                <a:solidFill>
                  <a:schemeClr val="tx2"/>
                </a:solidFill>
              </a:rPr>
              <a:t>R1, R2</a:t>
            </a:r>
            <a:r>
              <a:rPr lang="it-IT" altLang="it-IT" sz="1800" dirty="0" smtClean="0">
                <a:solidFill>
                  <a:srgbClr val="FF0000"/>
                </a:solidFill>
              </a:rPr>
              <a:t>, R3</a:t>
            </a:r>
            <a:endParaRPr lang="en-US" altLang="it-IT" sz="1800" dirty="0"/>
          </a:p>
        </p:txBody>
      </p:sp>
      <p:grpSp>
        <p:nvGrpSpPr>
          <p:cNvPr id="9" name="Group 1029"/>
          <p:cNvGrpSpPr>
            <a:grpSpLocks/>
          </p:cNvGrpSpPr>
          <p:nvPr/>
        </p:nvGrpSpPr>
        <p:grpSpPr bwMode="auto">
          <a:xfrm>
            <a:off x="2412300" y="3429000"/>
            <a:ext cx="3048000" cy="381000"/>
            <a:chOff x="576" y="1344"/>
            <a:chExt cx="1920" cy="240"/>
          </a:xfrm>
        </p:grpSpPr>
        <p:grpSp>
          <p:nvGrpSpPr>
            <p:cNvPr id="10" name="Group 1030"/>
            <p:cNvGrpSpPr>
              <a:grpSpLocks/>
            </p:cNvGrpSpPr>
            <p:nvPr/>
          </p:nvGrpSpPr>
          <p:grpSpPr bwMode="auto">
            <a:xfrm>
              <a:off x="960" y="1344"/>
              <a:ext cx="386" cy="240"/>
              <a:chOff x="960" y="1344"/>
              <a:chExt cx="386" cy="240"/>
            </a:xfrm>
          </p:grpSpPr>
          <p:sp>
            <p:nvSpPr>
              <p:cNvPr id="22" name="Rectangle 1031"/>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23" name="Text Box 1032"/>
              <p:cNvSpPr txBox="1">
                <a:spLocks noChangeArrowheads="1"/>
              </p:cNvSpPr>
              <p:nvPr/>
            </p:nvSpPr>
            <p:spPr bwMode="auto">
              <a:xfrm>
                <a:off x="1031" y="1357"/>
                <a:ext cx="26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a:t> </a:t>
                </a:r>
                <a:r>
                  <a:rPr lang="it-IT" altLang="it-IT" sz="1800" dirty="0" smtClean="0"/>
                  <a:t>D</a:t>
                </a:r>
                <a:endParaRPr lang="en-US" altLang="it-IT" sz="1800" dirty="0"/>
              </a:p>
            </p:txBody>
          </p:sp>
        </p:grpSp>
        <p:grpSp>
          <p:nvGrpSpPr>
            <p:cNvPr id="11" name="Group 1033"/>
            <p:cNvGrpSpPr>
              <a:grpSpLocks/>
            </p:cNvGrpSpPr>
            <p:nvPr/>
          </p:nvGrpSpPr>
          <p:grpSpPr bwMode="auto">
            <a:xfrm>
              <a:off x="576" y="1344"/>
              <a:ext cx="386" cy="240"/>
              <a:chOff x="960" y="1344"/>
              <a:chExt cx="386" cy="240"/>
            </a:xfrm>
          </p:grpSpPr>
          <p:sp>
            <p:nvSpPr>
              <p:cNvPr id="20" name="Rectangle 1034"/>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21" name="Text Box 1035"/>
              <p:cNvSpPr txBox="1">
                <a:spLocks noChangeArrowheads="1"/>
              </p:cNvSpPr>
              <p:nvPr/>
            </p:nvSpPr>
            <p:spPr bwMode="auto">
              <a:xfrm>
                <a:off x="1031" y="1357"/>
                <a:ext cx="24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a:t> </a:t>
                </a:r>
                <a:r>
                  <a:rPr lang="it-IT" altLang="it-IT" sz="1800" dirty="0" smtClean="0"/>
                  <a:t>F</a:t>
                </a:r>
                <a:endParaRPr lang="en-US" altLang="it-IT" sz="1800" dirty="0"/>
              </a:p>
            </p:txBody>
          </p:sp>
        </p:grpSp>
        <p:sp>
          <p:nvSpPr>
            <p:cNvPr id="12" name="Rectangle 1036"/>
            <p:cNvSpPr>
              <a:spLocks noChangeArrowheads="1"/>
            </p:cNvSpPr>
            <p:nvPr/>
          </p:nvSpPr>
          <p:spPr bwMode="auto">
            <a:xfrm>
              <a:off x="1342"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13" name="Text Box 1037"/>
            <p:cNvSpPr txBox="1">
              <a:spLocks noChangeArrowheads="1"/>
            </p:cNvSpPr>
            <p:nvPr/>
          </p:nvSpPr>
          <p:spPr bwMode="auto">
            <a:xfrm>
              <a:off x="1381" y="1357"/>
              <a:ext cx="25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smtClean="0"/>
                <a:t> E</a:t>
              </a:r>
              <a:endParaRPr lang="en-US" altLang="it-IT" sz="1800" dirty="0"/>
            </a:p>
          </p:txBody>
        </p:sp>
        <p:grpSp>
          <p:nvGrpSpPr>
            <p:cNvPr id="14" name="Group 1038"/>
            <p:cNvGrpSpPr>
              <a:grpSpLocks/>
            </p:cNvGrpSpPr>
            <p:nvPr/>
          </p:nvGrpSpPr>
          <p:grpSpPr bwMode="auto">
            <a:xfrm>
              <a:off x="1696" y="1344"/>
              <a:ext cx="419" cy="240"/>
              <a:chOff x="1704" y="1344"/>
              <a:chExt cx="419" cy="240"/>
            </a:xfrm>
          </p:grpSpPr>
          <p:sp>
            <p:nvSpPr>
              <p:cNvPr id="18" name="Text Box 1039"/>
              <p:cNvSpPr txBox="1">
                <a:spLocks noChangeArrowheads="1"/>
              </p:cNvSpPr>
              <p:nvPr/>
            </p:nvSpPr>
            <p:spPr bwMode="auto">
              <a:xfrm>
                <a:off x="1704" y="1357"/>
                <a:ext cx="35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a:t> </a:t>
                </a:r>
                <a:r>
                  <a:rPr lang="it-IT" altLang="it-IT" sz="1800" dirty="0" smtClean="0"/>
                  <a:t>  M</a:t>
                </a:r>
                <a:endParaRPr lang="en-US" altLang="it-IT" sz="1800" dirty="0"/>
              </a:p>
            </p:txBody>
          </p:sp>
          <p:sp>
            <p:nvSpPr>
              <p:cNvPr id="19" name="Rectangle 1040"/>
              <p:cNvSpPr>
                <a:spLocks noChangeArrowheads="1"/>
              </p:cNvSpPr>
              <p:nvPr/>
            </p:nvSpPr>
            <p:spPr bwMode="auto">
              <a:xfrm>
                <a:off x="1737"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nvGrpSpPr>
            <p:cNvPr id="15" name="Group 1041"/>
            <p:cNvGrpSpPr>
              <a:grpSpLocks/>
            </p:cNvGrpSpPr>
            <p:nvPr/>
          </p:nvGrpSpPr>
          <p:grpSpPr bwMode="auto">
            <a:xfrm>
              <a:off x="2110" y="1344"/>
              <a:ext cx="386" cy="240"/>
              <a:chOff x="2110" y="1344"/>
              <a:chExt cx="386" cy="240"/>
            </a:xfrm>
          </p:grpSpPr>
          <p:sp>
            <p:nvSpPr>
              <p:cNvPr id="16" name="Rectangle 1042"/>
              <p:cNvSpPr>
                <a:spLocks noChangeArrowheads="1"/>
              </p:cNvSpPr>
              <p:nvPr/>
            </p:nvSpPr>
            <p:spPr bwMode="auto">
              <a:xfrm>
                <a:off x="211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17" name="Text Box 1043"/>
              <p:cNvSpPr txBox="1">
                <a:spLocks noChangeArrowheads="1"/>
              </p:cNvSpPr>
              <p:nvPr/>
            </p:nvSpPr>
            <p:spPr bwMode="auto">
              <a:xfrm>
                <a:off x="2129" y="1360"/>
                <a:ext cx="34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WB</a:t>
                </a:r>
                <a:endParaRPr lang="en-US" altLang="it-IT" sz="1800"/>
              </a:p>
            </p:txBody>
          </p:sp>
        </p:grpSp>
      </p:grpSp>
      <p:sp>
        <p:nvSpPr>
          <p:cNvPr id="24" name="Line 1044"/>
          <p:cNvSpPr>
            <a:spLocks noChangeShapeType="1"/>
          </p:cNvSpPr>
          <p:nvPr/>
        </p:nvSpPr>
        <p:spPr bwMode="auto">
          <a:xfrm>
            <a:off x="2259900" y="3355975"/>
            <a:ext cx="6477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it-IT"/>
          </a:p>
        </p:txBody>
      </p:sp>
      <p:sp>
        <p:nvSpPr>
          <p:cNvPr id="25" name="Text Box 1045"/>
          <p:cNvSpPr txBox="1">
            <a:spLocks noChangeArrowheads="1"/>
          </p:cNvSpPr>
          <p:nvPr/>
        </p:nvSpPr>
        <p:spPr bwMode="auto">
          <a:xfrm>
            <a:off x="7984425" y="3355975"/>
            <a:ext cx="6762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400"/>
              <a:t>tempo</a:t>
            </a:r>
            <a:endParaRPr lang="en-US" altLang="it-IT" sz="1400"/>
          </a:p>
        </p:txBody>
      </p:sp>
      <p:grpSp>
        <p:nvGrpSpPr>
          <p:cNvPr id="26" name="Group 1047"/>
          <p:cNvGrpSpPr>
            <a:grpSpLocks/>
          </p:cNvGrpSpPr>
          <p:nvPr/>
        </p:nvGrpSpPr>
        <p:grpSpPr bwMode="auto">
          <a:xfrm>
            <a:off x="5447456" y="4195959"/>
            <a:ext cx="612775" cy="381000"/>
            <a:chOff x="960" y="1344"/>
            <a:chExt cx="386" cy="240"/>
          </a:xfrm>
        </p:grpSpPr>
        <p:sp>
          <p:nvSpPr>
            <p:cNvPr id="27" name="Rectangle 1048"/>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28" name="Text Box 1049"/>
            <p:cNvSpPr txBox="1">
              <a:spLocks noChangeArrowheads="1"/>
            </p:cNvSpPr>
            <p:nvPr/>
          </p:nvSpPr>
          <p:spPr bwMode="auto">
            <a:xfrm>
              <a:off x="1031" y="1357"/>
              <a:ext cx="26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a:t> </a:t>
              </a:r>
              <a:r>
                <a:rPr lang="it-IT" altLang="it-IT" sz="1800" dirty="0" smtClean="0"/>
                <a:t>D</a:t>
              </a:r>
              <a:endParaRPr lang="en-US" altLang="it-IT" sz="1800" dirty="0"/>
            </a:p>
          </p:txBody>
        </p:sp>
      </p:grpSp>
      <p:grpSp>
        <p:nvGrpSpPr>
          <p:cNvPr id="29" name="Group 1050"/>
          <p:cNvGrpSpPr>
            <a:grpSpLocks/>
          </p:cNvGrpSpPr>
          <p:nvPr/>
        </p:nvGrpSpPr>
        <p:grpSpPr bwMode="auto">
          <a:xfrm>
            <a:off x="3621914" y="4205948"/>
            <a:ext cx="612775" cy="381000"/>
            <a:chOff x="960" y="1344"/>
            <a:chExt cx="386" cy="240"/>
          </a:xfrm>
        </p:grpSpPr>
        <p:sp>
          <p:nvSpPr>
            <p:cNvPr id="30" name="Rectangle 1051"/>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31" name="Text Box 1052"/>
            <p:cNvSpPr txBox="1">
              <a:spLocks noChangeArrowheads="1"/>
            </p:cNvSpPr>
            <p:nvPr/>
          </p:nvSpPr>
          <p:spPr bwMode="auto">
            <a:xfrm>
              <a:off x="1031" y="1357"/>
              <a:ext cx="24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a:t> </a:t>
              </a:r>
              <a:r>
                <a:rPr lang="it-IT" altLang="it-IT" sz="1800" dirty="0" smtClean="0"/>
                <a:t>F</a:t>
              </a:r>
              <a:endParaRPr lang="en-US" altLang="it-IT" sz="1800" dirty="0"/>
            </a:p>
          </p:txBody>
        </p:sp>
      </p:grpSp>
      <p:sp>
        <p:nvSpPr>
          <p:cNvPr id="32" name="Rectangle 1053"/>
          <p:cNvSpPr>
            <a:spLocks noChangeArrowheads="1"/>
          </p:cNvSpPr>
          <p:nvPr/>
        </p:nvSpPr>
        <p:spPr bwMode="auto">
          <a:xfrm>
            <a:off x="6053964" y="4205948"/>
            <a:ext cx="612775"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33" name="Text Box 1054"/>
          <p:cNvSpPr txBox="1">
            <a:spLocks noChangeArrowheads="1"/>
          </p:cNvSpPr>
          <p:nvPr/>
        </p:nvSpPr>
        <p:spPr bwMode="auto">
          <a:xfrm>
            <a:off x="6082374" y="4205948"/>
            <a:ext cx="466794"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smtClean="0"/>
              <a:t>  E</a:t>
            </a:r>
            <a:endParaRPr lang="en-US" altLang="it-IT" sz="1800" dirty="0"/>
          </a:p>
        </p:txBody>
      </p:sp>
      <p:grpSp>
        <p:nvGrpSpPr>
          <p:cNvPr id="34" name="Group 1055"/>
          <p:cNvGrpSpPr>
            <a:grpSpLocks/>
          </p:cNvGrpSpPr>
          <p:nvPr/>
        </p:nvGrpSpPr>
        <p:grpSpPr bwMode="auto">
          <a:xfrm>
            <a:off x="6601489" y="4205948"/>
            <a:ext cx="665163" cy="381000"/>
            <a:chOff x="1704" y="1344"/>
            <a:chExt cx="419" cy="240"/>
          </a:xfrm>
        </p:grpSpPr>
        <p:sp>
          <p:nvSpPr>
            <p:cNvPr id="35" name="Text Box 1056"/>
            <p:cNvSpPr txBox="1">
              <a:spLocks noChangeArrowheads="1"/>
            </p:cNvSpPr>
            <p:nvPr/>
          </p:nvSpPr>
          <p:spPr bwMode="auto">
            <a:xfrm>
              <a:off x="1704" y="1357"/>
              <a:ext cx="35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a:t> </a:t>
              </a:r>
              <a:r>
                <a:rPr lang="it-IT" altLang="it-IT" sz="1800" dirty="0" smtClean="0"/>
                <a:t>  M</a:t>
              </a:r>
              <a:endParaRPr lang="en-US" altLang="it-IT" sz="1800" dirty="0"/>
            </a:p>
          </p:txBody>
        </p:sp>
        <p:sp>
          <p:nvSpPr>
            <p:cNvPr id="36" name="Rectangle 1057"/>
            <p:cNvSpPr>
              <a:spLocks noChangeArrowheads="1"/>
            </p:cNvSpPr>
            <p:nvPr/>
          </p:nvSpPr>
          <p:spPr bwMode="auto">
            <a:xfrm>
              <a:off x="1737"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nvGrpSpPr>
          <p:cNvPr id="37" name="Group 1058"/>
          <p:cNvGrpSpPr>
            <a:grpSpLocks/>
          </p:cNvGrpSpPr>
          <p:nvPr/>
        </p:nvGrpSpPr>
        <p:grpSpPr bwMode="auto">
          <a:xfrm>
            <a:off x="7287749" y="4205948"/>
            <a:ext cx="612775" cy="381000"/>
            <a:chOff x="2110" y="1344"/>
            <a:chExt cx="386" cy="240"/>
          </a:xfrm>
        </p:grpSpPr>
        <p:sp>
          <p:nvSpPr>
            <p:cNvPr id="38" name="Rectangle 1059"/>
            <p:cNvSpPr>
              <a:spLocks noChangeArrowheads="1"/>
            </p:cNvSpPr>
            <p:nvPr/>
          </p:nvSpPr>
          <p:spPr bwMode="auto">
            <a:xfrm>
              <a:off x="211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39" name="Text Box 1060"/>
            <p:cNvSpPr txBox="1">
              <a:spLocks noChangeArrowheads="1"/>
            </p:cNvSpPr>
            <p:nvPr/>
          </p:nvSpPr>
          <p:spPr bwMode="auto">
            <a:xfrm>
              <a:off x="2129" y="1360"/>
              <a:ext cx="34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WB</a:t>
              </a:r>
              <a:endParaRPr lang="en-US" altLang="it-IT" sz="1800"/>
            </a:p>
          </p:txBody>
        </p:sp>
      </p:grpSp>
      <p:sp>
        <p:nvSpPr>
          <p:cNvPr id="40" name="Line 1106"/>
          <p:cNvSpPr>
            <a:spLocks noChangeShapeType="1"/>
          </p:cNvSpPr>
          <p:nvPr/>
        </p:nvSpPr>
        <p:spPr bwMode="auto">
          <a:xfrm>
            <a:off x="2259900" y="3355975"/>
            <a:ext cx="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it-IT"/>
          </a:p>
        </p:txBody>
      </p:sp>
      <p:sp>
        <p:nvSpPr>
          <p:cNvPr id="41" name="Text Box 1107"/>
          <p:cNvSpPr txBox="1">
            <a:spLocks noChangeArrowheads="1"/>
          </p:cNvSpPr>
          <p:nvPr/>
        </p:nvSpPr>
        <p:spPr bwMode="auto">
          <a:xfrm>
            <a:off x="2183700" y="5013917"/>
            <a:ext cx="16764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it-IT" altLang="it-IT" sz="1400" dirty="0"/>
              <a:t>ordine di esecuzione delle istruzioni</a:t>
            </a:r>
            <a:endParaRPr lang="en-US" altLang="it-IT" sz="1400" dirty="0"/>
          </a:p>
        </p:txBody>
      </p:sp>
      <p:sp>
        <p:nvSpPr>
          <p:cNvPr id="42" name="Rectangle 1108"/>
          <p:cNvSpPr>
            <a:spLocks noChangeArrowheads="1"/>
          </p:cNvSpPr>
          <p:nvPr/>
        </p:nvSpPr>
        <p:spPr bwMode="auto">
          <a:xfrm>
            <a:off x="189861" y="3814500"/>
            <a:ext cx="1774845"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err="1" smtClean="0"/>
              <a:t>add</a:t>
            </a:r>
            <a:r>
              <a:rPr lang="it-IT" altLang="it-IT" sz="1800" dirty="0" smtClean="0"/>
              <a:t> R7, R8, R9</a:t>
            </a:r>
            <a:endParaRPr lang="en-US" altLang="it-IT" sz="1800" dirty="0"/>
          </a:p>
        </p:txBody>
      </p:sp>
      <p:sp>
        <p:nvSpPr>
          <p:cNvPr id="43" name="Line 1112"/>
          <p:cNvSpPr>
            <a:spLocks noChangeShapeType="1"/>
          </p:cNvSpPr>
          <p:nvPr/>
        </p:nvSpPr>
        <p:spPr bwMode="auto">
          <a:xfrm>
            <a:off x="5382349" y="3646860"/>
            <a:ext cx="501115" cy="664209"/>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it-IT"/>
          </a:p>
        </p:txBody>
      </p:sp>
      <p:grpSp>
        <p:nvGrpSpPr>
          <p:cNvPr id="44" name="Group 1115"/>
          <p:cNvGrpSpPr>
            <a:grpSpLocks/>
          </p:cNvGrpSpPr>
          <p:nvPr/>
        </p:nvGrpSpPr>
        <p:grpSpPr bwMode="auto">
          <a:xfrm>
            <a:off x="4231514" y="4205948"/>
            <a:ext cx="611188" cy="381000"/>
            <a:chOff x="3700" y="3792"/>
            <a:chExt cx="385" cy="240"/>
          </a:xfrm>
        </p:grpSpPr>
        <p:sp>
          <p:nvSpPr>
            <p:cNvPr id="45" name="Oval 1113"/>
            <p:cNvSpPr>
              <a:spLocks noChangeArrowheads="1"/>
            </p:cNvSpPr>
            <p:nvPr/>
          </p:nvSpPr>
          <p:spPr bwMode="auto">
            <a:xfrm>
              <a:off x="3700" y="3792"/>
              <a:ext cx="384" cy="24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46" name="Text Box 1114"/>
            <p:cNvSpPr txBox="1">
              <a:spLocks noChangeArrowheads="1"/>
            </p:cNvSpPr>
            <p:nvPr/>
          </p:nvSpPr>
          <p:spPr bwMode="auto">
            <a:xfrm>
              <a:off x="3700" y="3814"/>
              <a:ext cx="38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600">
                  <a:solidFill>
                    <a:srgbClr val="FF0000"/>
                  </a:solidFill>
                </a:rPr>
                <a:t>bolla</a:t>
              </a:r>
              <a:endParaRPr lang="en-US" altLang="it-IT" sz="1600">
                <a:solidFill>
                  <a:srgbClr val="FF0000"/>
                </a:solidFill>
              </a:endParaRPr>
            </a:p>
          </p:txBody>
        </p:sp>
      </p:grpSp>
      <p:grpSp>
        <p:nvGrpSpPr>
          <p:cNvPr id="47" name="Group 1116"/>
          <p:cNvGrpSpPr>
            <a:grpSpLocks/>
          </p:cNvGrpSpPr>
          <p:nvPr/>
        </p:nvGrpSpPr>
        <p:grpSpPr bwMode="auto">
          <a:xfrm>
            <a:off x="4839527" y="4205948"/>
            <a:ext cx="611187" cy="381000"/>
            <a:chOff x="3700" y="3792"/>
            <a:chExt cx="385" cy="240"/>
          </a:xfrm>
        </p:grpSpPr>
        <p:sp>
          <p:nvSpPr>
            <p:cNvPr id="48" name="Oval 1117"/>
            <p:cNvSpPr>
              <a:spLocks noChangeArrowheads="1"/>
            </p:cNvSpPr>
            <p:nvPr/>
          </p:nvSpPr>
          <p:spPr bwMode="auto">
            <a:xfrm>
              <a:off x="3700" y="3792"/>
              <a:ext cx="384" cy="24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49" name="Text Box 1118"/>
            <p:cNvSpPr txBox="1">
              <a:spLocks noChangeArrowheads="1"/>
            </p:cNvSpPr>
            <p:nvPr/>
          </p:nvSpPr>
          <p:spPr bwMode="auto">
            <a:xfrm>
              <a:off x="3700" y="3814"/>
              <a:ext cx="38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600">
                  <a:solidFill>
                    <a:srgbClr val="FF0000"/>
                  </a:solidFill>
                </a:rPr>
                <a:t>bolla</a:t>
              </a:r>
              <a:endParaRPr lang="en-US" altLang="it-IT" sz="1600">
                <a:solidFill>
                  <a:srgbClr val="FF0000"/>
                </a:solidFill>
              </a:endParaRPr>
            </a:p>
          </p:txBody>
        </p:sp>
      </p:grpSp>
      <p:sp>
        <p:nvSpPr>
          <p:cNvPr id="53" name="Rectangle 1108"/>
          <p:cNvSpPr>
            <a:spLocks noChangeArrowheads="1"/>
          </p:cNvSpPr>
          <p:nvPr/>
        </p:nvSpPr>
        <p:spPr bwMode="auto">
          <a:xfrm>
            <a:off x="180275" y="4137659"/>
            <a:ext cx="1762021"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a:t>sub </a:t>
            </a:r>
            <a:r>
              <a:rPr lang="it-IT" altLang="it-IT" sz="1800" dirty="0" smtClean="0"/>
              <a:t>R3, R4, R5</a:t>
            </a:r>
            <a:endParaRPr lang="en-US" altLang="it-IT" sz="1800" dirty="0"/>
          </a:p>
        </p:txBody>
      </p:sp>
      <p:grpSp>
        <p:nvGrpSpPr>
          <p:cNvPr id="54" name="Group 1029"/>
          <p:cNvGrpSpPr>
            <a:grpSpLocks/>
          </p:cNvGrpSpPr>
          <p:nvPr/>
        </p:nvGrpSpPr>
        <p:grpSpPr bwMode="auto">
          <a:xfrm>
            <a:off x="3021817" y="3813176"/>
            <a:ext cx="3048000" cy="381000"/>
            <a:chOff x="576" y="1344"/>
            <a:chExt cx="1920" cy="240"/>
          </a:xfrm>
        </p:grpSpPr>
        <p:grpSp>
          <p:nvGrpSpPr>
            <p:cNvPr id="55" name="Group 1030"/>
            <p:cNvGrpSpPr>
              <a:grpSpLocks/>
            </p:cNvGrpSpPr>
            <p:nvPr/>
          </p:nvGrpSpPr>
          <p:grpSpPr bwMode="auto">
            <a:xfrm>
              <a:off x="960" y="1344"/>
              <a:ext cx="386" cy="240"/>
              <a:chOff x="960" y="1344"/>
              <a:chExt cx="386" cy="240"/>
            </a:xfrm>
          </p:grpSpPr>
          <p:sp>
            <p:nvSpPr>
              <p:cNvPr id="67" name="Rectangle 1031"/>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68" name="Text Box 1032"/>
              <p:cNvSpPr txBox="1">
                <a:spLocks noChangeArrowheads="1"/>
              </p:cNvSpPr>
              <p:nvPr/>
            </p:nvSpPr>
            <p:spPr bwMode="auto">
              <a:xfrm>
                <a:off x="1031" y="1357"/>
                <a:ext cx="22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smtClean="0"/>
                  <a:t>D</a:t>
                </a:r>
                <a:endParaRPr lang="en-US" altLang="it-IT" sz="1800" dirty="0"/>
              </a:p>
            </p:txBody>
          </p:sp>
        </p:grpSp>
        <p:grpSp>
          <p:nvGrpSpPr>
            <p:cNvPr id="56" name="Group 1033"/>
            <p:cNvGrpSpPr>
              <a:grpSpLocks/>
            </p:cNvGrpSpPr>
            <p:nvPr/>
          </p:nvGrpSpPr>
          <p:grpSpPr bwMode="auto">
            <a:xfrm>
              <a:off x="576" y="1344"/>
              <a:ext cx="386" cy="240"/>
              <a:chOff x="960" y="1344"/>
              <a:chExt cx="386" cy="240"/>
            </a:xfrm>
          </p:grpSpPr>
          <p:sp>
            <p:nvSpPr>
              <p:cNvPr id="65" name="Rectangle 1034"/>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66" name="Text Box 1035"/>
              <p:cNvSpPr txBox="1">
                <a:spLocks noChangeArrowheads="1"/>
              </p:cNvSpPr>
              <p:nvPr/>
            </p:nvSpPr>
            <p:spPr bwMode="auto">
              <a:xfrm>
                <a:off x="1031" y="1357"/>
                <a:ext cx="24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a:t> </a:t>
                </a:r>
                <a:r>
                  <a:rPr lang="it-IT" altLang="it-IT" sz="1800" dirty="0" smtClean="0"/>
                  <a:t>F</a:t>
                </a:r>
                <a:endParaRPr lang="en-US" altLang="it-IT" sz="1800" dirty="0"/>
              </a:p>
            </p:txBody>
          </p:sp>
        </p:grpSp>
        <p:sp>
          <p:nvSpPr>
            <p:cNvPr id="57" name="Rectangle 1036"/>
            <p:cNvSpPr>
              <a:spLocks noChangeArrowheads="1"/>
            </p:cNvSpPr>
            <p:nvPr/>
          </p:nvSpPr>
          <p:spPr bwMode="auto">
            <a:xfrm>
              <a:off x="1342"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8" name="Text Box 1037"/>
            <p:cNvSpPr txBox="1">
              <a:spLocks noChangeArrowheads="1"/>
            </p:cNvSpPr>
            <p:nvPr/>
          </p:nvSpPr>
          <p:spPr bwMode="auto">
            <a:xfrm>
              <a:off x="1381" y="1357"/>
              <a:ext cx="25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smtClean="0"/>
                <a:t> E</a:t>
              </a:r>
              <a:endParaRPr lang="en-US" altLang="it-IT" sz="1800" dirty="0"/>
            </a:p>
          </p:txBody>
        </p:sp>
        <p:grpSp>
          <p:nvGrpSpPr>
            <p:cNvPr id="59" name="Group 1038"/>
            <p:cNvGrpSpPr>
              <a:grpSpLocks/>
            </p:cNvGrpSpPr>
            <p:nvPr/>
          </p:nvGrpSpPr>
          <p:grpSpPr bwMode="auto">
            <a:xfrm>
              <a:off x="1696" y="1344"/>
              <a:ext cx="419" cy="240"/>
              <a:chOff x="1704" y="1344"/>
              <a:chExt cx="419" cy="240"/>
            </a:xfrm>
          </p:grpSpPr>
          <p:sp>
            <p:nvSpPr>
              <p:cNvPr id="63" name="Text Box 1039"/>
              <p:cNvSpPr txBox="1">
                <a:spLocks noChangeArrowheads="1"/>
              </p:cNvSpPr>
              <p:nvPr/>
            </p:nvSpPr>
            <p:spPr bwMode="auto">
              <a:xfrm>
                <a:off x="1704" y="1357"/>
                <a:ext cx="35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a:t> </a:t>
                </a:r>
                <a:r>
                  <a:rPr lang="it-IT" altLang="it-IT" sz="1800" dirty="0" smtClean="0"/>
                  <a:t>  M</a:t>
                </a:r>
                <a:endParaRPr lang="en-US" altLang="it-IT" sz="1800" dirty="0"/>
              </a:p>
            </p:txBody>
          </p:sp>
          <p:sp>
            <p:nvSpPr>
              <p:cNvPr id="64" name="Rectangle 1040"/>
              <p:cNvSpPr>
                <a:spLocks noChangeArrowheads="1"/>
              </p:cNvSpPr>
              <p:nvPr/>
            </p:nvSpPr>
            <p:spPr bwMode="auto">
              <a:xfrm>
                <a:off x="1737"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nvGrpSpPr>
            <p:cNvPr id="60" name="Group 1041"/>
            <p:cNvGrpSpPr>
              <a:grpSpLocks/>
            </p:cNvGrpSpPr>
            <p:nvPr/>
          </p:nvGrpSpPr>
          <p:grpSpPr bwMode="auto">
            <a:xfrm>
              <a:off x="2110" y="1344"/>
              <a:ext cx="386" cy="240"/>
              <a:chOff x="2110" y="1344"/>
              <a:chExt cx="386" cy="240"/>
            </a:xfrm>
          </p:grpSpPr>
          <p:sp>
            <p:nvSpPr>
              <p:cNvPr id="61" name="Rectangle 1042"/>
              <p:cNvSpPr>
                <a:spLocks noChangeArrowheads="1"/>
              </p:cNvSpPr>
              <p:nvPr/>
            </p:nvSpPr>
            <p:spPr bwMode="auto">
              <a:xfrm>
                <a:off x="211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62" name="Text Box 1043"/>
              <p:cNvSpPr txBox="1">
                <a:spLocks noChangeArrowheads="1"/>
              </p:cNvSpPr>
              <p:nvPr/>
            </p:nvSpPr>
            <p:spPr bwMode="auto">
              <a:xfrm>
                <a:off x="2129" y="1360"/>
                <a:ext cx="34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WB</a:t>
                </a:r>
                <a:endParaRPr lang="en-US" altLang="it-IT" sz="1800"/>
              </a:p>
            </p:txBody>
          </p:sp>
        </p:grpSp>
      </p:grpSp>
    </p:spTree>
    <p:extLst>
      <p:ext uri="{BB962C8B-B14F-4D97-AF65-F5344CB8AC3E}">
        <p14:creationId xmlns:p14="http://schemas.microsoft.com/office/powerpoint/2010/main" val="279095154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ltLang="it-IT" sz="1800" dirty="0" err="1"/>
              <a:t>Define</a:t>
            </a:r>
            <a:r>
              <a:rPr lang="it-IT" altLang="it-IT" sz="1800" dirty="0"/>
              <a:t> </a:t>
            </a:r>
            <a:r>
              <a:rPr lang="it-IT" altLang="it-IT" sz="1800" dirty="0" smtClean="0"/>
              <a:t>use (soluzione </a:t>
            </a:r>
            <a:r>
              <a:rPr lang="it-IT" altLang="it-IT" sz="1800" dirty="0"/>
              <a:t>HW)</a:t>
            </a:r>
            <a:r>
              <a:rPr lang="it-IT" altLang="it-IT" sz="2400" dirty="0"/>
              <a:t> Inserimento di bolle </a:t>
            </a:r>
            <a:r>
              <a:rPr lang="it-IT" altLang="it-IT" sz="2400" dirty="0" smtClean="0"/>
              <a:t>(3/3)</a:t>
            </a:r>
            <a:endParaRPr lang="it-IT" sz="2400"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83</a:t>
            </a:fld>
            <a:endParaRPr lang="it-IT" altLang="it-IT"/>
          </a:p>
        </p:txBody>
      </p:sp>
      <p:sp>
        <p:nvSpPr>
          <p:cNvPr id="6" name="Rectangle 1027"/>
          <p:cNvSpPr>
            <a:spLocks noGrp="1" noChangeArrowheads="1"/>
          </p:cNvSpPr>
          <p:nvPr>
            <p:ph idx="1"/>
          </p:nvPr>
        </p:nvSpPr>
        <p:spPr>
          <a:xfrm>
            <a:off x="556020" y="1251248"/>
            <a:ext cx="8143056" cy="5149552"/>
          </a:xfrm>
        </p:spPr>
        <p:txBody>
          <a:bodyPr/>
          <a:lstStyle/>
          <a:p>
            <a:pPr marL="0" indent="0" eaLnBrk="1" hangingPunct="1">
              <a:buNone/>
            </a:pPr>
            <a:r>
              <a:rPr lang="it-IT" altLang="it-IT" sz="2400" dirty="0" smtClean="0"/>
              <a:t>Le bolle si generano:</a:t>
            </a:r>
          </a:p>
          <a:p>
            <a:pPr eaLnBrk="1" hangingPunct="1"/>
            <a:r>
              <a:rPr lang="it-IT" altLang="it-IT" sz="2400" dirty="0" smtClean="0"/>
              <a:t>bloccando il FETCH delle istruzioni</a:t>
            </a:r>
          </a:p>
          <a:p>
            <a:pPr eaLnBrk="1" hangingPunct="1"/>
            <a:r>
              <a:rPr lang="it-IT" altLang="it-IT" sz="2400" dirty="0"/>
              <a:t>f</a:t>
            </a:r>
            <a:r>
              <a:rPr lang="it-IT" altLang="it-IT" sz="2400" dirty="0" smtClean="0"/>
              <a:t>acendo propagare il codice operativo della </a:t>
            </a:r>
            <a:r>
              <a:rPr lang="it-IT" altLang="it-IT" sz="2400" dirty="0" err="1" smtClean="0"/>
              <a:t>nop</a:t>
            </a:r>
            <a:r>
              <a:rPr lang="it-IT" altLang="it-IT" sz="2400" dirty="0" smtClean="0"/>
              <a:t> invece che quella dell’istruzione nello stato di DECODE </a:t>
            </a:r>
          </a:p>
          <a:p>
            <a:pPr marL="0" indent="0" eaLnBrk="1" hangingPunct="1">
              <a:buNone/>
            </a:pPr>
            <a:endParaRPr lang="it-IT" altLang="it-IT" sz="2400" dirty="0"/>
          </a:p>
          <a:p>
            <a:pPr marL="0" indent="0" eaLnBrk="1" hangingPunct="1">
              <a:buNone/>
            </a:pPr>
            <a:r>
              <a:rPr lang="it-IT" altLang="it-IT" sz="2000" dirty="0" smtClean="0"/>
              <a:t>A tal fine si utilizza un dispositivo </a:t>
            </a:r>
            <a:r>
              <a:rPr lang="it-IT" altLang="it-IT" sz="2000" dirty="0" smtClean="0">
                <a:solidFill>
                  <a:srgbClr val="FF0000"/>
                </a:solidFill>
              </a:rPr>
              <a:t>l’HAZARD DETECTION UNIT</a:t>
            </a:r>
            <a:r>
              <a:rPr lang="it-IT" altLang="it-IT" sz="2000" dirty="0" smtClean="0"/>
              <a:t>, che controllando la presenza del conflitto effettua le operazioni precedenti. </a:t>
            </a:r>
          </a:p>
          <a:p>
            <a:pPr marL="0" indent="0" eaLnBrk="1" hangingPunct="1">
              <a:buNone/>
            </a:pPr>
            <a:endParaRPr lang="it-IT" altLang="it-IT" sz="1800" dirty="0" smtClean="0"/>
          </a:p>
          <a:p>
            <a:pPr marL="0" indent="0" eaLnBrk="1" hangingPunct="1">
              <a:buNone/>
            </a:pPr>
            <a:r>
              <a:rPr lang="it-IT" altLang="it-IT" sz="1800" dirty="0" smtClean="0"/>
              <a:t>La presenza dei conflitti viene effettuata comparando l’identificativo dei registri destinazione e sorgenti e verificando che l’istruzione davanti abbia una fase di Write Back (valore del segnale di controllo RW pari ad 1)</a:t>
            </a:r>
          </a:p>
          <a:p>
            <a:pPr marL="0" indent="0" eaLnBrk="1" hangingPunct="1">
              <a:buNone/>
            </a:pPr>
            <a:endParaRPr lang="it-IT" altLang="it-IT" sz="1800" dirty="0" smtClean="0"/>
          </a:p>
          <a:p>
            <a:pPr marL="0" indent="0" eaLnBrk="1" hangingPunct="1">
              <a:buNone/>
            </a:pPr>
            <a:r>
              <a:rPr lang="it-IT" altLang="it-IT" sz="1800" dirty="0" smtClean="0"/>
              <a:t>Notare che tale dispositivo è un semplice circuito combinatorio in grado di fare comparazioni</a:t>
            </a:r>
            <a:endParaRPr lang="en-US" altLang="it-IT" sz="1600" dirty="0" smtClean="0"/>
          </a:p>
        </p:txBody>
      </p:sp>
    </p:spTree>
    <p:extLst>
      <p:ext uri="{BB962C8B-B14F-4D97-AF65-F5344CB8AC3E}">
        <p14:creationId xmlns:p14="http://schemas.microsoft.com/office/powerpoint/2010/main" val="173244160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B304541E-32FC-45B0-BE37-85DD82F8089A}" type="slidenum">
              <a:rPr lang="it-IT" altLang="it-IT" sz="1200"/>
              <a:pPr>
                <a:spcBef>
                  <a:spcPct val="0"/>
                </a:spcBef>
                <a:buFontTx/>
                <a:buNone/>
              </a:pPr>
              <a:t>84</a:t>
            </a:fld>
            <a:endParaRPr lang="it-IT" altLang="it-IT" sz="1200"/>
          </a:p>
        </p:txBody>
      </p:sp>
      <p:sp>
        <p:nvSpPr>
          <p:cNvPr id="269314" name="Rectangle 2"/>
          <p:cNvSpPr>
            <a:spLocks noGrp="1" noChangeArrowheads="1"/>
          </p:cNvSpPr>
          <p:nvPr>
            <p:ph type="title"/>
          </p:nvPr>
        </p:nvSpPr>
        <p:spPr/>
        <p:txBody>
          <a:bodyPr/>
          <a:lstStyle/>
          <a:p>
            <a:pPr eaLnBrk="1" hangingPunct="1">
              <a:defRPr/>
            </a:pPr>
            <a:r>
              <a:rPr lang="it-IT" altLang="it-IT" sz="2400" dirty="0" smtClean="0"/>
              <a:t>(soluzione </a:t>
            </a:r>
            <a:r>
              <a:rPr lang="it-IT" altLang="it-IT" sz="2400" dirty="0"/>
              <a:t>H</a:t>
            </a:r>
            <a:r>
              <a:rPr lang="it-IT" altLang="it-IT" sz="2400" dirty="0" smtClean="0"/>
              <a:t>W)</a:t>
            </a:r>
            <a:r>
              <a:rPr lang="it-IT" altLang="it-IT" dirty="0" smtClean="0"/>
              <a:t> Propagazione (o </a:t>
            </a:r>
            <a:r>
              <a:rPr lang="it-IT" altLang="it-IT" dirty="0" err="1" smtClean="0"/>
              <a:t>forwarding</a:t>
            </a:r>
            <a:r>
              <a:rPr lang="it-IT" altLang="it-IT" dirty="0" smtClean="0"/>
              <a:t>)</a:t>
            </a:r>
            <a:endParaRPr lang="en-US" altLang="it-IT" dirty="0" smtClean="0"/>
          </a:p>
        </p:txBody>
      </p:sp>
      <p:sp>
        <p:nvSpPr>
          <p:cNvPr id="62468" name="Rectangle 3"/>
          <p:cNvSpPr>
            <a:spLocks noGrp="1" noChangeArrowheads="1"/>
          </p:cNvSpPr>
          <p:nvPr>
            <p:ph type="body" idx="1"/>
          </p:nvPr>
        </p:nvSpPr>
        <p:spPr>
          <a:xfrm>
            <a:off x="304800" y="2836182"/>
            <a:ext cx="8610600" cy="1219200"/>
          </a:xfrm>
        </p:spPr>
        <p:txBody>
          <a:bodyPr/>
          <a:lstStyle/>
          <a:p>
            <a:pPr eaLnBrk="1" hangingPunct="1"/>
            <a:r>
              <a:rPr lang="it-IT" altLang="it-IT" sz="2400" smtClean="0"/>
              <a:t>Esempio 1: quando la ALU genera il risultato, questo viene </a:t>
            </a:r>
            <a:r>
              <a:rPr lang="it-IT" altLang="it-IT" sz="2400" i="1" smtClean="0">
                <a:solidFill>
                  <a:srgbClr val="FF0000"/>
                </a:solidFill>
              </a:rPr>
              <a:t>subito</a:t>
            </a:r>
            <a:r>
              <a:rPr lang="it-IT" altLang="it-IT" sz="2400" smtClean="0"/>
              <a:t> messo a disposizione per il passo dell’istruzione che segue tramite una </a:t>
            </a:r>
            <a:r>
              <a:rPr lang="it-IT" altLang="it-IT" sz="2400" i="1" smtClean="0">
                <a:solidFill>
                  <a:srgbClr val="FF0000"/>
                </a:solidFill>
              </a:rPr>
              <a:t>propagazione in avanti</a:t>
            </a:r>
            <a:endParaRPr lang="en-US" altLang="it-IT" sz="2400" i="1" smtClean="0">
              <a:solidFill>
                <a:srgbClr val="FF0000"/>
              </a:solidFill>
            </a:endParaRPr>
          </a:p>
        </p:txBody>
      </p:sp>
      <p:pic>
        <p:nvPicPr>
          <p:cNvPr id="62469" name="Picture 4" descr="04~Figure_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4638" y="4164013"/>
            <a:ext cx="5999162"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5" descr="03~Figure_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524000"/>
            <a:ext cx="5999163"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1" name="AutoShape 6"/>
          <p:cNvSpPr>
            <a:spLocks/>
          </p:cNvSpPr>
          <p:nvPr/>
        </p:nvSpPr>
        <p:spPr bwMode="auto">
          <a:xfrm>
            <a:off x="7218363" y="1066800"/>
            <a:ext cx="1066800" cy="355600"/>
          </a:xfrm>
          <a:prstGeom prst="borderCallout1">
            <a:avLst>
              <a:gd name="adj1" fmla="val 32144"/>
              <a:gd name="adj2" fmla="val -7144"/>
              <a:gd name="adj3" fmla="val 257144"/>
              <a:gd name="adj4" fmla="val -58333"/>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it-IT" altLang="it-IT" sz="1800">
                <a:solidFill>
                  <a:srgbClr val="FF0000"/>
                </a:solidFill>
              </a:rPr>
              <a:t>scrittura</a:t>
            </a:r>
            <a:endParaRPr lang="en-US" altLang="it-IT" sz="1800">
              <a:solidFill>
                <a:srgbClr val="FF0000"/>
              </a:solidFill>
            </a:endParaRPr>
          </a:p>
        </p:txBody>
      </p:sp>
      <p:sp>
        <p:nvSpPr>
          <p:cNvPr id="62472" name="AutoShape 7"/>
          <p:cNvSpPr>
            <a:spLocks/>
          </p:cNvSpPr>
          <p:nvPr/>
        </p:nvSpPr>
        <p:spPr bwMode="auto">
          <a:xfrm>
            <a:off x="4810125" y="1066800"/>
            <a:ext cx="914400" cy="355600"/>
          </a:xfrm>
          <a:prstGeom prst="borderCallout1">
            <a:avLst>
              <a:gd name="adj1" fmla="val 32144"/>
              <a:gd name="adj2" fmla="val -8333"/>
              <a:gd name="adj3" fmla="val 257144"/>
              <a:gd name="adj4" fmla="val -68056"/>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it-IT" altLang="it-IT" sz="1800">
                <a:solidFill>
                  <a:srgbClr val="FF0000"/>
                </a:solidFill>
              </a:rPr>
              <a:t>lettura</a:t>
            </a:r>
            <a:endParaRPr lang="en-US" altLang="it-IT" sz="1800">
              <a:solidFill>
                <a:srgbClr val="FF0000"/>
              </a:solidFil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smtClean="0"/>
              <a:t>Criticità </a:t>
            </a:r>
            <a:r>
              <a:rPr lang="it-IT" sz="2400" dirty="0" err="1" smtClean="0"/>
              <a:t>load</a:t>
            </a:r>
            <a:r>
              <a:rPr lang="it-IT" sz="2400" dirty="0" smtClean="0"/>
              <a:t> use</a:t>
            </a:r>
            <a:endParaRPr lang="it-IT" sz="2400"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85</a:t>
            </a:fld>
            <a:endParaRPr lang="it-IT" altLang="it-IT"/>
          </a:p>
        </p:txBody>
      </p:sp>
      <p:sp>
        <p:nvSpPr>
          <p:cNvPr id="6" name="Segnaposto contenuto 2"/>
          <p:cNvSpPr>
            <a:spLocks noGrp="1"/>
          </p:cNvSpPr>
          <p:nvPr>
            <p:ph idx="1"/>
          </p:nvPr>
        </p:nvSpPr>
        <p:spPr>
          <a:xfrm>
            <a:off x="1642976" y="1124744"/>
            <a:ext cx="5832648" cy="3528392"/>
          </a:xfrm>
        </p:spPr>
        <p:txBody>
          <a:bodyPr/>
          <a:lstStyle/>
          <a:p>
            <a:r>
              <a:rPr lang="en-US" dirty="0"/>
              <a:t>load </a:t>
            </a:r>
            <a:r>
              <a:rPr lang="en-US" dirty="0">
                <a:solidFill>
                  <a:srgbClr val="FF0000"/>
                </a:solidFill>
              </a:rPr>
              <a:t>R3</a:t>
            </a:r>
            <a:r>
              <a:rPr lang="en-US" dirty="0"/>
              <a:t>, 122(R1)</a:t>
            </a:r>
            <a:endParaRPr lang="it-IT" dirty="0"/>
          </a:p>
          <a:p>
            <a:r>
              <a:rPr lang="en-US" dirty="0"/>
              <a:t>sub </a:t>
            </a:r>
            <a:r>
              <a:rPr lang="en-US" dirty="0">
                <a:solidFill>
                  <a:srgbClr val="FF0000"/>
                </a:solidFill>
              </a:rPr>
              <a:t>R3</a:t>
            </a:r>
            <a:r>
              <a:rPr lang="en-US" dirty="0"/>
              <a:t>, R5, R6</a:t>
            </a:r>
            <a:endParaRPr lang="it-IT" dirty="0"/>
          </a:p>
          <a:p>
            <a:r>
              <a:rPr lang="en-US" dirty="0"/>
              <a:t>sub </a:t>
            </a:r>
            <a:r>
              <a:rPr lang="en-US" dirty="0">
                <a:solidFill>
                  <a:srgbClr val="FF0000"/>
                </a:solidFill>
              </a:rPr>
              <a:t>R3</a:t>
            </a:r>
            <a:r>
              <a:rPr lang="en-US" dirty="0"/>
              <a:t>, R6, R6</a:t>
            </a:r>
            <a:endParaRPr lang="it-IT" dirty="0"/>
          </a:p>
          <a:p>
            <a:r>
              <a:rPr lang="en-US" dirty="0"/>
              <a:t>add </a:t>
            </a:r>
            <a:r>
              <a:rPr lang="en-US" dirty="0">
                <a:solidFill>
                  <a:srgbClr val="FF0000"/>
                </a:solidFill>
              </a:rPr>
              <a:t>R3</a:t>
            </a:r>
            <a:r>
              <a:rPr lang="en-US" dirty="0"/>
              <a:t>, R7, R8</a:t>
            </a:r>
            <a:endParaRPr lang="it-IT" dirty="0"/>
          </a:p>
          <a:p>
            <a:r>
              <a:rPr lang="it-IT" dirty="0"/>
              <a:t>sub R3, R9, R10</a:t>
            </a:r>
          </a:p>
          <a:p>
            <a:pPr marL="0" indent="0">
              <a:buNone/>
            </a:pPr>
            <a:endParaRPr lang="it-IT" dirty="0"/>
          </a:p>
        </p:txBody>
      </p:sp>
    </p:spTree>
    <p:extLst>
      <p:ext uri="{BB962C8B-B14F-4D97-AF65-F5344CB8AC3E}">
        <p14:creationId xmlns:p14="http://schemas.microsoft.com/office/powerpoint/2010/main" val="118624518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uppo 69"/>
          <p:cNvGrpSpPr/>
          <p:nvPr/>
        </p:nvGrpSpPr>
        <p:grpSpPr>
          <a:xfrm>
            <a:off x="812270" y="2553660"/>
            <a:ext cx="3711857" cy="501776"/>
            <a:chOff x="1083027" y="2261880"/>
            <a:chExt cx="4949142" cy="669034"/>
          </a:xfrm>
        </p:grpSpPr>
        <p:sp>
          <p:nvSpPr>
            <p:cNvPr id="62" name="Figura a mano libera 61"/>
            <p:cNvSpPr/>
            <p:nvPr/>
          </p:nvSpPr>
          <p:spPr>
            <a:xfrm>
              <a:off x="1083027" y="2261880"/>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err="1"/>
                <a:t>Fetch</a:t>
              </a:r>
              <a:endParaRPr lang="it-IT" sz="825" dirty="0"/>
            </a:p>
          </p:txBody>
        </p:sp>
        <p:sp>
          <p:nvSpPr>
            <p:cNvPr id="63" name="Figura a mano libera 62"/>
            <p:cNvSpPr/>
            <p:nvPr/>
          </p:nvSpPr>
          <p:spPr>
            <a:xfrm>
              <a:off x="2085587" y="2261880"/>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err="1"/>
                <a:t>Instruction</a:t>
              </a:r>
              <a:r>
                <a:rPr lang="it-IT" sz="750" dirty="0"/>
                <a:t> </a:t>
              </a:r>
              <a:r>
                <a:rPr lang="it-IT" sz="750" dirty="0" err="1"/>
                <a:t>Decode</a:t>
              </a:r>
              <a:endParaRPr lang="it-IT" sz="750" dirty="0"/>
            </a:p>
          </p:txBody>
        </p:sp>
        <p:sp>
          <p:nvSpPr>
            <p:cNvPr id="64" name="Figura a mano libera 63"/>
            <p:cNvSpPr/>
            <p:nvPr/>
          </p:nvSpPr>
          <p:spPr>
            <a:xfrm>
              <a:off x="3088146" y="2261880"/>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err="1"/>
                <a:t>Execute</a:t>
              </a:r>
              <a:endParaRPr lang="it-IT" sz="1950" dirty="0"/>
            </a:p>
          </p:txBody>
        </p:sp>
        <p:sp>
          <p:nvSpPr>
            <p:cNvPr id="65" name="Figura a mano libera 64"/>
            <p:cNvSpPr/>
            <p:nvPr/>
          </p:nvSpPr>
          <p:spPr>
            <a:xfrm>
              <a:off x="4090705" y="2261880"/>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a:t>Memory</a:t>
              </a:r>
              <a:endParaRPr lang="it-IT" sz="900" dirty="0"/>
            </a:p>
          </p:txBody>
        </p:sp>
        <p:sp>
          <p:nvSpPr>
            <p:cNvPr id="66" name="Figura a mano libera 65"/>
            <p:cNvSpPr/>
            <p:nvPr/>
          </p:nvSpPr>
          <p:spPr>
            <a:xfrm>
              <a:off x="5093264" y="2261880"/>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900" dirty="0"/>
                <a:t>Write </a:t>
              </a:r>
              <a:r>
                <a:rPr lang="it-IT" sz="750" dirty="0"/>
                <a:t>Back</a:t>
              </a:r>
              <a:endParaRPr lang="it-IT" sz="900" dirty="0"/>
            </a:p>
          </p:txBody>
        </p:sp>
      </p:grpSp>
      <p:grpSp>
        <p:nvGrpSpPr>
          <p:cNvPr id="69" name="Gruppo 68"/>
          <p:cNvGrpSpPr/>
          <p:nvPr/>
        </p:nvGrpSpPr>
        <p:grpSpPr>
          <a:xfrm>
            <a:off x="1564190" y="3171459"/>
            <a:ext cx="3711857" cy="501776"/>
            <a:chOff x="2085587" y="3085612"/>
            <a:chExt cx="4949142" cy="669034"/>
          </a:xfrm>
        </p:grpSpPr>
        <p:sp>
          <p:nvSpPr>
            <p:cNvPr id="57" name="Figura a mano libera 56"/>
            <p:cNvSpPr/>
            <p:nvPr/>
          </p:nvSpPr>
          <p:spPr>
            <a:xfrm>
              <a:off x="2085587" y="3085612"/>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err="1"/>
                <a:t>Fetch</a:t>
              </a:r>
              <a:endParaRPr lang="it-IT" sz="825" dirty="0"/>
            </a:p>
          </p:txBody>
        </p:sp>
        <p:sp>
          <p:nvSpPr>
            <p:cNvPr id="58" name="Figura a mano libera 57"/>
            <p:cNvSpPr/>
            <p:nvPr/>
          </p:nvSpPr>
          <p:spPr>
            <a:xfrm>
              <a:off x="3088147" y="3085612"/>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err="1"/>
                <a:t>Instruction</a:t>
              </a:r>
              <a:r>
                <a:rPr lang="it-IT" sz="750" dirty="0"/>
                <a:t> </a:t>
              </a:r>
              <a:r>
                <a:rPr lang="it-IT" sz="750" dirty="0" err="1"/>
                <a:t>Decode</a:t>
              </a:r>
              <a:endParaRPr lang="it-IT" sz="750" dirty="0"/>
            </a:p>
          </p:txBody>
        </p:sp>
        <p:sp>
          <p:nvSpPr>
            <p:cNvPr id="59" name="Figura a mano libera 58"/>
            <p:cNvSpPr/>
            <p:nvPr/>
          </p:nvSpPr>
          <p:spPr>
            <a:xfrm>
              <a:off x="4090706" y="3085612"/>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err="1"/>
                <a:t>Execute</a:t>
              </a:r>
              <a:endParaRPr lang="it-IT" sz="1950" dirty="0"/>
            </a:p>
          </p:txBody>
        </p:sp>
        <p:sp>
          <p:nvSpPr>
            <p:cNvPr id="60" name="Figura a mano libera 59"/>
            <p:cNvSpPr/>
            <p:nvPr/>
          </p:nvSpPr>
          <p:spPr>
            <a:xfrm>
              <a:off x="5093265" y="3085612"/>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a:t>Memory</a:t>
              </a:r>
              <a:endParaRPr lang="it-IT" sz="900" dirty="0"/>
            </a:p>
          </p:txBody>
        </p:sp>
        <p:sp>
          <p:nvSpPr>
            <p:cNvPr id="61" name="Figura a mano libera 60"/>
            <p:cNvSpPr/>
            <p:nvPr/>
          </p:nvSpPr>
          <p:spPr>
            <a:xfrm>
              <a:off x="6095824" y="3085612"/>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900" dirty="0"/>
                <a:t>Write </a:t>
              </a:r>
              <a:r>
                <a:rPr lang="it-IT" sz="750" dirty="0"/>
                <a:t>Back</a:t>
              </a:r>
              <a:endParaRPr lang="it-IT" sz="900" dirty="0"/>
            </a:p>
          </p:txBody>
        </p:sp>
      </p:grpSp>
      <p:grpSp>
        <p:nvGrpSpPr>
          <p:cNvPr id="68" name="Gruppo 67"/>
          <p:cNvGrpSpPr/>
          <p:nvPr/>
        </p:nvGrpSpPr>
        <p:grpSpPr>
          <a:xfrm>
            <a:off x="2316110" y="3789258"/>
            <a:ext cx="3711857" cy="501776"/>
            <a:chOff x="3088147" y="3909344"/>
            <a:chExt cx="4949142" cy="669034"/>
          </a:xfrm>
        </p:grpSpPr>
        <p:sp>
          <p:nvSpPr>
            <p:cNvPr id="52" name="Figura a mano libera 51"/>
            <p:cNvSpPr/>
            <p:nvPr/>
          </p:nvSpPr>
          <p:spPr>
            <a:xfrm>
              <a:off x="3088147" y="3909344"/>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err="1"/>
                <a:t>Fetch</a:t>
              </a:r>
              <a:endParaRPr lang="it-IT" sz="825" dirty="0"/>
            </a:p>
          </p:txBody>
        </p:sp>
        <p:sp>
          <p:nvSpPr>
            <p:cNvPr id="53" name="Figura a mano libera 52"/>
            <p:cNvSpPr/>
            <p:nvPr/>
          </p:nvSpPr>
          <p:spPr>
            <a:xfrm>
              <a:off x="4090707" y="3909344"/>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err="1"/>
                <a:t>Instruction</a:t>
              </a:r>
              <a:r>
                <a:rPr lang="it-IT" sz="750" dirty="0"/>
                <a:t> </a:t>
              </a:r>
              <a:r>
                <a:rPr lang="it-IT" sz="750" dirty="0" err="1"/>
                <a:t>Decode</a:t>
              </a:r>
              <a:endParaRPr lang="it-IT" sz="750" dirty="0"/>
            </a:p>
          </p:txBody>
        </p:sp>
        <p:sp>
          <p:nvSpPr>
            <p:cNvPr id="54" name="Figura a mano libera 53"/>
            <p:cNvSpPr/>
            <p:nvPr/>
          </p:nvSpPr>
          <p:spPr>
            <a:xfrm>
              <a:off x="5093266" y="3909344"/>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err="1"/>
                <a:t>Execute</a:t>
              </a:r>
              <a:endParaRPr lang="it-IT" sz="1950" dirty="0"/>
            </a:p>
          </p:txBody>
        </p:sp>
        <p:sp>
          <p:nvSpPr>
            <p:cNvPr id="55" name="Figura a mano libera 54"/>
            <p:cNvSpPr/>
            <p:nvPr/>
          </p:nvSpPr>
          <p:spPr>
            <a:xfrm>
              <a:off x="6095825" y="3909344"/>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a:t>Memory</a:t>
              </a:r>
              <a:endParaRPr lang="it-IT" sz="900" dirty="0"/>
            </a:p>
          </p:txBody>
        </p:sp>
        <p:sp>
          <p:nvSpPr>
            <p:cNvPr id="56" name="Figura a mano libera 55"/>
            <p:cNvSpPr/>
            <p:nvPr/>
          </p:nvSpPr>
          <p:spPr>
            <a:xfrm>
              <a:off x="7098384" y="3909344"/>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900" dirty="0"/>
                <a:t>Write </a:t>
              </a:r>
              <a:r>
                <a:rPr lang="it-IT" sz="750" dirty="0"/>
                <a:t>Back</a:t>
              </a:r>
              <a:endParaRPr lang="it-IT" sz="900" dirty="0"/>
            </a:p>
          </p:txBody>
        </p:sp>
      </p:grpSp>
      <p:grpSp>
        <p:nvGrpSpPr>
          <p:cNvPr id="67" name="Gruppo 66"/>
          <p:cNvGrpSpPr/>
          <p:nvPr/>
        </p:nvGrpSpPr>
        <p:grpSpPr>
          <a:xfrm>
            <a:off x="3068030" y="4407057"/>
            <a:ext cx="3711857" cy="501776"/>
            <a:chOff x="4090707" y="4733076"/>
            <a:chExt cx="4949142" cy="669034"/>
          </a:xfrm>
        </p:grpSpPr>
        <p:sp>
          <p:nvSpPr>
            <p:cNvPr id="47" name="Figura a mano libera 46"/>
            <p:cNvSpPr/>
            <p:nvPr/>
          </p:nvSpPr>
          <p:spPr>
            <a:xfrm>
              <a:off x="4090707" y="4733076"/>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err="1"/>
                <a:t>Fetch</a:t>
              </a:r>
              <a:endParaRPr lang="it-IT" sz="825" dirty="0"/>
            </a:p>
          </p:txBody>
        </p:sp>
        <p:sp>
          <p:nvSpPr>
            <p:cNvPr id="48" name="Figura a mano libera 47"/>
            <p:cNvSpPr/>
            <p:nvPr/>
          </p:nvSpPr>
          <p:spPr>
            <a:xfrm>
              <a:off x="5093267" y="4733076"/>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err="1"/>
                <a:t>Instruction</a:t>
              </a:r>
              <a:r>
                <a:rPr lang="it-IT" sz="750" dirty="0"/>
                <a:t> </a:t>
              </a:r>
              <a:r>
                <a:rPr lang="it-IT" sz="750" dirty="0" err="1"/>
                <a:t>Decode</a:t>
              </a:r>
              <a:endParaRPr lang="it-IT" sz="750" dirty="0"/>
            </a:p>
          </p:txBody>
        </p:sp>
        <p:sp>
          <p:nvSpPr>
            <p:cNvPr id="49" name="Figura a mano libera 48"/>
            <p:cNvSpPr/>
            <p:nvPr/>
          </p:nvSpPr>
          <p:spPr>
            <a:xfrm>
              <a:off x="6095826" y="4733076"/>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err="1"/>
                <a:t>Execute</a:t>
              </a:r>
              <a:endParaRPr lang="it-IT" sz="1950" dirty="0"/>
            </a:p>
          </p:txBody>
        </p:sp>
        <p:sp>
          <p:nvSpPr>
            <p:cNvPr id="50" name="Figura a mano libera 49"/>
            <p:cNvSpPr/>
            <p:nvPr/>
          </p:nvSpPr>
          <p:spPr>
            <a:xfrm>
              <a:off x="7098385" y="4733076"/>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a:t>Memory</a:t>
              </a:r>
              <a:endParaRPr lang="it-IT" sz="900" dirty="0"/>
            </a:p>
          </p:txBody>
        </p:sp>
        <p:sp>
          <p:nvSpPr>
            <p:cNvPr id="51" name="Figura a mano libera 50"/>
            <p:cNvSpPr/>
            <p:nvPr/>
          </p:nvSpPr>
          <p:spPr>
            <a:xfrm>
              <a:off x="8100944" y="4733076"/>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900" dirty="0"/>
                <a:t>Write </a:t>
              </a:r>
              <a:r>
                <a:rPr lang="it-IT" sz="750" dirty="0"/>
                <a:t>Back</a:t>
              </a:r>
              <a:endParaRPr lang="it-IT" sz="900" dirty="0"/>
            </a:p>
          </p:txBody>
        </p:sp>
      </p:grpSp>
      <p:grpSp>
        <p:nvGrpSpPr>
          <p:cNvPr id="4" name="Gruppo 3"/>
          <p:cNvGrpSpPr/>
          <p:nvPr/>
        </p:nvGrpSpPr>
        <p:grpSpPr>
          <a:xfrm>
            <a:off x="3819950" y="5024856"/>
            <a:ext cx="3711857" cy="501776"/>
            <a:chOff x="5093267" y="5556808"/>
            <a:chExt cx="4949142" cy="669034"/>
          </a:xfrm>
        </p:grpSpPr>
        <p:sp>
          <p:nvSpPr>
            <p:cNvPr id="42" name="Figura a mano libera 41"/>
            <p:cNvSpPr/>
            <p:nvPr/>
          </p:nvSpPr>
          <p:spPr>
            <a:xfrm>
              <a:off x="5093267" y="5556808"/>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err="1"/>
                <a:t>Fetch</a:t>
              </a:r>
              <a:endParaRPr lang="it-IT" sz="825" dirty="0"/>
            </a:p>
          </p:txBody>
        </p:sp>
        <p:sp>
          <p:nvSpPr>
            <p:cNvPr id="43" name="Figura a mano libera 42"/>
            <p:cNvSpPr/>
            <p:nvPr/>
          </p:nvSpPr>
          <p:spPr>
            <a:xfrm>
              <a:off x="6095827" y="5556808"/>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err="1"/>
                <a:t>Instruction</a:t>
              </a:r>
              <a:r>
                <a:rPr lang="it-IT" sz="750" dirty="0"/>
                <a:t> </a:t>
              </a:r>
              <a:r>
                <a:rPr lang="it-IT" sz="750" dirty="0" err="1"/>
                <a:t>Decode</a:t>
              </a:r>
              <a:endParaRPr lang="it-IT" sz="750" dirty="0"/>
            </a:p>
          </p:txBody>
        </p:sp>
        <p:sp>
          <p:nvSpPr>
            <p:cNvPr id="44" name="Figura a mano libera 43"/>
            <p:cNvSpPr/>
            <p:nvPr/>
          </p:nvSpPr>
          <p:spPr>
            <a:xfrm>
              <a:off x="7098386" y="5556808"/>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err="1"/>
                <a:t>Execute</a:t>
              </a:r>
              <a:endParaRPr lang="it-IT" sz="1950" dirty="0"/>
            </a:p>
          </p:txBody>
        </p:sp>
        <p:sp>
          <p:nvSpPr>
            <p:cNvPr id="45" name="Figura a mano libera 44"/>
            <p:cNvSpPr/>
            <p:nvPr/>
          </p:nvSpPr>
          <p:spPr>
            <a:xfrm>
              <a:off x="8100945" y="5556808"/>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a:t>Memory</a:t>
              </a:r>
              <a:endParaRPr lang="it-IT" sz="900" dirty="0"/>
            </a:p>
          </p:txBody>
        </p:sp>
        <p:sp>
          <p:nvSpPr>
            <p:cNvPr id="46" name="Figura a mano libera 45"/>
            <p:cNvSpPr/>
            <p:nvPr/>
          </p:nvSpPr>
          <p:spPr>
            <a:xfrm>
              <a:off x="9103504" y="5556808"/>
              <a:ext cx="938905" cy="669034"/>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900" dirty="0"/>
                <a:t>Write </a:t>
              </a:r>
              <a:r>
                <a:rPr lang="it-IT" sz="750" dirty="0"/>
                <a:t>Back</a:t>
              </a:r>
              <a:endParaRPr lang="it-IT" sz="900" dirty="0"/>
            </a:p>
          </p:txBody>
        </p:sp>
      </p:grpSp>
      <p:cxnSp>
        <p:nvCxnSpPr>
          <p:cNvPr id="10" name="Connettore 2 9"/>
          <p:cNvCxnSpPr/>
          <p:nvPr/>
        </p:nvCxnSpPr>
        <p:spPr>
          <a:xfrm>
            <a:off x="812270" y="2386998"/>
            <a:ext cx="7886700" cy="50639"/>
          </a:xfrm>
          <a:prstGeom prst="straightConnector1">
            <a:avLst/>
          </a:prstGeom>
          <a:ln w="9525">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7983259" y="2161002"/>
            <a:ext cx="650831" cy="251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050" b="1" dirty="0">
              <a:solidFill>
                <a:schemeClr val="tx1"/>
              </a:solidFill>
              <a:latin typeface="Times New Roman" panose="02020603050405020304" pitchFamily="18" charset="0"/>
              <a:cs typeface="Times New Roman" panose="02020603050405020304" pitchFamily="18" charset="0"/>
            </a:endParaRPr>
          </a:p>
          <a:p>
            <a:pPr algn="ctr"/>
            <a:r>
              <a:rPr lang="it-IT" sz="1050" b="1" dirty="0">
                <a:solidFill>
                  <a:schemeClr val="tx1"/>
                </a:solidFill>
                <a:latin typeface="Times New Roman" panose="02020603050405020304" pitchFamily="18" charset="0"/>
                <a:cs typeface="Times New Roman" panose="02020603050405020304" pitchFamily="18" charset="0"/>
              </a:rPr>
              <a:t>Time</a:t>
            </a:r>
            <a:endParaRPr lang="it-IT" sz="1050" dirty="0">
              <a:latin typeface="Times New Roman" panose="02020603050405020304" pitchFamily="18" charset="0"/>
              <a:cs typeface="Times New Roman" panose="02020603050405020304" pitchFamily="18" charset="0"/>
            </a:endParaRPr>
          </a:p>
          <a:p>
            <a:pPr algn="ctr"/>
            <a:r>
              <a:rPr lang="it-IT" sz="1800" dirty="0"/>
              <a:t>o</a:t>
            </a:r>
          </a:p>
        </p:txBody>
      </p:sp>
      <p:cxnSp>
        <p:nvCxnSpPr>
          <p:cNvPr id="12" name="Connettore 1 11"/>
          <p:cNvCxnSpPr/>
          <p:nvPr/>
        </p:nvCxnSpPr>
        <p:spPr>
          <a:xfrm>
            <a:off x="2316110" y="2274832"/>
            <a:ext cx="0" cy="125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ttore 1 12"/>
          <p:cNvCxnSpPr/>
          <p:nvPr/>
        </p:nvCxnSpPr>
        <p:spPr>
          <a:xfrm>
            <a:off x="3060612" y="2279245"/>
            <a:ext cx="0" cy="125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ttore 1 13"/>
          <p:cNvCxnSpPr/>
          <p:nvPr/>
        </p:nvCxnSpPr>
        <p:spPr>
          <a:xfrm>
            <a:off x="3796071" y="2284960"/>
            <a:ext cx="0" cy="125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ttore 1 14"/>
          <p:cNvCxnSpPr/>
          <p:nvPr/>
        </p:nvCxnSpPr>
        <p:spPr>
          <a:xfrm>
            <a:off x="4534388" y="2284960"/>
            <a:ext cx="0" cy="125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ttore 1 15"/>
          <p:cNvCxnSpPr/>
          <p:nvPr/>
        </p:nvCxnSpPr>
        <p:spPr>
          <a:xfrm>
            <a:off x="5272704" y="2296390"/>
            <a:ext cx="0" cy="125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ttore 1 16"/>
          <p:cNvCxnSpPr/>
          <p:nvPr/>
        </p:nvCxnSpPr>
        <p:spPr>
          <a:xfrm>
            <a:off x="6011021" y="2296390"/>
            <a:ext cx="0" cy="125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ttore 1 17"/>
          <p:cNvCxnSpPr/>
          <p:nvPr/>
        </p:nvCxnSpPr>
        <p:spPr>
          <a:xfrm>
            <a:off x="6749337" y="2296390"/>
            <a:ext cx="0" cy="125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ttore 1 18"/>
          <p:cNvCxnSpPr/>
          <p:nvPr/>
        </p:nvCxnSpPr>
        <p:spPr>
          <a:xfrm>
            <a:off x="7487654" y="2304963"/>
            <a:ext cx="0" cy="125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ttore 1 19"/>
          <p:cNvCxnSpPr/>
          <p:nvPr/>
        </p:nvCxnSpPr>
        <p:spPr>
          <a:xfrm>
            <a:off x="8225970" y="2313535"/>
            <a:ext cx="0" cy="125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ttore 1 20"/>
          <p:cNvCxnSpPr/>
          <p:nvPr/>
        </p:nvCxnSpPr>
        <p:spPr>
          <a:xfrm>
            <a:off x="1564190" y="2264994"/>
            <a:ext cx="0" cy="125657"/>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ttangolo 21"/>
          <p:cNvSpPr/>
          <p:nvPr/>
        </p:nvSpPr>
        <p:spPr>
          <a:xfrm>
            <a:off x="812271" y="2125266"/>
            <a:ext cx="650831" cy="251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050" b="1" dirty="0">
              <a:solidFill>
                <a:schemeClr val="tx1"/>
              </a:solidFill>
              <a:latin typeface="Times New Roman" panose="02020603050405020304" pitchFamily="18" charset="0"/>
              <a:cs typeface="Times New Roman" panose="02020603050405020304" pitchFamily="18" charset="0"/>
            </a:endParaRPr>
          </a:p>
          <a:p>
            <a:pPr algn="ctr"/>
            <a:r>
              <a:rPr lang="it-IT" sz="1050" b="1" dirty="0">
                <a:solidFill>
                  <a:schemeClr val="tx1"/>
                </a:solidFill>
                <a:latin typeface="Times New Roman" panose="02020603050405020304" pitchFamily="18" charset="0"/>
                <a:cs typeface="Times New Roman" panose="02020603050405020304" pitchFamily="18" charset="0"/>
              </a:rPr>
              <a:t>CK 1</a:t>
            </a:r>
            <a:endParaRPr lang="it-IT" sz="1050" dirty="0">
              <a:latin typeface="Times New Roman" panose="02020603050405020304" pitchFamily="18" charset="0"/>
              <a:cs typeface="Times New Roman" panose="02020603050405020304" pitchFamily="18" charset="0"/>
            </a:endParaRPr>
          </a:p>
          <a:p>
            <a:pPr algn="ctr"/>
            <a:r>
              <a:rPr lang="it-IT" sz="1800" dirty="0"/>
              <a:t>o</a:t>
            </a:r>
          </a:p>
        </p:txBody>
      </p:sp>
      <p:sp>
        <p:nvSpPr>
          <p:cNvPr id="23" name="Rettangolo 22"/>
          <p:cNvSpPr/>
          <p:nvPr/>
        </p:nvSpPr>
        <p:spPr>
          <a:xfrm>
            <a:off x="1583980" y="2129202"/>
            <a:ext cx="650831" cy="251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050" b="1" dirty="0">
              <a:solidFill>
                <a:schemeClr val="tx1"/>
              </a:solidFill>
              <a:latin typeface="Times New Roman" panose="02020603050405020304" pitchFamily="18" charset="0"/>
              <a:cs typeface="Times New Roman" panose="02020603050405020304" pitchFamily="18" charset="0"/>
            </a:endParaRPr>
          </a:p>
          <a:p>
            <a:pPr algn="ctr"/>
            <a:r>
              <a:rPr lang="it-IT" sz="1050" b="1" dirty="0">
                <a:solidFill>
                  <a:schemeClr val="tx1"/>
                </a:solidFill>
                <a:latin typeface="Times New Roman" panose="02020603050405020304" pitchFamily="18" charset="0"/>
                <a:cs typeface="Times New Roman" panose="02020603050405020304" pitchFamily="18" charset="0"/>
              </a:rPr>
              <a:t>CK 2</a:t>
            </a:r>
          </a:p>
          <a:p>
            <a:pPr algn="ctr"/>
            <a:r>
              <a:rPr lang="it-IT" sz="1800" dirty="0"/>
              <a:t>o</a:t>
            </a:r>
          </a:p>
        </p:txBody>
      </p:sp>
      <p:sp>
        <p:nvSpPr>
          <p:cNvPr id="24" name="Rettangolo 23"/>
          <p:cNvSpPr/>
          <p:nvPr/>
        </p:nvSpPr>
        <p:spPr>
          <a:xfrm>
            <a:off x="2371606" y="2129202"/>
            <a:ext cx="650831" cy="251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050" b="1" dirty="0">
              <a:solidFill>
                <a:schemeClr val="tx1"/>
              </a:solidFill>
              <a:latin typeface="Times New Roman" panose="02020603050405020304" pitchFamily="18" charset="0"/>
              <a:cs typeface="Times New Roman" panose="02020603050405020304" pitchFamily="18" charset="0"/>
            </a:endParaRPr>
          </a:p>
          <a:p>
            <a:pPr algn="ctr"/>
            <a:r>
              <a:rPr lang="it-IT" sz="1050" b="1" dirty="0">
                <a:solidFill>
                  <a:schemeClr val="tx1"/>
                </a:solidFill>
                <a:latin typeface="Times New Roman" panose="02020603050405020304" pitchFamily="18" charset="0"/>
                <a:cs typeface="Times New Roman" panose="02020603050405020304" pitchFamily="18" charset="0"/>
              </a:rPr>
              <a:t>CK 3</a:t>
            </a:r>
          </a:p>
          <a:p>
            <a:pPr algn="ctr"/>
            <a:r>
              <a:rPr lang="it-IT" sz="1800" dirty="0"/>
              <a:t>o</a:t>
            </a:r>
          </a:p>
        </p:txBody>
      </p:sp>
      <p:sp>
        <p:nvSpPr>
          <p:cNvPr id="25" name="Rettangolo 24"/>
          <p:cNvSpPr/>
          <p:nvPr/>
        </p:nvSpPr>
        <p:spPr>
          <a:xfrm>
            <a:off x="3134107" y="2139336"/>
            <a:ext cx="650831" cy="251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050" b="1" dirty="0">
              <a:solidFill>
                <a:schemeClr val="tx1"/>
              </a:solidFill>
              <a:latin typeface="Times New Roman" panose="02020603050405020304" pitchFamily="18" charset="0"/>
              <a:cs typeface="Times New Roman" panose="02020603050405020304" pitchFamily="18" charset="0"/>
            </a:endParaRPr>
          </a:p>
          <a:p>
            <a:pPr algn="ctr"/>
            <a:r>
              <a:rPr lang="it-IT" sz="1050" b="1" dirty="0">
                <a:solidFill>
                  <a:schemeClr val="tx1"/>
                </a:solidFill>
                <a:latin typeface="Times New Roman" panose="02020603050405020304" pitchFamily="18" charset="0"/>
                <a:cs typeface="Times New Roman" panose="02020603050405020304" pitchFamily="18" charset="0"/>
              </a:rPr>
              <a:t>CK 4</a:t>
            </a:r>
          </a:p>
          <a:p>
            <a:pPr algn="ctr"/>
            <a:r>
              <a:rPr lang="it-IT" sz="1800" dirty="0"/>
              <a:t>o</a:t>
            </a:r>
          </a:p>
        </p:txBody>
      </p:sp>
      <p:sp>
        <p:nvSpPr>
          <p:cNvPr id="26" name="Rettangolo 25"/>
          <p:cNvSpPr/>
          <p:nvPr/>
        </p:nvSpPr>
        <p:spPr>
          <a:xfrm>
            <a:off x="3840832" y="2147837"/>
            <a:ext cx="650831" cy="251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050" b="1" dirty="0">
              <a:solidFill>
                <a:schemeClr val="tx1"/>
              </a:solidFill>
              <a:latin typeface="Times New Roman" panose="02020603050405020304" pitchFamily="18" charset="0"/>
              <a:cs typeface="Times New Roman" panose="02020603050405020304" pitchFamily="18" charset="0"/>
            </a:endParaRPr>
          </a:p>
          <a:p>
            <a:pPr algn="ctr"/>
            <a:r>
              <a:rPr lang="it-IT" sz="1050" b="1" dirty="0">
                <a:solidFill>
                  <a:schemeClr val="tx1"/>
                </a:solidFill>
                <a:latin typeface="Times New Roman" panose="02020603050405020304" pitchFamily="18" charset="0"/>
                <a:cs typeface="Times New Roman" panose="02020603050405020304" pitchFamily="18" charset="0"/>
              </a:rPr>
              <a:t>CK 5</a:t>
            </a:r>
          </a:p>
          <a:p>
            <a:pPr algn="ctr"/>
            <a:r>
              <a:rPr lang="it-IT" sz="1800" dirty="0"/>
              <a:t>o</a:t>
            </a:r>
          </a:p>
        </p:txBody>
      </p:sp>
      <p:sp>
        <p:nvSpPr>
          <p:cNvPr id="27" name="Rettangolo 26"/>
          <p:cNvSpPr/>
          <p:nvPr/>
        </p:nvSpPr>
        <p:spPr>
          <a:xfrm>
            <a:off x="4588823" y="2146137"/>
            <a:ext cx="650831" cy="251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050" b="1" dirty="0">
              <a:solidFill>
                <a:schemeClr val="tx1"/>
              </a:solidFill>
              <a:latin typeface="Times New Roman" panose="02020603050405020304" pitchFamily="18" charset="0"/>
              <a:cs typeface="Times New Roman" panose="02020603050405020304" pitchFamily="18" charset="0"/>
            </a:endParaRPr>
          </a:p>
          <a:p>
            <a:pPr algn="ctr"/>
            <a:r>
              <a:rPr lang="it-IT" sz="1050" b="1" dirty="0">
                <a:solidFill>
                  <a:schemeClr val="tx1"/>
                </a:solidFill>
                <a:latin typeface="Times New Roman" panose="02020603050405020304" pitchFamily="18" charset="0"/>
                <a:cs typeface="Times New Roman" panose="02020603050405020304" pitchFamily="18" charset="0"/>
              </a:rPr>
              <a:t>CK 6</a:t>
            </a:r>
          </a:p>
          <a:p>
            <a:pPr algn="ctr"/>
            <a:r>
              <a:rPr lang="it-IT" sz="1800" dirty="0"/>
              <a:t>o</a:t>
            </a:r>
          </a:p>
        </p:txBody>
      </p:sp>
      <p:sp>
        <p:nvSpPr>
          <p:cNvPr id="28" name="Rettangolo 27"/>
          <p:cNvSpPr/>
          <p:nvPr/>
        </p:nvSpPr>
        <p:spPr>
          <a:xfrm>
            <a:off x="5296987" y="2142628"/>
            <a:ext cx="650831" cy="251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050" b="1" dirty="0">
              <a:solidFill>
                <a:schemeClr val="tx1"/>
              </a:solidFill>
              <a:latin typeface="Times New Roman" panose="02020603050405020304" pitchFamily="18" charset="0"/>
              <a:cs typeface="Times New Roman" panose="02020603050405020304" pitchFamily="18" charset="0"/>
            </a:endParaRPr>
          </a:p>
          <a:p>
            <a:pPr algn="ctr"/>
            <a:r>
              <a:rPr lang="it-IT" sz="1050" b="1" dirty="0">
                <a:solidFill>
                  <a:schemeClr val="tx1"/>
                </a:solidFill>
                <a:latin typeface="Times New Roman" panose="02020603050405020304" pitchFamily="18" charset="0"/>
                <a:cs typeface="Times New Roman" panose="02020603050405020304" pitchFamily="18" charset="0"/>
              </a:rPr>
              <a:t>CK 7</a:t>
            </a:r>
          </a:p>
          <a:p>
            <a:pPr algn="ctr"/>
            <a:r>
              <a:rPr lang="it-IT" sz="1800" dirty="0"/>
              <a:t>o</a:t>
            </a:r>
          </a:p>
        </p:txBody>
      </p:sp>
      <p:sp>
        <p:nvSpPr>
          <p:cNvPr id="29" name="Rettangolo 28"/>
          <p:cNvSpPr/>
          <p:nvPr/>
        </p:nvSpPr>
        <p:spPr>
          <a:xfrm>
            <a:off x="6035208" y="2151587"/>
            <a:ext cx="650831" cy="251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050" b="1" dirty="0">
              <a:solidFill>
                <a:schemeClr val="tx1"/>
              </a:solidFill>
              <a:latin typeface="Times New Roman" panose="02020603050405020304" pitchFamily="18" charset="0"/>
              <a:cs typeface="Times New Roman" panose="02020603050405020304" pitchFamily="18" charset="0"/>
            </a:endParaRPr>
          </a:p>
          <a:p>
            <a:pPr algn="ctr"/>
            <a:r>
              <a:rPr lang="it-IT" sz="1050" b="1" dirty="0">
                <a:solidFill>
                  <a:schemeClr val="tx1"/>
                </a:solidFill>
                <a:latin typeface="Times New Roman" panose="02020603050405020304" pitchFamily="18" charset="0"/>
                <a:cs typeface="Times New Roman" panose="02020603050405020304" pitchFamily="18" charset="0"/>
              </a:rPr>
              <a:t>CK 8</a:t>
            </a:r>
          </a:p>
          <a:p>
            <a:pPr algn="ctr"/>
            <a:r>
              <a:rPr lang="it-IT" sz="1800" dirty="0"/>
              <a:t>o</a:t>
            </a:r>
          </a:p>
        </p:txBody>
      </p:sp>
      <p:sp>
        <p:nvSpPr>
          <p:cNvPr id="30" name="Rettangolo 29"/>
          <p:cNvSpPr/>
          <p:nvPr/>
        </p:nvSpPr>
        <p:spPr>
          <a:xfrm>
            <a:off x="6785438" y="2161709"/>
            <a:ext cx="650831" cy="251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050" b="1" dirty="0">
              <a:solidFill>
                <a:schemeClr val="tx1"/>
              </a:solidFill>
              <a:latin typeface="Times New Roman" panose="02020603050405020304" pitchFamily="18" charset="0"/>
              <a:cs typeface="Times New Roman" panose="02020603050405020304" pitchFamily="18" charset="0"/>
            </a:endParaRPr>
          </a:p>
          <a:p>
            <a:pPr algn="ctr"/>
            <a:r>
              <a:rPr lang="it-IT" sz="1050" b="1" dirty="0">
                <a:solidFill>
                  <a:schemeClr val="tx1"/>
                </a:solidFill>
                <a:latin typeface="Times New Roman" panose="02020603050405020304" pitchFamily="18" charset="0"/>
                <a:cs typeface="Times New Roman" panose="02020603050405020304" pitchFamily="18" charset="0"/>
              </a:rPr>
              <a:t>CK 9</a:t>
            </a:r>
          </a:p>
          <a:p>
            <a:pPr algn="ctr"/>
            <a:r>
              <a:rPr lang="it-IT" sz="1800" dirty="0"/>
              <a:t>o</a:t>
            </a:r>
          </a:p>
        </p:txBody>
      </p:sp>
      <p:sp>
        <p:nvSpPr>
          <p:cNvPr id="31" name="Rettangolo 30"/>
          <p:cNvSpPr/>
          <p:nvPr/>
        </p:nvSpPr>
        <p:spPr>
          <a:xfrm>
            <a:off x="-64515" y="2745175"/>
            <a:ext cx="876782" cy="2175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788" b="1" dirty="0">
                <a:solidFill>
                  <a:schemeClr val="tx1"/>
                </a:solidFill>
                <a:latin typeface="Times New Roman" panose="02020603050405020304" pitchFamily="18" charset="0"/>
                <a:cs typeface="Times New Roman" panose="02020603050405020304" pitchFamily="18" charset="0"/>
              </a:rPr>
              <a:t>LOAD R3,122(R1) </a:t>
            </a:r>
            <a:endParaRPr lang="it-IT" sz="788" dirty="0">
              <a:latin typeface="Times New Roman" panose="02020603050405020304" pitchFamily="18" charset="0"/>
              <a:cs typeface="Times New Roman" panose="02020603050405020304" pitchFamily="18" charset="0"/>
            </a:endParaRPr>
          </a:p>
        </p:txBody>
      </p:sp>
      <p:sp>
        <p:nvSpPr>
          <p:cNvPr id="32" name="Rettangolo 31"/>
          <p:cNvSpPr/>
          <p:nvPr/>
        </p:nvSpPr>
        <p:spPr>
          <a:xfrm>
            <a:off x="-33670" y="3414482"/>
            <a:ext cx="797336" cy="2345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788" b="1" dirty="0">
                <a:solidFill>
                  <a:schemeClr val="tx1"/>
                </a:solidFill>
                <a:latin typeface="Times New Roman" panose="02020603050405020304" pitchFamily="18" charset="0"/>
                <a:cs typeface="Times New Roman" panose="02020603050405020304" pitchFamily="18" charset="0"/>
              </a:rPr>
              <a:t>SUB R3,R5,R6</a:t>
            </a:r>
            <a:endParaRPr lang="it-IT" sz="788" dirty="0">
              <a:latin typeface="Times New Roman" panose="02020603050405020304" pitchFamily="18" charset="0"/>
              <a:cs typeface="Times New Roman" panose="02020603050405020304" pitchFamily="18" charset="0"/>
            </a:endParaRPr>
          </a:p>
        </p:txBody>
      </p:sp>
      <p:sp>
        <p:nvSpPr>
          <p:cNvPr id="33" name="Rettangolo 32"/>
          <p:cNvSpPr/>
          <p:nvPr/>
        </p:nvSpPr>
        <p:spPr>
          <a:xfrm>
            <a:off x="201924" y="1749062"/>
            <a:ext cx="8158837" cy="2742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t-IT" sz="788" b="1" dirty="0">
                <a:solidFill>
                  <a:schemeClr val="tx1"/>
                </a:solidFill>
                <a:latin typeface="Times New Roman" panose="02020603050405020304" pitchFamily="18" charset="0"/>
                <a:cs typeface="Times New Roman" panose="02020603050405020304" pitchFamily="18" charset="0"/>
              </a:rPr>
              <a:t>R3 </a:t>
            </a:r>
            <a:r>
              <a:rPr lang="it-IT" sz="788" b="1" dirty="0" err="1">
                <a:solidFill>
                  <a:schemeClr val="tx1"/>
                </a:solidFill>
                <a:latin typeface="Times New Roman" panose="02020603050405020304" pitchFamily="18" charset="0"/>
                <a:cs typeface="Times New Roman" panose="02020603050405020304" pitchFamily="18" charset="0"/>
              </a:rPr>
              <a:t>content</a:t>
            </a:r>
            <a:r>
              <a:rPr lang="it-IT" sz="788" b="1" dirty="0">
                <a:solidFill>
                  <a:schemeClr val="tx1"/>
                </a:solidFill>
                <a:latin typeface="Times New Roman" panose="02020603050405020304" pitchFamily="18" charset="0"/>
                <a:cs typeface="Times New Roman" panose="02020603050405020304" pitchFamily="18" charset="0"/>
              </a:rPr>
              <a:t>                30                         30                          30                            30                        30                        150                       150                        150                       150</a:t>
            </a:r>
            <a:endParaRPr lang="it-IT" sz="788" dirty="0">
              <a:latin typeface="Times New Roman" panose="02020603050405020304" pitchFamily="18" charset="0"/>
              <a:cs typeface="Times New Roman" panose="02020603050405020304" pitchFamily="18" charset="0"/>
            </a:endParaRPr>
          </a:p>
          <a:p>
            <a:pPr algn="ctr"/>
            <a:r>
              <a:rPr lang="it-IT" sz="1800" dirty="0"/>
              <a:t>o</a:t>
            </a:r>
          </a:p>
        </p:txBody>
      </p:sp>
      <p:sp>
        <p:nvSpPr>
          <p:cNvPr id="34" name="Rettangolo 33"/>
          <p:cNvSpPr/>
          <p:nvPr/>
        </p:nvSpPr>
        <p:spPr>
          <a:xfrm>
            <a:off x="-33670" y="4040146"/>
            <a:ext cx="797336" cy="2345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788" b="1" dirty="0">
                <a:solidFill>
                  <a:schemeClr val="tx1"/>
                </a:solidFill>
                <a:latin typeface="Times New Roman" panose="02020603050405020304" pitchFamily="18" charset="0"/>
                <a:cs typeface="Times New Roman" panose="02020603050405020304" pitchFamily="18" charset="0"/>
              </a:rPr>
              <a:t>SUB R3,R6,R6</a:t>
            </a:r>
            <a:endParaRPr lang="it-IT" sz="788" dirty="0">
              <a:latin typeface="Times New Roman" panose="02020603050405020304" pitchFamily="18" charset="0"/>
              <a:cs typeface="Times New Roman" panose="02020603050405020304" pitchFamily="18" charset="0"/>
            </a:endParaRPr>
          </a:p>
        </p:txBody>
      </p:sp>
      <p:sp>
        <p:nvSpPr>
          <p:cNvPr id="35" name="Rettangolo 34"/>
          <p:cNvSpPr/>
          <p:nvPr/>
        </p:nvSpPr>
        <p:spPr>
          <a:xfrm>
            <a:off x="-46664" y="4598780"/>
            <a:ext cx="983387" cy="2345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788" b="1" dirty="0">
                <a:solidFill>
                  <a:schemeClr val="tx1"/>
                </a:solidFill>
                <a:latin typeface="Times New Roman" panose="02020603050405020304" pitchFamily="18" charset="0"/>
                <a:cs typeface="Times New Roman" panose="02020603050405020304" pitchFamily="18" charset="0"/>
              </a:rPr>
              <a:t>ADD R3,R7,R8</a:t>
            </a:r>
            <a:r>
              <a:rPr lang="it-IT" sz="1800" dirty="0"/>
              <a:t>o</a:t>
            </a:r>
          </a:p>
        </p:txBody>
      </p:sp>
      <p:sp>
        <p:nvSpPr>
          <p:cNvPr id="36" name="Rettangolo 35"/>
          <p:cNvSpPr/>
          <p:nvPr/>
        </p:nvSpPr>
        <p:spPr>
          <a:xfrm>
            <a:off x="-33670" y="5247655"/>
            <a:ext cx="936299" cy="2789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788" b="1" dirty="0">
                <a:solidFill>
                  <a:schemeClr val="tx1"/>
                </a:solidFill>
                <a:latin typeface="Times New Roman" panose="02020603050405020304" pitchFamily="18" charset="0"/>
                <a:cs typeface="Times New Roman" panose="02020603050405020304" pitchFamily="18" charset="0"/>
              </a:rPr>
              <a:t>SUB R3,R9,R10</a:t>
            </a:r>
            <a:endParaRPr lang="it-IT" sz="788" dirty="0">
              <a:latin typeface="Times New Roman" panose="02020603050405020304" pitchFamily="18" charset="0"/>
              <a:cs typeface="Times New Roman" panose="02020603050405020304" pitchFamily="18" charset="0"/>
            </a:endParaRPr>
          </a:p>
        </p:txBody>
      </p:sp>
      <p:cxnSp>
        <p:nvCxnSpPr>
          <p:cNvPr id="37" name="Connettore 2 36"/>
          <p:cNvCxnSpPr/>
          <p:nvPr/>
        </p:nvCxnSpPr>
        <p:spPr>
          <a:xfrm flipH="1">
            <a:off x="2697022" y="3044373"/>
            <a:ext cx="1469225" cy="1191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ttore 2 37"/>
          <p:cNvCxnSpPr/>
          <p:nvPr/>
        </p:nvCxnSpPr>
        <p:spPr>
          <a:xfrm flipH="1">
            <a:off x="3431634" y="3060307"/>
            <a:ext cx="721487" cy="7289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ttore 2 38"/>
          <p:cNvCxnSpPr/>
          <p:nvPr/>
        </p:nvCxnSpPr>
        <p:spPr>
          <a:xfrm>
            <a:off x="4177409" y="3050949"/>
            <a:ext cx="758064" cy="19739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ttore 2 39"/>
          <p:cNvCxnSpPr/>
          <p:nvPr/>
        </p:nvCxnSpPr>
        <p:spPr>
          <a:xfrm flipH="1">
            <a:off x="4163661" y="3031252"/>
            <a:ext cx="1964" cy="13765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e 40"/>
          <p:cNvSpPr/>
          <p:nvPr/>
        </p:nvSpPr>
        <p:spPr>
          <a:xfrm>
            <a:off x="4146517" y="3029126"/>
            <a:ext cx="34289" cy="3428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800"/>
          </a:p>
        </p:txBody>
      </p:sp>
      <p:sp>
        <p:nvSpPr>
          <p:cNvPr id="71" name="Titolo 1"/>
          <p:cNvSpPr txBox="1">
            <a:spLocks/>
          </p:cNvSpPr>
          <p:nvPr/>
        </p:nvSpPr>
        <p:spPr bwMode="auto">
          <a:xfrm>
            <a:off x="523627" y="241721"/>
            <a:ext cx="80010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a:solidFill>
                  <a:schemeClr val="tx1"/>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a:solidFill>
                  <a:schemeClr val="tx1"/>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3200">
                <a:solidFill>
                  <a:schemeClr val="tx1"/>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3200">
                <a:solidFill>
                  <a:schemeClr val="tx1"/>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3200">
                <a:solidFill>
                  <a:schemeClr val="tx1"/>
                </a:solidFill>
                <a:effectLst>
                  <a:outerShdw blurRad="38100" dist="38100" dir="2700000" algn="tl">
                    <a:srgbClr val="C0C0C0"/>
                  </a:outerShdw>
                </a:effectLst>
                <a:latin typeface="Arial" charset="0"/>
              </a:defRPr>
            </a:lvl5pPr>
            <a:lvl6pPr marL="457200" algn="ctr" rtl="0" fontAlgn="base">
              <a:spcBef>
                <a:spcPct val="0"/>
              </a:spcBef>
              <a:spcAft>
                <a:spcPct val="0"/>
              </a:spcAft>
              <a:defRPr sz="3200">
                <a:solidFill>
                  <a:schemeClr val="tx1"/>
                </a:solidFill>
                <a:effectLst>
                  <a:outerShdw blurRad="38100" dist="38100" dir="2700000" algn="tl">
                    <a:srgbClr val="C0C0C0"/>
                  </a:outerShdw>
                </a:effectLst>
                <a:latin typeface="Arial" charset="0"/>
              </a:defRPr>
            </a:lvl6pPr>
            <a:lvl7pPr marL="914400" algn="ctr" rtl="0" fontAlgn="base">
              <a:spcBef>
                <a:spcPct val="0"/>
              </a:spcBef>
              <a:spcAft>
                <a:spcPct val="0"/>
              </a:spcAft>
              <a:defRPr sz="3200">
                <a:solidFill>
                  <a:schemeClr val="tx1"/>
                </a:solidFill>
                <a:effectLst>
                  <a:outerShdw blurRad="38100" dist="38100" dir="2700000" algn="tl">
                    <a:srgbClr val="C0C0C0"/>
                  </a:outerShdw>
                </a:effectLst>
                <a:latin typeface="Arial" charset="0"/>
              </a:defRPr>
            </a:lvl7pPr>
            <a:lvl8pPr marL="1371600" algn="ctr" rtl="0" fontAlgn="base">
              <a:spcBef>
                <a:spcPct val="0"/>
              </a:spcBef>
              <a:spcAft>
                <a:spcPct val="0"/>
              </a:spcAft>
              <a:defRPr sz="3200">
                <a:solidFill>
                  <a:schemeClr val="tx1"/>
                </a:solidFill>
                <a:effectLst>
                  <a:outerShdw blurRad="38100" dist="38100" dir="2700000" algn="tl">
                    <a:srgbClr val="C0C0C0"/>
                  </a:outerShdw>
                </a:effectLst>
                <a:latin typeface="Arial" charset="0"/>
              </a:defRPr>
            </a:lvl8pPr>
            <a:lvl9pPr marL="1828800" algn="ctr" rtl="0" fontAlgn="base">
              <a:spcBef>
                <a:spcPct val="0"/>
              </a:spcBef>
              <a:spcAft>
                <a:spcPct val="0"/>
              </a:spcAft>
              <a:defRPr sz="3200">
                <a:solidFill>
                  <a:schemeClr val="tx1"/>
                </a:solidFill>
                <a:effectLst>
                  <a:outerShdw blurRad="38100" dist="38100" dir="2700000" algn="tl">
                    <a:srgbClr val="C0C0C0"/>
                  </a:outerShdw>
                </a:effectLst>
                <a:latin typeface="Arial" charset="0"/>
              </a:defRPr>
            </a:lvl9pPr>
          </a:lstStyle>
          <a:p>
            <a:r>
              <a:rPr lang="it-IT" sz="2400" kern="0" dirty="0" smtClean="0"/>
              <a:t>Schema temporale di criticità </a:t>
            </a:r>
            <a:r>
              <a:rPr lang="it-IT" sz="2400" kern="0" dirty="0" err="1" smtClean="0"/>
              <a:t>load</a:t>
            </a:r>
            <a:r>
              <a:rPr lang="it-IT" sz="2400" kern="0" dirty="0" smtClean="0"/>
              <a:t> use</a:t>
            </a:r>
            <a:endParaRPr lang="it-IT" sz="2400" kern="0" dirty="0"/>
          </a:p>
        </p:txBody>
      </p:sp>
    </p:spTree>
    <p:extLst>
      <p:ext uri="{BB962C8B-B14F-4D97-AF65-F5344CB8AC3E}">
        <p14:creationId xmlns:p14="http://schemas.microsoft.com/office/powerpoint/2010/main" val="304128045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87</a:t>
            </a:fld>
            <a:endParaRPr lang="it-IT" altLang="it-IT"/>
          </a:p>
        </p:txBody>
      </p:sp>
      <p:sp>
        <p:nvSpPr>
          <p:cNvPr id="6" name="Rectangle 1026"/>
          <p:cNvSpPr>
            <a:spLocks noGrp="1" noChangeArrowheads="1"/>
          </p:cNvSpPr>
          <p:nvPr>
            <p:ph type="title"/>
          </p:nvPr>
        </p:nvSpPr>
        <p:spPr>
          <a:xfrm>
            <a:off x="558800" y="228600"/>
            <a:ext cx="8001000" cy="685800"/>
          </a:xfrm>
        </p:spPr>
        <p:txBody>
          <a:bodyPr/>
          <a:lstStyle/>
          <a:p>
            <a:pPr eaLnBrk="1" hangingPunct="1">
              <a:defRPr/>
            </a:pPr>
            <a:r>
              <a:rPr lang="it-IT" altLang="it-IT" sz="2400" dirty="0" err="1" smtClean="0"/>
              <a:t>Load</a:t>
            </a:r>
            <a:r>
              <a:rPr lang="it-IT" altLang="it-IT" sz="2400" dirty="0" smtClean="0"/>
              <a:t> use (soluzione </a:t>
            </a:r>
            <a:r>
              <a:rPr lang="it-IT" altLang="it-IT" sz="2400" dirty="0"/>
              <a:t>S</a:t>
            </a:r>
            <a:r>
              <a:rPr lang="it-IT" altLang="it-IT" sz="2400" dirty="0" smtClean="0"/>
              <a:t>W)</a:t>
            </a:r>
            <a:r>
              <a:rPr lang="it-IT" altLang="it-IT" dirty="0" smtClean="0"/>
              <a:t> </a:t>
            </a:r>
            <a:r>
              <a:rPr lang="it-IT" altLang="it-IT" sz="2400" dirty="0" smtClean="0"/>
              <a:t>Propagazione e stallo</a:t>
            </a:r>
            <a:endParaRPr lang="en-US" altLang="it-IT" sz="2400" dirty="0" smtClean="0"/>
          </a:p>
        </p:txBody>
      </p:sp>
      <p:sp>
        <p:nvSpPr>
          <p:cNvPr id="9" name="Segnaposto contenuto 2"/>
          <p:cNvSpPr txBox="1">
            <a:spLocks/>
          </p:cNvSpPr>
          <p:nvPr/>
        </p:nvSpPr>
        <p:spPr bwMode="auto">
          <a:xfrm>
            <a:off x="971600" y="1700808"/>
            <a:ext cx="7588200" cy="345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smtClean="0"/>
              <a:t>load </a:t>
            </a:r>
            <a:r>
              <a:rPr lang="en-US" kern="0" dirty="0" smtClean="0">
                <a:solidFill>
                  <a:srgbClr val="FF0000"/>
                </a:solidFill>
              </a:rPr>
              <a:t>R3</a:t>
            </a:r>
            <a:r>
              <a:rPr lang="en-US" kern="0" dirty="0" smtClean="0"/>
              <a:t>, 122(R1)</a:t>
            </a:r>
          </a:p>
          <a:p>
            <a:r>
              <a:rPr lang="en-US" kern="0" dirty="0" err="1"/>
              <a:t>n</a:t>
            </a:r>
            <a:r>
              <a:rPr lang="en-US" kern="0" dirty="0" err="1" smtClean="0"/>
              <a:t>op</a:t>
            </a:r>
            <a:endParaRPr lang="en-US" kern="0" dirty="0" smtClean="0"/>
          </a:p>
          <a:p>
            <a:r>
              <a:rPr lang="en-US" kern="0" dirty="0" err="1"/>
              <a:t>n</a:t>
            </a:r>
            <a:r>
              <a:rPr lang="en-US" kern="0" dirty="0" err="1" smtClean="0"/>
              <a:t>op</a:t>
            </a:r>
            <a:endParaRPr lang="en-US" kern="0" dirty="0" smtClean="0"/>
          </a:p>
          <a:p>
            <a:r>
              <a:rPr lang="en-US" kern="0" dirty="0" err="1"/>
              <a:t>n</a:t>
            </a:r>
            <a:r>
              <a:rPr lang="en-US" kern="0" dirty="0" err="1" smtClean="0"/>
              <a:t>op</a:t>
            </a:r>
            <a:endParaRPr lang="it-IT" kern="0" dirty="0" smtClean="0"/>
          </a:p>
          <a:p>
            <a:r>
              <a:rPr lang="en-US" kern="0" dirty="0" smtClean="0"/>
              <a:t>sub R3, R5, R6</a:t>
            </a:r>
            <a:endParaRPr lang="it-IT" kern="0" dirty="0" smtClean="0"/>
          </a:p>
          <a:p>
            <a:r>
              <a:rPr lang="en-US" kern="0" dirty="0" smtClean="0"/>
              <a:t>sub R3, R6, R6</a:t>
            </a:r>
            <a:endParaRPr lang="it-IT" kern="0" dirty="0" smtClean="0"/>
          </a:p>
          <a:p>
            <a:r>
              <a:rPr lang="en-US" kern="0" dirty="0" smtClean="0"/>
              <a:t>add R3, R7, R8</a:t>
            </a:r>
            <a:endParaRPr lang="it-IT" kern="0" dirty="0" smtClean="0"/>
          </a:p>
          <a:p>
            <a:r>
              <a:rPr lang="it-IT" kern="0" dirty="0" smtClean="0"/>
              <a:t>sub R3, R9, R10</a:t>
            </a:r>
          </a:p>
          <a:p>
            <a:pPr marL="0" indent="0">
              <a:buNone/>
            </a:pPr>
            <a:r>
              <a:rPr lang="it-IT" sz="2400" kern="0" dirty="0" smtClean="0"/>
              <a:t>N.B. Nel caso di modifica banco registri per evitare conflitti strutturali necessitano solo due </a:t>
            </a:r>
            <a:r>
              <a:rPr lang="it-IT" sz="2400" kern="0" dirty="0" err="1" smtClean="0"/>
              <a:t>nop</a:t>
            </a:r>
            <a:endParaRPr lang="it-IT" sz="2400" kern="0" dirty="0" smtClean="0"/>
          </a:p>
          <a:p>
            <a:pPr marL="0" indent="0">
              <a:buFontTx/>
              <a:buNone/>
            </a:pPr>
            <a:endParaRPr lang="it-IT" kern="0" dirty="0"/>
          </a:p>
        </p:txBody>
      </p:sp>
    </p:spTree>
    <p:extLst>
      <p:ext uri="{BB962C8B-B14F-4D97-AF65-F5344CB8AC3E}">
        <p14:creationId xmlns:p14="http://schemas.microsoft.com/office/powerpoint/2010/main" val="217524542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88</a:t>
            </a:fld>
            <a:endParaRPr lang="it-IT" altLang="it-IT"/>
          </a:p>
        </p:txBody>
      </p:sp>
      <p:sp>
        <p:nvSpPr>
          <p:cNvPr id="6" name="Rectangle 1026"/>
          <p:cNvSpPr>
            <a:spLocks noGrp="1" noChangeArrowheads="1"/>
          </p:cNvSpPr>
          <p:nvPr>
            <p:ph type="title"/>
          </p:nvPr>
        </p:nvSpPr>
        <p:spPr/>
        <p:txBody>
          <a:bodyPr/>
          <a:lstStyle/>
          <a:p>
            <a:pPr eaLnBrk="1" hangingPunct="1">
              <a:defRPr/>
            </a:pPr>
            <a:r>
              <a:rPr lang="it-IT" altLang="it-IT" sz="2400" dirty="0" err="1"/>
              <a:t>l</a:t>
            </a:r>
            <a:r>
              <a:rPr lang="it-IT" altLang="it-IT" sz="2400" dirty="0" err="1" smtClean="0"/>
              <a:t>oad</a:t>
            </a:r>
            <a:r>
              <a:rPr lang="it-IT" altLang="it-IT" sz="2400" dirty="0" smtClean="0"/>
              <a:t> use (soluzione HW)</a:t>
            </a:r>
            <a:r>
              <a:rPr lang="it-IT" altLang="it-IT" dirty="0" smtClean="0"/>
              <a:t> </a:t>
            </a:r>
            <a:r>
              <a:rPr lang="it-IT" altLang="it-IT" sz="2400" dirty="0" smtClean="0"/>
              <a:t>inserimento bolle</a:t>
            </a:r>
            <a:endParaRPr lang="en-US" altLang="it-IT" sz="2400" dirty="0" smtClean="0"/>
          </a:p>
        </p:txBody>
      </p:sp>
      <p:sp>
        <p:nvSpPr>
          <p:cNvPr id="7" name="Rectangle 1026"/>
          <p:cNvSpPr>
            <a:spLocks noGrp="1" noChangeArrowheads="1"/>
          </p:cNvSpPr>
          <p:nvPr>
            <p:ph idx="1"/>
          </p:nvPr>
        </p:nvSpPr>
        <p:spPr/>
        <p:txBody>
          <a:bodyPr/>
          <a:lstStyle/>
          <a:p>
            <a:pPr eaLnBrk="1" hangingPunct="1">
              <a:defRPr/>
            </a:pPr>
            <a:r>
              <a:rPr lang="it-IT" altLang="it-IT" sz="2400" dirty="0" smtClean="0"/>
              <a:t>Ciò che può essere fatto a SW può essere fatto in HW</a:t>
            </a:r>
            <a:endParaRPr lang="it-IT" altLang="it-IT" sz="2400" dirty="0"/>
          </a:p>
          <a:p>
            <a:pPr eaLnBrk="1" hangingPunct="1">
              <a:buClr>
                <a:schemeClr val="tx1"/>
              </a:buClr>
            </a:pPr>
            <a:r>
              <a:rPr lang="it-IT" altLang="it-IT" sz="2400" dirty="0"/>
              <a:t>Esempio 1: occorre inserire </a:t>
            </a:r>
            <a:r>
              <a:rPr lang="it-IT" altLang="it-IT" sz="2400" dirty="0">
                <a:solidFill>
                  <a:srgbClr val="FF0000"/>
                </a:solidFill>
              </a:rPr>
              <a:t>tre bolle</a:t>
            </a:r>
            <a:r>
              <a:rPr lang="it-IT" altLang="it-IT" sz="2400" dirty="0"/>
              <a:t> per fermare l’istruzione sub affinché possano essere letti i dati corretti </a:t>
            </a:r>
          </a:p>
          <a:p>
            <a:pPr lvl="1" eaLnBrk="1" hangingPunct="1">
              <a:buClr>
                <a:schemeClr val="tx1"/>
              </a:buClr>
            </a:pPr>
            <a:r>
              <a:rPr lang="it-IT" altLang="it-IT" sz="2000" dirty="0">
                <a:solidFill>
                  <a:srgbClr val="FF0000"/>
                </a:solidFill>
              </a:rPr>
              <a:t>Due bolle</a:t>
            </a:r>
            <a:r>
              <a:rPr lang="it-IT" altLang="it-IT" sz="2000" dirty="0"/>
              <a:t> se assenza di conflitti strutturali sul banco dei registri</a:t>
            </a:r>
            <a:endParaRPr lang="en-US" altLang="it-IT" sz="2000" dirty="0"/>
          </a:p>
          <a:p>
            <a:pPr eaLnBrk="1" hangingPunct="1">
              <a:defRPr/>
            </a:pPr>
            <a:endParaRPr lang="en-US" altLang="it-IT" sz="2400" dirty="0" smtClean="0"/>
          </a:p>
        </p:txBody>
      </p:sp>
      <p:grpSp>
        <p:nvGrpSpPr>
          <p:cNvPr id="8" name="Gruppo 7"/>
          <p:cNvGrpSpPr/>
          <p:nvPr/>
        </p:nvGrpSpPr>
        <p:grpSpPr>
          <a:xfrm>
            <a:off x="361950" y="3967743"/>
            <a:ext cx="8553450" cy="1905000"/>
            <a:chOff x="304800" y="4419600"/>
            <a:chExt cx="8553450" cy="1905000"/>
          </a:xfrm>
        </p:grpSpPr>
        <p:sp>
          <p:nvSpPr>
            <p:cNvPr id="9" name="Rectangle 1028"/>
            <p:cNvSpPr>
              <a:spLocks noChangeArrowheads="1"/>
            </p:cNvSpPr>
            <p:nvPr/>
          </p:nvSpPr>
          <p:spPr bwMode="auto">
            <a:xfrm>
              <a:off x="304800" y="4537075"/>
              <a:ext cx="1941557"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err="1" smtClean="0"/>
                <a:t>load</a:t>
              </a:r>
              <a:r>
                <a:rPr lang="it-IT" altLang="it-IT" sz="1800" dirty="0" smtClean="0"/>
                <a:t> </a:t>
              </a:r>
              <a:r>
                <a:rPr lang="it-IT" altLang="it-IT" sz="1800" dirty="0" smtClean="0">
                  <a:solidFill>
                    <a:schemeClr val="tx2"/>
                  </a:solidFill>
                </a:rPr>
                <a:t>R3, 122(R1)</a:t>
              </a:r>
              <a:endParaRPr lang="en-US" altLang="it-IT" sz="1800" dirty="0"/>
            </a:p>
          </p:txBody>
        </p:sp>
        <p:grpSp>
          <p:nvGrpSpPr>
            <p:cNvPr id="10" name="Group 1029"/>
            <p:cNvGrpSpPr>
              <a:grpSpLocks/>
            </p:cNvGrpSpPr>
            <p:nvPr/>
          </p:nvGrpSpPr>
          <p:grpSpPr bwMode="auto">
            <a:xfrm>
              <a:off x="2533650" y="4492625"/>
              <a:ext cx="3048000" cy="381000"/>
              <a:chOff x="576" y="1344"/>
              <a:chExt cx="1920" cy="240"/>
            </a:xfrm>
          </p:grpSpPr>
          <p:grpSp>
            <p:nvGrpSpPr>
              <p:cNvPr id="40" name="Group 1030"/>
              <p:cNvGrpSpPr>
                <a:grpSpLocks/>
              </p:cNvGrpSpPr>
              <p:nvPr/>
            </p:nvGrpSpPr>
            <p:grpSpPr bwMode="auto">
              <a:xfrm>
                <a:off x="960" y="1344"/>
                <a:ext cx="386" cy="240"/>
                <a:chOff x="960" y="1344"/>
                <a:chExt cx="386" cy="240"/>
              </a:xfrm>
            </p:grpSpPr>
            <p:sp>
              <p:nvSpPr>
                <p:cNvPr id="52" name="Rectangle 1031"/>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3" name="Text Box 1032"/>
                <p:cNvSpPr txBox="1">
                  <a:spLocks noChangeArrowheads="1"/>
                </p:cNvSpPr>
                <p:nvPr/>
              </p:nvSpPr>
              <p:spPr bwMode="auto">
                <a:xfrm>
                  <a:off x="1031" y="1357"/>
                  <a:ext cx="26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a:t> </a:t>
                  </a:r>
                  <a:r>
                    <a:rPr lang="it-IT" altLang="it-IT" sz="1800" dirty="0" smtClean="0"/>
                    <a:t>D</a:t>
                  </a:r>
                  <a:endParaRPr lang="en-US" altLang="it-IT" sz="1800" dirty="0"/>
                </a:p>
              </p:txBody>
            </p:sp>
          </p:grpSp>
          <p:grpSp>
            <p:nvGrpSpPr>
              <p:cNvPr id="41" name="Group 1033"/>
              <p:cNvGrpSpPr>
                <a:grpSpLocks/>
              </p:cNvGrpSpPr>
              <p:nvPr/>
            </p:nvGrpSpPr>
            <p:grpSpPr bwMode="auto">
              <a:xfrm>
                <a:off x="576" y="1344"/>
                <a:ext cx="386" cy="240"/>
                <a:chOff x="960" y="1344"/>
                <a:chExt cx="386" cy="240"/>
              </a:xfrm>
            </p:grpSpPr>
            <p:sp>
              <p:nvSpPr>
                <p:cNvPr id="50" name="Rectangle 1034"/>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51" name="Text Box 1035"/>
                <p:cNvSpPr txBox="1">
                  <a:spLocks noChangeArrowheads="1"/>
                </p:cNvSpPr>
                <p:nvPr/>
              </p:nvSpPr>
              <p:spPr bwMode="auto">
                <a:xfrm>
                  <a:off x="1031" y="1357"/>
                  <a:ext cx="24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a:t> </a:t>
                  </a:r>
                  <a:r>
                    <a:rPr lang="it-IT" altLang="it-IT" sz="1800" dirty="0" smtClean="0"/>
                    <a:t>F</a:t>
                  </a:r>
                  <a:endParaRPr lang="en-US" altLang="it-IT" sz="1800" dirty="0"/>
                </a:p>
              </p:txBody>
            </p:sp>
          </p:grpSp>
          <p:sp>
            <p:nvSpPr>
              <p:cNvPr id="42" name="Rectangle 1036"/>
              <p:cNvSpPr>
                <a:spLocks noChangeArrowheads="1"/>
              </p:cNvSpPr>
              <p:nvPr/>
            </p:nvSpPr>
            <p:spPr bwMode="auto">
              <a:xfrm>
                <a:off x="1342"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43" name="Text Box 1037"/>
              <p:cNvSpPr txBox="1">
                <a:spLocks noChangeArrowheads="1"/>
              </p:cNvSpPr>
              <p:nvPr/>
            </p:nvSpPr>
            <p:spPr bwMode="auto">
              <a:xfrm>
                <a:off x="1381" y="1357"/>
                <a:ext cx="25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smtClean="0"/>
                  <a:t> E</a:t>
                </a:r>
                <a:endParaRPr lang="en-US" altLang="it-IT" sz="1800" dirty="0"/>
              </a:p>
            </p:txBody>
          </p:sp>
          <p:grpSp>
            <p:nvGrpSpPr>
              <p:cNvPr id="44" name="Group 1038"/>
              <p:cNvGrpSpPr>
                <a:grpSpLocks/>
              </p:cNvGrpSpPr>
              <p:nvPr/>
            </p:nvGrpSpPr>
            <p:grpSpPr bwMode="auto">
              <a:xfrm>
                <a:off x="1696" y="1344"/>
                <a:ext cx="419" cy="240"/>
                <a:chOff x="1704" y="1344"/>
                <a:chExt cx="419" cy="240"/>
              </a:xfrm>
            </p:grpSpPr>
            <p:sp>
              <p:nvSpPr>
                <p:cNvPr id="48" name="Text Box 1039"/>
                <p:cNvSpPr txBox="1">
                  <a:spLocks noChangeArrowheads="1"/>
                </p:cNvSpPr>
                <p:nvPr/>
              </p:nvSpPr>
              <p:spPr bwMode="auto">
                <a:xfrm>
                  <a:off x="1704" y="1357"/>
                  <a:ext cx="318"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a:t> </a:t>
                  </a:r>
                  <a:r>
                    <a:rPr lang="it-IT" altLang="it-IT" sz="1800" dirty="0" smtClean="0"/>
                    <a:t> M</a:t>
                  </a:r>
                  <a:endParaRPr lang="en-US" altLang="it-IT" sz="1800" dirty="0"/>
                </a:p>
              </p:txBody>
            </p:sp>
            <p:sp>
              <p:nvSpPr>
                <p:cNvPr id="49" name="Rectangle 1040"/>
                <p:cNvSpPr>
                  <a:spLocks noChangeArrowheads="1"/>
                </p:cNvSpPr>
                <p:nvPr/>
              </p:nvSpPr>
              <p:spPr bwMode="auto">
                <a:xfrm>
                  <a:off x="1737"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nvGrpSpPr>
              <p:cNvPr id="45" name="Group 1041"/>
              <p:cNvGrpSpPr>
                <a:grpSpLocks/>
              </p:cNvGrpSpPr>
              <p:nvPr/>
            </p:nvGrpSpPr>
            <p:grpSpPr bwMode="auto">
              <a:xfrm>
                <a:off x="2110" y="1344"/>
                <a:ext cx="386" cy="240"/>
                <a:chOff x="2110" y="1344"/>
                <a:chExt cx="386" cy="240"/>
              </a:xfrm>
            </p:grpSpPr>
            <p:sp>
              <p:nvSpPr>
                <p:cNvPr id="46" name="Rectangle 1042"/>
                <p:cNvSpPr>
                  <a:spLocks noChangeArrowheads="1"/>
                </p:cNvSpPr>
                <p:nvPr/>
              </p:nvSpPr>
              <p:spPr bwMode="auto">
                <a:xfrm>
                  <a:off x="211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47" name="Text Box 1043"/>
                <p:cNvSpPr txBox="1">
                  <a:spLocks noChangeArrowheads="1"/>
                </p:cNvSpPr>
                <p:nvPr/>
              </p:nvSpPr>
              <p:spPr bwMode="auto">
                <a:xfrm>
                  <a:off x="2129" y="1360"/>
                  <a:ext cx="34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WB</a:t>
                  </a:r>
                  <a:endParaRPr lang="en-US" altLang="it-IT" sz="1800"/>
                </a:p>
              </p:txBody>
            </p:sp>
          </p:grpSp>
        </p:grpSp>
        <p:sp>
          <p:nvSpPr>
            <p:cNvPr id="11" name="Line 1044"/>
            <p:cNvSpPr>
              <a:spLocks noChangeShapeType="1"/>
            </p:cNvSpPr>
            <p:nvPr/>
          </p:nvSpPr>
          <p:spPr bwMode="auto">
            <a:xfrm>
              <a:off x="2381250" y="4419600"/>
              <a:ext cx="6477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it-IT"/>
            </a:p>
          </p:txBody>
        </p:sp>
        <p:sp>
          <p:nvSpPr>
            <p:cNvPr id="12" name="Text Box 1045"/>
            <p:cNvSpPr txBox="1">
              <a:spLocks noChangeArrowheads="1"/>
            </p:cNvSpPr>
            <p:nvPr/>
          </p:nvSpPr>
          <p:spPr bwMode="auto">
            <a:xfrm>
              <a:off x="8105775" y="4419600"/>
              <a:ext cx="6762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400"/>
                <a:t>tempo</a:t>
              </a:r>
              <a:endParaRPr lang="en-US" altLang="it-IT" sz="1400"/>
            </a:p>
          </p:txBody>
        </p:sp>
        <p:grpSp>
          <p:nvGrpSpPr>
            <p:cNvPr id="13" name="Group 1047"/>
            <p:cNvGrpSpPr>
              <a:grpSpLocks/>
            </p:cNvGrpSpPr>
            <p:nvPr/>
          </p:nvGrpSpPr>
          <p:grpSpPr bwMode="auto">
            <a:xfrm>
              <a:off x="5581650" y="4873625"/>
              <a:ext cx="612775" cy="381000"/>
              <a:chOff x="960" y="1344"/>
              <a:chExt cx="386" cy="240"/>
            </a:xfrm>
          </p:grpSpPr>
          <p:sp>
            <p:nvSpPr>
              <p:cNvPr id="38" name="Rectangle 1048"/>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39" name="Text Box 1049"/>
              <p:cNvSpPr txBox="1">
                <a:spLocks noChangeArrowheads="1"/>
              </p:cNvSpPr>
              <p:nvPr/>
            </p:nvSpPr>
            <p:spPr bwMode="auto">
              <a:xfrm>
                <a:off x="1031" y="1357"/>
                <a:ext cx="26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a:t> </a:t>
                </a:r>
                <a:r>
                  <a:rPr lang="it-IT" altLang="it-IT" sz="1800" dirty="0" smtClean="0"/>
                  <a:t>D</a:t>
                </a:r>
                <a:endParaRPr lang="en-US" altLang="it-IT" sz="1800" dirty="0"/>
              </a:p>
            </p:txBody>
          </p:sp>
        </p:grpSp>
        <p:grpSp>
          <p:nvGrpSpPr>
            <p:cNvPr id="14" name="Group 1050"/>
            <p:cNvGrpSpPr>
              <a:grpSpLocks/>
            </p:cNvGrpSpPr>
            <p:nvPr/>
          </p:nvGrpSpPr>
          <p:grpSpPr bwMode="auto">
            <a:xfrm>
              <a:off x="3143250" y="4873625"/>
              <a:ext cx="612775" cy="381000"/>
              <a:chOff x="960" y="1344"/>
              <a:chExt cx="386" cy="240"/>
            </a:xfrm>
          </p:grpSpPr>
          <p:sp>
            <p:nvSpPr>
              <p:cNvPr id="36" name="Rectangle 1051"/>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37" name="Text Box 1052"/>
              <p:cNvSpPr txBox="1">
                <a:spLocks noChangeArrowheads="1"/>
              </p:cNvSpPr>
              <p:nvPr/>
            </p:nvSpPr>
            <p:spPr bwMode="auto">
              <a:xfrm>
                <a:off x="1031" y="1357"/>
                <a:ext cx="24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a:t> </a:t>
                </a:r>
                <a:r>
                  <a:rPr lang="it-IT" altLang="it-IT" sz="1800" dirty="0" smtClean="0"/>
                  <a:t>F</a:t>
                </a:r>
                <a:endParaRPr lang="en-US" altLang="it-IT" sz="1800" dirty="0"/>
              </a:p>
            </p:txBody>
          </p:sp>
        </p:grpSp>
        <p:sp>
          <p:nvSpPr>
            <p:cNvPr id="15" name="Rectangle 1053"/>
            <p:cNvSpPr>
              <a:spLocks noChangeArrowheads="1"/>
            </p:cNvSpPr>
            <p:nvPr/>
          </p:nvSpPr>
          <p:spPr bwMode="auto">
            <a:xfrm>
              <a:off x="6188075" y="4873625"/>
              <a:ext cx="612775"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16" name="Text Box 1054"/>
            <p:cNvSpPr txBox="1">
              <a:spLocks noChangeArrowheads="1"/>
            </p:cNvSpPr>
            <p:nvPr/>
          </p:nvSpPr>
          <p:spPr bwMode="auto">
            <a:xfrm>
              <a:off x="6249988" y="4894263"/>
              <a:ext cx="466794"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smtClean="0"/>
                <a:t>  E</a:t>
              </a:r>
              <a:endParaRPr lang="en-US" altLang="it-IT" sz="1800" dirty="0"/>
            </a:p>
          </p:txBody>
        </p:sp>
        <p:grpSp>
          <p:nvGrpSpPr>
            <p:cNvPr id="17" name="Group 1055"/>
            <p:cNvGrpSpPr>
              <a:grpSpLocks/>
            </p:cNvGrpSpPr>
            <p:nvPr/>
          </p:nvGrpSpPr>
          <p:grpSpPr bwMode="auto">
            <a:xfrm>
              <a:off x="6750052" y="4873625"/>
              <a:ext cx="665163" cy="381000"/>
              <a:chOff x="1704" y="1344"/>
              <a:chExt cx="419" cy="240"/>
            </a:xfrm>
          </p:grpSpPr>
          <p:sp>
            <p:nvSpPr>
              <p:cNvPr id="34" name="Text Box 1056"/>
              <p:cNvSpPr txBox="1">
                <a:spLocks noChangeArrowheads="1"/>
              </p:cNvSpPr>
              <p:nvPr/>
            </p:nvSpPr>
            <p:spPr bwMode="auto">
              <a:xfrm>
                <a:off x="1704" y="1357"/>
                <a:ext cx="35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a:t> </a:t>
                </a:r>
                <a:r>
                  <a:rPr lang="it-IT" altLang="it-IT" sz="1800" dirty="0" smtClean="0"/>
                  <a:t>  M</a:t>
                </a:r>
                <a:endParaRPr lang="en-US" altLang="it-IT" sz="1800" dirty="0"/>
              </a:p>
            </p:txBody>
          </p:sp>
          <p:sp>
            <p:nvSpPr>
              <p:cNvPr id="35" name="Rectangle 1057"/>
              <p:cNvSpPr>
                <a:spLocks noChangeArrowheads="1"/>
              </p:cNvSpPr>
              <p:nvPr/>
            </p:nvSpPr>
            <p:spPr bwMode="auto">
              <a:xfrm>
                <a:off x="1737"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nvGrpSpPr>
            <p:cNvPr id="18" name="Group 1058"/>
            <p:cNvGrpSpPr>
              <a:grpSpLocks/>
            </p:cNvGrpSpPr>
            <p:nvPr/>
          </p:nvGrpSpPr>
          <p:grpSpPr bwMode="auto">
            <a:xfrm>
              <a:off x="7407275" y="4873625"/>
              <a:ext cx="612775" cy="381000"/>
              <a:chOff x="2110" y="1344"/>
              <a:chExt cx="386" cy="240"/>
            </a:xfrm>
          </p:grpSpPr>
          <p:sp>
            <p:nvSpPr>
              <p:cNvPr id="32" name="Rectangle 1059"/>
              <p:cNvSpPr>
                <a:spLocks noChangeArrowheads="1"/>
              </p:cNvSpPr>
              <p:nvPr/>
            </p:nvSpPr>
            <p:spPr bwMode="auto">
              <a:xfrm>
                <a:off x="211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33" name="Text Box 1060"/>
              <p:cNvSpPr txBox="1">
                <a:spLocks noChangeArrowheads="1"/>
              </p:cNvSpPr>
              <p:nvPr/>
            </p:nvSpPr>
            <p:spPr bwMode="auto">
              <a:xfrm>
                <a:off x="2129" y="1360"/>
                <a:ext cx="34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WB</a:t>
                </a:r>
                <a:endParaRPr lang="en-US" altLang="it-IT" sz="1800"/>
              </a:p>
            </p:txBody>
          </p:sp>
        </p:grpSp>
        <p:sp>
          <p:nvSpPr>
            <p:cNvPr id="19" name="Line 1106"/>
            <p:cNvSpPr>
              <a:spLocks noChangeShapeType="1"/>
            </p:cNvSpPr>
            <p:nvPr/>
          </p:nvSpPr>
          <p:spPr bwMode="auto">
            <a:xfrm>
              <a:off x="2381250" y="4419600"/>
              <a:ext cx="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it-IT"/>
            </a:p>
          </p:txBody>
        </p:sp>
        <p:sp>
          <p:nvSpPr>
            <p:cNvPr id="20" name="Text Box 1107"/>
            <p:cNvSpPr txBox="1">
              <a:spLocks noChangeArrowheads="1"/>
            </p:cNvSpPr>
            <p:nvPr/>
          </p:nvSpPr>
          <p:spPr bwMode="auto">
            <a:xfrm>
              <a:off x="2305050" y="5638800"/>
              <a:ext cx="16764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it-IT" altLang="it-IT" sz="1400"/>
                <a:t>ordine di esecuzione delle istruzioni</a:t>
              </a:r>
              <a:endParaRPr lang="en-US" altLang="it-IT" sz="1400"/>
            </a:p>
          </p:txBody>
        </p:sp>
        <p:sp>
          <p:nvSpPr>
            <p:cNvPr id="21" name="Rectangle 1108"/>
            <p:cNvSpPr>
              <a:spLocks noChangeArrowheads="1"/>
            </p:cNvSpPr>
            <p:nvPr/>
          </p:nvSpPr>
          <p:spPr bwMode="auto">
            <a:xfrm>
              <a:off x="323850" y="4876800"/>
              <a:ext cx="1762021"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a:t>sub </a:t>
              </a:r>
              <a:r>
                <a:rPr lang="it-IT" altLang="it-IT" sz="1800" dirty="0" smtClean="0"/>
                <a:t>R3, R5, R6</a:t>
              </a:r>
              <a:endParaRPr lang="en-US" altLang="it-IT" sz="1800" dirty="0"/>
            </a:p>
          </p:txBody>
        </p:sp>
        <p:sp>
          <p:nvSpPr>
            <p:cNvPr id="22" name="Line 1112"/>
            <p:cNvSpPr>
              <a:spLocks noChangeShapeType="1"/>
            </p:cNvSpPr>
            <p:nvPr/>
          </p:nvSpPr>
          <p:spPr bwMode="auto">
            <a:xfrm>
              <a:off x="5353050" y="4797425"/>
              <a:ext cx="381000" cy="304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it-IT"/>
            </a:p>
          </p:txBody>
        </p:sp>
        <p:grpSp>
          <p:nvGrpSpPr>
            <p:cNvPr id="23" name="Group 1115"/>
            <p:cNvGrpSpPr>
              <a:grpSpLocks/>
            </p:cNvGrpSpPr>
            <p:nvPr/>
          </p:nvGrpSpPr>
          <p:grpSpPr bwMode="auto">
            <a:xfrm>
              <a:off x="3752850" y="4873625"/>
              <a:ext cx="611188" cy="381000"/>
              <a:chOff x="3700" y="3792"/>
              <a:chExt cx="385" cy="240"/>
            </a:xfrm>
          </p:grpSpPr>
          <p:sp>
            <p:nvSpPr>
              <p:cNvPr id="30" name="Oval 1113"/>
              <p:cNvSpPr>
                <a:spLocks noChangeArrowheads="1"/>
              </p:cNvSpPr>
              <p:nvPr/>
            </p:nvSpPr>
            <p:spPr bwMode="auto">
              <a:xfrm>
                <a:off x="3700" y="3792"/>
                <a:ext cx="384" cy="24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31" name="Text Box 1114"/>
              <p:cNvSpPr txBox="1">
                <a:spLocks noChangeArrowheads="1"/>
              </p:cNvSpPr>
              <p:nvPr/>
            </p:nvSpPr>
            <p:spPr bwMode="auto">
              <a:xfrm>
                <a:off x="3700" y="3814"/>
                <a:ext cx="38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600">
                    <a:solidFill>
                      <a:srgbClr val="FF0000"/>
                    </a:solidFill>
                  </a:rPr>
                  <a:t>bolla</a:t>
                </a:r>
                <a:endParaRPr lang="en-US" altLang="it-IT" sz="1600">
                  <a:solidFill>
                    <a:srgbClr val="FF0000"/>
                  </a:solidFill>
                </a:endParaRPr>
              </a:p>
            </p:txBody>
          </p:sp>
        </p:grpSp>
        <p:grpSp>
          <p:nvGrpSpPr>
            <p:cNvPr id="24" name="Group 1116"/>
            <p:cNvGrpSpPr>
              <a:grpSpLocks/>
            </p:cNvGrpSpPr>
            <p:nvPr/>
          </p:nvGrpSpPr>
          <p:grpSpPr bwMode="auto">
            <a:xfrm>
              <a:off x="4360863" y="4873625"/>
              <a:ext cx="611187" cy="381000"/>
              <a:chOff x="3700" y="3792"/>
              <a:chExt cx="385" cy="240"/>
            </a:xfrm>
          </p:grpSpPr>
          <p:sp>
            <p:nvSpPr>
              <p:cNvPr id="28" name="Oval 1117"/>
              <p:cNvSpPr>
                <a:spLocks noChangeArrowheads="1"/>
              </p:cNvSpPr>
              <p:nvPr/>
            </p:nvSpPr>
            <p:spPr bwMode="auto">
              <a:xfrm>
                <a:off x="3700" y="3792"/>
                <a:ext cx="384" cy="24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29" name="Text Box 1118"/>
              <p:cNvSpPr txBox="1">
                <a:spLocks noChangeArrowheads="1"/>
              </p:cNvSpPr>
              <p:nvPr/>
            </p:nvSpPr>
            <p:spPr bwMode="auto">
              <a:xfrm>
                <a:off x="3700" y="3814"/>
                <a:ext cx="38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600">
                    <a:solidFill>
                      <a:srgbClr val="FF0000"/>
                    </a:solidFill>
                  </a:rPr>
                  <a:t>bolla</a:t>
                </a:r>
                <a:endParaRPr lang="en-US" altLang="it-IT" sz="1600">
                  <a:solidFill>
                    <a:srgbClr val="FF0000"/>
                  </a:solidFill>
                </a:endParaRPr>
              </a:p>
            </p:txBody>
          </p:sp>
        </p:grpSp>
        <p:grpSp>
          <p:nvGrpSpPr>
            <p:cNvPr id="25" name="Group 1119"/>
            <p:cNvGrpSpPr>
              <a:grpSpLocks/>
            </p:cNvGrpSpPr>
            <p:nvPr/>
          </p:nvGrpSpPr>
          <p:grpSpPr bwMode="auto">
            <a:xfrm>
              <a:off x="4970463" y="4873625"/>
              <a:ext cx="611187" cy="381000"/>
              <a:chOff x="3700" y="3792"/>
              <a:chExt cx="385" cy="240"/>
            </a:xfrm>
          </p:grpSpPr>
          <p:sp>
            <p:nvSpPr>
              <p:cNvPr id="26" name="Oval 1120"/>
              <p:cNvSpPr>
                <a:spLocks noChangeArrowheads="1"/>
              </p:cNvSpPr>
              <p:nvPr/>
            </p:nvSpPr>
            <p:spPr bwMode="auto">
              <a:xfrm>
                <a:off x="3700" y="3792"/>
                <a:ext cx="384" cy="24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27" name="Text Box 1121"/>
              <p:cNvSpPr txBox="1">
                <a:spLocks noChangeArrowheads="1"/>
              </p:cNvSpPr>
              <p:nvPr/>
            </p:nvSpPr>
            <p:spPr bwMode="auto">
              <a:xfrm>
                <a:off x="3700" y="3814"/>
                <a:ext cx="38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600">
                    <a:solidFill>
                      <a:srgbClr val="FF0000"/>
                    </a:solidFill>
                  </a:rPr>
                  <a:t>bolla</a:t>
                </a:r>
                <a:endParaRPr lang="en-US" altLang="it-IT" sz="1600">
                  <a:solidFill>
                    <a:srgbClr val="FF0000"/>
                  </a:solidFill>
                </a:endParaRPr>
              </a:p>
            </p:txBody>
          </p:sp>
        </p:grpSp>
      </p:grpSp>
    </p:spTree>
    <p:extLst>
      <p:ext uri="{BB962C8B-B14F-4D97-AF65-F5344CB8AC3E}">
        <p14:creationId xmlns:p14="http://schemas.microsoft.com/office/powerpoint/2010/main" val="2118437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defRPr/>
            </a:pPr>
            <a:r>
              <a:rPr lang="it-IT" dirty="0" smtClean="0"/>
              <a:t>Set istruzioni processore didattico a 32 bit</a:t>
            </a:r>
            <a:endParaRPr lang="it-IT" dirty="0"/>
          </a:p>
        </p:txBody>
      </p:sp>
      <p:sp>
        <p:nvSpPr>
          <p:cNvPr id="10243" name="Segnaposto contenuto 2"/>
          <p:cNvSpPr>
            <a:spLocks noGrp="1"/>
          </p:cNvSpPr>
          <p:nvPr>
            <p:ph idx="1"/>
          </p:nvPr>
        </p:nvSpPr>
        <p:spPr/>
        <p:txBody>
          <a:bodyPr/>
          <a:lstStyle/>
          <a:p>
            <a:pPr marL="0" indent="0">
              <a:buNone/>
            </a:pPr>
            <a:r>
              <a:rPr lang="it-IT" dirty="0" smtClean="0"/>
              <a:t>Tipi di istruzioni:</a:t>
            </a:r>
          </a:p>
          <a:p>
            <a:pPr marL="0" indent="0">
              <a:buNone/>
            </a:pPr>
            <a:endParaRPr lang="it-IT" dirty="0"/>
          </a:p>
          <a:p>
            <a:pPr lvl="0"/>
            <a:r>
              <a:rPr lang="it-IT" dirty="0"/>
              <a:t>logiche/aritmetiche su numeri interi;</a:t>
            </a:r>
          </a:p>
          <a:p>
            <a:pPr lvl="0"/>
            <a:r>
              <a:rPr lang="it-IT" dirty="0"/>
              <a:t>caricamento/memorizzazione;</a:t>
            </a:r>
          </a:p>
          <a:p>
            <a:pPr lvl="0"/>
            <a:r>
              <a:rPr lang="it-IT" dirty="0"/>
              <a:t>salto condizionato;</a:t>
            </a:r>
          </a:p>
          <a:p>
            <a:pPr lvl="0"/>
            <a:r>
              <a:rPr lang="it-IT" dirty="0"/>
              <a:t>non operativa.</a:t>
            </a:r>
          </a:p>
          <a:p>
            <a:pPr marL="0" indent="0">
              <a:buNone/>
            </a:pPr>
            <a:endParaRPr lang="it-IT" altLang="it-IT" dirty="0" smtClean="0"/>
          </a:p>
        </p:txBody>
      </p:sp>
      <p:sp>
        <p:nvSpPr>
          <p:cNvPr id="10245"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defRPr sz="2400">
                <a:solidFill>
                  <a:schemeClr val="bg1"/>
                </a:solidFill>
                <a:latin typeface="Courier New" panose="02070309020205020404" pitchFamily="49" charset="0"/>
              </a:defRPr>
            </a:lvl1pPr>
            <a:lvl2pPr marL="742950" indent="-285750">
              <a:lnSpc>
                <a:spcPct val="90000"/>
              </a:lnSpc>
              <a:spcBef>
                <a:spcPct val="50000"/>
              </a:spcBef>
              <a:defRPr sz="2400">
                <a:solidFill>
                  <a:schemeClr val="bg1"/>
                </a:solidFill>
                <a:latin typeface="Courier New" panose="02070309020205020404" pitchFamily="49" charset="0"/>
              </a:defRPr>
            </a:lvl2pPr>
            <a:lvl3pPr marL="1143000" indent="-228600">
              <a:lnSpc>
                <a:spcPct val="90000"/>
              </a:lnSpc>
              <a:spcBef>
                <a:spcPct val="50000"/>
              </a:spcBef>
              <a:defRPr sz="2400">
                <a:solidFill>
                  <a:schemeClr val="bg1"/>
                </a:solidFill>
                <a:latin typeface="Courier New" panose="02070309020205020404" pitchFamily="49" charset="0"/>
              </a:defRPr>
            </a:lvl3pPr>
            <a:lvl4pPr marL="1600200" indent="-228600">
              <a:lnSpc>
                <a:spcPct val="90000"/>
              </a:lnSpc>
              <a:spcBef>
                <a:spcPct val="50000"/>
              </a:spcBef>
              <a:defRPr sz="2400">
                <a:solidFill>
                  <a:schemeClr val="bg1"/>
                </a:solidFill>
                <a:latin typeface="Courier New" panose="02070309020205020404" pitchFamily="49" charset="0"/>
              </a:defRPr>
            </a:lvl4pPr>
            <a:lvl5pPr marL="2057400" indent="-228600">
              <a:lnSpc>
                <a:spcPct val="90000"/>
              </a:lnSpc>
              <a:spcBef>
                <a:spcPct val="50000"/>
              </a:spcBef>
              <a:defRPr sz="2400">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a:solidFill>
                  <a:schemeClr val="bg1"/>
                </a:solidFill>
                <a:latin typeface="Courier New" panose="02070309020205020404" pitchFamily="49" charset="0"/>
              </a:defRPr>
            </a:lvl9pPr>
          </a:lstStyle>
          <a:p>
            <a:pPr>
              <a:lnSpc>
                <a:spcPct val="100000"/>
              </a:lnSpc>
              <a:spcBef>
                <a:spcPct val="0"/>
              </a:spcBef>
            </a:pPr>
            <a:endParaRPr lang="it-IT" altLang="it-IT" sz="1200">
              <a:solidFill>
                <a:schemeClr val="tx1"/>
              </a:solidFill>
              <a:latin typeface="Arial" panose="020B0604020202020204" pitchFamily="34" charset="0"/>
            </a:endParaRPr>
          </a:p>
          <a:p>
            <a:pPr>
              <a:lnSpc>
                <a:spcPct val="100000"/>
              </a:lnSpc>
              <a:spcBef>
                <a:spcPct val="0"/>
              </a:spcBef>
            </a:pPr>
            <a:fld id="{C5BF012E-1A33-476C-8113-581C3C6846E0}" type="slidenum">
              <a:rPr lang="it-IT" altLang="it-IT" sz="1200">
                <a:solidFill>
                  <a:schemeClr val="tx1"/>
                </a:solidFill>
                <a:latin typeface="Arial" panose="020B0604020202020204" pitchFamily="34" charset="0"/>
              </a:rPr>
              <a:pPr>
                <a:lnSpc>
                  <a:spcPct val="100000"/>
                </a:lnSpc>
                <a:spcBef>
                  <a:spcPct val="0"/>
                </a:spcBef>
              </a:pPr>
              <a:t>8</a:t>
            </a:fld>
            <a:endParaRPr lang="it-IT" altLang="it-IT" sz="1200">
              <a:solidFill>
                <a:schemeClr val="tx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6562698E-866F-4C34-B166-7E550895FBB5}" type="slidenum">
              <a:rPr lang="it-IT" altLang="it-IT" sz="1200"/>
              <a:pPr>
                <a:spcBef>
                  <a:spcPct val="0"/>
                </a:spcBef>
                <a:buFontTx/>
                <a:buNone/>
              </a:pPr>
              <a:t>89</a:t>
            </a:fld>
            <a:endParaRPr lang="it-IT" altLang="it-IT" sz="1200"/>
          </a:p>
        </p:txBody>
      </p:sp>
      <p:sp>
        <p:nvSpPr>
          <p:cNvPr id="201730" name="Rectangle 1026"/>
          <p:cNvSpPr>
            <a:spLocks noGrp="1" noChangeArrowheads="1"/>
          </p:cNvSpPr>
          <p:nvPr>
            <p:ph type="title"/>
          </p:nvPr>
        </p:nvSpPr>
        <p:spPr/>
        <p:txBody>
          <a:bodyPr/>
          <a:lstStyle/>
          <a:p>
            <a:pPr eaLnBrk="1" hangingPunct="1">
              <a:defRPr/>
            </a:pPr>
            <a:r>
              <a:rPr lang="it-IT" altLang="it-IT" sz="2400" dirty="0" smtClean="0"/>
              <a:t> </a:t>
            </a:r>
            <a:r>
              <a:rPr lang="it-IT" altLang="it-IT" sz="2400" dirty="0" err="1" smtClean="0"/>
              <a:t>define</a:t>
            </a:r>
            <a:r>
              <a:rPr lang="it-IT" altLang="it-IT" sz="2400" dirty="0" smtClean="0"/>
              <a:t> use (soluzione </a:t>
            </a:r>
            <a:r>
              <a:rPr lang="it-IT" altLang="it-IT" sz="2400" dirty="0"/>
              <a:t>H</a:t>
            </a:r>
            <a:r>
              <a:rPr lang="it-IT" altLang="it-IT" sz="2400" dirty="0" smtClean="0"/>
              <a:t>W)</a:t>
            </a:r>
            <a:r>
              <a:rPr lang="it-IT" altLang="it-IT" dirty="0" smtClean="0"/>
              <a:t> </a:t>
            </a:r>
            <a:r>
              <a:rPr lang="it-IT" altLang="it-IT" sz="2400" dirty="0" smtClean="0"/>
              <a:t>Propagazione e stallo</a:t>
            </a:r>
            <a:endParaRPr lang="en-US" altLang="it-IT" sz="2400" dirty="0" smtClean="0"/>
          </a:p>
        </p:txBody>
      </p:sp>
      <p:sp>
        <p:nvSpPr>
          <p:cNvPr id="63492" name="Rectangle 1027"/>
          <p:cNvSpPr>
            <a:spLocks noGrp="1" noChangeArrowheads="1"/>
          </p:cNvSpPr>
          <p:nvPr>
            <p:ph type="body" idx="1"/>
          </p:nvPr>
        </p:nvSpPr>
        <p:spPr>
          <a:xfrm>
            <a:off x="457200" y="908050"/>
            <a:ext cx="8229600" cy="2590800"/>
          </a:xfrm>
        </p:spPr>
        <p:txBody>
          <a:bodyPr/>
          <a:lstStyle/>
          <a:p>
            <a:pPr eaLnBrk="1" hangingPunct="1">
              <a:lnSpc>
                <a:spcPct val="90000"/>
              </a:lnSpc>
            </a:pPr>
            <a:r>
              <a:rPr lang="it-IT" altLang="it-IT" sz="2400" dirty="0" smtClean="0"/>
              <a:t>Esempio 2: </a:t>
            </a:r>
          </a:p>
          <a:p>
            <a:pPr lvl="4" eaLnBrk="1" hangingPunct="1">
              <a:lnSpc>
                <a:spcPct val="90000"/>
              </a:lnSpc>
              <a:buFontTx/>
              <a:buNone/>
            </a:pPr>
            <a:r>
              <a:rPr lang="it-IT" altLang="it-IT" dirty="0" err="1" smtClean="0"/>
              <a:t>lw</a:t>
            </a:r>
            <a:r>
              <a:rPr lang="it-IT" altLang="it-IT" dirty="0" smtClean="0"/>
              <a:t> </a:t>
            </a:r>
            <a:r>
              <a:rPr lang="it-IT" altLang="it-IT" dirty="0" smtClean="0">
                <a:solidFill>
                  <a:srgbClr val="FF0000"/>
                </a:solidFill>
              </a:rPr>
              <a:t>R2</a:t>
            </a:r>
            <a:r>
              <a:rPr lang="it-IT" altLang="it-IT" dirty="0" smtClean="0"/>
              <a:t>, 20(R1)</a:t>
            </a:r>
          </a:p>
          <a:p>
            <a:pPr lvl="4" eaLnBrk="1" hangingPunct="1">
              <a:lnSpc>
                <a:spcPct val="90000"/>
              </a:lnSpc>
              <a:buFontTx/>
              <a:buNone/>
            </a:pPr>
            <a:r>
              <a:rPr lang="it-IT" altLang="it-IT" dirty="0" smtClean="0"/>
              <a:t>sub R5, </a:t>
            </a:r>
            <a:r>
              <a:rPr lang="it-IT" altLang="it-IT" dirty="0" smtClean="0">
                <a:solidFill>
                  <a:srgbClr val="FF0000"/>
                </a:solidFill>
              </a:rPr>
              <a:t>R2</a:t>
            </a:r>
            <a:r>
              <a:rPr lang="it-IT" altLang="it-IT" dirty="0" smtClean="0"/>
              <a:t>, R5</a:t>
            </a:r>
          </a:p>
          <a:p>
            <a:pPr lvl="1" eaLnBrk="1" hangingPunct="1">
              <a:lnSpc>
                <a:spcPct val="90000"/>
              </a:lnSpc>
            </a:pPr>
            <a:r>
              <a:rPr lang="it-IT" altLang="it-IT" sz="2000" dirty="0" smtClean="0"/>
              <a:t>E’ una criticità sui dati di tipo </a:t>
            </a:r>
            <a:r>
              <a:rPr lang="it-IT" altLang="it-IT" sz="2000" i="1" dirty="0" err="1" smtClean="0">
                <a:solidFill>
                  <a:srgbClr val="FF0000"/>
                </a:solidFill>
              </a:rPr>
              <a:t>load</a:t>
            </a:r>
            <a:r>
              <a:rPr lang="it-IT" altLang="it-IT" sz="2000" i="1" dirty="0" smtClean="0">
                <a:solidFill>
                  <a:srgbClr val="FF0000"/>
                </a:solidFill>
              </a:rPr>
              <a:t>-use</a:t>
            </a:r>
          </a:p>
          <a:p>
            <a:pPr lvl="2" eaLnBrk="1" hangingPunct="1">
              <a:lnSpc>
                <a:spcPct val="90000"/>
              </a:lnSpc>
            </a:pPr>
            <a:r>
              <a:rPr lang="it-IT" altLang="it-IT" sz="1800" dirty="0" smtClean="0"/>
              <a:t>Il dato caricato dall’istruzione di </a:t>
            </a:r>
            <a:r>
              <a:rPr lang="it-IT" altLang="it-IT" sz="1800" dirty="0" err="1" smtClean="0"/>
              <a:t>load</a:t>
            </a:r>
            <a:r>
              <a:rPr lang="it-IT" altLang="it-IT" sz="1800" dirty="0" smtClean="0"/>
              <a:t> non è ancora disponibile quando viene richiesto da un’istruzione successiva</a:t>
            </a:r>
          </a:p>
          <a:p>
            <a:pPr eaLnBrk="1" hangingPunct="1">
              <a:lnSpc>
                <a:spcPct val="90000"/>
              </a:lnSpc>
            </a:pPr>
            <a:r>
              <a:rPr lang="it-IT" altLang="it-IT" sz="2400" dirty="0" smtClean="0"/>
              <a:t>La sola propagazione è insufficiente per risolvere questo tipo di criticità – necessità di almeno una bolla per far completare la lettura del dato</a:t>
            </a:r>
            <a:endParaRPr lang="en-US" altLang="it-IT" sz="2400" dirty="0" smtClean="0"/>
          </a:p>
        </p:txBody>
      </p:sp>
      <p:grpSp>
        <p:nvGrpSpPr>
          <p:cNvPr id="63493" name="Group 1079"/>
          <p:cNvGrpSpPr>
            <a:grpSpLocks/>
          </p:cNvGrpSpPr>
          <p:nvPr/>
        </p:nvGrpSpPr>
        <p:grpSpPr bwMode="auto">
          <a:xfrm>
            <a:off x="304800" y="4038600"/>
            <a:ext cx="8553450" cy="1905000"/>
            <a:chOff x="192" y="2448"/>
            <a:chExt cx="5388" cy="1200"/>
          </a:xfrm>
        </p:grpSpPr>
        <p:sp>
          <p:nvSpPr>
            <p:cNvPr id="63494" name="Rectangle 1076"/>
            <p:cNvSpPr>
              <a:spLocks noChangeArrowheads="1"/>
            </p:cNvSpPr>
            <p:nvPr/>
          </p:nvSpPr>
          <p:spPr bwMode="auto">
            <a:xfrm>
              <a:off x="2944" y="2496"/>
              <a:ext cx="192" cy="2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63495" name="Rectangle 1029"/>
            <p:cNvSpPr>
              <a:spLocks noChangeArrowheads="1"/>
            </p:cNvSpPr>
            <p:nvPr/>
          </p:nvSpPr>
          <p:spPr bwMode="auto">
            <a:xfrm>
              <a:off x="192" y="2522"/>
              <a:ext cx="100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err="1"/>
                <a:t>lw</a:t>
              </a:r>
              <a:r>
                <a:rPr lang="it-IT" altLang="it-IT" sz="1800" dirty="0"/>
                <a:t> </a:t>
              </a:r>
              <a:r>
                <a:rPr lang="it-IT" altLang="it-IT" sz="1800" dirty="0" smtClean="0">
                  <a:solidFill>
                    <a:srgbClr val="FF0000"/>
                  </a:solidFill>
                </a:rPr>
                <a:t>R2</a:t>
              </a:r>
              <a:r>
                <a:rPr lang="it-IT" altLang="it-IT" sz="1800" dirty="0" smtClean="0"/>
                <a:t>, 20(R1</a:t>
              </a:r>
              <a:r>
                <a:rPr lang="it-IT" altLang="it-IT" sz="1800" dirty="0"/>
                <a:t>)</a:t>
              </a:r>
              <a:endParaRPr lang="en-US" altLang="it-IT" sz="1800" dirty="0"/>
            </a:p>
          </p:txBody>
        </p:sp>
        <p:grpSp>
          <p:nvGrpSpPr>
            <p:cNvPr id="63496" name="Group 1030"/>
            <p:cNvGrpSpPr>
              <a:grpSpLocks/>
            </p:cNvGrpSpPr>
            <p:nvPr/>
          </p:nvGrpSpPr>
          <p:grpSpPr bwMode="auto">
            <a:xfrm>
              <a:off x="1596" y="2494"/>
              <a:ext cx="1920" cy="240"/>
              <a:chOff x="576" y="1344"/>
              <a:chExt cx="1920" cy="240"/>
            </a:xfrm>
          </p:grpSpPr>
          <p:grpSp>
            <p:nvGrpSpPr>
              <p:cNvPr id="63518" name="Group 1031"/>
              <p:cNvGrpSpPr>
                <a:grpSpLocks/>
              </p:cNvGrpSpPr>
              <p:nvPr/>
            </p:nvGrpSpPr>
            <p:grpSpPr bwMode="auto">
              <a:xfrm>
                <a:off x="960" y="1344"/>
                <a:ext cx="386" cy="240"/>
                <a:chOff x="960" y="1344"/>
                <a:chExt cx="386" cy="240"/>
              </a:xfrm>
            </p:grpSpPr>
            <p:sp>
              <p:nvSpPr>
                <p:cNvPr id="63530" name="Rectangle 1032"/>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63531" name="Text Box 1033"/>
                <p:cNvSpPr txBox="1">
                  <a:spLocks noChangeArrowheads="1"/>
                </p:cNvSpPr>
                <p:nvPr/>
              </p:nvSpPr>
              <p:spPr bwMode="auto">
                <a:xfrm>
                  <a:off x="1031" y="1357"/>
                  <a:ext cx="26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ID</a:t>
                  </a:r>
                  <a:endParaRPr lang="en-US" altLang="it-IT" sz="1800"/>
                </a:p>
              </p:txBody>
            </p:sp>
          </p:grpSp>
          <p:grpSp>
            <p:nvGrpSpPr>
              <p:cNvPr id="63519" name="Group 1034"/>
              <p:cNvGrpSpPr>
                <a:grpSpLocks/>
              </p:cNvGrpSpPr>
              <p:nvPr/>
            </p:nvGrpSpPr>
            <p:grpSpPr bwMode="auto">
              <a:xfrm>
                <a:off x="576" y="1344"/>
                <a:ext cx="386" cy="240"/>
                <a:chOff x="960" y="1344"/>
                <a:chExt cx="386" cy="240"/>
              </a:xfrm>
            </p:grpSpPr>
            <p:sp>
              <p:nvSpPr>
                <p:cNvPr id="63528" name="Rectangle 1035"/>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63529" name="Text Box 1036"/>
                <p:cNvSpPr txBox="1">
                  <a:spLocks noChangeArrowheads="1"/>
                </p:cNvSpPr>
                <p:nvPr/>
              </p:nvSpPr>
              <p:spPr bwMode="auto">
                <a:xfrm>
                  <a:off x="1031" y="1357"/>
                  <a:ext cx="24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IF</a:t>
                  </a:r>
                  <a:endParaRPr lang="en-US" altLang="it-IT" sz="1800"/>
                </a:p>
              </p:txBody>
            </p:sp>
          </p:grpSp>
          <p:sp>
            <p:nvSpPr>
              <p:cNvPr id="63520" name="Rectangle 1037"/>
              <p:cNvSpPr>
                <a:spLocks noChangeArrowheads="1"/>
              </p:cNvSpPr>
              <p:nvPr/>
            </p:nvSpPr>
            <p:spPr bwMode="auto">
              <a:xfrm>
                <a:off x="1342"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63521" name="Text Box 1038"/>
              <p:cNvSpPr txBox="1">
                <a:spLocks noChangeArrowheads="1"/>
              </p:cNvSpPr>
              <p:nvPr/>
            </p:nvSpPr>
            <p:spPr bwMode="auto">
              <a:xfrm>
                <a:off x="1381" y="1357"/>
                <a:ext cx="30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EX</a:t>
                </a:r>
                <a:endParaRPr lang="en-US" altLang="it-IT" sz="1800"/>
              </a:p>
            </p:txBody>
          </p:sp>
          <p:grpSp>
            <p:nvGrpSpPr>
              <p:cNvPr id="63522" name="Group 1039"/>
              <p:cNvGrpSpPr>
                <a:grpSpLocks/>
              </p:cNvGrpSpPr>
              <p:nvPr/>
            </p:nvGrpSpPr>
            <p:grpSpPr bwMode="auto">
              <a:xfrm>
                <a:off x="1696" y="1344"/>
                <a:ext cx="452" cy="240"/>
                <a:chOff x="1704" y="1344"/>
                <a:chExt cx="452" cy="240"/>
              </a:xfrm>
            </p:grpSpPr>
            <p:sp>
              <p:nvSpPr>
                <p:cNvPr id="63526" name="Text Box 1040"/>
                <p:cNvSpPr txBox="1">
                  <a:spLocks noChangeArrowheads="1"/>
                </p:cNvSpPr>
                <p:nvPr/>
              </p:nvSpPr>
              <p:spPr bwMode="auto">
                <a:xfrm>
                  <a:off x="1704" y="1357"/>
                  <a:ext cx="45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MEM</a:t>
                  </a:r>
                  <a:endParaRPr lang="en-US" altLang="it-IT" sz="1800"/>
                </a:p>
              </p:txBody>
            </p:sp>
            <p:sp>
              <p:nvSpPr>
                <p:cNvPr id="63527" name="Rectangle 1041"/>
                <p:cNvSpPr>
                  <a:spLocks noChangeArrowheads="1"/>
                </p:cNvSpPr>
                <p:nvPr/>
              </p:nvSpPr>
              <p:spPr bwMode="auto">
                <a:xfrm>
                  <a:off x="1737"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nvGrpSpPr>
              <p:cNvPr id="63523" name="Group 1042"/>
              <p:cNvGrpSpPr>
                <a:grpSpLocks/>
              </p:cNvGrpSpPr>
              <p:nvPr/>
            </p:nvGrpSpPr>
            <p:grpSpPr bwMode="auto">
              <a:xfrm>
                <a:off x="2110" y="1344"/>
                <a:ext cx="386" cy="240"/>
                <a:chOff x="2110" y="1344"/>
                <a:chExt cx="386" cy="240"/>
              </a:xfrm>
            </p:grpSpPr>
            <p:sp>
              <p:nvSpPr>
                <p:cNvPr id="63524" name="Rectangle 1043"/>
                <p:cNvSpPr>
                  <a:spLocks noChangeArrowheads="1"/>
                </p:cNvSpPr>
                <p:nvPr/>
              </p:nvSpPr>
              <p:spPr bwMode="auto">
                <a:xfrm>
                  <a:off x="211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63525" name="Text Box 1044"/>
                <p:cNvSpPr txBox="1">
                  <a:spLocks noChangeArrowheads="1"/>
                </p:cNvSpPr>
                <p:nvPr/>
              </p:nvSpPr>
              <p:spPr bwMode="auto">
                <a:xfrm>
                  <a:off x="2129" y="1360"/>
                  <a:ext cx="34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WB</a:t>
                  </a:r>
                  <a:endParaRPr lang="en-US" altLang="it-IT" sz="1800"/>
                </a:p>
              </p:txBody>
            </p:sp>
          </p:grpSp>
        </p:grpSp>
        <p:sp>
          <p:nvSpPr>
            <p:cNvPr id="63497" name="Line 1045"/>
            <p:cNvSpPr>
              <a:spLocks noChangeShapeType="1"/>
            </p:cNvSpPr>
            <p:nvPr/>
          </p:nvSpPr>
          <p:spPr bwMode="auto">
            <a:xfrm>
              <a:off x="1500" y="2448"/>
              <a:ext cx="40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it-IT"/>
            </a:p>
          </p:txBody>
        </p:sp>
        <p:sp>
          <p:nvSpPr>
            <p:cNvPr id="63498" name="Text Box 1046"/>
            <p:cNvSpPr txBox="1">
              <a:spLocks noChangeArrowheads="1"/>
            </p:cNvSpPr>
            <p:nvPr/>
          </p:nvSpPr>
          <p:spPr bwMode="auto">
            <a:xfrm>
              <a:off x="5106" y="2448"/>
              <a:ext cx="42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400"/>
                <a:t>tempo</a:t>
              </a:r>
              <a:endParaRPr lang="en-US" altLang="it-IT" sz="1400"/>
            </a:p>
          </p:txBody>
        </p:sp>
        <p:grpSp>
          <p:nvGrpSpPr>
            <p:cNvPr id="63499" name="Group 1047"/>
            <p:cNvGrpSpPr>
              <a:grpSpLocks/>
            </p:cNvGrpSpPr>
            <p:nvPr/>
          </p:nvGrpSpPr>
          <p:grpSpPr bwMode="auto">
            <a:xfrm>
              <a:off x="2368" y="2734"/>
              <a:ext cx="386" cy="240"/>
              <a:chOff x="960" y="1344"/>
              <a:chExt cx="386" cy="240"/>
            </a:xfrm>
          </p:grpSpPr>
          <p:sp>
            <p:nvSpPr>
              <p:cNvPr id="63516" name="Rectangle 1048"/>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63517" name="Text Box 1049"/>
              <p:cNvSpPr txBox="1">
                <a:spLocks noChangeArrowheads="1"/>
              </p:cNvSpPr>
              <p:nvPr/>
            </p:nvSpPr>
            <p:spPr bwMode="auto">
              <a:xfrm>
                <a:off x="1031" y="1357"/>
                <a:ext cx="26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ID</a:t>
                </a:r>
                <a:endParaRPr lang="en-US" altLang="it-IT" sz="1800"/>
              </a:p>
            </p:txBody>
          </p:sp>
        </p:grpSp>
        <p:grpSp>
          <p:nvGrpSpPr>
            <p:cNvPr id="63500" name="Group 1050"/>
            <p:cNvGrpSpPr>
              <a:grpSpLocks/>
            </p:cNvGrpSpPr>
            <p:nvPr/>
          </p:nvGrpSpPr>
          <p:grpSpPr bwMode="auto">
            <a:xfrm>
              <a:off x="1980" y="2734"/>
              <a:ext cx="386" cy="240"/>
              <a:chOff x="960" y="1344"/>
              <a:chExt cx="386" cy="240"/>
            </a:xfrm>
          </p:grpSpPr>
          <p:sp>
            <p:nvSpPr>
              <p:cNvPr id="63514" name="Rectangle 1051"/>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63515" name="Text Box 1052"/>
              <p:cNvSpPr txBox="1">
                <a:spLocks noChangeArrowheads="1"/>
              </p:cNvSpPr>
              <p:nvPr/>
            </p:nvSpPr>
            <p:spPr bwMode="auto">
              <a:xfrm>
                <a:off x="1031" y="1357"/>
                <a:ext cx="24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IF</a:t>
                </a:r>
                <a:endParaRPr lang="en-US" altLang="it-IT" sz="1800"/>
              </a:p>
            </p:txBody>
          </p:sp>
        </p:grpSp>
        <p:sp>
          <p:nvSpPr>
            <p:cNvPr id="63501" name="Rectangle 1053"/>
            <p:cNvSpPr>
              <a:spLocks noChangeArrowheads="1"/>
            </p:cNvSpPr>
            <p:nvPr/>
          </p:nvSpPr>
          <p:spPr bwMode="auto">
            <a:xfrm>
              <a:off x="2752" y="273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63502" name="Text Box 1054"/>
            <p:cNvSpPr txBox="1">
              <a:spLocks noChangeArrowheads="1"/>
            </p:cNvSpPr>
            <p:nvPr/>
          </p:nvSpPr>
          <p:spPr bwMode="auto">
            <a:xfrm>
              <a:off x="2789" y="2747"/>
              <a:ext cx="30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EX</a:t>
              </a:r>
              <a:endParaRPr lang="en-US" altLang="it-IT" sz="1800"/>
            </a:p>
          </p:txBody>
        </p:sp>
        <p:grpSp>
          <p:nvGrpSpPr>
            <p:cNvPr id="63503" name="Group 1055"/>
            <p:cNvGrpSpPr>
              <a:grpSpLocks/>
            </p:cNvGrpSpPr>
            <p:nvPr/>
          </p:nvGrpSpPr>
          <p:grpSpPr bwMode="auto">
            <a:xfrm>
              <a:off x="3104" y="2734"/>
              <a:ext cx="452" cy="240"/>
              <a:chOff x="1704" y="1344"/>
              <a:chExt cx="452" cy="240"/>
            </a:xfrm>
          </p:grpSpPr>
          <p:sp>
            <p:nvSpPr>
              <p:cNvPr id="63512" name="Text Box 1056"/>
              <p:cNvSpPr txBox="1">
                <a:spLocks noChangeArrowheads="1"/>
              </p:cNvSpPr>
              <p:nvPr/>
            </p:nvSpPr>
            <p:spPr bwMode="auto">
              <a:xfrm>
                <a:off x="1704" y="1357"/>
                <a:ext cx="45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MEM</a:t>
                </a:r>
                <a:endParaRPr lang="en-US" altLang="it-IT" sz="1800"/>
              </a:p>
            </p:txBody>
          </p:sp>
          <p:sp>
            <p:nvSpPr>
              <p:cNvPr id="63513" name="Rectangle 1057"/>
              <p:cNvSpPr>
                <a:spLocks noChangeArrowheads="1"/>
              </p:cNvSpPr>
              <p:nvPr/>
            </p:nvSpPr>
            <p:spPr bwMode="auto">
              <a:xfrm>
                <a:off x="1737"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grpSp>
        <p:grpSp>
          <p:nvGrpSpPr>
            <p:cNvPr id="63504" name="Group 1058"/>
            <p:cNvGrpSpPr>
              <a:grpSpLocks/>
            </p:cNvGrpSpPr>
            <p:nvPr/>
          </p:nvGrpSpPr>
          <p:grpSpPr bwMode="auto">
            <a:xfrm>
              <a:off x="3518" y="2734"/>
              <a:ext cx="386" cy="240"/>
              <a:chOff x="2110" y="1344"/>
              <a:chExt cx="386" cy="240"/>
            </a:xfrm>
          </p:grpSpPr>
          <p:sp>
            <p:nvSpPr>
              <p:cNvPr id="63510" name="Rectangle 1059"/>
              <p:cNvSpPr>
                <a:spLocks noChangeArrowheads="1"/>
              </p:cNvSpPr>
              <p:nvPr/>
            </p:nvSpPr>
            <p:spPr bwMode="auto">
              <a:xfrm>
                <a:off x="211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endParaRPr lang="en-US" altLang="it-IT" sz="2400">
                  <a:solidFill>
                    <a:schemeClr val="bg1"/>
                  </a:solidFill>
                  <a:latin typeface="Courier New" panose="02070309020205020404" pitchFamily="49" charset="0"/>
                </a:endParaRPr>
              </a:p>
            </p:txBody>
          </p:sp>
          <p:sp>
            <p:nvSpPr>
              <p:cNvPr id="63511" name="Text Box 1060"/>
              <p:cNvSpPr txBox="1">
                <a:spLocks noChangeArrowheads="1"/>
              </p:cNvSpPr>
              <p:nvPr/>
            </p:nvSpPr>
            <p:spPr bwMode="auto">
              <a:xfrm>
                <a:off x="2129" y="1360"/>
                <a:ext cx="34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a:t>WB</a:t>
                </a:r>
                <a:endParaRPr lang="en-US" altLang="it-IT" sz="1800"/>
              </a:p>
            </p:txBody>
          </p:sp>
        </p:grpSp>
        <p:sp>
          <p:nvSpPr>
            <p:cNvPr id="63505" name="Line 1061"/>
            <p:cNvSpPr>
              <a:spLocks noChangeShapeType="1"/>
            </p:cNvSpPr>
            <p:nvPr/>
          </p:nvSpPr>
          <p:spPr bwMode="auto">
            <a:xfrm>
              <a:off x="1500" y="2448"/>
              <a:ext cx="0" cy="1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it-IT"/>
            </a:p>
          </p:txBody>
        </p:sp>
        <p:sp>
          <p:nvSpPr>
            <p:cNvPr id="63506" name="Text Box 1062"/>
            <p:cNvSpPr txBox="1">
              <a:spLocks noChangeArrowheads="1"/>
            </p:cNvSpPr>
            <p:nvPr/>
          </p:nvSpPr>
          <p:spPr bwMode="auto">
            <a:xfrm>
              <a:off x="1452" y="3216"/>
              <a:ext cx="1056"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it-IT" altLang="it-IT" sz="1400"/>
                <a:t>ordine di esecuzione delle istruzioni</a:t>
              </a:r>
              <a:endParaRPr lang="en-US" altLang="it-IT" sz="1400"/>
            </a:p>
          </p:txBody>
        </p:sp>
        <p:sp>
          <p:nvSpPr>
            <p:cNvPr id="63507" name="Rectangle 1063"/>
            <p:cNvSpPr>
              <a:spLocks noChangeArrowheads="1"/>
            </p:cNvSpPr>
            <p:nvPr/>
          </p:nvSpPr>
          <p:spPr bwMode="auto">
            <a:xfrm>
              <a:off x="192" y="2736"/>
              <a:ext cx="111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lang="it-IT" altLang="it-IT" sz="1800" dirty="0"/>
                <a:t>sub </a:t>
              </a:r>
              <a:r>
                <a:rPr lang="it-IT" altLang="it-IT" sz="1800" dirty="0" smtClean="0"/>
                <a:t>R5, </a:t>
              </a:r>
              <a:r>
                <a:rPr lang="it-IT" altLang="it-IT" sz="1800" dirty="0" smtClean="0">
                  <a:solidFill>
                    <a:srgbClr val="FF0000"/>
                  </a:solidFill>
                </a:rPr>
                <a:t>R2</a:t>
              </a:r>
              <a:r>
                <a:rPr lang="it-IT" altLang="it-IT" sz="1800" dirty="0" smtClean="0"/>
                <a:t>, R5</a:t>
              </a:r>
              <a:endParaRPr lang="en-US" altLang="it-IT" sz="1800" dirty="0"/>
            </a:p>
          </p:txBody>
        </p:sp>
        <p:sp>
          <p:nvSpPr>
            <p:cNvPr id="63508" name="Line 1077"/>
            <p:cNvSpPr>
              <a:spLocks noChangeShapeType="1"/>
            </p:cNvSpPr>
            <p:nvPr/>
          </p:nvSpPr>
          <p:spPr bwMode="auto">
            <a:xfrm flipH="1">
              <a:off x="2880" y="2688"/>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spAutoFit/>
            </a:bodyPr>
            <a:lstStyle/>
            <a:p>
              <a:endParaRPr lang="it-IT"/>
            </a:p>
          </p:txBody>
        </p:sp>
        <p:sp>
          <p:nvSpPr>
            <p:cNvPr id="63509" name="Line 1078"/>
            <p:cNvSpPr>
              <a:spLocks noChangeShapeType="1"/>
            </p:cNvSpPr>
            <p:nvPr/>
          </p:nvSpPr>
          <p:spPr bwMode="auto">
            <a:xfrm flipH="1">
              <a:off x="2784" y="2688"/>
              <a:ext cx="288" cy="19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it-IT"/>
            </a:p>
          </p:txBody>
        </p:sp>
      </p:gr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4AF44F56-C84D-4F00-B47A-FDF52B383ADB}" type="slidenum">
              <a:rPr lang="it-IT" altLang="it-IT" sz="1200"/>
              <a:pPr>
                <a:spcBef>
                  <a:spcPct val="0"/>
                </a:spcBef>
                <a:buFontTx/>
                <a:buNone/>
              </a:pPr>
              <a:t>90</a:t>
            </a:fld>
            <a:endParaRPr lang="it-IT" altLang="it-IT" sz="1200"/>
          </a:p>
        </p:txBody>
      </p:sp>
      <p:sp>
        <p:nvSpPr>
          <p:cNvPr id="206850" name="Rectangle 2"/>
          <p:cNvSpPr>
            <a:spLocks noGrp="1" noChangeArrowheads="1"/>
          </p:cNvSpPr>
          <p:nvPr>
            <p:ph type="title"/>
          </p:nvPr>
        </p:nvSpPr>
        <p:spPr/>
        <p:txBody>
          <a:bodyPr/>
          <a:lstStyle/>
          <a:p>
            <a:pPr eaLnBrk="1" hangingPunct="1">
              <a:defRPr/>
            </a:pPr>
            <a:r>
              <a:rPr lang="it-IT" dirty="0" smtClean="0"/>
              <a:t>Propagazione e stallo (2)</a:t>
            </a:r>
            <a:endParaRPr lang="en-US" dirty="0" smtClean="0"/>
          </a:p>
        </p:txBody>
      </p:sp>
      <p:sp>
        <p:nvSpPr>
          <p:cNvPr id="64516" name="Rectangle 3"/>
          <p:cNvSpPr>
            <a:spLocks noGrp="1" noChangeArrowheads="1"/>
          </p:cNvSpPr>
          <p:nvPr>
            <p:ph type="body" idx="1"/>
          </p:nvPr>
        </p:nvSpPr>
        <p:spPr>
          <a:xfrm>
            <a:off x="533400" y="1295400"/>
            <a:ext cx="8001000" cy="4419600"/>
          </a:xfrm>
        </p:spPr>
        <p:txBody>
          <a:bodyPr/>
          <a:lstStyle/>
          <a:p>
            <a:pPr eaLnBrk="1" hangingPunct="1"/>
            <a:r>
              <a:rPr lang="it-IT" altLang="it-IT" sz="2400" smtClean="0"/>
              <a:t>Soluzione possibile: </a:t>
            </a:r>
            <a:r>
              <a:rPr lang="it-IT" altLang="it-IT" sz="2400" smtClean="0">
                <a:solidFill>
                  <a:srgbClr val="FF0000"/>
                </a:solidFill>
              </a:rPr>
              <a:t>propagazione e uno stallo</a:t>
            </a:r>
          </a:p>
          <a:p>
            <a:pPr eaLnBrk="1" hangingPunct="1"/>
            <a:endParaRPr lang="it-IT" altLang="it-IT" sz="2400" smtClean="0"/>
          </a:p>
          <a:p>
            <a:pPr eaLnBrk="1" hangingPunct="1"/>
            <a:endParaRPr lang="it-IT" altLang="it-IT" sz="2400" smtClean="0"/>
          </a:p>
          <a:p>
            <a:pPr eaLnBrk="1" hangingPunct="1"/>
            <a:endParaRPr lang="it-IT" altLang="it-IT" sz="2400" smtClean="0"/>
          </a:p>
          <a:p>
            <a:pPr eaLnBrk="1" hangingPunct="1"/>
            <a:endParaRPr lang="it-IT" altLang="it-IT" sz="2400" smtClean="0"/>
          </a:p>
          <a:p>
            <a:pPr eaLnBrk="1" hangingPunct="1"/>
            <a:endParaRPr lang="it-IT" altLang="it-IT" sz="2400" smtClean="0"/>
          </a:p>
          <a:p>
            <a:pPr eaLnBrk="1" hangingPunct="1"/>
            <a:endParaRPr lang="it-IT" altLang="it-IT" sz="2400" smtClean="0"/>
          </a:p>
          <a:p>
            <a:pPr eaLnBrk="1" hangingPunct="1"/>
            <a:endParaRPr lang="it-IT" altLang="it-IT" sz="2400" smtClean="0"/>
          </a:p>
          <a:p>
            <a:pPr eaLnBrk="1" hangingPunct="1"/>
            <a:r>
              <a:rPr lang="it-IT" altLang="it-IT" sz="2400" smtClean="0"/>
              <a:t>Senza propagazione e ottimizzazione del banco dei registri, sarebbero stati necessari </a:t>
            </a:r>
            <a:r>
              <a:rPr lang="it-IT" altLang="it-IT" sz="2400" smtClean="0">
                <a:solidFill>
                  <a:srgbClr val="FF0000"/>
                </a:solidFill>
              </a:rPr>
              <a:t>tre stalli</a:t>
            </a:r>
            <a:endParaRPr lang="en-US" altLang="it-IT" sz="2400" smtClean="0">
              <a:solidFill>
                <a:srgbClr val="FF0000"/>
              </a:solidFill>
            </a:endParaRPr>
          </a:p>
        </p:txBody>
      </p:sp>
      <p:pic>
        <p:nvPicPr>
          <p:cNvPr id="64517" name="Picture 4" descr="05~Figure_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913" y="2209800"/>
            <a:ext cx="5399087"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A6E5F835-E561-4CD2-9FFE-DFB7A9D07EE5}" type="slidenum">
              <a:rPr lang="it-IT" altLang="it-IT" sz="1200"/>
              <a:pPr>
                <a:spcBef>
                  <a:spcPct val="0"/>
                </a:spcBef>
                <a:buFontTx/>
                <a:buNone/>
              </a:pPr>
              <a:t>91</a:t>
            </a:fld>
            <a:endParaRPr lang="it-IT" altLang="it-IT" sz="1200"/>
          </a:p>
        </p:txBody>
      </p:sp>
      <p:sp>
        <p:nvSpPr>
          <p:cNvPr id="198658" name="Rectangle 2"/>
          <p:cNvSpPr>
            <a:spLocks noGrp="1" noChangeArrowheads="1"/>
          </p:cNvSpPr>
          <p:nvPr>
            <p:ph type="title"/>
          </p:nvPr>
        </p:nvSpPr>
        <p:spPr/>
        <p:txBody>
          <a:bodyPr/>
          <a:lstStyle/>
          <a:p>
            <a:pPr eaLnBrk="1" hangingPunct="1">
              <a:defRPr/>
            </a:pPr>
            <a:r>
              <a:rPr lang="it-IT" dirty="0" smtClean="0"/>
              <a:t>Criticità sul controllo</a:t>
            </a:r>
            <a:endParaRPr lang="en-US" dirty="0" smtClean="0"/>
          </a:p>
        </p:txBody>
      </p:sp>
      <p:sp>
        <p:nvSpPr>
          <p:cNvPr id="65540" name="Rectangle 3"/>
          <p:cNvSpPr>
            <a:spLocks noGrp="1" noChangeArrowheads="1"/>
          </p:cNvSpPr>
          <p:nvPr>
            <p:ph type="body" idx="1"/>
          </p:nvPr>
        </p:nvSpPr>
        <p:spPr>
          <a:xfrm>
            <a:off x="457200" y="1219200"/>
            <a:ext cx="8305800" cy="4419600"/>
          </a:xfrm>
        </p:spPr>
        <p:txBody>
          <a:bodyPr/>
          <a:lstStyle/>
          <a:p>
            <a:pPr eaLnBrk="1" hangingPunct="1"/>
            <a:r>
              <a:rPr lang="it-IT" altLang="it-IT" sz="2400" dirty="0" smtClean="0"/>
              <a:t>Per alimentare la pipeline occorre inserire un’istruzione ad ogni ciclo di clock</a:t>
            </a:r>
          </a:p>
          <a:p>
            <a:pPr eaLnBrk="1" hangingPunct="1"/>
            <a:r>
              <a:rPr lang="it-IT" altLang="it-IT" sz="2400" dirty="0" smtClean="0"/>
              <a:t>Tuttavia, nel processore didattico la decisione sul salto condizionato non viene presa fino al quarto passo (MEMORY) dell’istruzione </a:t>
            </a:r>
            <a:r>
              <a:rPr lang="it-IT" altLang="it-IT" sz="2400" b="1" i="1" dirty="0" err="1" smtClean="0"/>
              <a:t>jumpX</a:t>
            </a:r>
            <a:endParaRPr lang="it-IT" altLang="it-IT" sz="2400" b="1" i="1" dirty="0" smtClean="0"/>
          </a:p>
          <a:p>
            <a:pPr eaLnBrk="1" hangingPunct="1"/>
            <a:endParaRPr lang="it-IT" altLang="it-IT" sz="2400" dirty="0" smtClean="0"/>
          </a:p>
          <a:p>
            <a:pPr eaLnBrk="1" hangingPunct="1"/>
            <a:r>
              <a:rPr lang="it-IT" altLang="it-IT" dirty="0" smtClean="0"/>
              <a:t>Comportamento desiderato del salto:</a:t>
            </a:r>
          </a:p>
          <a:p>
            <a:pPr lvl="1" eaLnBrk="1" hangingPunct="1"/>
            <a:r>
              <a:rPr lang="it-IT" altLang="it-IT" dirty="0"/>
              <a:t>s</a:t>
            </a:r>
            <a:r>
              <a:rPr lang="it-IT" altLang="it-IT" dirty="0" smtClean="0"/>
              <a:t>e il bit selezionato è pari a 0 continuare l’esecuzione con l’istruzione successiva a </a:t>
            </a:r>
            <a:r>
              <a:rPr lang="it-IT" altLang="it-IT" b="1" i="1" dirty="0" err="1" smtClean="0"/>
              <a:t>jumpx</a:t>
            </a:r>
            <a:endParaRPr lang="it-IT" altLang="it-IT" b="1" i="1" dirty="0" smtClean="0"/>
          </a:p>
          <a:p>
            <a:pPr lvl="1" eaLnBrk="1" hangingPunct="1"/>
            <a:r>
              <a:rPr lang="it-IT" altLang="it-IT" dirty="0"/>
              <a:t>s</a:t>
            </a:r>
            <a:r>
              <a:rPr lang="it-IT" altLang="it-IT" dirty="0" smtClean="0"/>
              <a:t>e </a:t>
            </a:r>
            <a:r>
              <a:rPr lang="it-IT" altLang="it-IT" dirty="0"/>
              <a:t>il bit selezionato è pari a </a:t>
            </a:r>
            <a:r>
              <a:rPr lang="it-IT" altLang="it-IT" dirty="0" smtClean="0"/>
              <a:t>1 non eseguire le istruzioni successive alla </a:t>
            </a:r>
            <a:r>
              <a:rPr lang="it-IT" altLang="it-IT" b="1" i="1" dirty="0" err="1"/>
              <a:t>jumpx</a:t>
            </a:r>
            <a:r>
              <a:rPr lang="it-IT" altLang="it-IT" b="1" i="1" dirty="0"/>
              <a:t> </a:t>
            </a:r>
            <a:r>
              <a:rPr lang="it-IT" altLang="it-IT" dirty="0" smtClean="0"/>
              <a:t>e saltare all’indirizzo specificato</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smtClean="0"/>
              <a:t>Esempio di criticità sul controllo</a:t>
            </a:r>
            <a:endParaRPr lang="it-IT" sz="2400"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92</a:t>
            </a:fld>
            <a:endParaRPr lang="it-IT" altLang="it-IT"/>
          </a:p>
        </p:txBody>
      </p:sp>
      <p:grpSp>
        <p:nvGrpSpPr>
          <p:cNvPr id="6" name="Gruppo 5"/>
          <p:cNvGrpSpPr/>
          <p:nvPr/>
        </p:nvGrpSpPr>
        <p:grpSpPr>
          <a:xfrm>
            <a:off x="2411760" y="1674013"/>
            <a:ext cx="2232249" cy="2839002"/>
            <a:chOff x="291447" y="1857503"/>
            <a:chExt cx="1256217" cy="2778541"/>
          </a:xfrm>
        </p:grpSpPr>
        <p:sp>
          <p:nvSpPr>
            <p:cNvPr id="7" name="Rettangolo 6"/>
            <p:cNvSpPr/>
            <p:nvPr/>
          </p:nvSpPr>
          <p:spPr>
            <a:xfrm>
              <a:off x="291447" y="1857503"/>
              <a:ext cx="922594" cy="2317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800" b="1" dirty="0">
                  <a:solidFill>
                    <a:schemeClr val="tx1"/>
                  </a:solidFill>
                  <a:latin typeface="Times New Roman" panose="02020603050405020304" pitchFamily="18" charset="0"/>
                  <a:cs typeface="Times New Roman" panose="02020603050405020304" pitchFamily="18" charset="0"/>
                </a:rPr>
                <a:t>100 </a:t>
              </a:r>
              <a:r>
                <a:rPr lang="it-IT" sz="1800" b="1" dirty="0" err="1">
                  <a:solidFill>
                    <a:schemeClr val="tx1"/>
                  </a:solidFill>
                  <a:latin typeface="Times New Roman" panose="02020603050405020304" pitchFamily="18" charset="0"/>
                  <a:cs typeface="Times New Roman" panose="02020603050405020304" pitchFamily="18" charset="0"/>
                </a:rPr>
                <a:t>jumpC</a:t>
              </a:r>
              <a:r>
                <a:rPr lang="it-IT" sz="1800" b="1" dirty="0">
                  <a:solidFill>
                    <a:schemeClr val="tx1"/>
                  </a:solidFill>
                  <a:latin typeface="Times New Roman" panose="02020603050405020304" pitchFamily="18" charset="0"/>
                  <a:cs typeface="Times New Roman" panose="02020603050405020304" pitchFamily="18" charset="0"/>
                </a:rPr>
                <a:t> 32</a:t>
              </a:r>
              <a:endParaRPr lang="it-IT" sz="1800" dirty="0">
                <a:latin typeface="Times New Roman" panose="02020603050405020304" pitchFamily="18" charset="0"/>
                <a:cs typeface="Times New Roman" panose="02020603050405020304" pitchFamily="18" charset="0"/>
              </a:endParaRPr>
            </a:p>
            <a:p>
              <a:pPr algn="ctr"/>
              <a:r>
                <a:rPr lang="it-IT" sz="1800" dirty="0"/>
                <a:t>o</a:t>
              </a:r>
            </a:p>
          </p:txBody>
        </p:sp>
        <p:sp>
          <p:nvSpPr>
            <p:cNvPr id="8" name="Rettangolo 7"/>
            <p:cNvSpPr/>
            <p:nvPr/>
          </p:nvSpPr>
          <p:spPr>
            <a:xfrm>
              <a:off x="291447" y="2461024"/>
              <a:ext cx="1144020" cy="2854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800" b="1" dirty="0">
                  <a:solidFill>
                    <a:schemeClr val="tx1"/>
                  </a:solidFill>
                  <a:latin typeface="Times New Roman" panose="02020603050405020304" pitchFamily="18" charset="0"/>
                  <a:cs typeface="Times New Roman" panose="02020603050405020304" pitchFamily="18" charset="0"/>
                </a:rPr>
                <a:t>104 </a:t>
              </a:r>
              <a:r>
                <a:rPr lang="it-IT" sz="1800" b="1" dirty="0" err="1">
                  <a:solidFill>
                    <a:schemeClr val="tx1"/>
                  </a:solidFill>
                  <a:latin typeface="Times New Roman" panose="02020603050405020304" pitchFamily="18" charset="0"/>
                  <a:cs typeface="Times New Roman" panose="02020603050405020304" pitchFamily="18" charset="0"/>
                </a:rPr>
                <a:t>add</a:t>
              </a:r>
              <a:r>
                <a:rPr lang="it-IT" sz="1800" b="1" dirty="0">
                  <a:solidFill>
                    <a:schemeClr val="tx1"/>
                  </a:solidFill>
                  <a:latin typeface="Times New Roman" panose="02020603050405020304" pitchFamily="18" charset="0"/>
                  <a:cs typeface="Times New Roman" panose="02020603050405020304" pitchFamily="18" charset="0"/>
                </a:rPr>
                <a:t> R1,R2.R3</a:t>
              </a:r>
              <a:endParaRPr lang="it-IT" sz="1800" dirty="0">
                <a:latin typeface="Times New Roman" panose="02020603050405020304" pitchFamily="18" charset="0"/>
                <a:cs typeface="Times New Roman" panose="02020603050405020304" pitchFamily="18" charset="0"/>
              </a:endParaRPr>
            </a:p>
            <a:p>
              <a:pPr algn="ctr"/>
              <a:r>
                <a:rPr lang="it-IT" sz="1800" dirty="0"/>
                <a:t>o</a:t>
              </a:r>
            </a:p>
          </p:txBody>
        </p:sp>
        <p:sp>
          <p:nvSpPr>
            <p:cNvPr id="9" name="Rettangolo 8"/>
            <p:cNvSpPr/>
            <p:nvPr/>
          </p:nvSpPr>
          <p:spPr>
            <a:xfrm>
              <a:off x="291447" y="3118206"/>
              <a:ext cx="1144020" cy="2854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800" b="1" dirty="0">
                  <a:solidFill>
                    <a:schemeClr val="tx1"/>
                  </a:solidFill>
                  <a:latin typeface="Times New Roman" panose="02020603050405020304" pitchFamily="18" charset="0"/>
                  <a:cs typeface="Times New Roman" panose="02020603050405020304" pitchFamily="18" charset="0"/>
                </a:rPr>
                <a:t>108 sub R4,R5,R6</a:t>
              </a:r>
              <a:endParaRPr lang="it-IT" sz="1800" dirty="0">
                <a:latin typeface="Times New Roman" panose="02020603050405020304" pitchFamily="18" charset="0"/>
                <a:cs typeface="Times New Roman" panose="02020603050405020304" pitchFamily="18" charset="0"/>
              </a:endParaRPr>
            </a:p>
            <a:p>
              <a:pPr algn="ctr"/>
              <a:r>
                <a:rPr lang="it-IT" sz="1800" dirty="0"/>
                <a:t>o</a:t>
              </a:r>
            </a:p>
          </p:txBody>
        </p:sp>
        <p:sp>
          <p:nvSpPr>
            <p:cNvPr id="10" name="Rettangolo 9"/>
            <p:cNvSpPr/>
            <p:nvPr/>
          </p:nvSpPr>
          <p:spPr>
            <a:xfrm>
              <a:off x="291447" y="3694631"/>
              <a:ext cx="1256217" cy="2303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800" b="1" dirty="0">
                  <a:solidFill>
                    <a:schemeClr val="tx1"/>
                  </a:solidFill>
                  <a:latin typeface="Times New Roman" panose="02020603050405020304" pitchFamily="18" charset="0"/>
                  <a:cs typeface="Times New Roman" panose="02020603050405020304" pitchFamily="18" charset="0"/>
                </a:rPr>
                <a:t>112 </a:t>
              </a:r>
              <a:r>
                <a:rPr lang="it-IT" sz="1800" b="1" dirty="0" err="1">
                  <a:solidFill>
                    <a:schemeClr val="tx1"/>
                  </a:solidFill>
                  <a:latin typeface="Times New Roman" panose="02020603050405020304" pitchFamily="18" charset="0"/>
                  <a:cs typeface="Times New Roman" panose="02020603050405020304" pitchFamily="18" charset="0"/>
                </a:rPr>
                <a:t>load</a:t>
              </a:r>
              <a:r>
                <a:rPr lang="it-IT" sz="1800" b="1" dirty="0">
                  <a:solidFill>
                    <a:schemeClr val="tx1"/>
                  </a:solidFill>
                  <a:latin typeface="Times New Roman" panose="02020603050405020304" pitchFamily="18" charset="0"/>
                  <a:cs typeface="Times New Roman" panose="02020603050405020304" pitchFamily="18" charset="0"/>
                </a:rPr>
                <a:t> R7,50(R8)</a:t>
              </a:r>
              <a:endParaRPr lang="it-IT" sz="1800" dirty="0">
                <a:latin typeface="Times New Roman" panose="02020603050405020304" pitchFamily="18" charset="0"/>
                <a:cs typeface="Times New Roman" panose="02020603050405020304" pitchFamily="18" charset="0"/>
              </a:endParaRPr>
            </a:p>
            <a:p>
              <a:pPr algn="ctr"/>
              <a:r>
                <a:rPr lang="it-IT" sz="1800" dirty="0"/>
                <a:t>o</a:t>
              </a:r>
            </a:p>
          </p:txBody>
        </p:sp>
        <p:sp>
          <p:nvSpPr>
            <p:cNvPr id="11" name="Rettangolo 10"/>
            <p:cNvSpPr/>
            <p:nvPr/>
          </p:nvSpPr>
          <p:spPr>
            <a:xfrm>
              <a:off x="291447" y="4410261"/>
              <a:ext cx="1256217" cy="2257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800" b="1" dirty="0">
                  <a:solidFill>
                    <a:schemeClr val="tx1"/>
                  </a:solidFill>
                  <a:latin typeface="Times New Roman" panose="02020603050405020304" pitchFamily="18" charset="0"/>
                  <a:cs typeface="Times New Roman" panose="02020603050405020304" pitchFamily="18" charset="0"/>
                </a:rPr>
                <a:t>136 </a:t>
              </a:r>
              <a:r>
                <a:rPr lang="it-IT" sz="1800" b="1" dirty="0" err="1">
                  <a:solidFill>
                    <a:schemeClr val="tx1"/>
                  </a:solidFill>
                  <a:latin typeface="Times New Roman" panose="02020603050405020304" pitchFamily="18" charset="0"/>
                  <a:cs typeface="Times New Roman" panose="02020603050405020304" pitchFamily="18" charset="0"/>
                </a:rPr>
                <a:t>add</a:t>
              </a:r>
              <a:r>
                <a:rPr lang="it-IT" sz="1800" b="1" dirty="0">
                  <a:solidFill>
                    <a:schemeClr val="tx1"/>
                  </a:solidFill>
                  <a:latin typeface="Times New Roman" panose="02020603050405020304" pitchFamily="18" charset="0"/>
                  <a:cs typeface="Times New Roman" panose="02020603050405020304" pitchFamily="18" charset="0"/>
                </a:rPr>
                <a:t> R9,R10,R11</a:t>
              </a:r>
              <a:endParaRPr lang="it-IT" sz="1800" dirty="0">
                <a:latin typeface="Times New Roman" panose="02020603050405020304" pitchFamily="18" charset="0"/>
                <a:cs typeface="Times New Roman" panose="02020603050405020304" pitchFamily="18" charset="0"/>
              </a:endParaRPr>
            </a:p>
            <a:p>
              <a:pPr algn="ctr"/>
              <a:r>
                <a:rPr lang="it-IT" sz="1800" dirty="0"/>
                <a:t>o</a:t>
              </a:r>
            </a:p>
          </p:txBody>
        </p:sp>
        <p:cxnSp>
          <p:nvCxnSpPr>
            <p:cNvPr id="12" name="Connettore 1 11"/>
            <p:cNvCxnSpPr/>
            <p:nvPr/>
          </p:nvCxnSpPr>
          <p:spPr>
            <a:xfrm>
              <a:off x="291447" y="2169466"/>
              <a:ext cx="0" cy="185339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ttore 1 12"/>
            <p:cNvCxnSpPr/>
            <p:nvPr/>
          </p:nvCxnSpPr>
          <p:spPr>
            <a:xfrm>
              <a:off x="291447" y="2169466"/>
              <a:ext cx="301532"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1 13"/>
            <p:cNvCxnSpPr/>
            <p:nvPr/>
          </p:nvCxnSpPr>
          <p:spPr>
            <a:xfrm>
              <a:off x="291447" y="4022863"/>
              <a:ext cx="29110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Connettore 2 14"/>
            <p:cNvCxnSpPr/>
            <p:nvPr/>
          </p:nvCxnSpPr>
          <p:spPr>
            <a:xfrm>
              <a:off x="582555" y="4022863"/>
              <a:ext cx="2189" cy="232931"/>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1 15"/>
            <p:cNvCxnSpPr/>
            <p:nvPr/>
          </p:nvCxnSpPr>
          <p:spPr>
            <a:xfrm flipV="1">
              <a:off x="592979" y="2011467"/>
              <a:ext cx="0" cy="15799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7" name="Rettangolo 16"/>
          <p:cNvSpPr/>
          <p:nvPr/>
        </p:nvSpPr>
        <p:spPr>
          <a:xfrm>
            <a:off x="558800" y="5272629"/>
            <a:ext cx="7439744" cy="531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800" b="1" dirty="0">
                <a:solidFill>
                  <a:schemeClr val="tx1"/>
                </a:solidFill>
                <a:latin typeface="Times New Roman" panose="02020603050405020304" pitchFamily="18" charset="0"/>
                <a:cs typeface="Times New Roman" panose="02020603050405020304" pitchFamily="18" charset="0"/>
              </a:rPr>
              <a:t>(Note </a:t>
            </a:r>
            <a:r>
              <a:rPr lang="it-IT" sz="1800" b="1" dirty="0" err="1">
                <a:solidFill>
                  <a:schemeClr val="tx1"/>
                </a:solidFill>
                <a:latin typeface="Times New Roman" panose="02020603050405020304" pitchFamily="18" charset="0"/>
                <a:cs typeface="Times New Roman" panose="02020603050405020304" pitchFamily="18" charset="0"/>
              </a:rPr>
              <a:t>that</a:t>
            </a:r>
            <a:r>
              <a:rPr lang="it-IT" sz="1800" b="1" dirty="0">
                <a:solidFill>
                  <a:schemeClr val="tx1"/>
                </a:solidFill>
                <a:latin typeface="Times New Roman" panose="02020603050405020304" pitchFamily="18" charset="0"/>
                <a:cs typeface="Times New Roman" panose="02020603050405020304" pitchFamily="18" charset="0"/>
              </a:rPr>
              <a:t> the </a:t>
            </a:r>
            <a:r>
              <a:rPr lang="it-IT" sz="1800" b="1" dirty="0" err="1">
                <a:solidFill>
                  <a:schemeClr val="tx1"/>
                </a:solidFill>
                <a:latin typeface="Times New Roman" panose="02020603050405020304" pitchFamily="18" charset="0"/>
                <a:cs typeface="Times New Roman" panose="02020603050405020304" pitchFamily="18" charset="0"/>
              </a:rPr>
              <a:t>value</a:t>
            </a:r>
            <a:r>
              <a:rPr lang="it-IT" sz="1800" b="1" dirty="0">
                <a:solidFill>
                  <a:schemeClr val="tx1"/>
                </a:solidFill>
                <a:latin typeface="Times New Roman" panose="02020603050405020304" pitchFamily="18" charset="0"/>
                <a:cs typeface="Times New Roman" panose="02020603050405020304" pitchFamily="18" charset="0"/>
              </a:rPr>
              <a:t> 136 </a:t>
            </a:r>
            <a:r>
              <a:rPr lang="it-IT" sz="1800" b="1" dirty="0" err="1">
                <a:solidFill>
                  <a:schemeClr val="tx1"/>
                </a:solidFill>
                <a:latin typeface="Times New Roman" panose="02020603050405020304" pitchFamily="18" charset="0"/>
                <a:cs typeface="Times New Roman" panose="02020603050405020304" pitchFamily="18" charset="0"/>
              </a:rPr>
              <a:t>is</a:t>
            </a:r>
            <a:r>
              <a:rPr lang="it-IT" sz="1800" b="1" dirty="0">
                <a:solidFill>
                  <a:schemeClr val="tx1"/>
                </a:solidFill>
                <a:latin typeface="Times New Roman" panose="02020603050405020304" pitchFamily="18" charset="0"/>
                <a:cs typeface="Times New Roman" panose="02020603050405020304" pitchFamily="18" charset="0"/>
              </a:rPr>
              <a:t> </a:t>
            </a:r>
            <a:r>
              <a:rPr lang="it-IT" sz="1800" b="1" dirty="0" err="1">
                <a:solidFill>
                  <a:schemeClr val="tx1"/>
                </a:solidFill>
                <a:latin typeface="Times New Roman" panose="02020603050405020304" pitchFamily="18" charset="0"/>
                <a:cs typeface="Times New Roman" panose="02020603050405020304" pitchFamily="18" charset="0"/>
              </a:rPr>
              <a:t>obtained</a:t>
            </a:r>
            <a:r>
              <a:rPr lang="it-IT" sz="1800" b="1" dirty="0">
                <a:solidFill>
                  <a:schemeClr val="tx1"/>
                </a:solidFill>
                <a:latin typeface="Times New Roman" panose="02020603050405020304" pitchFamily="18" charset="0"/>
                <a:cs typeface="Times New Roman" panose="02020603050405020304" pitchFamily="18" charset="0"/>
              </a:rPr>
              <a:t> by 100 + S + 32 in case S </a:t>
            </a:r>
            <a:r>
              <a:rPr lang="it-IT" sz="1800" b="1" dirty="0" err="1">
                <a:solidFill>
                  <a:schemeClr val="tx1"/>
                </a:solidFill>
                <a:latin typeface="Times New Roman" panose="02020603050405020304" pitchFamily="18" charset="0"/>
                <a:cs typeface="Times New Roman" panose="02020603050405020304" pitchFamily="18" charset="0"/>
              </a:rPr>
              <a:t>is</a:t>
            </a:r>
            <a:r>
              <a:rPr lang="it-IT" sz="1800" b="1" dirty="0">
                <a:solidFill>
                  <a:schemeClr val="tx1"/>
                </a:solidFill>
                <a:latin typeface="Times New Roman" panose="02020603050405020304" pitchFamily="18" charset="0"/>
                <a:cs typeface="Times New Roman" panose="02020603050405020304" pitchFamily="18" charset="0"/>
              </a:rPr>
              <a:t> </a:t>
            </a:r>
            <a:r>
              <a:rPr lang="it-IT" sz="1800" b="1" dirty="0" err="1">
                <a:solidFill>
                  <a:schemeClr val="tx1"/>
                </a:solidFill>
                <a:latin typeface="Times New Roman" panose="02020603050405020304" pitchFamily="18" charset="0"/>
                <a:cs typeface="Times New Roman" panose="02020603050405020304" pitchFamily="18" charset="0"/>
              </a:rPr>
              <a:t>equal</a:t>
            </a:r>
            <a:r>
              <a:rPr lang="it-IT" sz="1800" b="1" dirty="0">
                <a:solidFill>
                  <a:schemeClr val="tx1"/>
                </a:solidFill>
                <a:latin typeface="Times New Roman" panose="02020603050405020304" pitchFamily="18" charset="0"/>
                <a:cs typeface="Times New Roman" panose="02020603050405020304" pitchFamily="18" charset="0"/>
              </a:rPr>
              <a:t> to 4</a:t>
            </a:r>
            <a:r>
              <a:rPr lang="it-IT" sz="1800" b="1" dirty="0" smtClean="0">
                <a:solidFill>
                  <a:schemeClr val="tx1"/>
                </a:solidFill>
                <a:latin typeface="Times New Roman" panose="02020603050405020304" pitchFamily="18" charset="0"/>
                <a:cs typeface="Times New Roman" panose="02020603050405020304" pitchFamily="18" charset="0"/>
              </a:rPr>
              <a:t>)</a:t>
            </a:r>
            <a:endParaRPr lang="it-IT"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90372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10758" y="211234"/>
            <a:ext cx="6343650" cy="535384"/>
          </a:xfrm>
        </p:spPr>
        <p:txBody>
          <a:bodyPr/>
          <a:lstStyle/>
          <a:p>
            <a:r>
              <a:rPr lang="it-IT" sz="2000" dirty="0" smtClean="0"/>
              <a:t>Rappresentazione spazio/temporale della criticità</a:t>
            </a:r>
            <a:endParaRPr lang="it-IT" sz="2000" dirty="0"/>
          </a:p>
        </p:txBody>
      </p:sp>
      <p:grpSp>
        <p:nvGrpSpPr>
          <p:cNvPr id="61" name="Gruppo 60"/>
          <p:cNvGrpSpPr/>
          <p:nvPr/>
        </p:nvGrpSpPr>
        <p:grpSpPr>
          <a:xfrm>
            <a:off x="1187624" y="1204640"/>
            <a:ext cx="8064896" cy="4168576"/>
            <a:chOff x="1416063" y="1278632"/>
            <a:chExt cx="10515600" cy="4535154"/>
          </a:xfrm>
        </p:grpSpPr>
        <p:grpSp>
          <p:nvGrpSpPr>
            <p:cNvPr id="5" name="Gruppo 4"/>
            <p:cNvGrpSpPr/>
            <p:nvPr/>
          </p:nvGrpSpPr>
          <p:grpSpPr>
            <a:xfrm>
              <a:off x="1416063" y="1849824"/>
              <a:ext cx="4949142" cy="669034"/>
              <a:chOff x="838199" y="3231633"/>
              <a:chExt cx="9776039" cy="1716115"/>
            </a:xfrm>
          </p:grpSpPr>
          <p:sp>
            <p:nvSpPr>
              <p:cNvPr id="56" name="Figura a mano libera 55"/>
              <p:cNvSpPr/>
              <p:nvPr/>
            </p:nvSpPr>
            <p:spPr>
              <a:xfrm>
                <a:off x="838199"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err="1"/>
                  <a:t>Fetch</a:t>
                </a:r>
                <a:endParaRPr lang="it-IT" sz="825" dirty="0"/>
              </a:p>
            </p:txBody>
          </p:sp>
          <p:sp>
            <p:nvSpPr>
              <p:cNvPr id="57" name="Figura a mano libera 56"/>
              <p:cNvSpPr/>
              <p:nvPr/>
            </p:nvSpPr>
            <p:spPr>
              <a:xfrm>
                <a:off x="281855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err="1"/>
                  <a:t>Instruction</a:t>
                </a:r>
                <a:r>
                  <a:rPr lang="it-IT" sz="750" dirty="0"/>
                  <a:t> </a:t>
                </a:r>
                <a:r>
                  <a:rPr lang="it-IT" sz="750" dirty="0" err="1"/>
                  <a:t>Decode</a:t>
                </a:r>
                <a:endParaRPr lang="it-IT" sz="750" dirty="0"/>
              </a:p>
            </p:txBody>
          </p:sp>
          <p:sp>
            <p:nvSpPr>
              <p:cNvPr id="58" name="Figura a mano libera 57"/>
              <p:cNvSpPr/>
              <p:nvPr/>
            </p:nvSpPr>
            <p:spPr>
              <a:xfrm>
                <a:off x="479891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err="1"/>
                  <a:t>Execute</a:t>
                </a:r>
                <a:endParaRPr lang="it-IT" sz="1950" dirty="0"/>
              </a:p>
            </p:txBody>
          </p:sp>
          <p:sp>
            <p:nvSpPr>
              <p:cNvPr id="59" name="Figura a mano libera 58"/>
              <p:cNvSpPr/>
              <p:nvPr/>
            </p:nvSpPr>
            <p:spPr>
              <a:xfrm>
                <a:off x="677926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a:t>Memory</a:t>
                </a:r>
                <a:endParaRPr lang="it-IT" sz="900" dirty="0"/>
              </a:p>
            </p:txBody>
          </p:sp>
          <p:sp>
            <p:nvSpPr>
              <p:cNvPr id="60" name="Figura a mano libera 59"/>
              <p:cNvSpPr/>
              <p:nvPr/>
            </p:nvSpPr>
            <p:spPr>
              <a:xfrm>
                <a:off x="875962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900" dirty="0"/>
                  <a:t>Write </a:t>
                </a:r>
                <a:r>
                  <a:rPr lang="it-IT" sz="750" dirty="0"/>
                  <a:t>Back</a:t>
                </a:r>
                <a:endParaRPr lang="it-IT" sz="900" dirty="0"/>
              </a:p>
            </p:txBody>
          </p:sp>
        </p:grpSp>
        <p:grpSp>
          <p:nvGrpSpPr>
            <p:cNvPr id="6" name="Gruppo 5"/>
            <p:cNvGrpSpPr/>
            <p:nvPr/>
          </p:nvGrpSpPr>
          <p:grpSpPr>
            <a:xfrm>
              <a:off x="2418623" y="2673556"/>
              <a:ext cx="4949142" cy="669034"/>
              <a:chOff x="838199" y="3231633"/>
              <a:chExt cx="9776039" cy="1716115"/>
            </a:xfrm>
          </p:grpSpPr>
          <p:sp>
            <p:nvSpPr>
              <p:cNvPr id="51" name="Figura a mano libera 50"/>
              <p:cNvSpPr/>
              <p:nvPr/>
            </p:nvSpPr>
            <p:spPr>
              <a:xfrm>
                <a:off x="838199"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err="1"/>
                  <a:t>Fetch</a:t>
                </a:r>
                <a:endParaRPr lang="it-IT" sz="825" dirty="0"/>
              </a:p>
            </p:txBody>
          </p:sp>
          <p:sp>
            <p:nvSpPr>
              <p:cNvPr id="52" name="Figura a mano libera 51"/>
              <p:cNvSpPr/>
              <p:nvPr/>
            </p:nvSpPr>
            <p:spPr>
              <a:xfrm>
                <a:off x="281855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err="1"/>
                  <a:t>Instruction</a:t>
                </a:r>
                <a:r>
                  <a:rPr lang="it-IT" sz="750" dirty="0"/>
                  <a:t> </a:t>
                </a:r>
                <a:r>
                  <a:rPr lang="it-IT" sz="750" dirty="0" err="1"/>
                  <a:t>Decode</a:t>
                </a:r>
                <a:endParaRPr lang="it-IT" sz="750" dirty="0"/>
              </a:p>
            </p:txBody>
          </p:sp>
          <p:sp>
            <p:nvSpPr>
              <p:cNvPr id="53" name="Figura a mano libera 52"/>
              <p:cNvSpPr/>
              <p:nvPr/>
            </p:nvSpPr>
            <p:spPr>
              <a:xfrm>
                <a:off x="479891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err="1"/>
                  <a:t>Execute</a:t>
                </a:r>
                <a:endParaRPr lang="it-IT" sz="1950" dirty="0"/>
              </a:p>
            </p:txBody>
          </p:sp>
          <p:sp>
            <p:nvSpPr>
              <p:cNvPr id="54" name="Figura a mano libera 53"/>
              <p:cNvSpPr/>
              <p:nvPr/>
            </p:nvSpPr>
            <p:spPr>
              <a:xfrm>
                <a:off x="677926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a:t>Memory</a:t>
                </a:r>
                <a:endParaRPr lang="it-IT" sz="900" dirty="0"/>
              </a:p>
            </p:txBody>
          </p:sp>
          <p:sp>
            <p:nvSpPr>
              <p:cNvPr id="55" name="Figura a mano libera 54"/>
              <p:cNvSpPr/>
              <p:nvPr/>
            </p:nvSpPr>
            <p:spPr>
              <a:xfrm>
                <a:off x="875962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900" dirty="0"/>
                  <a:t>Write </a:t>
                </a:r>
                <a:r>
                  <a:rPr lang="it-IT" sz="750" dirty="0"/>
                  <a:t>Back</a:t>
                </a:r>
                <a:endParaRPr lang="it-IT" sz="900" dirty="0"/>
              </a:p>
            </p:txBody>
          </p:sp>
        </p:grpSp>
        <p:grpSp>
          <p:nvGrpSpPr>
            <p:cNvPr id="7" name="Gruppo 6"/>
            <p:cNvGrpSpPr/>
            <p:nvPr/>
          </p:nvGrpSpPr>
          <p:grpSpPr>
            <a:xfrm>
              <a:off x="3421183" y="3497288"/>
              <a:ext cx="4949142" cy="669034"/>
              <a:chOff x="838199" y="3231633"/>
              <a:chExt cx="9776039" cy="1716115"/>
            </a:xfrm>
          </p:grpSpPr>
          <p:sp>
            <p:nvSpPr>
              <p:cNvPr id="46" name="Figura a mano libera 45"/>
              <p:cNvSpPr/>
              <p:nvPr/>
            </p:nvSpPr>
            <p:spPr>
              <a:xfrm>
                <a:off x="838199"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err="1"/>
                  <a:t>Fetch</a:t>
                </a:r>
                <a:endParaRPr lang="it-IT" sz="825" dirty="0"/>
              </a:p>
            </p:txBody>
          </p:sp>
          <p:sp>
            <p:nvSpPr>
              <p:cNvPr id="47" name="Figura a mano libera 46"/>
              <p:cNvSpPr/>
              <p:nvPr/>
            </p:nvSpPr>
            <p:spPr>
              <a:xfrm>
                <a:off x="281855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err="1"/>
                  <a:t>Instruction</a:t>
                </a:r>
                <a:r>
                  <a:rPr lang="it-IT" sz="750" dirty="0"/>
                  <a:t> </a:t>
                </a:r>
                <a:r>
                  <a:rPr lang="it-IT" sz="750" dirty="0" err="1"/>
                  <a:t>Decode</a:t>
                </a:r>
                <a:endParaRPr lang="it-IT" sz="750" dirty="0"/>
              </a:p>
            </p:txBody>
          </p:sp>
          <p:sp>
            <p:nvSpPr>
              <p:cNvPr id="48" name="Figura a mano libera 47"/>
              <p:cNvSpPr/>
              <p:nvPr/>
            </p:nvSpPr>
            <p:spPr>
              <a:xfrm>
                <a:off x="479891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err="1"/>
                  <a:t>Execute</a:t>
                </a:r>
                <a:endParaRPr lang="it-IT" sz="1950" dirty="0"/>
              </a:p>
            </p:txBody>
          </p:sp>
          <p:sp>
            <p:nvSpPr>
              <p:cNvPr id="49" name="Figura a mano libera 48"/>
              <p:cNvSpPr/>
              <p:nvPr/>
            </p:nvSpPr>
            <p:spPr>
              <a:xfrm>
                <a:off x="677926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a:t>Memory</a:t>
                </a:r>
                <a:endParaRPr lang="it-IT" sz="900" dirty="0"/>
              </a:p>
            </p:txBody>
          </p:sp>
          <p:sp>
            <p:nvSpPr>
              <p:cNvPr id="50" name="Figura a mano libera 49"/>
              <p:cNvSpPr/>
              <p:nvPr/>
            </p:nvSpPr>
            <p:spPr>
              <a:xfrm>
                <a:off x="875962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900" dirty="0"/>
                  <a:t>Write </a:t>
                </a:r>
                <a:r>
                  <a:rPr lang="it-IT" sz="750" dirty="0"/>
                  <a:t>Back</a:t>
                </a:r>
                <a:endParaRPr lang="it-IT" sz="900" dirty="0"/>
              </a:p>
            </p:txBody>
          </p:sp>
        </p:grpSp>
        <p:grpSp>
          <p:nvGrpSpPr>
            <p:cNvPr id="8" name="Gruppo 7"/>
            <p:cNvGrpSpPr/>
            <p:nvPr/>
          </p:nvGrpSpPr>
          <p:grpSpPr>
            <a:xfrm>
              <a:off x="4423743" y="4321020"/>
              <a:ext cx="4949142" cy="669034"/>
              <a:chOff x="838199" y="3231633"/>
              <a:chExt cx="9776039" cy="1716115"/>
            </a:xfrm>
          </p:grpSpPr>
          <p:sp>
            <p:nvSpPr>
              <p:cNvPr id="41" name="Figura a mano libera 40"/>
              <p:cNvSpPr/>
              <p:nvPr/>
            </p:nvSpPr>
            <p:spPr>
              <a:xfrm>
                <a:off x="838199"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err="1"/>
                  <a:t>Fetch</a:t>
                </a:r>
                <a:endParaRPr lang="it-IT" sz="825" dirty="0"/>
              </a:p>
            </p:txBody>
          </p:sp>
          <p:sp>
            <p:nvSpPr>
              <p:cNvPr id="42" name="Figura a mano libera 41"/>
              <p:cNvSpPr/>
              <p:nvPr/>
            </p:nvSpPr>
            <p:spPr>
              <a:xfrm>
                <a:off x="281855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err="1"/>
                  <a:t>Instruction</a:t>
                </a:r>
                <a:r>
                  <a:rPr lang="it-IT" sz="750" dirty="0"/>
                  <a:t> </a:t>
                </a:r>
                <a:r>
                  <a:rPr lang="it-IT" sz="750" dirty="0" err="1"/>
                  <a:t>Decode</a:t>
                </a:r>
                <a:endParaRPr lang="it-IT" sz="750" dirty="0"/>
              </a:p>
            </p:txBody>
          </p:sp>
          <p:sp>
            <p:nvSpPr>
              <p:cNvPr id="43" name="Figura a mano libera 42"/>
              <p:cNvSpPr/>
              <p:nvPr/>
            </p:nvSpPr>
            <p:spPr>
              <a:xfrm>
                <a:off x="479891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err="1"/>
                  <a:t>Execute</a:t>
                </a:r>
                <a:endParaRPr lang="it-IT" sz="1950" dirty="0"/>
              </a:p>
            </p:txBody>
          </p:sp>
          <p:sp>
            <p:nvSpPr>
              <p:cNvPr id="44" name="Figura a mano libera 43"/>
              <p:cNvSpPr/>
              <p:nvPr/>
            </p:nvSpPr>
            <p:spPr>
              <a:xfrm>
                <a:off x="677926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a:t>Memory</a:t>
                </a:r>
                <a:endParaRPr lang="it-IT" sz="900" dirty="0"/>
              </a:p>
            </p:txBody>
          </p:sp>
          <p:sp>
            <p:nvSpPr>
              <p:cNvPr id="45" name="Figura a mano libera 44"/>
              <p:cNvSpPr/>
              <p:nvPr/>
            </p:nvSpPr>
            <p:spPr>
              <a:xfrm>
                <a:off x="875962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900" dirty="0"/>
                  <a:t>Write </a:t>
                </a:r>
                <a:r>
                  <a:rPr lang="it-IT" sz="750" dirty="0"/>
                  <a:t>Back</a:t>
                </a:r>
                <a:endParaRPr lang="it-IT" sz="900" dirty="0"/>
              </a:p>
            </p:txBody>
          </p:sp>
        </p:grpSp>
        <p:grpSp>
          <p:nvGrpSpPr>
            <p:cNvPr id="9" name="Gruppo 8"/>
            <p:cNvGrpSpPr/>
            <p:nvPr/>
          </p:nvGrpSpPr>
          <p:grpSpPr>
            <a:xfrm>
              <a:off x="5426303" y="5144752"/>
              <a:ext cx="4949142" cy="669034"/>
              <a:chOff x="838199" y="3231633"/>
              <a:chExt cx="9776039" cy="1716115"/>
            </a:xfrm>
          </p:grpSpPr>
          <p:sp>
            <p:nvSpPr>
              <p:cNvPr id="36" name="Figura a mano libera 35"/>
              <p:cNvSpPr/>
              <p:nvPr/>
            </p:nvSpPr>
            <p:spPr>
              <a:xfrm>
                <a:off x="838199"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err="1"/>
                  <a:t>Fetch</a:t>
                </a:r>
                <a:endParaRPr lang="it-IT" sz="825" dirty="0"/>
              </a:p>
            </p:txBody>
          </p:sp>
          <p:sp>
            <p:nvSpPr>
              <p:cNvPr id="37" name="Figura a mano libera 36"/>
              <p:cNvSpPr/>
              <p:nvPr/>
            </p:nvSpPr>
            <p:spPr>
              <a:xfrm>
                <a:off x="281855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err="1"/>
                  <a:t>Instruction</a:t>
                </a:r>
                <a:r>
                  <a:rPr lang="it-IT" sz="750" dirty="0"/>
                  <a:t> </a:t>
                </a:r>
                <a:r>
                  <a:rPr lang="it-IT" sz="750" dirty="0" err="1"/>
                  <a:t>Decode</a:t>
                </a:r>
                <a:endParaRPr lang="it-IT" sz="750" dirty="0"/>
              </a:p>
            </p:txBody>
          </p:sp>
          <p:sp>
            <p:nvSpPr>
              <p:cNvPr id="38" name="Figura a mano libera 37"/>
              <p:cNvSpPr/>
              <p:nvPr/>
            </p:nvSpPr>
            <p:spPr>
              <a:xfrm>
                <a:off x="479891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err="1"/>
                  <a:t>Execute</a:t>
                </a:r>
                <a:endParaRPr lang="it-IT" sz="1950" dirty="0"/>
              </a:p>
            </p:txBody>
          </p:sp>
          <p:sp>
            <p:nvSpPr>
              <p:cNvPr id="39" name="Figura a mano libera 38"/>
              <p:cNvSpPr/>
              <p:nvPr/>
            </p:nvSpPr>
            <p:spPr>
              <a:xfrm>
                <a:off x="6779265"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750" dirty="0"/>
                  <a:t>Memory</a:t>
                </a:r>
                <a:endParaRPr lang="it-IT" sz="900" dirty="0"/>
              </a:p>
            </p:txBody>
          </p:sp>
          <p:sp>
            <p:nvSpPr>
              <p:cNvPr id="40" name="Figura a mano libera 39"/>
              <p:cNvSpPr/>
              <p:nvPr/>
            </p:nvSpPr>
            <p:spPr>
              <a:xfrm>
                <a:off x="8759620" y="3231633"/>
                <a:ext cx="1854618" cy="1716115"/>
              </a:xfrm>
              <a:custGeom>
                <a:avLst/>
                <a:gdLst>
                  <a:gd name="connsiteX0" fmla="*/ 0 w 1854618"/>
                  <a:gd name="connsiteY0" fmla="*/ 286025 h 1716115"/>
                  <a:gd name="connsiteX1" fmla="*/ 286025 w 1854618"/>
                  <a:gd name="connsiteY1" fmla="*/ 0 h 1716115"/>
                  <a:gd name="connsiteX2" fmla="*/ 1568593 w 1854618"/>
                  <a:gd name="connsiteY2" fmla="*/ 0 h 1716115"/>
                  <a:gd name="connsiteX3" fmla="*/ 1854618 w 1854618"/>
                  <a:gd name="connsiteY3" fmla="*/ 286025 h 1716115"/>
                  <a:gd name="connsiteX4" fmla="*/ 1854618 w 1854618"/>
                  <a:gd name="connsiteY4" fmla="*/ 1430090 h 1716115"/>
                  <a:gd name="connsiteX5" fmla="*/ 1568593 w 1854618"/>
                  <a:gd name="connsiteY5" fmla="*/ 1716115 h 1716115"/>
                  <a:gd name="connsiteX6" fmla="*/ 286025 w 1854618"/>
                  <a:gd name="connsiteY6" fmla="*/ 1716115 h 1716115"/>
                  <a:gd name="connsiteX7" fmla="*/ 0 w 1854618"/>
                  <a:gd name="connsiteY7" fmla="*/ 1430090 h 1716115"/>
                  <a:gd name="connsiteX8" fmla="*/ 0 w 1854618"/>
                  <a:gd name="connsiteY8" fmla="*/ 286025 h 171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618" h="1716115">
                    <a:moveTo>
                      <a:pt x="0" y="286025"/>
                    </a:moveTo>
                    <a:cubicBezTo>
                      <a:pt x="0" y="128058"/>
                      <a:pt x="128058" y="0"/>
                      <a:pt x="286025" y="0"/>
                    </a:cubicBezTo>
                    <a:lnTo>
                      <a:pt x="1568593" y="0"/>
                    </a:lnTo>
                    <a:cubicBezTo>
                      <a:pt x="1726560" y="0"/>
                      <a:pt x="1854618" y="128058"/>
                      <a:pt x="1854618" y="286025"/>
                    </a:cubicBezTo>
                    <a:lnTo>
                      <a:pt x="1854618" y="1430090"/>
                    </a:lnTo>
                    <a:cubicBezTo>
                      <a:pt x="1854618" y="1588057"/>
                      <a:pt x="1726560" y="1716115"/>
                      <a:pt x="1568593" y="1716115"/>
                    </a:cubicBezTo>
                    <a:lnTo>
                      <a:pt x="286025" y="1716115"/>
                    </a:lnTo>
                    <a:cubicBezTo>
                      <a:pt x="128058" y="1716115"/>
                      <a:pt x="0" y="1588057"/>
                      <a:pt x="0" y="1430090"/>
                    </a:cubicBezTo>
                    <a:lnTo>
                      <a:pt x="0" y="2860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26" tIns="137126" rIns="137126" bIns="137126" numCol="1" spcCol="1270" anchor="ctr" anchorCtr="0">
                <a:noAutofit/>
              </a:bodyPr>
              <a:lstStyle/>
              <a:p>
                <a:pPr algn="ctr" defTabSz="866775">
                  <a:lnSpc>
                    <a:spcPct val="90000"/>
                  </a:lnSpc>
                  <a:spcAft>
                    <a:spcPct val="35000"/>
                  </a:spcAft>
                </a:pPr>
                <a:r>
                  <a:rPr lang="it-IT" sz="900" dirty="0"/>
                  <a:t>Write </a:t>
                </a:r>
                <a:r>
                  <a:rPr lang="it-IT" sz="750" dirty="0"/>
                  <a:t>Back</a:t>
                </a:r>
                <a:endParaRPr lang="it-IT" sz="900" dirty="0"/>
              </a:p>
            </p:txBody>
          </p:sp>
        </p:grpSp>
        <p:cxnSp>
          <p:nvCxnSpPr>
            <p:cNvPr id="10" name="Connettore 2 9"/>
            <p:cNvCxnSpPr/>
            <p:nvPr/>
          </p:nvCxnSpPr>
          <p:spPr>
            <a:xfrm>
              <a:off x="1416063" y="1627607"/>
              <a:ext cx="10515600" cy="67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10977381" y="1326280"/>
              <a:ext cx="867775"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050" b="1" dirty="0">
                <a:solidFill>
                  <a:schemeClr val="tx1"/>
                </a:solidFill>
                <a:latin typeface="Times New Roman" panose="02020603050405020304" pitchFamily="18" charset="0"/>
                <a:cs typeface="Times New Roman" panose="02020603050405020304" pitchFamily="18" charset="0"/>
              </a:endParaRPr>
            </a:p>
            <a:p>
              <a:pPr algn="ctr"/>
              <a:r>
                <a:rPr lang="it-IT" sz="1050" b="1" dirty="0">
                  <a:solidFill>
                    <a:schemeClr val="tx1"/>
                  </a:solidFill>
                  <a:latin typeface="Times New Roman" panose="02020603050405020304" pitchFamily="18" charset="0"/>
                  <a:cs typeface="Times New Roman" panose="02020603050405020304" pitchFamily="18" charset="0"/>
                </a:rPr>
                <a:t>Time</a:t>
              </a:r>
              <a:endParaRPr lang="it-IT" sz="1050" dirty="0">
                <a:latin typeface="Times New Roman" panose="02020603050405020304" pitchFamily="18" charset="0"/>
                <a:cs typeface="Times New Roman" panose="02020603050405020304" pitchFamily="18" charset="0"/>
              </a:endParaRPr>
            </a:p>
            <a:p>
              <a:pPr algn="ctr"/>
              <a:r>
                <a:rPr lang="it-IT" sz="1800" dirty="0"/>
                <a:t>o</a:t>
              </a:r>
            </a:p>
          </p:txBody>
        </p:sp>
        <p:cxnSp>
          <p:nvCxnSpPr>
            <p:cNvPr id="12" name="Connettore 1 11"/>
            <p:cNvCxnSpPr/>
            <p:nvPr/>
          </p:nvCxnSpPr>
          <p:spPr>
            <a:xfrm>
              <a:off x="3421182" y="1478053"/>
              <a:ext cx="0" cy="167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ttore 1 12"/>
            <p:cNvCxnSpPr/>
            <p:nvPr/>
          </p:nvCxnSpPr>
          <p:spPr>
            <a:xfrm>
              <a:off x="4413852" y="1483937"/>
              <a:ext cx="0" cy="167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ttore 1 13"/>
            <p:cNvCxnSpPr/>
            <p:nvPr/>
          </p:nvCxnSpPr>
          <p:spPr>
            <a:xfrm>
              <a:off x="5394464" y="1491557"/>
              <a:ext cx="0" cy="167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ttore 1 14"/>
            <p:cNvCxnSpPr/>
            <p:nvPr/>
          </p:nvCxnSpPr>
          <p:spPr>
            <a:xfrm>
              <a:off x="6378886" y="1491557"/>
              <a:ext cx="0" cy="167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ttore 1 15"/>
            <p:cNvCxnSpPr/>
            <p:nvPr/>
          </p:nvCxnSpPr>
          <p:spPr>
            <a:xfrm>
              <a:off x="7363308" y="1506797"/>
              <a:ext cx="0" cy="167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ttore 1 16"/>
            <p:cNvCxnSpPr/>
            <p:nvPr/>
          </p:nvCxnSpPr>
          <p:spPr>
            <a:xfrm>
              <a:off x="8347730" y="1506797"/>
              <a:ext cx="0" cy="167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ttore 1 17"/>
            <p:cNvCxnSpPr/>
            <p:nvPr/>
          </p:nvCxnSpPr>
          <p:spPr>
            <a:xfrm>
              <a:off x="9332152" y="1506797"/>
              <a:ext cx="0" cy="167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ttore 1 18"/>
            <p:cNvCxnSpPr/>
            <p:nvPr/>
          </p:nvCxnSpPr>
          <p:spPr>
            <a:xfrm>
              <a:off x="10316574" y="1518227"/>
              <a:ext cx="0" cy="167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ttore 1 19"/>
            <p:cNvCxnSpPr/>
            <p:nvPr/>
          </p:nvCxnSpPr>
          <p:spPr>
            <a:xfrm>
              <a:off x="11300996" y="1529657"/>
              <a:ext cx="0" cy="167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ttore 1 20"/>
            <p:cNvCxnSpPr/>
            <p:nvPr/>
          </p:nvCxnSpPr>
          <p:spPr>
            <a:xfrm>
              <a:off x="2418623" y="1464935"/>
              <a:ext cx="0" cy="167543"/>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ttangolo 21"/>
            <p:cNvSpPr/>
            <p:nvPr/>
          </p:nvSpPr>
          <p:spPr>
            <a:xfrm>
              <a:off x="1416063" y="1278632"/>
              <a:ext cx="867775"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050" b="1" dirty="0">
                <a:solidFill>
                  <a:schemeClr val="tx1"/>
                </a:solidFill>
                <a:latin typeface="Times New Roman" panose="02020603050405020304" pitchFamily="18" charset="0"/>
                <a:cs typeface="Times New Roman" panose="02020603050405020304" pitchFamily="18" charset="0"/>
              </a:endParaRPr>
            </a:p>
            <a:p>
              <a:pPr algn="ctr"/>
              <a:r>
                <a:rPr lang="it-IT" sz="1050" b="1" dirty="0">
                  <a:solidFill>
                    <a:schemeClr val="tx1"/>
                  </a:solidFill>
                  <a:latin typeface="Times New Roman" panose="02020603050405020304" pitchFamily="18" charset="0"/>
                  <a:cs typeface="Times New Roman" panose="02020603050405020304" pitchFamily="18" charset="0"/>
                </a:rPr>
                <a:t>CK 1</a:t>
              </a:r>
              <a:endParaRPr lang="it-IT" sz="1050" dirty="0">
                <a:latin typeface="Times New Roman" panose="02020603050405020304" pitchFamily="18" charset="0"/>
                <a:cs typeface="Times New Roman" panose="02020603050405020304" pitchFamily="18" charset="0"/>
              </a:endParaRPr>
            </a:p>
            <a:p>
              <a:pPr algn="ctr"/>
              <a:r>
                <a:rPr lang="it-IT" sz="1800" dirty="0"/>
                <a:t>o</a:t>
              </a:r>
            </a:p>
          </p:txBody>
        </p:sp>
        <p:sp>
          <p:nvSpPr>
            <p:cNvPr id="23" name="Rettangolo 22"/>
            <p:cNvSpPr/>
            <p:nvPr/>
          </p:nvSpPr>
          <p:spPr>
            <a:xfrm>
              <a:off x="2445009" y="1283880"/>
              <a:ext cx="867775"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050" b="1" dirty="0">
                <a:solidFill>
                  <a:schemeClr val="tx1"/>
                </a:solidFill>
                <a:latin typeface="Times New Roman" panose="02020603050405020304" pitchFamily="18" charset="0"/>
                <a:cs typeface="Times New Roman" panose="02020603050405020304" pitchFamily="18" charset="0"/>
              </a:endParaRPr>
            </a:p>
            <a:p>
              <a:pPr algn="ctr"/>
              <a:r>
                <a:rPr lang="it-IT" sz="1050" b="1" dirty="0">
                  <a:solidFill>
                    <a:schemeClr val="tx1"/>
                  </a:solidFill>
                  <a:latin typeface="Times New Roman" panose="02020603050405020304" pitchFamily="18" charset="0"/>
                  <a:cs typeface="Times New Roman" panose="02020603050405020304" pitchFamily="18" charset="0"/>
                </a:rPr>
                <a:t>CK 2</a:t>
              </a:r>
            </a:p>
            <a:p>
              <a:pPr algn="ctr"/>
              <a:r>
                <a:rPr lang="it-IT" sz="1800" dirty="0"/>
                <a:t>o</a:t>
              </a:r>
            </a:p>
          </p:txBody>
        </p:sp>
        <p:sp>
          <p:nvSpPr>
            <p:cNvPr id="24" name="Rettangolo 23"/>
            <p:cNvSpPr/>
            <p:nvPr/>
          </p:nvSpPr>
          <p:spPr>
            <a:xfrm>
              <a:off x="3495177" y="1283880"/>
              <a:ext cx="867775"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050" b="1" dirty="0">
                <a:solidFill>
                  <a:schemeClr val="tx1"/>
                </a:solidFill>
                <a:latin typeface="Times New Roman" panose="02020603050405020304" pitchFamily="18" charset="0"/>
                <a:cs typeface="Times New Roman" panose="02020603050405020304" pitchFamily="18" charset="0"/>
              </a:endParaRPr>
            </a:p>
            <a:p>
              <a:pPr algn="ctr"/>
              <a:r>
                <a:rPr lang="it-IT" sz="1050" b="1" dirty="0">
                  <a:solidFill>
                    <a:schemeClr val="tx1"/>
                  </a:solidFill>
                  <a:latin typeface="Times New Roman" panose="02020603050405020304" pitchFamily="18" charset="0"/>
                  <a:cs typeface="Times New Roman" panose="02020603050405020304" pitchFamily="18" charset="0"/>
                </a:rPr>
                <a:t>CK 3</a:t>
              </a:r>
            </a:p>
            <a:p>
              <a:pPr algn="ctr"/>
              <a:r>
                <a:rPr lang="it-IT" sz="1800" dirty="0"/>
                <a:t>o</a:t>
              </a:r>
            </a:p>
          </p:txBody>
        </p:sp>
        <p:sp>
          <p:nvSpPr>
            <p:cNvPr id="25" name="Rettangolo 24"/>
            <p:cNvSpPr/>
            <p:nvPr/>
          </p:nvSpPr>
          <p:spPr>
            <a:xfrm>
              <a:off x="4511845" y="1297392"/>
              <a:ext cx="867775"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050" b="1" dirty="0">
                <a:solidFill>
                  <a:schemeClr val="tx1"/>
                </a:solidFill>
                <a:latin typeface="Times New Roman" panose="02020603050405020304" pitchFamily="18" charset="0"/>
                <a:cs typeface="Times New Roman" panose="02020603050405020304" pitchFamily="18" charset="0"/>
              </a:endParaRPr>
            </a:p>
            <a:p>
              <a:pPr algn="ctr"/>
              <a:r>
                <a:rPr lang="it-IT" sz="1050" b="1" dirty="0">
                  <a:solidFill>
                    <a:schemeClr val="tx1"/>
                  </a:solidFill>
                  <a:latin typeface="Times New Roman" panose="02020603050405020304" pitchFamily="18" charset="0"/>
                  <a:cs typeface="Times New Roman" panose="02020603050405020304" pitchFamily="18" charset="0"/>
                </a:rPr>
                <a:t>CK 4</a:t>
              </a:r>
            </a:p>
            <a:p>
              <a:pPr algn="ctr"/>
              <a:r>
                <a:rPr lang="it-IT" sz="1800" dirty="0"/>
                <a:t>o</a:t>
              </a:r>
            </a:p>
          </p:txBody>
        </p:sp>
        <p:sp>
          <p:nvSpPr>
            <p:cNvPr id="26" name="Rettangolo 25"/>
            <p:cNvSpPr/>
            <p:nvPr/>
          </p:nvSpPr>
          <p:spPr>
            <a:xfrm>
              <a:off x="5454145" y="1308727"/>
              <a:ext cx="867775"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050" b="1" dirty="0">
                <a:solidFill>
                  <a:schemeClr val="tx1"/>
                </a:solidFill>
                <a:latin typeface="Times New Roman" panose="02020603050405020304" pitchFamily="18" charset="0"/>
                <a:cs typeface="Times New Roman" panose="02020603050405020304" pitchFamily="18" charset="0"/>
              </a:endParaRPr>
            </a:p>
            <a:p>
              <a:pPr algn="ctr"/>
              <a:r>
                <a:rPr lang="it-IT" sz="1050" b="1" dirty="0">
                  <a:solidFill>
                    <a:schemeClr val="tx1"/>
                  </a:solidFill>
                  <a:latin typeface="Times New Roman" panose="02020603050405020304" pitchFamily="18" charset="0"/>
                  <a:cs typeface="Times New Roman" panose="02020603050405020304" pitchFamily="18" charset="0"/>
                </a:rPr>
                <a:t>CK 5</a:t>
              </a:r>
            </a:p>
            <a:p>
              <a:pPr algn="ctr"/>
              <a:r>
                <a:rPr lang="it-IT" sz="1800" dirty="0"/>
                <a:t>o</a:t>
              </a:r>
            </a:p>
          </p:txBody>
        </p:sp>
        <p:sp>
          <p:nvSpPr>
            <p:cNvPr id="27" name="Rettangolo 26"/>
            <p:cNvSpPr/>
            <p:nvPr/>
          </p:nvSpPr>
          <p:spPr>
            <a:xfrm>
              <a:off x="6451466" y="1306460"/>
              <a:ext cx="867775"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050" b="1" dirty="0">
                <a:solidFill>
                  <a:schemeClr val="tx1"/>
                </a:solidFill>
                <a:latin typeface="Times New Roman" panose="02020603050405020304" pitchFamily="18" charset="0"/>
                <a:cs typeface="Times New Roman" panose="02020603050405020304" pitchFamily="18" charset="0"/>
              </a:endParaRPr>
            </a:p>
            <a:p>
              <a:pPr algn="ctr"/>
              <a:r>
                <a:rPr lang="it-IT" sz="1050" b="1" dirty="0">
                  <a:solidFill>
                    <a:schemeClr val="tx1"/>
                  </a:solidFill>
                  <a:latin typeface="Times New Roman" panose="02020603050405020304" pitchFamily="18" charset="0"/>
                  <a:cs typeface="Times New Roman" panose="02020603050405020304" pitchFamily="18" charset="0"/>
                </a:rPr>
                <a:t>CK 6</a:t>
              </a:r>
            </a:p>
            <a:p>
              <a:pPr algn="ctr"/>
              <a:r>
                <a:rPr lang="it-IT" sz="1800" dirty="0"/>
                <a:t>o</a:t>
              </a:r>
            </a:p>
          </p:txBody>
        </p:sp>
        <p:sp>
          <p:nvSpPr>
            <p:cNvPr id="28" name="Rettangolo 27"/>
            <p:cNvSpPr/>
            <p:nvPr/>
          </p:nvSpPr>
          <p:spPr>
            <a:xfrm>
              <a:off x="7395685" y="1301782"/>
              <a:ext cx="867775"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050" b="1" dirty="0">
                <a:solidFill>
                  <a:schemeClr val="tx1"/>
                </a:solidFill>
                <a:latin typeface="Times New Roman" panose="02020603050405020304" pitchFamily="18" charset="0"/>
                <a:cs typeface="Times New Roman" panose="02020603050405020304" pitchFamily="18" charset="0"/>
              </a:endParaRPr>
            </a:p>
            <a:p>
              <a:pPr algn="ctr"/>
              <a:r>
                <a:rPr lang="it-IT" sz="1050" b="1" dirty="0">
                  <a:solidFill>
                    <a:schemeClr val="tx1"/>
                  </a:solidFill>
                  <a:latin typeface="Times New Roman" panose="02020603050405020304" pitchFamily="18" charset="0"/>
                  <a:cs typeface="Times New Roman" panose="02020603050405020304" pitchFamily="18" charset="0"/>
                </a:rPr>
                <a:t>CK 7</a:t>
              </a:r>
            </a:p>
            <a:p>
              <a:pPr algn="ctr"/>
              <a:r>
                <a:rPr lang="it-IT" sz="1800" dirty="0"/>
                <a:t>o</a:t>
              </a:r>
            </a:p>
          </p:txBody>
        </p:sp>
        <p:sp>
          <p:nvSpPr>
            <p:cNvPr id="29" name="Rettangolo 28"/>
            <p:cNvSpPr/>
            <p:nvPr/>
          </p:nvSpPr>
          <p:spPr>
            <a:xfrm>
              <a:off x="8379979" y="1313727"/>
              <a:ext cx="867775"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050" b="1" dirty="0">
                <a:solidFill>
                  <a:schemeClr val="tx1"/>
                </a:solidFill>
                <a:latin typeface="Times New Roman" panose="02020603050405020304" pitchFamily="18" charset="0"/>
                <a:cs typeface="Times New Roman" panose="02020603050405020304" pitchFamily="18" charset="0"/>
              </a:endParaRPr>
            </a:p>
            <a:p>
              <a:pPr algn="ctr"/>
              <a:r>
                <a:rPr lang="it-IT" sz="1050" b="1" dirty="0">
                  <a:solidFill>
                    <a:schemeClr val="tx1"/>
                  </a:solidFill>
                  <a:latin typeface="Times New Roman" panose="02020603050405020304" pitchFamily="18" charset="0"/>
                  <a:cs typeface="Times New Roman" panose="02020603050405020304" pitchFamily="18" charset="0"/>
                </a:rPr>
                <a:t>CK 8</a:t>
              </a:r>
            </a:p>
            <a:p>
              <a:pPr algn="ctr"/>
              <a:r>
                <a:rPr lang="it-IT" sz="1800" dirty="0"/>
                <a:t>o</a:t>
              </a:r>
            </a:p>
          </p:txBody>
        </p:sp>
        <p:sp>
          <p:nvSpPr>
            <p:cNvPr id="30" name="Rettangolo 29"/>
            <p:cNvSpPr/>
            <p:nvPr/>
          </p:nvSpPr>
          <p:spPr>
            <a:xfrm>
              <a:off x="9380286" y="1327223"/>
              <a:ext cx="867775" cy="33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050" b="1" dirty="0">
                <a:solidFill>
                  <a:schemeClr val="tx1"/>
                </a:solidFill>
                <a:latin typeface="Times New Roman" panose="02020603050405020304" pitchFamily="18" charset="0"/>
                <a:cs typeface="Times New Roman" panose="02020603050405020304" pitchFamily="18" charset="0"/>
              </a:endParaRPr>
            </a:p>
            <a:p>
              <a:pPr algn="ctr"/>
              <a:r>
                <a:rPr lang="it-IT" sz="1050" b="1" dirty="0">
                  <a:solidFill>
                    <a:schemeClr val="tx1"/>
                  </a:solidFill>
                  <a:latin typeface="Times New Roman" panose="02020603050405020304" pitchFamily="18" charset="0"/>
                  <a:cs typeface="Times New Roman" panose="02020603050405020304" pitchFamily="18" charset="0"/>
                </a:rPr>
                <a:t>CK 9</a:t>
              </a:r>
            </a:p>
            <a:p>
              <a:pPr algn="ctr"/>
              <a:r>
                <a:rPr lang="it-IT" sz="1800" dirty="0"/>
                <a:t>o</a:t>
              </a:r>
            </a:p>
          </p:txBody>
        </p:sp>
      </p:grpSp>
      <p:grpSp>
        <p:nvGrpSpPr>
          <p:cNvPr id="3" name="Gruppo 2"/>
          <p:cNvGrpSpPr/>
          <p:nvPr/>
        </p:nvGrpSpPr>
        <p:grpSpPr>
          <a:xfrm>
            <a:off x="291446" y="1857501"/>
            <a:ext cx="1685324" cy="3731739"/>
            <a:chOff x="291446" y="1857502"/>
            <a:chExt cx="1450936" cy="2740734"/>
          </a:xfrm>
        </p:grpSpPr>
        <p:sp>
          <p:nvSpPr>
            <p:cNvPr id="31" name="Rettangolo 30"/>
            <p:cNvSpPr/>
            <p:nvPr/>
          </p:nvSpPr>
          <p:spPr>
            <a:xfrm>
              <a:off x="291447" y="1857502"/>
              <a:ext cx="848436" cy="2461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000" b="1" dirty="0">
                  <a:solidFill>
                    <a:schemeClr val="tx1"/>
                  </a:solidFill>
                  <a:latin typeface="Times New Roman" panose="02020603050405020304" pitchFamily="18" charset="0"/>
                  <a:cs typeface="Times New Roman" panose="02020603050405020304" pitchFamily="18" charset="0"/>
                </a:rPr>
                <a:t>100 </a:t>
              </a:r>
              <a:r>
                <a:rPr lang="it-IT" sz="1000" b="1" dirty="0" err="1">
                  <a:solidFill>
                    <a:schemeClr val="tx1"/>
                  </a:solidFill>
                  <a:latin typeface="Times New Roman" panose="02020603050405020304" pitchFamily="18" charset="0"/>
                  <a:cs typeface="Times New Roman" panose="02020603050405020304" pitchFamily="18" charset="0"/>
                </a:rPr>
                <a:t>jumpC</a:t>
              </a:r>
              <a:r>
                <a:rPr lang="it-IT" sz="1000" b="1" dirty="0">
                  <a:solidFill>
                    <a:schemeClr val="tx1"/>
                  </a:solidFill>
                  <a:latin typeface="Times New Roman" panose="02020603050405020304" pitchFamily="18" charset="0"/>
                  <a:cs typeface="Times New Roman" panose="02020603050405020304" pitchFamily="18" charset="0"/>
                </a:rPr>
                <a:t> 32</a:t>
              </a:r>
              <a:endParaRPr lang="it-IT" sz="1000" dirty="0">
                <a:latin typeface="Times New Roman" panose="02020603050405020304" pitchFamily="18" charset="0"/>
                <a:cs typeface="Times New Roman" panose="02020603050405020304" pitchFamily="18" charset="0"/>
              </a:endParaRPr>
            </a:p>
            <a:p>
              <a:pPr algn="ctr"/>
              <a:r>
                <a:rPr lang="it-IT" dirty="0"/>
                <a:t>o</a:t>
              </a:r>
            </a:p>
          </p:txBody>
        </p:sp>
        <p:sp>
          <p:nvSpPr>
            <p:cNvPr id="32" name="Rettangolo 31"/>
            <p:cNvSpPr/>
            <p:nvPr/>
          </p:nvSpPr>
          <p:spPr>
            <a:xfrm>
              <a:off x="291447" y="2461024"/>
              <a:ext cx="1144020" cy="2854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100" b="1" dirty="0">
                  <a:solidFill>
                    <a:schemeClr val="tx1"/>
                  </a:solidFill>
                  <a:latin typeface="Times New Roman" panose="02020603050405020304" pitchFamily="18" charset="0"/>
                  <a:cs typeface="Times New Roman" panose="02020603050405020304" pitchFamily="18" charset="0"/>
                </a:rPr>
                <a:t>104 </a:t>
              </a:r>
              <a:r>
                <a:rPr lang="it-IT" sz="1100" b="1" err="1">
                  <a:solidFill>
                    <a:schemeClr val="tx1"/>
                  </a:solidFill>
                  <a:latin typeface="Times New Roman" panose="02020603050405020304" pitchFamily="18" charset="0"/>
                  <a:cs typeface="Times New Roman" panose="02020603050405020304" pitchFamily="18" charset="0"/>
                </a:rPr>
                <a:t>add</a:t>
              </a:r>
              <a:r>
                <a:rPr lang="it-IT" sz="1100" b="1">
                  <a:solidFill>
                    <a:schemeClr val="tx1"/>
                  </a:solidFill>
                  <a:latin typeface="Times New Roman" panose="02020603050405020304" pitchFamily="18" charset="0"/>
                  <a:cs typeface="Times New Roman" panose="02020603050405020304" pitchFamily="18" charset="0"/>
                </a:rPr>
                <a:t> </a:t>
              </a:r>
              <a:r>
                <a:rPr lang="it-IT" sz="1100" b="1" smtClean="0">
                  <a:solidFill>
                    <a:schemeClr val="tx1"/>
                  </a:solidFill>
                  <a:latin typeface="Times New Roman" panose="02020603050405020304" pitchFamily="18" charset="0"/>
                  <a:cs typeface="Times New Roman" panose="02020603050405020304" pitchFamily="18" charset="0"/>
                </a:rPr>
                <a:t>R1,R2.R3</a:t>
              </a:r>
              <a:endParaRPr lang="it-IT" sz="1100" smtClean="0">
                <a:latin typeface="Times New Roman" panose="02020603050405020304" pitchFamily="18" charset="0"/>
                <a:cs typeface="Times New Roman" panose="02020603050405020304" pitchFamily="18" charset="0"/>
              </a:endParaRPr>
            </a:p>
            <a:p>
              <a:pPr algn="ctr"/>
              <a:r>
                <a:rPr lang="it-IT" sz="1800" smtClean="0"/>
                <a:t>o</a:t>
              </a:r>
              <a:endParaRPr lang="it-IT" sz="1800" dirty="0"/>
            </a:p>
          </p:txBody>
        </p:sp>
        <p:sp>
          <p:nvSpPr>
            <p:cNvPr id="62" name="Rettangolo 61"/>
            <p:cNvSpPr/>
            <p:nvPr/>
          </p:nvSpPr>
          <p:spPr>
            <a:xfrm>
              <a:off x="291447" y="3118206"/>
              <a:ext cx="1144020" cy="2854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100" b="1" dirty="0">
                  <a:solidFill>
                    <a:schemeClr val="tx1"/>
                  </a:solidFill>
                  <a:latin typeface="Times New Roman" panose="02020603050405020304" pitchFamily="18" charset="0"/>
                  <a:cs typeface="Times New Roman" panose="02020603050405020304" pitchFamily="18" charset="0"/>
                </a:rPr>
                <a:t>108 sub R4,R5,R6</a:t>
              </a:r>
              <a:endParaRPr lang="it-IT" sz="1100" dirty="0">
                <a:latin typeface="Times New Roman" panose="02020603050405020304" pitchFamily="18" charset="0"/>
                <a:cs typeface="Times New Roman" panose="02020603050405020304" pitchFamily="18" charset="0"/>
              </a:endParaRPr>
            </a:p>
            <a:p>
              <a:pPr algn="ctr"/>
              <a:r>
                <a:rPr lang="it-IT" sz="2800" dirty="0"/>
                <a:t>o</a:t>
              </a:r>
            </a:p>
          </p:txBody>
        </p:sp>
        <p:sp>
          <p:nvSpPr>
            <p:cNvPr id="63" name="Rettangolo 62"/>
            <p:cNvSpPr/>
            <p:nvPr/>
          </p:nvSpPr>
          <p:spPr>
            <a:xfrm>
              <a:off x="291446" y="3694630"/>
              <a:ext cx="1256216" cy="328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100" b="1" dirty="0">
                  <a:solidFill>
                    <a:schemeClr val="tx1"/>
                  </a:solidFill>
                  <a:latin typeface="Times New Roman" panose="02020603050405020304" pitchFamily="18" charset="0"/>
                  <a:cs typeface="Times New Roman" panose="02020603050405020304" pitchFamily="18" charset="0"/>
                </a:rPr>
                <a:t>112 </a:t>
              </a:r>
              <a:r>
                <a:rPr lang="it-IT" sz="1100" b="1" dirty="0" err="1">
                  <a:solidFill>
                    <a:schemeClr val="tx1"/>
                  </a:solidFill>
                  <a:latin typeface="Times New Roman" panose="02020603050405020304" pitchFamily="18" charset="0"/>
                  <a:cs typeface="Times New Roman" panose="02020603050405020304" pitchFamily="18" charset="0"/>
                </a:rPr>
                <a:t>load</a:t>
              </a:r>
              <a:r>
                <a:rPr lang="it-IT" sz="1100" b="1" dirty="0">
                  <a:solidFill>
                    <a:schemeClr val="tx1"/>
                  </a:solidFill>
                  <a:latin typeface="Times New Roman" panose="02020603050405020304" pitchFamily="18" charset="0"/>
                  <a:cs typeface="Times New Roman" panose="02020603050405020304" pitchFamily="18" charset="0"/>
                </a:rPr>
                <a:t> R7,50(R8)</a:t>
              </a:r>
              <a:endParaRPr lang="it-IT" sz="1100" dirty="0">
                <a:latin typeface="Times New Roman" panose="02020603050405020304" pitchFamily="18" charset="0"/>
                <a:cs typeface="Times New Roman" panose="02020603050405020304" pitchFamily="18" charset="0"/>
              </a:endParaRPr>
            </a:p>
            <a:p>
              <a:pPr algn="ctr"/>
              <a:r>
                <a:rPr lang="it-IT" sz="1800" dirty="0"/>
                <a:t>o</a:t>
              </a:r>
            </a:p>
          </p:txBody>
        </p:sp>
        <p:sp>
          <p:nvSpPr>
            <p:cNvPr id="64" name="Rettangolo 63"/>
            <p:cNvSpPr/>
            <p:nvPr/>
          </p:nvSpPr>
          <p:spPr>
            <a:xfrm>
              <a:off x="291446" y="4356087"/>
              <a:ext cx="1450936" cy="2421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b="1" dirty="0">
                  <a:solidFill>
                    <a:schemeClr val="tx1"/>
                  </a:solidFill>
                  <a:latin typeface="Times New Roman" panose="02020603050405020304" pitchFamily="18" charset="0"/>
                  <a:cs typeface="Times New Roman" panose="02020603050405020304" pitchFamily="18" charset="0"/>
                </a:rPr>
                <a:t>136 </a:t>
              </a:r>
              <a:r>
                <a:rPr lang="it-IT" sz="1200" b="1" dirty="0" err="1">
                  <a:solidFill>
                    <a:schemeClr val="tx1"/>
                  </a:solidFill>
                  <a:latin typeface="Times New Roman" panose="02020603050405020304" pitchFamily="18" charset="0"/>
                  <a:cs typeface="Times New Roman" panose="02020603050405020304" pitchFamily="18" charset="0"/>
                </a:rPr>
                <a:t>add</a:t>
              </a:r>
              <a:r>
                <a:rPr lang="it-IT" sz="1200" b="1" dirty="0">
                  <a:solidFill>
                    <a:schemeClr val="tx1"/>
                  </a:solidFill>
                  <a:latin typeface="Times New Roman" panose="02020603050405020304" pitchFamily="18" charset="0"/>
                  <a:cs typeface="Times New Roman" panose="02020603050405020304" pitchFamily="18" charset="0"/>
                </a:rPr>
                <a:t> R9,R10,R11</a:t>
              </a:r>
              <a:endParaRPr lang="it-IT" sz="1200" dirty="0">
                <a:latin typeface="Times New Roman" panose="02020603050405020304" pitchFamily="18" charset="0"/>
                <a:cs typeface="Times New Roman" panose="02020603050405020304" pitchFamily="18" charset="0"/>
              </a:endParaRPr>
            </a:p>
            <a:p>
              <a:pPr algn="ctr"/>
              <a:r>
                <a:rPr lang="it-IT" sz="1800" dirty="0"/>
                <a:t>o</a:t>
              </a:r>
            </a:p>
          </p:txBody>
        </p:sp>
        <p:cxnSp>
          <p:nvCxnSpPr>
            <p:cNvPr id="66" name="Connettore 1 65"/>
            <p:cNvCxnSpPr/>
            <p:nvPr/>
          </p:nvCxnSpPr>
          <p:spPr>
            <a:xfrm>
              <a:off x="291447" y="2169466"/>
              <a:ext cx="0" cy="185339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291447" y="2169466"/>
              <a:ext cx="301532"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4" name="Connettore 1 73"/>
            <p:cNvCxnSpPr/>
            <p:nvPr/>
          </p:nvCxnSpPr>
          <p:spPr>
            <a:xfrm>
              <a:off x="291447" y="4022863"/>
              <a:ext cx="29110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6" name="Connettore 2 75"/>
            <p:cNvCxnSpPr/>
            <p:nvPr/>
          </p:nvCxnSpPr>
          <p:spPr>
            <a:xfrm>
              <a:off x="582555" y="4022863"/>
              <a:ext cx="2189" cy="232931"/>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ttore 1 81"/>
            <p:cNvCxnSpPr/>
            <p:nvPr/>
          </p:nvCxnSpPr>
          <p:spPr>
            <a:xfrm flipV="1">
              <a:off x="592979" y="2011467"/>
              <a:ext cx="0" cy="15799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85" name="Rettangolo 84"/>
          <p:cNvSpPr/>
          <p:nvPr/>
        </p:nvSpPr>
        <p:spPr>
          <a:xfrm>
            <a:off x="991802" y="6025911"/>
            <a:ext cx="6748549" cy="2466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tx1"/>
                </a:solidFill>
                <a:latin typeface="Times New Roman" panose="02020603050405020304" pitchFamily="18" charset="0"/>
                <a:cs typeface="Times New Roman" panose="02020603050405020304" pitchFamily="18" charset="0"/>
              </a:rPr>
              <a:t>(Note </a:t>
            </a:r>
            <a:r>
              <a:rPr lang="it-IT" sz="1600" b="1" dirty="0" err="1">
                <a:solidFill>
                  <a:schemeClr val="tx1"/>
                </a:solidFill>
                <a:latin typeface="Times New Roman" panose="02020603050405020304" pitchFamily="18" charset="0"/>
                <a:cs typeface="Times New Roman" panose="02020603050405020304" pitchFamily="18" charset="0"/>
              </a:rPr>
              <a:t>that</a:t>
            </a:r>
            <a:r>
              <a:rPr lang="it-IT" sz="1600" b="1" dirty="0">
                <a:solidFill>
                  <a:schemeClr val="tx1"/>
                </a:solidFill>
                <a:latin typeface="Times New Roman" panose="02020603050405020304" pitchFamily="18" charset="0"/>
                <a:cs typeface="Times New Roman" panose="02020603050405020304" pitchFamily="18" charset="0"/>
              </a:rPr>
              <a:t> the </a:t>
            </a:r>
            <a:r>
              <a:rPr lang="it-IT" sz="1600" b="1" dirty="0" err="1">
                <a:solidFill>
                  <a:schemeClr val="tx1"/>
                </a:solidFill>
                <a:latin typeface="Times New Roman" panose="02020603050405020304" pitchFamily="18" charset="0"/>
                <a:cs typeface="Times New Roman" panose="02020603050405020304" pitchFamily="18" charset="0"/>
              </a:rPr>
              <a:t>value</a:t>
            </a:r>
            <a:r>
              <a:rPr lang="it-IT" sz="1600" b="1" dirty="0">
                <a:solidFill>
                  <a:schemeClr val="tx1"/>
                </a:solidFill>
                <a:latin typeface="Times New Roman" panose="02020603050405020304" pitchFamily="18" charset="0"/>
                <a:cs typeface="Times New Roman" panose="02020603050405020304" pitchFamily="18" charset="0"/>
              </a:rPr>
              <a:t> 136 </a:t>
            </a:r>
            <a:r>
              <a:rPr lang="it-IT" sz="1600" b="1" dirty="0" err="1">
                <a:solidFill>
                  <a:schemeClr val="tx1"/>
                </a:solidFill>
                <a:latin typeface="Times New Roman" panose="02020603050405020304" pitchFamily="18" charset="0"/>
                <a:cs typeface="Times New Roman" panose="02020603050405020304" pitchFamily="18" charset="0"/>
              </a:rPr>
              <a:t>is</a:t>
            </a:r>
            <a:r>
              <a:rPr lang="it-IT" sz="1600" b="1" dirty="0">
                <a:solidFill>
                  <a:schemeClr val="tx1"/>
                </a:solidFill>
                <a:latin typeface="Times New Roman" panose="02020603050405020304" pitchFamily="18" charset="0"/>
                <a:cs typeface="Times New Roman" panose="02020603050405020304" pitchFamily="18" charset="0"/>
              </a:rPr>
              <a:t> </a:t>
            </a:r>
            <a:r>
              <a:rPr lang="it-IT" sz="1600" b="1" dirty="0" err="1">
                <a:solidFill>
                  <a:schemeClr val="tx1"/>
                </a:solidFill>
                <a:latin typeface="Times New Roman" panose="02020603050405020304" pitchFamily="18" charset="0"/>
                <a:cs typeface="Times New Roman" panose="02020603050405020304" pitchFamily="18" charset="0"/>
              </a:rPr>
              <a:t>obtained</a:t>
            </a:r>
            <a:r>
              <a:rPr lang="it-IT" sz="1600" b="1" dirty="0">
                <a:solidFill>
                  <a:schemeClr val="tx1"/>
                </a:solidFill>
                <a:latin typeface="Times New Roman" panose="02020603050405020304" pitchFamily="18" charset="0"/>
                <a:cs typeface="Times New Roman" panose="02020603050405020304" pitchFamily="18" charset="0"/>
              </a:rPr>
              <a:t> by 100 + S + 32 in case S </a:t>
            </a:r>
            <a:r>
              <a:rPr lang="it-IT" sz="1600" b="1" dirty="0" err="1">
                <a:solidFill>
                  <a:schemeClr val="tx1"/>
                </a:solidFill>
                <a:latin typeface="Times New Roman" panose="02020603050405020304" pitchFamily="18" charset="0"/>
                <a:cs typeface="Times New Roman" panose="02020603050405020304" pitchFamily="18" charset="0"/>
              </a:rPr>
              <a:t>is</a:t>
            </a:r>
            <a:r>
              <a:rPr lang="it-IT" sz="1600" b="1" dirty="0">
                <a:solidFill>
                  <a:schemeClr val="tx1"/>
                </a:solidFill>
                <a:latin typeface="Times New Roman" panose="02020603050405020304" pitchFamily="18" charset="0"/>
                <a:cs typeface="Times New Roman" panose="02020603050405020304" pitchFamily="18" charset="0"/>
              </a:rPr>
              <a:t> </a:t>
            </a:r>
            <a:r>
              <a:rPr lang="it-IT" sz="1600" b="1" dirty="0" err="1">
                <a:solidFill>
                  <a:schemeClr val="tx1"/>
                </a:solidFill>
                <a:latin typeface="Times New Roman" panose="02020603050405020304" pitchFamily="18" charset="0"/>
                <a:cs typeface="Times New Roman" panose="02020603050405020304" pitchFamily="18" charset="0"/>
              </a:rPr>
              <a:t>equal</a:t>
            </a:r>
            <a:r>
              <a:rPr lang="it-IT" sz="1600" b="1" dirty="0">
                <a:solidFill>
                  <a:schemeClr val="tx1"/>
                </a:solidFill>
                <a:latin typeface="Times New Roman" panose="02020603050405020304" pitchFamily="18" charset="0"/>
                <a:cs typeface="Times New Roman" panose="02020603050405020304" pitchFamily="18" charset="0"/>
              </a:rPr>
              <a:t> to 4</a:t>
            </a:r>
            <a:r>
              <a:rPr lang="it-IT" sz="1600" b="1" dirty="0" smtClean="0">
                <a:solidFill>
                  <a:schemeClr val="tx1"/>
                </a:solidFill>
                <a:latin typeface="Times New Roman" panose="02020603050405020304" pitchFamily="18" charset="0"/>
                <a:cs typeface="Times New Roman" panose="02020603050405020304" pitchFamily="18" charset="0"/>
              </a:rPr>
              <a:t>)</a:t>
            </a:r>
            <a:endParaRPr lang="it-IT" sz="1600" dirty="0">
              <a:latin typeface="Times New Roman" panose="02020603050405020304" pitchFamily="18" charset="0"/>
              <a:cs typeface="Times New Roman" panose="02020603050405020304" pitchFamily="18" charset="0"/>
            </a:endParaRPr>
          </a:p>
        </p:txBody>
      </p:sp>
      <p:cxnSp>
        <p:nvCxnSpPr>
          <p:cNvPr id="87" name="Connettore 2 86"/>
          <p:cNvCxnSpPr/>
          <p:nvPr/>
        </p:nvCxnSpPr>
        <p:spPr>
          <a:xfrm>
            <a:off x="3787227" y="2115810"/>
            <a:ext cx="763472" cy="26900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34436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a:t>Soluzioni per criticità sul controllo</a:t>
            </a:r>
          </a:p>
        </p:txBody>
      </p:sp>
      <p:sp>
        <p:nvSpPr>
          <p:cNvPr id="3" name="Segnaposto contenuto 2"/>
          <p:cNvSpPr>
            <a:spLocks noGrp="1"/>
          </p:cNvSpPr>
          <p:nvPr>
            <p:ph idx="1"/>
          </p:nvPr>
        </p:nvSpPr>
        <p:spPr/>
        <p:txBody>
          <a:bodyPr/>
          <a:lstStyle/>
          <a:p>
            <a:r>
              <a:rPr lang="it-IT" sz="2400" dirty="0" smtClean="0"/>
              <a:t>Approccio </a:t>
            </a:r>
            <a:r>
              <a:rPr lang="it-IT" sz="2400" dirty="0" smtClean="0">
                <a:solidFill>
                  <a:srgbClr val="FF0000"/>
                </a:solidFill>
              </a:rPr>
              <a:t>pessimistico</a:t>
            </a:r>
            <a:r>
              <a:rPr lang="it-IT" sz="2400" dirty="0" smtClean="0"/>
              <a:t>: non si eseguono istruzioni significative fino al completamento della scelta</a:t>
            </a:r>
          </a:p>
          <a:p>
            <a:r>
              <a:rPr lang="it-IT" sz="2400" dirty="0" smtClean="0"/>
              <a:t>Approccio </a:t>
            </a:r>
            <a:r>
              <a:rPr lang="it-IT" sz="2400" dirty="0">
                <a:solidFill>
                  <a:srgbClr val="FF0000"/>
                </a:solidFill>
              </a:rPr>
              <a:t>o</a:t>
            </a:r>
            <a:r>
              <a:rPr lang="it-IT" sz="2400" dirty="0" smtClean="0">
                <a:solidFill>
                  <a:srgbClr val="FF0000"/>
                </a:solidFill>
              </a:rPr>
              <a:t>ttimistico</a:t>
            </a:r>
            <a:r>
              <a:rPr lang="it-IT" sz="2400" dirty="0" smtClean="0"/>
              <a:t>: si prospetta che non venga effettuato il salto </a:t>
            </a:r>
          </a:p>
          <a:p>
            <a:endParaRPr lang="it-IT" dirty="0"/>
          </a:p>
          <a:p>
            <a:r>
              <a:rPr lang="it-IT" dirty="0" smtClean="0"/>
              <a:t>Vantaggi/svantaggi:</a:t>
            </a:r>
          </a:p>
          <a:p>
            <a:pPr lvl="1"/>
            <a:r>
              <a:rPr lang="it-IT" dirty="0">
                <a:solidFill>
                  <a:srgbClr val="FF0000"/>
                </a:solidFill>
              </a:rPr>
              <a:t>p</a:t>
            </a:r>
            <a:r>
              <a:rPr lang="it-IT" dirty="0" smtClean="0">
                <a:solidFill>
                  <a:srgbClr val="FF0000"/>
                </a:solidFill>
              </a:rPr>
              <a:t>essimistico</a:t>
            </a:r>
            <a:r>
              <a:rPr lang="it-IT" dirty="0" smtClean="0"/>
              <a:t>: attesa della decisione (perdita di tempo)</a:t>
            </a:r>
          </a:p>
          <a:p>
            <a:pPr lvl="1"/>
            <a:r>
              <a:rPr lang="it-IT" dirty="0" smtClean="0">
                <a:solidFill>
                  <a:srgbClr val="FF0000"/>
                </a:solidFill>
              </a:rPr>
              <a:t>ottimistico</a:t>
            </a:r>
            <a:r>
              <a:rPr lang="it-IT" dirty="0"/>
              <a:t>:</a:t>
            </a:r>
            <a:r>
              <a:rPr lang="it-IT" dirty="0" smtClean="0"/>
              <a:t> necessità di annullare gli effetti delle istruzioni eseguite nel caso di salto</a:t>
            </a:r>
            <a:endParaRPr lang="it-IT"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94</a:t>
            </a:fld>
            <a:endParaRPr lang="it-IT" altLang="it-IT"/>
          </a:p>
        </p:txBody>
      </p:sp>
    </p:spTree>
    <p:extLst>
      <p:ext uri="{BB962C8B-B14F-4D97-AF65-F5344CB8AC3E}">
        <p14:creationId xmlns:p14="http://schemas.microsoft.com/office/powerpoint/2010/main" val="49096233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61E03ED7-01A8-4C71-B2C9-B9B5FFB33545}" type="slidenum">
              <a:rPr lang="it-IT" altLang="it-IT" sz="1200"/>
              <a:pPr>
                <a:spcBef>
                  <a:spcPct val="0"/>
                </a:spcBef>
                <a:buFontTx/>
                <a:buNone/>
              </a:pPr>
              <a:t>95</a:t>
            </a:fld>
            <a:endParaRPr lang="it-IT" altLang="it-IT" sz="1200"/>
          </a:p>
        </p:txBody>
      </p:sp>
      <p:sp>
        <p:nvSpPr>
          <p:cNvPr id="208898" name="Rectangle 2"/>
          <p:cNvSpPr>
            <a:spLocks noGrp="1" noChangeArrowheads="1"/>
          </p:cNvSpPr>
          <p:nvPr>
            <p:ph type="title"/>
          </p:nvPr>
        </p:nvSpPr>
        <p:spPr/>
        <p:txBody>
          <a:bodyPr/>
          <a:lstStyle/>
          <a:p>
            <a:pPr eaLnBrk="1" hangingPunct="1">
              <a:defRPr/>
            </a:pPr>
            <a:r>
              <a:rPr lang="it-IT" dirty="0" smtClean="0"/>
              <a:t>Soluzioni pessimistiche</a:t>
            </a:r>
            <a:endParaRPr lang="en-US" dirty="0" smtClean="0"/>
          </a:p>
        </p:txBody>
      </p:sp>
      <p:sp>
        <p:nvSpPr>
          <p:cNvPr id="66564" name="Rectangle 3"/>
          <p:cNvSpPr>
            <a:spLocks noGrp="1" noChangeArrowheads="1"/>
          </p:cNvSpPr>
          <p:nvPr>
            <p:ph type="body" idx="1"/>
          </p:nvPr>
        </p:nvSpPr>
        <p:spPr>
          <a:xfrm>
            <a:off x="566369" y="2204864"/>
            <a:ext cx="8001000" cy="3514725"/>
          </a:xfrm>
        </p:spPr>
        <p:txBody>
          <a:bodyPr/>
          <a:lstStyle/>
          <a:p>
            <a:pPr eaLnBrk="1" hangingPunct="1"/>
            <a:r>
              <a:rPr lang="it-IT" altLang="it-IT" sz="2400" dirty="0" smtClean="0"/>
              <a:t>Software: inserimento di 3 </a:t>
            </a:r>
            <a:r>
              <a:rPr lang="it-IT" altLang="it-IT" sz="2400" dirty="0" err="1" smtClean="0"/>
              <a:t>nop</a:t>
            </a:r>
            <a:endParaRPr lang="it-IT" altLang="it-IT" sz="2400" dirty="0" smtClean="0"/>
          </a:p>
          <a:p>
            <a:pPr marL="0" indent="0" eaLnBrk="1" hangingPunct="1">
              <a:buNone/>
            </a:pPr>
            <a:endParaRPr lang="it-IT" altLang="it-IT" sz="2400" dirty="0" smtClean="0"/>
          </a:p>
          <a:p>
            <a:pPr eaLnBrk="1" hangingPunct="1"/>
            <a:r>
              <a:rPr lang="it-IT" altLang="it-IT" sz="2400" dirty="0" smtClean="0"/>
              <a:t>Hardware: inserimento di </a:t>
            </a:r>
            <a:r>
              <a:rPr lang="it-IT" altLang="it-IT" sz="2400" dirty="0"/>
              <a:t>3</a:t>
            </a:r>
            <a:r>
              <a:rPr lang="it-IT" altLang="it-IT" sz="2400" dirty="0" smtClean="0"/>
              <a:t> bolle</a:t>
            </a:r>
          </a:p>
          <a:p>
            <a:pPr lvl="1" eaLnBrk="1" hangingPunct="1"/>
            <a:r>
              <a:rPr lang="it-IT" altLang="it-IT" sz="2000" dirty="0"/>
              <a:t>s</a:t>
            </a:r>
            <a:r>
              <a:rPr lang="it-IT" altLang="it-IT" sz="2000" dirty="0" smtClean="0"/>
              <a:t>i blocca la pipeline finché non è noto il risultato del confronto della </a:t>
            </a:r>
            <a:r>
              <a:rPr lang="it-IT" altLang="it-IT" sz="2000" b="1" i="1" dirty="0" err="1" smtClean="0"/>
              <a:t>jumpX</a:t>
            </a:r>
            <a:r>
              <a:rPr lang="it-IT" altLang="it-IT" sz="2000" dirty="0" smtClean="0"/>
              <a:t> e si sa quale è la prossima istruzione da eseguire</a:t>
            </a:r>
          </a:p>
          <a:p>
            <a:pPr marL="457200" lvl="1" indent="0" eaLnBrk="1" hangingPunct="1">
              <a:buNone/>
            </a:pPr>
            <a:endParaRPr lang="it-IT" altLang="it-IT" sz="2000" dirty="0"/>
          </a:p>
          <a:p>
            <a:pPr marL="457200" lvl="1" indent="0" eaLnBrk="1" hangingPunct="1">
              <a:buNone/>
            </a:pPr>
            <a:endParaRPr lang="it-IT" altLang="it-IT" sz="2000"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smtClean="0"/>
              <a:t>Conflitto sul controllo (soluzione pessimistica software)</a:t>
            </a:r>
            <a:endParaRPr lang="it-IT" sz="2400" dirty="0"/>
          </a:p>
        </p:txBody>
      </p:sp>
      <p:sp>
        <p:nvSpPr>
          <p:cNvPr id="5" name="Segnaposto numero diapositiva 4"/>
          <p:cNvSpPr>
            <a:spLocks noGrp="1"/>
          </p:cNvSpPr>
          <p:nvPr>
            <p:ph type="sldNum" sz="quarter" idx="11"/>
          </p:nvPr>
        </p:nvSpPr>
        <p:spPr/>
        <p:txBody>
          <a:bodyPr/>
          <a:lstStyle/>
          <a:p>
            <a:pPr>
              <a:defRPr/>
            </a:pPr>
            <a:endParaRPr lang="it-IT" altLang="it-IT" smtClean="0"/>
          </a:p>
          <a:p>
            <a:pPr>
              <a:defRPr/>
            </a:pPr>
            <a:fld id="{2F7CB679-038E-4E6E-B2CE-44B08313A154}" type="slidenum">
              <a:rPr lang="it-IT" altLang="it-IT" smtClean="0"/>
              <a:pPr>
                <a:defRPr/>
              </a:pPr>
              <a:t>96</a:t>
            </a:fld>
            <a:endParaRPr lang="it-IT" altLang="it-IT"/>
          </a:p>
        </p:txBody>
      </p:sp>
      <p:grpSp>
        <p:nvGrpSpPr>
          <p:cNvPr id="6" name="Gruppo 5"/>
          <p:cNvGrpSpPr/>
          <p:nvPr/>
        </p:nvGrpSpPr>
        <p:grpSpPr>
          <a:xfrm>
            <a:off x="1093675" y="1772816"/>
            <a:ext cx="2232249" cy="2839002"/>
            <a:chOff x="291447" y="1857503"/>
            <a:chExt cx="1256217" cy="2778541"/>
          </a:xfrm>
        </p:grpSpPr>
        <p:sp>
          <p:nvSpPr>
            <p:cNvPr id="7" name="Rettangolo 6"/>
            <p:cNvSpPr/>
            <p:nvPr/>
          </p:nvSpPr>
          <p:spPr>
            <a:xfrm>
              <a:off x="291447" y="1857503"/>
              <a:ext cx="922594" cy="2317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800" b="1" dirty="0">
                  <a:solidFill>
                    <a:schemeClr val="tx1"/>
                  </a:solidFill>
                  <a:latin typeface="Times New Roman" panose="02020603050405020304" pitchFamily="18" charset="0"/>
                  <a:cs typeface="Times New Roman" panose="02020603050405020304" pitchFamily="18" charset="0"/>
                </a:rPr>
                <a:t>100 </a:t>
              </a:r>
              <a:r>
                <a:rPr lang="it-IT" sz="1800" b="1" dirty="0" err="1">
                  <a:solidFill>
                    <a:schemeClr val="tx1"/>
                  </a:solidFill>
                  <a:latin typeface="Times New Roman" panose="02020603050405020304" pitchFamily="18" charset="0"/>
                  <a:cs typeface="Times New Roman" panose="02020603050405020304" pitchFamily="18" charset="0"/>
                </a:rPr>
                <a:t>jumpC</a:t>
              </a:r>
              <a:r>
                <a:rPr lang="it-IT" sz="1800" b="1" dirty="0">
                  <a:solidFill>
                    <a:schemeClr val="tx1"/>
                  </a:solidFill>
                  <a:latin typeface="Times New Roman" panose="02020603050405020304" pitchFamily="18" charset="0"/>
                  <a:cs typeface="Times New Roman" panose="02020603050405020304" pitchFamily="18" charset="0"/>
                </a:rPr>
                <a:t> 32</a:t>
              </a:r>
              <a:endParaRPr lang="it-IT" sz="1800" dirty="0">
                <a:latin typeface="Times New Roman" panose="02020603050405020304" pitchFamily="18" charset="0"/>
                <a:cs typeface="Times New Roman" panose="02020603050405020304" pitchFamily="18" charset="0"/>
              </a:endParaRPr>
            </a:p>
            <a:p>
              <a:pPr algn="ctr"/>
              <a:r>
                <a:rPr lang="it-IT" sz="1800" dirty="0"/>
                <a:t>o</a:t>
              </a:r>
            </a:p>
          </p:txBody>
        </p:sp>
        <p:sp>
          <p:nvSpPr>
            <p:cNvPr id="8" name="Rettangolo 7"/>
            <p:cNvSpPr/>
            <p:nvPr/>
          </p:nvSpPr>
          <p:spPr>
            <a:xfrm>
              <a:off x="291447" y="2461024"/>
              <a:ext cx="1144020" cy="2854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800" b="1" dirty="0">
                  <a:solidFill>
                    <a:schemeClr val="tx1"/>
                  </a:solidFill>
                  <a:latin typeface="Times New Roman" panose="02020603050405020304" pitchFamily="18" charset="0"/>
                  <a:cs typeface="Times New Roman" panose="02020603050405020304" pitchFamily="18" charset="0"/>
                </a:rPr>
                <a:t>104 </a:t>
              </a:r>
              <a:r>
                <a:rPr lang="it-IT" sz="1800" b="1" dirty="0" err="1">
                  <a:solidFill>
                    <a:schemeClr val="tx1"/>
                  </a:solidFill>
                  <a:latin typeface="Times New Roman" panose="02020603050405020304" pitchFamily="18" charset="0"/>
                  <a:cs typeface="Times New Roman" panose="02020603050405020304" pitchFamily="18" charset="0"/>
                </a:rPr>
                <a:t>add</a:t>
              </a:r>
              <a:r>
                <a:rPr lang="it-IT" sz="1800" b="1" dirty="0">
                  <a:solidFill>
                    <a:schemeClr val="tx1"/>
                  </a:solidFill>
                  <a:latin typeface="Times New Roman" panose="02020603050405020304" pitchFamily="18" charset="0"/>
                  <a:cs typeface="Times New Roman" panose="02020603050405020304" pitchFamily="18" charset="0"/>
                </a:rPr>
                <a:t> R1,R2.R3</a:t>
              </a:r>
              <a:endParaRPr lang="it-IT" sz="1800" dirty="0">
                <a:latin typeface="Times New Roman" panose="02020603050405020304" pitchFamily="18" charset="0"/>
                <a:cs typeface="Times New Roman" panose="02020603050405020304" pitchFamily="18" charset="0"/>
              </a:endParaRPr>
            </a:p>
            <a:p>
              <a:pPr algn="ctr"/>
              <a:r>
                <a:rPr lang="it-IT" sz="1800" dirty="0"/>
                <a:t>o</a:t>
              </a:r>
            </a:p>
          </p:txBody>
        </p:sp>
        <p:sp>
          <p:nvSpPr>
            <p:cNvPr id="9" name="Rettangolo 8"/>
            <p:cNvSpPr/>
            <p:nvPr/>
          </p:nvSpPr>
          <p:spPr>
            <a:xfrm>
              <a:off x="291447" y="3118206"/>
              <a:ext cx="1144020" cy="2854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800" b="1" dirty="0">
                  <a:solidFill>
                    <a:schemeClr val="tx1"/>
                  </a:solidFill>
                  <a:latin typeface="Times New Roman" panose="02020603050405020304" pitchFamily="18" charset="0"/>
                  <a:cs typeface="Times New Roman" panose="02020603050405020304" pitchFamily="18" charset="0"/>
                </a:rPr>
                <a:t>108 sub R4,R5,R6</a:t>
              </a:r>
              <a:endParaRPr lang="it-IT" sz="1800" dirty="0">
                <a:latin typeface="Times New Roman" panose="02020603050405020304" pitchFamily="18" charset="0"/>
                <a:cs typeface="Times New Roman" panose="02020603050405020304" pitchFamily="18" charset="0"/>
              </a:endParaRPr>
            </a:p>
            <a:p>
              <a:pPr algn="ctr"/>
              <a:r>
                <a:rPr lang="it-IT" sz="1800" dirty="0"/>
                <a:t>o</a:t>
              </a:r>
            </a:p>
          </p:txBody>
        </p:sp>
        <p:sp>
          <p:nvSpPr>
            <p:cNvPr id="10" name="Rettangolo 9"/>
            <p:cNvSpPr/>
            <p:nvPr/>
          </p:nvSpPr>
          <p:spPr>
            <a:xfrm>
              <a:off x="291447" y="3694631"/>
              <a:ext cx="1256217" cy="2303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800" b="1" dirty="0">
                  <a:solidFill>
                    <a:schemeClr val="tx1"/>
                  </a:solidFill>
                  <a:latin typeface="Times New Roman" panose="02020603050405020304" pitchFamily="18" charset="0"/>
                  <a:cs typeface="Times New Roman" panose="02020603050405020304" pitchFamily="18" charset="0"/>
                </a:rPr>
                <a:t>112 </a:t>
              </a:r>
              <a:r>
                <a:rPr lang="it-IT" sz="1800" b="1" dirty="0" err="1">
                  <a:solidFill>
                    <a:schemeClr val="tx1"/>
                  </a:solidFill>
                  <a:latin typeface="Times New Roman" panose="02020603050405020304" pitchFamily="18" charset="0"/>
                  <a:cs typeface="Times New Roman" panose="02020603050405020304" pitchFamily="18" charset="0"/>
                </a:rPr>
                <a:t>load</a:t>
              </a:r>
              <a:r>
                <a:rPr lang="it-IT" sz="1800" b="1" dirty="0">
                  <a:solidFill>
                    <a:schemeClr val="tx1"/>
                  </a:solidFill>
                  <a:latin typeface="Times New Roman" panose="02020603050405020304" pitchFamily="18" charset="0"/>
                  <a:cs typeface="Times New Roman" panose="02020603050405020304" pitchFamily="18" charset="0"/>
                </a:rPr>
                <a:t> R7,50(R8)</a:t>
              </a:r>
              <a:endParaRPr lang="it-IT" sz="1800" dirty="0">
                <a:latin typeface="Times New Roman" panose="02020603050405020304" pitchFamily="18" charset="0"/>
                <a:cs typeface="Times New Roman" panose="02020603050405020304" pitchFamily="18" charset="0"/>
              </a:endParaRPr>
            </a:p>
            <a:p>
              <a:pPr algn="ctr"/>
              <a:r>
                <a:rPr lang="it-IT" sz="1800" dirty="0"/>
                <a:t>o</a:t>
              </a:r>
            </a:p>
          </p:txBody>
        </p:sp>
        <p:sp>
          <p:nvSpPr>
            <p:cNvPr id="11" name="Rettangolo 10"/>
            <p:cNvSpPr/>
            <p:nvPr/>
          </p:nvSpPr>
          <p:spPr>
            <a:xfrm>
              <a:off x="291447" y="4410261"/>
              <a:ext cx="1256217" cy="2257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800" b="1" dirty="0">
                  <a:solidFill>
                    <a:schemeClr val="tx1"/>
                  </a:solidFill>
                  <a:latin typeface="Times New Roman" panose="02020603050405020304" pitchFamily="18" charset="0"/>
                  <a:cs typeface="Times New Roman" panose="02020603050405020304" pitchFamily="18" charset="0"/>
                </a:rPr>
                <a:t>136 </a:t>
              </a:r>
              <a:r>
                <a:rPr lang="it-IT" sz="1800" b="1" dirty="0" err="1">
                  <a:solidFill>
                    <a:schemeClr val="tx1"/>
                  </a:solidFill>
                  <a:latin typeface="Times New Roman" panose="02020603050405020304" pitchFamily="18" charset="0"/>
                  <a:cs typeface="Times New Roman" panose="02020603050405020304" pitchFamily="18" charset="0"/>
                </a:rPr>
                <a:t>add</a:t>
              </a:r>
              <a:r>
                <a:rPr lang="it-IT" sz="1800" b="1" dirty="0">
                  <a:solidFill>
                    <a:schemeClr val="tx1"/>
                  </a:solidFill>
                  <a:latin typeface="Times New Roman" panose="02020603050405020304" pitchFamily="18" charset="0"/>
                  <a:cs typeface="Times New Roman" panose="02020603050405020304" pitchFamily="18" charset="0"/>
                </a:rPr>
                <a:t> R9,R10,R11</a:t>
              </a:r>
              <a:endParaRPr lang="it-IT" sz="1800" dirty="0">
                <a:latin typeface="Times New Roman" panose="02020603050405020304" pitchFamily="18" charset="0"/>
                <a:cs typeface="Times New Roman" panose="02020603050405020304" pitchFamily="18" charset="0"/>
              </a:endParaRPr>
            </a:p>
            <a:p>
              <a:pPr algn="ctr"/>
              <a:r>
                <a:rPr lang="it-IT" sz="1800" dirty="0"/>
                <a:t>o</a:t>
              </a:r>
            </a:p>
          </p:txBody>
        </p:sp>
        <p:cxnSp>
          <p:nvCxnSpPr>
            <p:cNvPr id="12" name="Connettore 1 11"/>
            <p:cNvCxnSpPr/>
            <p:nvPr/>
          </p:nvCxnSpPr>
          <p:spPr>
            <a:xfrm>
              <a:off x="291447" y="2169466"/>
              <a:ext cx="0" cy="185339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ttore 1 12"/>
            <p:cNvCxnSpPr/>
            <p:nvPr/>
          </p:nvCxnSpPr>
          <p:spPr>
            <a:xfrm>
              <a:off x="291447" y="2169466"/>
              <a:ext cx="301532"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1 13"/>
            <p:cNvCxnSpPr/>
            <p:nvPr/>
          </p:nvCxnSpPr>
          <p:spPr>
            <a:xfrm>
              <a:off x="291447" y="4022863"/>
              <a:ext cx="29110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Connettore 2 14"/>
            <p:cNvCxnSpPr/>
            <p:nvPr/>
          </p:nvCxnSpPr>
          <p:spPr>
            <a:xfrm>
              <a:off x="582555" y="4022863"/>
              <a:ext cx="2189" cy="232931"/>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1 15"/>
            <p:cNvCxnSpPr/>
            <p:nvPr/>
          </p:nvCxnSpPr>
          <p:spPr>
            <a:xfrm flipV="1">
              <a:off x="592979" y="2011467"/>
              <a:ext cx="0" cy="15799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7" name="Gruppo 16"/>
          <p:cNvGrpSpPr/>
          <p:nvPr/>
        </p:nvGrpSpPr>
        <p:grpSpPr>
          <a:xfrm>
            <a:off x="5138309" y="1739980"/>
            <a:ext cx="2386019" cy="4137291"/>
            <a:chOff x="286290" y="1857503"/>
            <a:chExt cx="1261374" cy="2778541"/>
          </a:xfrm>
        </p:grpSpPr>
        <p:sp>
          <p:nvSpPr>
            <p:cNvPr id="18" name="Rettangolo 17"/>
            <p:cNvSpPr/>
            <p:nvPr/>
          </p:nvSpPr>
          <p:spPr>
            <a:xfrm>
              <a:off x="291447" y="1857503"/>
              <a:ext cx="922594" cy="2317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800" b="1" dirty="0">
                  <a:solidFill>
                    <a:schemeClr val="tx1"/>
                  </a:solidFill>
                  <a:latin typeface="Times New Roman" panose="02020603050405020304" pitchFamily="18" charset="0"/>
                  <a:cs typeface="Times New Roman" panose="02020603050405020304" pitchFamily="18" charset="0"/>
                </a:rPr>
                <a:t>100 </a:t>
              </a:r>
              <a:r>
                <a:rPr lang="it-IT" sz="1800" b="1" dirty="0" err="1">
                  <a:solidFill>
                    <a:schemeClr val="tx1"/>
                  </a:solidFill>
                  <a:latin typeface="Times New Roman" panose="02020603050405020304" pitchFamily="18" charset="0"/>
                  <a:cs typeface="Times New Roman" panose="02020603050405020304" pitchFamily="18" charset="0"/>
                </a:rPr>
                <a:t>jumpC</a:t>
              </a:r>
              <a:r>
                <a:rPr lang="it-IT" sz="1800" b="1" dirty="0">
                  <a:solidFill>
                    <a:schemeClr val="tx1"/>
                  </a:solidFill>
                  <a:latin typeface="Times New Roman" panose="02020603050405020304" pitchFamily="18" charset="0"/>
                  <a:cs typeface="Times New Roman" panose="02020603050405020304" pitchFamily="18" charset="0"/>
                </a:rPr>
                <a:t> </a:t>
              </a:r>
              <a:r>
                <a:rPr lang="it-IT" sz="1800" b="1" dirty="0" smtClean="0">
                  <a:solidFill>
                    <a:schemeClr val="tx1"/>
                  </a:solidFill>
                  <a:latin typeface="Times New Roman" panose="02020603050405020304" pitchFamily="18" charset="0"/>
                  <a:cs typeface="Times New Roman" panose="02020603050405020304" pitchFamily="18" charset="0"/>
                </a:rPr>
                <a:t>44</a:t>
              </a:r>
              <a:endParaRPr lang="it-IT" sz="1800" dirty="0">
                <a:latin typeface="Times New Roman" panose="02020603050405020304" pitchFamily="18" charset="0"/>
                <a:cs typeface="Times New Roman" panose="02020603050405020304" pitchFamily="18" charset="0"/>
              </a:endParaRPr>
            </a:p>
            <a:p>
              <a:pPr algn="ctr"/>
              <a:r>
                <a:rPr lang="it-IT" sz="1800" dirty="0"/>
                <a:t>o</a:t>
              </a:r>
            </a:p>
          </p:txBody>
        </p:sp>
        <p:sp>
          <p:nvSpPr>
            <p:cNvPr id="19" name="Rettangolo 18"/>
            <p:cNvSpPr/>
            <p:nvPr/>
          </p:nvSpPr>
          <p:spPr>
            <a:xfrm>
              <a:off x="286290" y="3054070"/>
              <a:ext cx="1144020" cy="2854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800" b="1" dirty="0" smtClean="0">
                  <a:solidFill>
                    <a:schemeClr val="tx1"/>
                  </a:solidFill>
                  <a:latin typeface="Times New Roman" panose="02020603050405020304" pitchFamily="18" charset="0"/>
                  <a:cs typeface="Times New Roman" panose="02020603050405020304" pitchFamily="18" charset="0"/>
                </a:rPr>
                <a:t>116 </a:t>
              </a:r>
              <a:r>
                <a:rPr lang="it-IT" sz="1800" b="1" dirty="0" err="1">
                  <a:solidFill>
                    <a:schemeClr val="tx1"/>
                  </a:solidFill>
                  <a:latin typeface="Times New Roman" panose="02020603050405020304" pitchFamily="18" charset="0"/>
                  <a:cs typeface="Times New Roman" panose="02020603050405020304" pitchFamily="18" charset="0"/>
                </a:rPr>
                <a:t>add</a:t>
              </a:r>
              <a:r>
                <a:rPr lang="it-IT" sz="1800" b="1" dirty="0">
                  <a:solidFill>
                    <a:schemeClr val="tx1"/>
                  </a:solidFill>
                  <a:latin typeface="Times New Roman" panose="02020603050405020304" pitchFamily="18" charset="0"/>
                  <a:cs typeface="Times New Roman" panose="02020603050405020304" pitchFamily="18" charset="0"/>
                </a:rPr>
                <a:t> R1,R2.R3</a:t>
              </a:r>
              <a:endParaRPr lang="it-IT" sz="1800" dirty="0">
                <a:latin typeface="Times New Roman" panose="02020603050405020304" pitchFamily="18" charset="0"/>
                <a:cs typeface="Times New Roman" panose="02020603050405020304" pitchFamily="18" charset="0"/>
              </a:endParaRPr>
            </a:p>
            <a:p>
              <a:pPr algn="ctr"/>
              <a:r>
                <a:rPr lang="it-IT" sz="1800" dirty="0"/>
                <a:t>o</a:t>
              </a:r>
            </a:p>
          </p:txBody>
        </p:sp>
        <p:sp>
          <p:nvSpPr>
            <p:cNvPr id="20" name="Rettangolo 19"/>
            <p:cNvSpPr/>
            <p:nvPr/>
          </p:nvSpPr>
          <p:spPr>
            <a:xfrm>
              <a:off x="291447" y="3339512"/>
              <a:ext cx="1144020" cy="2854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800" b="1" dirty="0" smtClean="0">
                  <a:solidFill>
                    <a:schemeClr val="tx1"/>
                  </a:solidFill>
                  <a:latin typeface="Times New Roman" panose="02020603050405020304" pitchFamily="18" charset="0"/>
                  <a:cs typeface="Times New Roman" panose="02020603050405020304" pitchFamily="18" charset="0"/>
                </a:rPr>
                <a:t>120 </a:t>
              </a:r>
              <a:r>
                <a:rPr lang="it-IT" sz="1800" b="1" dirty="0" err="1" smtClean="0">
                  <a:solidFill>
                    <a:schemeClr val="tx1"/>
                  </a:solidFill>
                  <a:latin typeface="Times New Roman" panose="02020603050405020304" pitchFamily="18" charset="0"/>
                  <a:cs typeface="Times New Roman" panose="02020603050405020304" pitchFamily="18" charset="0"/>
                </a:rPr>
                <a:t>ub</a:t>
              </a:r>
              <a:r>
                <a:rPr lang="it-IT" sz="1800" b="1" dirty="0" smtClean="0">
                  <a:solidFill>
                    <a:schemeClr val="tx1"/>
                  </a:solidFill>
                  <a:latin typeface="Times New Roman" panose="02020603050405020304" pitchFamily="18" charset="0"/>
                  <a:cs typeface="Times New Roman" panose="02020603050405020304" pitchFamily="18" charset="0"/>
                </a:rPr>
                <a:t> </a:t>
              </a:r>
              <a:r>
                <a:rPr lang="it-IT" sz="1800" b="1" dirty="0">
                  <a:solidFill>
                    <a:schemeClr val="tx1"/>
                  </a:solidFill>
                  <a:latin typeface="Times New Roman" panose="02020603050405020304" pitchFamily="18" charset="0"/>
                  <a:cs typeface="Times New Roman" panose="02020603050405020304" pitchFamily="18" charset="0"/>
                </a:rPr>
                <a:t>R4,R5,R6</a:t>
              </a:r>
              <a:endParaRPr lang="it-IT" sz="1800" dirty="0">
                <a:latin typeface="Times New Roman" panose="02020603050405020304" pitchFamily="18" charset="0"/>
                <a:cs typeface="Times New Roman" panose="02020603050405020304" pitchFamily="18" charset="0"/>
              </a:endParaRPr>
            </a:p>
            <a:p>
              <a:pPr algn="ctr"/>
              <a:r>
                <a:rPr lang="it-IT" sz="1800" dirty="0"/>
                <a:t>o</a:t>
              </a:r>
            </a:p>
          </p:txBody>
        </p:sp>
        <p:sp>
          <p:nvSpPr>
            <p:cNvPr id="21" name="Rettangolo 20"/>
            <p:cNvSpPr/>
            <p:nvPr/>
          </p:nvSpPr>
          <p:spPr>
            <a:xfrm>
              <a:off x="291447" y="3943472"/>
              <a:ext cx="1256217" cy="2303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800" b="1" dirty="0" smtClean="0">
                  <a:solidFill>
                    <a:schemeClr val="tx1"/>
                  </a:solidFill>
                  <a:latin typeface="Times New Roman" panose="02020603050405020304" pitchFamily="18" charset="0"/>
                  <a:cs typeface="Times New Roman" panose="02020603050405020304" pitchFamily="18" charset="0"/>
                </a:rPr>
                <a:t>124 </a:t>
              </a:r>
              <a:r>
                <a:rPr lang="it-IT" sz="1800" b="1" dirty="0" err="1">
                  <a:solidFill>
                    <a:schemeClr val="tx1"/>
                  </a:solidFill>
                  <a:latin typeface="Times New Roman" panose="02020603050405020304" pitchFamily="18" charset="0"/>
                  <a:cs typeface="Times New Roman" panose="02020603050405020304" pitchFamily="18" charset="0"/>
                </a:rPr>
                <a:t>load</a:t>
              </a:r>
              <a:r>
                <a:rPr lang="it-IT" sz="1800" b="1" dirty="0">
                  <a:solidFill>
                    <a:schemeClr val="tx1"/>
                  </a:solidFill>
                  <a:latin typeface="Times New Roman" panose="02020603050405020304" pitchFamily="18" charset="0"/>
                  <a:cs typeface="Times New Roman" panose="02020603050405020304" pitchFamily="18" charset="0"/>
                </a:rPr>
                <a:t> R7,50(R8</a:t>
              </a:r>
              <a:r>
                <a:rPr lang="it-IT" sz="1800" b="1" dirty="0" smtClean="0">
                  <a:solidFill>
                    <a:schemeClr val="tx1"/>
                  </a:solidFill>
                  <a:latin typeface="Times New Roman" panose="02020603050405020304" pitchFamily="18" charset="0"/>
                  <a:cs typeface="Times New Roman" panose="02020603050405020304" pitchFamily="18" charset="0"/>
                </a:rPr>
                <a:t>)</a:t>
              </a:r>
            </a:p>
            <a:p>
              <a:r>
                <a:rPr lang="it-IT" sz="1800" b="1" dirty="0" smtClean="0">
                  <a:solidFill>
                    <a:schemeClr val="tx1"/>
                  </a:solidFill>
                  <a:latin typeface="Times New Roman" panose="02020603050405020304" pitchFamily="18" charset="0"/>
                  <a:cs typeface="Times New Roman" panose="02020603050405020304" pitchFamily="18" charset="0"/>
                </a:rPr>
                <a:t>.</a:t>
              </a:r>
            </a:p>
            <a:p>
              <a:r>
                <a:rPr lang="it-IT" sz="1800" b="1" dirty="0" smtClean="0">
                  <a:solidFill>
                    <a:schemeClr val="tx1"/>
                  </a:solidFill>
                  <a:latin typeface="Times New Roman" panose="02020603050405020304" pitchFamily="18" charset="0"/>
                  <a:cs typeface="Times New Roman" panose="02020603050405020304" pitchFamily="18" charset="0"/>
                </a:rPr>
                <a:t>.</a:t>
              </a:r>
            </a:p>
            <a:p>
              <a:r>
                <a:rPr lang="it-IT" sz="1800" b="1" dirty="0">
                  <a:solidFill>
                    <a:schemeClr val="tx1"/>
                  </a:solidFill>
                  <a:latin typeface="Times New Roman" panose="02020603050405020304" pitchFamily="18" charset="0"/>
                  <a:cs typeface="Times New Roman" panose="02020603050405020304" pitchFamily="18" charset="0"/>
                </a:rPr>
                <a:t>.</a:t>
              </a:r>
              <a:endParaRPr lang="it-IT" sz="1800" dirty="0">
                <a:latin typeface="Times New Roman" panose="02020603050405020304" pitchFamily="18" charset="0"/>
                <a:cs typeface="Times New Roman" panose="02020603050405020304" pitchFamily="18" charset="0"/>
              </a:endParaRPr>
            </a:p>
            <a:p>
              <a:pPr algn="ctr"/>
              <a:r>
                <a:rPr lang="it-IT" sz="1800" dirty="0"/>
                <a:t>o</a:t>
              </a:r>
            </a:p>
          </p:txBody>
        </p:sp>
        <p:sp>
          <p:nvSpPr>
            <p:cNvPr id="22" name="Rettangolo 21"/>
            <p:cNvSpPr/>
            <p:nvPr/>
          </p:nvSpPr>
          <p:spPr>
            <a:xfrm>
              <a:off x="291447" y="4410261"/>
              <a:ext cx="1256217" cy="2257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800" b="1" dirty="0" smtClean="0">
                  <a:solidFill>
                    <a:schemeClr val="tx1"/>
                  </a:solidFill>
                  <a:latin typeface="Times New Roman" panose="02020603050405020304" pitchFamily="18" charset="0"/>
                  <a:cs typeface="Times New Roman" panose="02020603050405020304" pitchFamily="18" charset="0"/>
                </a:rPr>
                <a:t>148 </a:t>
              </a:r>
              <a:r>
                <a:rPr lang="it-IT" sz="1800" b="1" dirty="0" err="1">
                  <a:solidFill>
                    <a:schemeClr val="tx1"/>
                  </a:solidFill>
                  <a:latin typeface="Times New Roman" panose="02020603050405020304" pitchFamily="18" charset="0"/>
                  <a:cs typeface="Times New Roman" panose="02020603050405020304" pitchFamily="18" charset="0"/>
                </a:rPr>
                <a:t>add</a:t>
              </a:r>
              <a:r>
                <a:rPr lang="it-IT" sz="1800" b="1" dirty="0">
                  <a:solidFill>
                    <a:schemeClr val="tx1"/>
                  </a:solidFill>
                  <a:latin typeface="Times New Roman" panose="02020603050405020304" pitchFamily="18" charset="0"/>
                  <a:cs typeface="Times New Roman" panose="02020603050405020304" pitchFamily="18" charset="0"/>
                </a:rPr>
                <a:t> R9,R10,R11</a:t>
              </a:r>
              <a:endParaRPr lang="it-IT" sz="1800" dirty="0">
                <a:latin typeface="Times New Roman" panose="02020603050405020304" pitchFamily="18" charset="0"/>
                <a:cs typeface="Times New Roman" panose="02020603050405020304" pitchFamily="18" charset="0"/>
              </a:endParaRPr>
            </a:p>
            <a:p>
              <a:pPr algn="ctr"/>
              <a:r>
                <a:rPr lang="it-IT" sz="1800" dirty="0"/>
                <a:t>o</a:t>
              </a:r>
            </a:p>
          </p:txBody>
        </p:sp>
        <p:sp>
          <p:nvSpPr>
            <p:cNvPr id="29" name="Rettangolo 28"/>
            <p:cNvSpPr/>
            <p:nvPr/>
          </p:nvSpPr>
          <p:spPr>
            <a:xfrm>
              <a:off x="291447" y="2155795"/>
              <a:ext cx="1175650" cy="2185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800" b="1" dirty="0">
                  <a:solidFill>
                    <a:schemeClr val="tx1"/>
                  </a:solidFill>
                  <a:latin typeface="Times New Roman" panose="02020603050405020304" pitchFamily="18" charset="0"/>
                  <a:cs typeface="Times New Roman" panose="02020603050405020304" pitchFamily="18" charset="0"/>
                </a:rPr>
                <a:t>104 </a:t>
              </a:r>
              <a:r>
                <a:rPr lang="it-IT" sz="1800" b="1" dirty="0" err="1" smtClean="0">
                  <a:solidFill>
                    <a:schemeClr val="tx1"/>
                  </a:solidFill>
                  <a:latin typeface="Times New Roman" panose="02020603050405020304" pitchFamily="18" charset="0"/>
                  <a:cs typeface="Times New Roman" panose="02020603050405020304" pitchFamily="18" charset="0"/>
                </a:rPr>
                <a:t>nop</a:t>
              </a:r>
              <a:endParaRPr lang="it-IT" sz="1800" dirty="0">
                <a:latin typeface="Times New Roman" panose="02020603050405020304" pitchFamily="18" charset="0"/>
                <a:cs typeface="Times New Roman" panose="02020603050405020304" pitchFamily="18" charset="0"/>
              </a:endParaRPr>
            </a:p>
            <a:p>
              <a:pPr algn="ctr"/>
              <a:r>
                <a:rPr lang="it-IT" sz="1800" dirty="0"/>
                <a:t>o</a:t>
              </a:r>
            </a:p>
          </p:txBody>
        </p:sp>
        <p:sp>
          <p:nvSpPr>
            <p:cNvPr id="32" name="Rettangolo 31"/>
            <p:cNvSpPr/>
            <p:nvPr/>
          </p:nvSpPr>
          <p:spPr>
            <a:xfrm>
              <a:off x="291447" y="2451417"/>
              <a:ext cx="1175650" cy="2185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800" b="1" dirty="0" smtClean="0">
                  <a:solidFill>
                    <a:schemeClr val="tx1"/>
                  </a:solidFill>
                  <a:latin typeface="Times New Roman" panose="02020603050405020304" pitchFamily="18" charset="0"/>
                  <a:cs typeface="Times New Roman" panose="02020603050405020304" pitchFamily="18" charset="0"/>
                </a:rPr>
                <a:t>108 </a:t>
              </a:r>
              <a:r>
                <a:rPr lang="it-IT" sz="1800" b="1" dirty="0" err="1" smtClean="0">
                  <a:solidFill>
                    <a:schemeClr val="tx1"/>
                  </a:solidFill>
                  <a:latin typeface="Times New Roman" panose="02020603050405020304" pitchFamily="18" charset="0"/>
                  <a:cs typeface="Times New Roman" panose="02020603050405020304" pitchFamily="18" charset="0"/>
                </a:rPr>
                <a:t>nop</a:t>
              </a:r>
              <a:endParaRPr lang="it-IT" sz="1800" dirty="0">
                <a:latin typeface="Times New Roman" panose="02020603050405020304" pitchFamily="18" charset="0"/>
                <a:cs typeface="Times New Roman" panose="02020603050405020304" pitchFamily="18" charset="0"/>
              </a:endParaRPr>
            </a:p>
            <a:p>
              <a:pPr algn="ctr"/>
              <a:r>
                <a:rPr lang="it-IT" sz="1800" dirty="0"/>
                <a:t>o</a:t>
              </a:r>
            </a:p>
          </p:txBody>
        </p:sp>
        <p:sp>
          <p:nvSpPr>
            <p:cNvPr id="33" name="Rettangolo 32"/>
            <p:cNvSpPr/>
            <p:nvPr/>
          </p:nvSpPr>
          <p:spPr>
            <a:xfrm>
              <a:off x="293389" y="2733295"/>
              <a:ext cx="1175650" cy="2185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800" b="1" dirty="0" smtClean="0">
                  <a:solidFill>
                    <a:schemeClr val="tx1"/>
                  </a:solidFill>
                  <a:latin typeface="Times New Roman" panose="02020603050405020304" pitchFamily="18" charset="0"/>
                  <a:cs typeface="Times New Roman" panose="02020603050405020304" pitchFamily="18" charset="0"/>
                </a:rPr>
                <a:t>112 </a:t>
              </a:r>
              <a:r>
                <a:rPr lang="it-IT" sz="1800" b="1" dirty="0" err="1" smtClean="0">
                  <a:solidFill>
                    <a:schemeClr val="tx1"/>
                  </a:solidFill>
                  <a:latin typeface="Times New Roman" panose="02020603050405020304" pitchFamily="18" charset="0"/>
                  <a:cs typeface="Times New Roman" panose="02020603050405020304" pitchFamily="18" charset="0"/>
                </a:rPr>
                <a:t>nop</a:t>
              </a:r>
              <a:endParaRPr lang="it-IT" sz="1800" dirty="0">
                <a:latin typeface="Times New Roman" panose="02020603050405020304" pitchFamily="18" charset="0"/>
                <a:cs typeface="Times New Roman" panose="02020603050405020304" pitchFamily="18" charset="0"/>
              </a:endParaRPr>
            </a:p>
            <a:p>
              <a:pPr algn="ctr"/>
              <a:r>
                <a:rPr lang="it-IT" sz="1800" dirty="0"/>
                <a:t>o</a:t>
              </a:r>
            </a:p>
          </p:txBody>
        </p:sp>
      </p:grpSp>
      <p:sp>
        <p:nvSpPr>
          <p:cNvPr id="28" name="Titolo 1"/>
          <p:cNvSpPr txBox="1">
            <a:spLocks/>
          </p:cNvSpPr>
          <p:nvPr/>
        </p:nvSpPr>
        <p:spPr bwMode="auto">
          <a:xfrm>
            <a:off x="-180528" y="899194"/>
            <a:ext cx="80010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a:solidFill>
                  <a:schemeClr val="tx1"/>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a:solidFill>
                  <a:schemeClr val="tx1"/>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3200">
                <a:solidFill>
                  <a:schemeClr val="tx1"/>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3200">
                <a:solidFill>
                  <a:schemeClr val="tx1"/>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3200">
                <a:solidFill>
                  <a:schemeClr val="tx1"/>
                </a:solidFill>
                <a:effectLst>
                  <a:outerShdw blurRad="38100" dist="38100" dir="2700000" algn="tl">
                    <a:srgbClr val="C0C0C0"/>
                  </a:outerShdw>
                </a:effectLst>
                <a:latin typeface="Arial" charset="0"/>
              </a:defRPr>
            </a:lvl5pPr>
            <a:lvl6pPr marL="457200" algn="ctr" rtl="0" fontAlgn="base">
              <a:spcBef>
                <a:spcPct val="0"/>
              </a:spcBef>
              <a:spcAft>
                <a:spcPct val="0"/>
              </a:spcAft>
              <a:defRPr sz="3200">
                <a:solidFill>
                  <a:schemeClr val="tx1"/>
                </a:solidFill>
                <a:effectLst>
                  <a:outerShdw blurRad="38100" dist="38100" dir="2700000" algn="tl">
                    <a:srgbClr val="C0C0C0"/>
                  </a:outerShdw>
                </a:effectLst>
                <a:latin typeface="Arial" charset="0"/>
              </a:defRPr>
            </a:lvl6pPr>
            <a:lvl7pPr marL="914400" algn="ctr" rtl="0" fontAlgn="base">
              <a:spcBef>
                <a:spcPct val="0"/>
              </a:spcBef>
              <a:spcAft>
                <a:spcPct val="0"/>
              </a:spcAft>
              <a:defRPr sz="3200">
                <a:solidFill>
                  <a:schemeClr val="tx1"/>
                </a:solidFill>
                <a:effectLst>
                  <a:outerShdw blurRad="38100" dist="38100" dir="2700000" algn="tl">
                    <a:srgbClr val="C0C0C0"/>
                  </a:outerShdw>
                </a:effectLst>
                <a:latin typeface="Arial" charset="0"/>
              </a:defRPr>
            </a:lvl7pPr>
            <a:lvl8pPr marL="1371600" algn="ctr" rtl="0" fontAlgn="base">
              <a:spcBef>
                <a:spcPct val="0"/>
              </a:spcBef>
              <a:spcAft>
                <a:spcPct val="0"/>
              </a:spcAft>
              <a:defRPr sz="3200">
                <a:solidFill>
                  <a:schemeClr val="tx1"/>
                </a:solidFill>
                <a:effectLst>
                  <a:outerShdw blurRad="38100" dist="38100" dir="2700000" algn="tl">
                    <a:srgbClr val="C0C0C0"/>
                  </a:outerShdw>
                </a:effectLst>
                <a:latin typeface="Arial" charset="0"/>
              </a:defRPr>
            </a:lvl8pPr>
            <a:lvl9pPr marL="1828800" algn="ctr" rtl="0" fontAlgn="base">
              <a:spcBef>
                <a:spcPct val="0"/>
              </a:spcBef>
              <a:spcAft>
                <a:spcPct val="0"/>
              </a:spcAft>
              <a:defRPr sz="3200">
                <a:solidFill>
                  <a:schemeClr val="tx1"/>
                </a:solidFill>
                <a:effectLst>
                  <a:outerShdw blurRad="38100" dist="38100" dir="2700000" algn="tl">
                    <a:srgbClr val="C0C0C0"/>
                  </a:outerShdw>
                </a:effectLst>
                <a:latin typeface="Arial" charset="0"/>
              </a:defRPr>
            </a:lvl9pPr>
          </a:lstStyle>
          <a:p>
            <a:r>
              <a:rPr lang="it-IT" sz="2400" kern="0" dirty="0" smtClean="0"/>
              <a:t>Codice iniziale                       Codice modificato</a:t>
            </a:r>
            <a:endParaRPr lang="it-IT" sz="2400" kern="0" dirty="0"/>
          </a:p>
        </p:txBody>
      </p:sp>
    </p:spTree>
    <p:extLst>
      <p:ext uri="{BB962C8B-B14F-4D97-AF65-F5344CB8AC3E}">
        <p14:creationId xmlns:p14="http://schemas.microsoft.com/office/powerpoint/2010/main" val="380162827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61E03ED7-01A8-4C71-B2C9-B9B5FFB33545}" type="slidenum">
              <a:rPr lang="it-IT" altLang="it-IT" sz="1200"/>
              <a:pPr>
                <a:spcBef>
                  <a:spcPct val="0"/>
                </a:spcBef>
                <a:buFontTx/>
                <a:buNone/>
              </a:pPr>
              <a:t>97</a:t>
            </a:fld>
            <a:endParaRPr lang="it-IT" altLang="it-IT" sz="1200"/>
          </a:p>
        </p:txBody>
      </p:sp>
      <p:sp>
        <p:nvSpPr>
          <p:cNvPr id="208898" name="Rectangle 2"/>
          <p:cNvSpPr>
            <a:spLocks noGrp="1" noChangeArrowheads="1"/>
          </p:cNvSpPr>
          <p:nvPr>
            <p:ph type="title"/>
          </p:nvPr>
        </p:nvSpPr>
        <p:spPr/>
        <p:txBody>
          <a:bodyPr/>
          <a:lstStyle/>
          <a:p>
            <a:pPr eaLnBrk="1" hangingPunct="1">
              <a:defRPr/>
            </a:pPr>
            <a:r>
              <a:rPr lang="it-IT" sz="2400" dirty="0"/>
              <a:t>Conflitto sul controllo (soluzione pessimistica hardware</a:t>
            </a:r>
            <a:r>
              <a:rPr lang="it-IT" dirty="0"/>
              <a:t>)</a:t>
            </a:r>
            <a:endParaRPr lang="en-US" dirty="0" smtClean="0"/>
          </a:p>
        </p:txBody>
      </p:sp>
      <p:sp>
        <p:nvSpPr>
          <p:cNvPr id="66564" name="Rectangle 3"/>
          <p:cNvSpPr>
            <a:spLocks noGrp="1" noChangeArrowheads="1"/>
          </p:cNvSpPr>
          <p:nvPr>
            <p:ph type="body" idx="1"/>
          </p:nvPr>
        </p:nvSpPr>
        <p:spPr>
          <a:xfrm>
            <a:off x="533400" y="1066800"/>
            <a:ext cx="8001000" cy="3514725"/>
          </a:xfrm>
        </p:spPr>
        <p:txBody>
          <a:bodyPr/>
          <a:lstStyle/>
          <a:p>
            <a:pPr marL="457200" lvl="1" indent="0" eaLnBrk="1" hangingPunct="1">
              <a:buNone/>
            </a:pPr>
            <a:endParaRPr lang="it-IT" altLang="it-IT" sz="2000" dirty="0" smtClean="0"/>
          </a:p>
          <a:p>
            <a:pPr marL="457200" lvl="1" indent="0" eaLnBrk="1" hangingPunct="1">
              <a:buNone/>
            </a:pPr>
            <a:r>
              <a:rPr lang="it-IT" altLang="it-IT" sz="2000" dirty="0" smtClean="0"/>
              <a:t>Esempio </a:t>
            </a:r>
            <a:r>
              <a:rPr lang="it-IT" altLang="it-IT" sz="2000" dirty="0"/>
              <a:t>1: </a:t>
            </a:r>
            <a:r>
              <a:rPr lang="it-IT" altLang="it-IT" sz="2000" dirty="0" smtClean="0"/>
              <a:t>caso in cui il  salto non viene effettuato</a:t>
            </a:r>
            <a:endParaRPr lang="it-IT" altLang="it-IT" sz="2000" dirty="0"/>
          </a:p>
          <a:p>
            <a:pPr marL="457200" lvl="1" indent="0" eaLnBrk="1" hangingPunct="1">
              <a:buNone/>
            </a:pPr>
            <a:endParaRPr lang="it-IT" altLang="it-IT" sz="2000" dirty="0" smtClean="0"/>
          </a:p>
        </p:txBody>
      </p:sp>
      <p:grpSp>
        <p:nvGrpSpPr>
          <p:cNvPr id="3" name="Gruppo 2"/>
          <p:cNvGrpSpPr/>
          <p:nvPr/>
        </p:nvGrpSpPr>
        <p:grpSpPr>
          <a:xfrm>
            <a:off x="381000" y="2564904"/>
            <a:ext cx="8763000" cy="1516063"/>
            <a:chOff x="474662" y="3501008"/>
            <a:chExt cx="8763000" cy="1516063"/>
          </a:xfrm>
        </p:grpSpPr>
        <p:grpSp>
          <p:nvGrpSpPr>
            <p:cNvPr id="7" name="Group 1029"/>
            <p:cNvGrpSpPr>
              <a:grpSpLocks/>
            </p:cNvGrpSpPr>
            <p:nvPr/>
          </p:nvGrpSpPr>
          <p:grpSpPr bwMode="auto">
            <a:xfrm>
              <a:off x="2547937" y="3501008"/>
              <a:ext cx="3048000" cy="381000"/>
              <a:chOff x="576" y="1344"/>
              <a:chExt cx="1920" cy="240"/>
            </a:xfrm>
          </p:grpSpPr>
          <p:grpSp>
            <p:nvGrpSpPr>
              <p:cNvPr id="64" name="Group 1030"/>
              <p:cNvGrpSpPr>
                <a:grpSpLocks/>
              </p:cNvGrpSpPr>
              <p:nvPr/>
            </p:nvGrpSpPr>
            <p:grpSpPr bwMode="auto">
              <a:xfrm>
                <a:off x="960" y="1344"/>
                <a:ext cx="386" cy="240"/>
                <a:chOff x="960" y="1344"/>
                <a:chExt cx="386" cy="240"/>
              </a:xfrm>
            </p:grpSpPr>
            <p:sp>
              <p:nvSpPr>
                <p:cNvPr id="76" name="Rectangle 1031"/>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77" name="Text Box 1032"/>
                <p:cNvSpPr txBox="1">
                  <a:spLocks noChangeArrowheads="1"/>
                </p:cNvSpPr>
                <p:nvPr/>
              </p:nvSpPr>
              <p:spPr bwMode="auto">
                <a:xfrm>
                  <a:off x="1031" y="1357"/>
                  <a:ext cx="26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ID</a:t>
                  </a:r>
                  <a:endParaRPr lang="en-US" altLang="it-IT" sz="1800" b="0">
                    <a:solidFill>
                      <a:schemeClr val="tx1"/>
                    </a:solidFill>
                    <a:latin typeface="Arial" panose="020B0604020202020204" pitchFamily="34" charset="0"/>
                  </a:endParaRPr>
                </a:p>
              </p:txBody>
            </p:sp>
          </p:grpSp>
          <p:grpSp>
            <p:nvGrpSpPr>
              <p:cNvPr id="65" name="Group 1033"/>
              <p:cNvGrpSpPr>
                <a:grpSpLocks/>
              </p:cNvGrpSpPr>
              <p:nvPr/>
            </p:nvGrpSpPr>
            <p:grpSpPr bwMode="auto">
              <a:xfrm>
                <a:off x="576" y="1344"/>
                <a:ext cx="386" cy="240"/>
                <a:chOff x="960" y="1344"/>
                <a:chExt cx="386" cy="240"/>
              </a:xfrm>
            </p:grpSpPr>
            <p:sp>
              <p:nvSpPr>
                <p:cNvPr id="74" name="Rectangle 1034"/>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75" name="Text Box 1035"/>
                <p:cNvSpPr txBox="1">
                  <a:spLocks noChangeArrowheads="1"/>
                </p:cNvSpPr>
                <p:nvPr/>
              </p:nvSpPr>
              <p:spPr bwMode="auto">
                <a:xfrm>
                  <a:off x="1031" y="1357"/>
                  <a:ext cx="24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IF</a:t>
                  </a:r>
                  <a:endParaRPr lang="en-US" altLang="it-IT" sz="1800" b="0">
                    <a:solidFill>
                      <a:schemeClr val="tx1"/>
                    </a:solidFill>
                    <a:latin typeface="Arial" panose="020B0604020202020204" pitchFamily="34" charset="0"/>
                  </a:endParaRPr>
                </a:p>
              </p:txBody>
            </p:sp>
          </p:grpSp>
          <p:sp>
            <p:nvSpPr>
              <p:cNvPr id="66" name="Rectangle 1036"/>
              <p:cNvSpPr>
                <a:spLocks noChangeArrowheads="1"/>
              </p:cNvSpPr>
              <p:nvPr/>
            </p:nvSpPr>
            <p:spPr bwMode="auto">
              <a:xfrm>
                <a:off x="1342"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67" name="Text Box 1037"/>
              <p:cNvSpPr txBox="1">
                <a:spLocks noChangeArrowheads="1"/>
              </p:cNvSpPr>
              <p:nvPr/>
            </p:nvSpPr>
            <p:spPr bwMode="auto">
              <a:xfrm>
                <a:off x="1381" y="1357"/>
                <a:ext cx="30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EX</a:t>
                </a:r>
                <a:endParaRPr lang="en-US" altLang="it-IT" sz="1800" b="0">
                  <a:solidFill>
                    <a:schemeClr val="tx1"/>
                  </a:solidFill>
                  <a:latin typeface="Arial" panose="020B0604020202020204" pitchFamily="34" charset="0"/>
                </a:endParaRPr>
              </a:p>
            </p:txBody>
          </p:sp>
          <p:grpSp>
            <p:nvGrpSpPr>
              <p:cNvPr id="68" name="Group 1038"/>
              <p:cNvGrpSpPr>
                <a:grpSpLocks/>
              </p:cNvGrpSpPr>
              <p:nvPr/>
            </p:nvGrpSpPr>
            <p:grpSpPr bwMode="auto">
              <a:xfrm>
                <a:off x="1696" y="1344"/>
                <a:ext cx="452" cy="240"/>
                <a:chOff x="1704" y="1344"/>
                <a:chExt cx="452" cy="240"/>
              </a:xfrm>
            </p:grpSpPr>
            <p:sp>
              <p:nvSpPr>
                <p:cNvPr id="72" name="Text Box 1039"/>
                <p:cNvSpPr txBox="1">
                  <a:spLocks noChangeArrowheads="1"/>
                </p:cNvSpPr>
                <p:nvPr/>
              </p:nvSpPr>
              <p:spPr bwMode="auto">
                <a:xfrm>
                  <a:off x="1704" y="1357"/>
                  <a:ext cx="45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MEM</a:t>
                  </a:r>
                  <a:endParaRPr lang="en-US" altLang="it-IT" sz="1800" b="0">
                    <a:solidFill>
                      <a:schemeClr val="tx1"/>
                    </a:solidFill>
                    <a:latin typeface="Arial" panose="020B0604020202020204" pitchFamily="34" charset="0"/>
                  </a:endParaRPr>
                </a:p>
              </p:txBody>
            </p:sp>
            <p:sp>
              <p:nvSpPr>
                <p:cNvPr id="73" name="Rectangle 1040"/>
                <p:cNvSpPr>
                  <a:spLocks noChangeArrowheads="1"/>
                </p:cNvSpPr>
                <p:nvPr/>
              </p:nvSpPr>
              <p:spPr bwMode="auto">
                <a:xfrm>
                  <a:off x="1737"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grpSp>
          <p:grpSp>
            <p:nvGrpSpPr>
              <p:cNvPr id="69" name="Group 1041"/>
              <p:cNvGrpSpPr>
                <a:grpSpLocks/>
              </p:cNvGrpSpPr>
              <p:nvPr/>
            </p:nvGrpSpPr>
            <p:grpSpPr bwMode="auto">
              <a:xfrm>
                <a:off x="2110" y="1344"/>
                <a:ext cx="386" cy="240"/>
                <a:chOff x="2110" y="1344"/>
                <a:chExt cx="386" cy="240"/>
              </a:xfrm>
            </p:grpSpPr>
            <p:sp>
              <p:nvSpPr>
                <p:cNvPr id="70" name="Rectangle 1042"/>
                <p:cNvSpPr>
                  <a:spLocks noChangeArrowheads="1"/>
                </p:cNvSpPr>
                <p:nvPr/>
              </p:nvSpPr>
              <p:spPr bwMode="auto">
                <a:xfrm>
                  <a:off x="211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71" name="Text Box 1043"/>
                <p:cNvSpPr txBox="1">
                  <a:spLocks noChangeArrowheads="1"/>
                </p:cNvSpPr>
                <p:nvPr/>
              </p:nvSpPr>
              <p:spPr bwMode="auto">
                <a:xfrm>
                  <a:off x="2129" y="1360"/>
                  <a:ext cx="34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WB</a:t>
                  </a:r>
                  <a:endParaRPr lang="en-US" altLang="it-IT" sz="1800" b="0">
                    <a:solidFill>
                      <a:schemeClr val="tx1"/>
                    </a:solidFill>
                    <a:latin typeface="Arial" panose="020B0604020202020204" pitchFamily="34" charset="0"/>
                  </a:endParaRPr>
                </a:p>
              </p:txBody>
            </p:sp>
          </p:grpSp>
        </p:grpSp>
        <p:sp>
          <p:nvSpPr>
            <p:cNvPr id="11" name="Text Box 1110"/>
            <p:cNvSpPr txBox="1">
              <a:spLocks noChangeArrowheads="1"/>
            </p:cNvSpPr>
            <p:nvPr/>
          </p:nvSpPr>
          <p:spPr bwMode="auto">
            <a:xfrm>
              <a:off x="474662" y="3545458"/>
              <a:ext cx="157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r>
                <a:rPr lang="it-IT" sz="1800" dirty="0">
                  <a:solidFill>
                    <a:schemeClr val="tx1"/>
                  </a:solidFill>
                  <a:latin typeface="Times New Roman" panose="02020603050405020304" pitchFamily="18" charset="0"/>
                  <a:cs typeface="Times New Roman" panose="02020603050405020304" pitchFamily="18" charset="0"/>
                </a:rPr>
                <a:t>100 </a:t>
              </a:r>
              <a:r>
                <a:rPr lang="it-IT" sz="1800" dirty="0" err="1">
                  <a:solidFill>
                    <a:schemeClr val="tx1"/>
                  </a:solidFill>
                  <a:latin typeface="Times New Roman" panose="02020603050405020304" pitchFamily="18" charset="0"/>
                  <a:cs typeface="Times New Roman" panose="02020603050405020304" pitchFamily="18" charset="0"/>
                </a:rPr>
                <a:t>jumpC</a:t>
              </a:r>
              <a:r>
                <a:rPr lang="it-IT" sz="1800" dirty="0">
                  <a:solidFill>
                    <a:schemeClr val="tx1"/>
                  </a:solidFill>
                  <a:latin typeface="Times New Roman" panose="02020603050405020304" pitchFamily="18" charset="0"/>
                  <a:cs typeface="Times New Roman" panose="02020603050405020304" pitchFamily="18" charset="0"/>
                </a:rPr>
                <a:t> 32</a:t>
              </a:r>
              <a:endParaRPr lang="it-IT" sz="1800" dirty="0">
                <a:latin typeface="Times New Roman" panose="02020603050405020304" pitchFamily="18" charset="0"/>
                <a:cs typeface="Times New Roman" panose="02020603050405020304" pitchFamily="18" charset="0"/>
              </a:endParaRPr>
            </a:p>
          </p:txBody>
        </p:sp>
        <p:sp>
          <p:nvSpPr>
            <p:cNvPr id="12" name="Text Box 1111"/>
            <p:cNvSpPr txBox="1">
              <a:spLocks noChangeArrowheads="1"/>
            </p:cNvSpPr>
            <p:nvPr/>
          </p:nvSpPr>
          <p:spPr bwMode="auto">
            <a:xfrm>
              <a:off x="474662" y="3926458"/>
              <a:ext cx="1979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r>
                <a:rPr lang="it-IT" sz="1800" dirty="0">
                  <a:solidFill>
                    <a:schemeClr val="tx1"/>
                  </a:solidFill>
                  <a:latin typeface="Times New Roman" panose="02020603050405020304" pitchFamily="18" charset="0"/>
                  <a:cs typeface="Times New Roman" panose="02020603050405020304" pitchFamily="18" charset="0"/>
                </a:rPr>
                <a:t>104 </a:t>
              </a:r>
              <a:r>
                <a:rPr lang="it-IT" sz="1800" dirty="0" err="1">
                  <a:solidFill>
                    <a:schemeClr val="tx1"/>
                  </a:solidFill>
                  <a:latin typeface="Times New Roman" panose="02020603050405020304" pitchFamily="18" charset="0"/>
                  <a:cs typeface="Times New Roman" panose="02020603050405020304" pitchFamily="18" charset="0"/>
                </a:rPr>
                <a:t>add</a:t>
              </a:r>
              <a:r>
                <a:rPr lang="it-IT" sz="1800" dirty="0">
                  <a:solidFill>
                    <a:schemeClr val="tx1"/>
                  </a:solidFill>
                  <a:latin typeface="Times New Roman" panose="02020603050405020304" pitchFamily="18" charset="0"/>
                  <a:cs typeface="Times New Roman" panose="02020603050405020304" pitchFamily="18" charset="0"/>
                </a:rPr>
                <a:t> R1,R2.R3</a:t>
              </a:r>
              <a:endParaRPr lang="it-IT" sz="1800" dirty="0">
                <a:latin typeface="Times New Roman" panose="02020603050405020304" pitchFamily="18" charset="0"/>
                <a:cs typeface="Times New Roman" panose="02020603050405020304" pitchFamily="18" charset="0"/>
              </a:endParaRPr>
            </a:p>
          </p:txBody>
        </p:sp>
        <p:sp>
          <p:nvSpPr>
            <p:cNvPr id="13" name="Text Box 1112"/>
            <p:cNvSpPr txBox="1">
              <a:spLocks noChangeArrowheads="1"/>
            </p:cNvSpPr>
            <p:nvPr/>
          </p:nvSpPr>
          <p:spPr bwMode="auto">
            <a:xfrm>
              <a:off x="474662" y="4266183"/>
              <a:ext cx="1954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r>
                <a:rPr lang="it-IT" sz="1800" dirty="0">
                  <a:solidFill>
                    <a:schemeClr val="tx1"/>
                  </a:solidFill>
                  <a:latin typeface="Times New Roman" panose="02020603050405020304" pitchFamily="18" charset="0"/>
                  <a:cs typeface="Times New Roman" panose="02020603050405020304" pitchFamily="18" charset="0"/>
                </a:rPr>
                <a:t>108 sub R4,R5,R6</a:t>
              </a:r>
              <a:endParaRPr lang="it-IT" sz="1800" dirty="0">
                <a:latin typeface="Times New Roman" panose="02020603050405020304" pitchFamily="18" charset="0"/>
                <a:cs typeface="Times New Roman" panose="02020603050405020304" pitchFamily="18" charset="0"/>
              </a:endParaRPr>
            </a:p>
          </p:txBody>
        </p:sp>
        <p:sp>
          <p:nvSpPr>
            <p:cNvPr id="14" name="Text Box 1113"/>
            <p:cNvSpPr txBox="1">
              <a:spLocks noChangeArrowheads="1"/>
            </p:cNvSpPr>
            <p:nvPr/>
          </p:nvSpPr>
          <p:spPr bwMode="auto">
            <a:xfrm>
              <a:off x="474662" y="4647183"/>
              <a:ext cx="2063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r>
                <a:rPr lang="it-IT" sz="1800" dirty="0">
                  <a:solidFill>
                    <a:schemeClr val="tx1"/>
                  </a:solidFill>
                  <a:latin typeface="Times New Roman" panose="02020603050405020304" pitchFamily="18" charset="0"/>
                  <a:cs typeface="Times New Roman" panose="02020603050405020304" pitchFamily="18" charset="0"/>
                </a:rPr>
                <a:t>112 </a:t>
              </a:r>
              <a:r>
                <a:rPr lang="it-IT" sz="1800" dirty="0" err="1">
                  <a:solidFill>
                    <a:schemeClr val="tx1"/>
                  </a:solidFill>
                  <a:latin typeface="Times New Roman" panose="02020603050405020304" pitchFamily="18" charset="0"/>
                  <a:cs typeface="Times New Roman" panose="02020603050405020304" pitchFamily="18" charset="0"/>
                </a:rPr>
                <a:t>load</a:t>
              </a:r>
              <a:r>
                <a:rPr lang="it-IT" sz="1800" dirty="0">
                  <a:solidFill>
                    <a:schemeClr val="tx1"/>
                  </a:solidFill>
                  <a:latin typeface="Times New Roman" panose="02020603050405020304" pitchFamily="18" charset="0"/>
                  <a:cs typeface="Times New Roman" panose="02020603050405020304" pitchFamily="18" charset="0"/>
                </a:rPr>
                <a:t> R7,50(R8)</a:t>
              </a:r>
              <a:endParaRPr lang="it-IT" sz="1800" dirty="0">
                <a:latin typeface="Times New Roman" panose="02020603050405020304" pitchFamily="18" charset="0"/>
                <a:cs typeface="Times New Roman" panose="02020603050405020304" pitchFamily="18" charset="0"/>
              </a:endParaRPr>
            </a:p>
          </p:txBody>
        </p:sp>
        <p:grpSp>
          <p:nvGrpSpPr>
            <p:cNvPr id="15" name="Group 1114"/>
            <p:cNvGrpSpPr>
              <a:grpSpLocks/>
            </p:cNvGrpSpPr>
            <p:nvPr/>
          </p:nvGrpSpPr>
          <p:grpSpPr bwMode="auto">
            <a:xfrm>
              <a:off x="3720306" y="3885183"/>
              <a:ext cx="611188" cy="381000"/>
              <a:chOff x="3700" y="3792"/>
              <a:chExt cx="385" cy="240"/>
            </a:xfrm>
          </p:grpSpPr>
          <p:sp>
            <p:nvSpPr>
              <p:cNvPr id="20" name="Oval 1115"/>
              <p:cNvSpPr>
                <a:spLocks noChangeArrowheads="1"/>
              </p:cNvSpPr>
              <p:nvPr/>
            </p:nvSpPr>
            <p:spPr bwMode="auto">
              <a:xfrm>
                <a:off x="3700" y="3792"/>
                <a:ext cx="384" cy="24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21" name="Text Box 1116"/>
              <p:cNvSpPr txBox="1">
                <a:spLocks noChangeArrowheads="1"/>
              </p:cNvSpPr>
              <p:nvPr/>
            </p:nvSpPr>
            <p:spPr bwMode="auto">
              <a:xfrm>
                <a:off x="3700" y="3814"/>
                <a:ext cx="38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600" b="0">
                    <a:solidFill>
                      <a:srgbClr val="FF0000"/>
                    </a:solidFill>
                    <a:latin typeface="Arial" panose="020B0604020202020204" pitchFamily="34" charset="0"/>
                  </a:rPr>
                  <a:t>bolla</a:t>
                </a:r>
                <a:endParaRPr lang="en-US" altLang="it-IT" sz="1600" b="0">
                  <a:solidFill>
                    <a:srgbClr val="FF0000"/>
                  </a:solidFill>
                  <a:latin typeface="Arial" panose="020B0604020202020204" pitchFamily="34" charset="0"/>
                </a:endParaRPr>
              </a:p>
            </p:txBody>
          </p:sp>
        </p:grpSp>
        <p:grpSp>
          <p:nvGrpSpPr>
            <p:cNvPr id="16" name="Group 1117"/>
            <p:cNvGrpSpPr>
              <a:grpSpLocks/>
            </p:cNvGrpSpPr>
            <p:nvPr/>
          </p:nvGrpSpPr>
          <p:grpSpPr bwMode="auto">
            <a:xfrm>
              <a:off x="3123034" y="3885183"/>
              <a:ext cx="611188" cy="381000"/>
              <a:chOff x="3700" y="3792"/>
              <a:chExt cx="385" cy="240"/>
            </a:xfrm>
          </p:grpSpPr>
          <p:sp>
            <p:nvSpPr>
              <p:cNvPr id="18" name="Oval 1118"/>
              <p:cNvSpPr>
                <a:spLocks noChangeArrowheads="1"/>
              </p:cNvSpPr>
              <p:nvPr/>
            </p:nvSpPr>
            <p:spPr bwMode="auto">
              <a:xfrm>
                <a:off x="3700" y="3792"/>
                <a:ext cx="384" cy="24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19" name="Text Box 1119"/>
              <p:cNvSpPr txBox="1">
                <a:spLocks noChangeArrowheads="1"/>
              </p:cNvSpPr>
              <p:nvPr/>
            </p:nvSpPr>
            <p:spPr bwMode="auto">
              <a:xfrm>
                <a:off x="3700" y="3814"/>
                <a:ext cx="38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600" b="0">
                    <a:solidFill>
                      <a:srgbClr val="FF0000"/>
                    </a:solidFill>
                    <a:latin typeface="Arial" panose="020B0604020202020204" pitchFamily="34" charset="0"/>
                  </a:rPr>
                  <a:t>bolla</a:t>
                </a:r>
                <a:endParaRPr lang="en-US" altLang="it-IT" sz="1600" b="0">
                  <a:solidFill>
                    <a:srgbClr val="FF0000"/>
                  </a:solidFill>
                  <a:latin typeface="Arial" panose="020B0604020202020204" pitchFamily="34" charset="0"/>
                </a:endParaRPr>
              </a:p>
            </p:txBody>
          </p:sp>
        </p:grpSp>
        <p:grpSp>
          <p:nvGrpSpPr>
            <p:cNvPr id="2" name="Gruppo 1"/>
            <p:cNvGrpSpPr/>
            <p:nvPr/>
          </p:nvGrpSpPr>
          <p:grpSpPr>
            <a:xfrm>
              <a:off x="4818062" y="3788655"/>
              <a:ext cx="4419600" cy="1216025"/>
              <a:chOff x="4224337" y="3808983"/>
              <a:chExt cx="4419600" cy="1216025"/>
            </a:xfrm>
          </p:grpSpPr>
          <p:grpSp>
            <p:nvGrpSpPr>
              <p:cNvPr id="8" name="Group 1046"/>
              <p:cNvGrpSpPr>
                <a:grpSpLocks/>
              </p:cNvGrpSpPr>
              <p:nvPr/>
            </p:nvGrpSpPr>
            <p:grpSpPr bwMode="auto">
              <a:xfrm>
                <a:off x="4376737" y="3882008"/>
                <a:ext cx="3048000" cy="381000"/>
                <a:chOff x="576" y="1344"/>
                <a:chExt cx="1920" cy="240"/>
              </a:xfrm>
            </p:grpSpPr>
            <p:grpSp>
              <p:nvGrpSpPr>
                <p:cNvPr id="50" name="Group 1047"/>
                <p:cNvGrpSpPr>
                  <a:grpSpLocks/>
                </p:cNvGrpSpPr>
                <p:nvPr/>
              </p:nvGrpSpPr>
              <p:grpSpPr bwMode="auto">
                <a:xfrm>
                  <a:off x="960" y="1344"/>
                  <a:ext cx="386" cy="240"/>
                  <a:chOff x="960" y="1344"/>
                  <a:chExt cx="386" cy="240"/>
                </a:xfrm>
              </p:grpSpPr>
              <p:sp>
                <p:nvSpPr>
                  <p:cNvPr id="62" name="Rectangle 1048"/>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63" name="Text Box 1049"/>
                  <p:cNvSpPr txBox="1">
                    <a:spLocks noChangeArrowheads="1"/>
                  </p:cNvSpPr>
                  <p:nvPr/>
                </p:nvSpPr>
                <p:spPr bwMode="auto">
                  <a:xfrm>
                    <a:off x="1031" y="1357"/>
                    <a:ext cx="26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ID</a:t>
                    </a:r>
                    <a:endParaRPr lang="en-US" altLang="it-IT" sz="1800" b="0">
                      <a:solidFill>
                        <a:schemeClr val="tx1"/>
                      </a:solidFill>
                      <a:latin typeface="Arial" panose="020B0604020202020204" pitchFamily="34" charset="0"/>
                    </a:endParaRPr>
                  </a:p>
                </p:txBody>
              </p:sp>
            </p:grpSp>
            <p:grpSp>
              <p:nvGrpSpPr>
                <p:cNvPr id="51" name="Group 1050"/>
                <p:cNvGrpSpPr>
                  <a:grpSpLocks/>
                </p:cNvGrpSpPr>
                <p:nvPr/>
              </p:nvGrpSpPr>
              <p:grpSpPr bwMode="auto">
                <a:xfrm>
                  <a:off x="576" y="1344"/>
                  <a:ext cx="386" cy="240"/>
                  <a:chOff x="960" y="1344"/>
                  <a:chExt cx="386" cy="240"/>
                </a:xfrm>
              </p:grpSpPr>
              <p:sp>
                <p:nvSpPr>
                  <p:cNvPr id="60" name="Rectangle 1051"/>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61" name="Text Box 1052"/>
                  <p:cNvSpPr txBox="1">
                    <a:spLocks noChangeArrowheads="1"/>
                  </p:cNvSpPr>
                  <p:nvPr/>
                </p:nvSpPr>
                <p:spPr bwMode="auto">
                  <a:xfrm>
                    <a:off x="1031" y="1357"/>
                    <a:ext cx="24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dirty="0">
                        <a:solidFill>
                          <a:schemeClr val="tx1"/>
                        </a:solidFill>
                        <a:latin typeface="Arial" panose="020B0604020202020204" pitchFamily="34" charset="0"/>
                      </a:rPr>
                      <a:t>IF</a:t>
                    </a:r>
                    <a:endParaRPr lang="en-US" altLang="it-IT" sz="1800" b="0" dirty="0">
                      <a:solidFill>
                        <a:schemeClr val="tx1"/>
                      </a:solidFill>
                      <a:latin typeface="Arial" panose="020B0604020202020204" pitchFamily="34" charset="0"/>
                    </a:endParaRPr>
                  </a:p>
                </p:txBody>
              </p:sp>
            </p:grpSp>
            <p:sp>
              <p:nvSpPr>
                <p:cNvPr id="52" name="Rectangle 1053"/>
                <p:cNvSpPr>
                  <a:spLocks noChangeArrowheads="1"/>
                </p:cNvSpPr>
                <p:nvPr/>
              </p:nvSpPr>
              <p:spPr bwMode="auto">
                <a:xfrm>
                  <a:off x="1342"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53" name="Text Box 1054"/>
                <p:cNvSpPr txBox="1">
                  <a:spLocks noChangeArrowheads="1"/>
                </p:cNvSpPr>
                <p:nvPr/>
              </p:nvSpPr>
              <p:spPr bwMode="auto">
                <a:xfrm>
                  <a:off x="1381" y="1357"/>
                  <a:ext cx="30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EX</a:t>
                  </a:r>
                  <a:endParaRPr lang="en-US" altLang="it-IT" sz="1800" b="0">
                    <a:solidFill>
                      <a:schemeClr val="tx1"/>
                    </a:solidFill>
                    <a:latin typeface="Arial" panose="020B0604020202020204" pitchFamily="34" charset="0"/>
                  </a:endParaRPr>
                </a:p>
              </p:txBody>
            </p:sp>
            <p:grpSp>
              <p:nvGrpSpPr>
                <p:cNvPr id="54" name="Group 1055"/>
                <p:cNvGrpSpPr>
                  <a:grpSpLocks/>
                </p:cNvGrpSpPr>
                <p:nvPr/>
              </p:nvGrpSpPr>
              <p:grpSpPr bwMode="auto">
                <a:xfrm>
                  <a:off x="1696" y="1344"/>
                  <a:ext cx="452" cy="240"/>
                  <a:chOff x="1704" y="1344"/>
                  <a:chExt cx="452" cy="240"/>
                </a:xfrm>
              </p:grpSpPr>
              <p:sp>
                <p:nvSpPr>
                  <p:cNvPr id="58" name="Text Box 1056"/>
                  <p:cNvSpPr txBox="1">
                    <a:spLocks noChangeArrowheads="1"/>
                  </p:cNvSpPr>
                  <p:nvPr/>
                </p:nvSpPr>
                <p:spPr bwMode="auto">
                  <a:xfrm>
                    <a:off x="1704" y="1357"/>
                    <a:ext cx="45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MEM</a:t>
                    </a:r>
                    <a:endParaRPr lang="en-US" altLang="it-IT" sz="1800" b="0">
                      <a:solidFill>
                        <a:schemeClr val="tx1"/>
                      </a:solidFill>
                      <a:latin typeface="Arial" panose="020B0604020202020204" pitchFamily="34" charset="0"/>
                    </a:endParaRPr>
                  </a:p>
                </p:txBody>
              </p:sp>
              <p:sp>
                <p:nvSpPr>
                  <p:cNvPr id="59" name="Rectangle 1057"/>
                  <p:cNvSpPr>
                    <a:spLocks noChangeArrowheads="1"/>
                  </p:cNvSpPr>
                  <p:nvPr/>
                </p:nvSpPr>
                <p:spPr bwMode="auto">
                  <a:xfrm>
                    <a:off x="1737"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grpSp>
            <p:grpSp>
              <p:nvGrpSpPr>
                <p:cNvPr id="55" name="Group 1058"/>
                <p:cNvGrpSpPr>
                  <a:grpSpLocks/>
                </p:cNvGrpSpPr>
                <p:nvPr/>
              </p:nvGrpSpPr>
              <p:grpSpPr bwMode="auto">
                <a:xfrm>
                  <a:off x="2110" y="1344"/>
                  <a:ext cx="386" cy="240"/>
                  <a:chOff x="2110" y="1344"/>
                  <a:chExt cx="386" cy="240"/>
                </a:xfrm>
              </p:grpSpPr>
              <p:sp>
                <p:nvSpPr>
                  <p:cNvPr id="56" name="Rectangle 1059"/>
                  <p:cNvSpPr>
                    <a:spLocks noChangeArrowheads="1"/>
                  </p:cNvSpPr>
                  <p:nvPr/>
                </p:nvSpPr>
                <p:spPr bwMode="auto">
                  <a:xfrm>
                    <a:off x="211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57" name="Text Box 1060"/>
                  <p:cNvSpPr txBox="1">
                    <a:spLocks noChangeArrowheads="1"/>
                  </p:cNvSpPr>
                  <p:nvPr/>
                </p:nvSpPr>
                <p:spPr bwMode="auto">
                  <a:xfrm>
                    <a:off x="2129" y="1360"/>
                    <a:ext cx="34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WB</a:t>
                    </a:r>
                    <a:endParaRPr lang="en-US" altLang="it-IT" sz="1800" b="0">
                      <a:solidFill>
                        <a:schemeClr val="tx1"/>
                      </a:solidFill>
                      <a:latin typeface="Arial" panose="020B0604020202020204" pitchFamily="34" charset="0"/>
                    </a:endParaRPr>
                  </a:p>
                </p:txBody>
              </p:sp>
            </p:grpSp>
          </p:grpSp>
          <p:grpSp>
            <p:nvGrpSpPr>
              <p:cNvPr id="9" name="Group 1061"/>
              <p:cNvGrpSpPr>
                <a:grpSpLocks/>
              </p:cNvGrpSpPr>
              <p:nvPr/>
            </p:nvGrpSpPr>
            <p:grpSpPr bwMode="auto">
              <a:xfrm>
                <a:off x="4986337" y="4263008"/>
                <a:ext cx="3048000" cy="381000"/>
                <a:chOff x="576" y="1344"/>
                <a:chExt cx="1920" cy="240"/>
              </a:xfrm>
            </p:grpSpPr>
            <p:grpSp>
              <p:nvGrpSpPr>
                <p:cNvPr id="36" name="Group 1062"/>
                <p:cNvGrpSpPr>
                  <a:grpSpLocks/>
                </p:cNvGrpSpPr>
                <p:nvPr/>
              </p:nvGrpSpPr>
              <p:grpSpPr bwMode="auto">
                <a:xfrm>
                  <a:off x="960" y="1344"/>
                  <a:ext cx="386" cy="240"/>
                  <a:chOff x="960" y="1344"/>
                  <a:chExt cx="386" cy="240"/>
                </a:xfrm>
              </p:grpSpPr>
              <p:sp>
                <p:nvSpPr>
                  <p:cNvPr id="48" name="Rectangle 1063"/>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49" name="Text Box 1064"/>
                  <p:cNvSpPr txBox="1">
                    <a:spLocks noChangeArrowheads="1"/>
                  </p:cNvSpPr>
                  <p:nvPr/>
                </p:nvSpPr>
                <p:spPr bwMode="auto">
                  <a:xfrm>
                    <a:off x="1031" y="1357"/>
                    <a:ext cx="26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ID</a:t>
                    </a:r>
                    <a:endParaRPr lang="en-US" altLang="it-IT" sz="1800" b="0">
                      <a:solidFill>
                        <a:schemeClr val="tx1"/>
                      </a:solidFill>
                      <a:latin typeface="Arial" panose="020B0604020202020204" pitchFamily="34" charset="0"/>
                    </a:endParaRPr>
                  </a:p>
                </p:txBody>
              </p:sp>
            </p:grpSp>
            <p:grpSp>
              <p:nvGrpSpPr>
                <p:cNvPr id="37" name="Group 1065"/>
                <p:cNvGrpSpPr>
                  <a:grpSpLocks/>
                </p:cNvGrpSpPr>
                <p:nvPr/>
              </p:nvGrpSpPr>
              <p:grpSpPr bwMode="auto">
                <a:xfrm>
                  <a:off x="576" y="1344"/>
                  <a:ext cx="386" cy="240"/>
                  <a:chOff x="960" y="1344"/>
                  <a:chExt cx="386" cy="240"/>
                </a:xfrm>
              </p:grpSpPr>
              <p:sp>
                <p:nvSpPr>
                  <p:cNvPr id="46" name="Rectangle 1066"/>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47" name="Text Box 1067"/>
                  <p:cNvSpPr txBox="1">
                    <a:spLocks noChangeArrowheads="1"/>
                  </p:cNvSpPr>
                  <p:nvPr/>
                </p:nvSpPr>
                <p:spPr bwMode="auto">
                  <a:xfrm>
                    <a:off x="1031" y="1357"/>
                    <a:ext cx="24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IF</a:t>
                    </a:r>
                    <a:endParaRPr lang="en-US" altLang="it-IT" sz="1800" b="0">
                      <a:solidFill>
                        <a:schemeClr val="tx1"/>
                      </a:solidFill>
                      <a:latin typeface="Arial" panose="020B0604020202020204" pitchFamily="34" charset="0"/>
                    </a:endParaRPr>
                  </a:p>
                </p:txBody>
              </p:sp>
            </p:grpSp>
            <p:sp>
              <p:nvSpPr>
                <p:cNvPr id="38" name="Rectangle 1068"/>
                <p:cNvSpPr>
                  <a:spLocks noChangeArrowheads="1"/>
                </p:cNvSpPr>
                <p:nvPr/>
              </p:nvSpPr>
              <p:spPr bwMode="auto">
                <a:xfrm>
                  <a:off x="1342"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39" name="Text Box 1069"/>
                <p:cNvSpPr txBox="1">
                  <a:spLocks noChangeArrowheads="1"/>
                </p:cNvSpPr>
                <p:nvPr/>
              </p:nvSpPr>
              <p:spPr bwMode="auto">
                <a:xfrm>
                  <a:off x="1381" y="1357"/>
                  <a:ext cx="30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EX</a:t>
                  </a:r>
                  <a:endParaRPr lang="en-US" altLang="it-IT" sz="1800" b="0">
                    <a:solidFill>
                      <a:schemeClr val="tx1"/>
                    </a:solidFill>
                    <a:latin typeface="Arial" panose="020B0604020202020204" pitchFamily="34" charset="0"/>
                  </a:endParaRPr>
                </a:p>
              </p:txBody>
            </p:sp>
            <p:grpSp>
              <p:nvGrpSpPr>
                <p:cNvPr id="40" name="Group 1070"/>
                <p:cNvGrpSpPr>
                  <a:grpSpLocks/>
                </p:cNvGrpSpPr>
                <p:nvPr/>
              </p:nvGrpSpPr>
              <p:grpSpPr bwMode="auto">
                <a:xfrm>
                  <a:off x="1696" y="1344"/>
                  <a:ext cx="452" cy="240"/>
                  <a:chOff x="1704" y="1344"/>
                  <a:chExt cx="452" cy="240"/>
                </a:xfrm>
              </p:grpSpPr>
              <p:sp>
                <p:nvSpPr>
                  <p:cNvPr id="44" name="Text Box 1071"/>
                  <p:cNvSpPr txBox="1">
                    <a:spLocks noChangeArrowheads="1"/>
                  </p:cNvSpPr>
                  <p:nvPr/>
                </p:nvSpPr>
                <p:spPr bwMode="auto">
                  <a:xfrm>
                    <a:off x="1704" y="1357"/>
                    <a:ext cx="45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MEM</a:t>
                    </a:r>
                    <a:endParaRPr lang="en-US" altLang="it-IT" sz="1800" b="0">
                      <a:solidFill>
                        <a:schemeClr val="tx1"/>
                      </a:solidFill>
                      <a:latin typeface="Arial" panose="020B0604020202020204" pitchFamily="34" charset="0"/>
                    </a:endParaRPr>
                  </a:p>
                </p:txBody>
              </p:sp>
              <p:sp>
                <p:nvSpPr>
                  <p:cNvPr id="45" name="Rectangle 1072"/>
                  <p:cNvSpPr>
                    <a:spLocks noChangeArrowheads="1"/>
                  </p:cNvSpPr>
                  <p:nvPr/>
                </p:nvSpPr>
                <p:spPr bwMode="auto">
                  <a:xfrm>
                    <a:off x="1737"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grpSp>
            <p:grpSp>
              <p:nvGrpSpPr>
                <p:cNvPr id="41" name="Group 1073"/>
                <p:cNvGrpSpPr>
                  <a:grpSpLocks/>
                </p:cNvGrpSpPr>
                <p:nvPr/>
              </p:nvGrpSpPr>
              <p:grpSpPr bwMode="auto">
                <a:xfrm>
                  <a:off x="2110" y="1344"/>
                  <a:ext cx="386" cy="240"/>
                  <a:chOff x="2110" y="1344"/>
                  <a:chExt cx="386" cy="240"/>
                </a:xfrm>
              </p:grpSpPr>
              <p:sp>
                <p:nvSpPr>
                  <p:cNvPr id="42" name="Rectangle 1074"/>
                  <p:cNvSpPr>
                    <a:spLocks noChangeArrowheads="1"/>
                  </p:cNvSpPr>
                  <p:nvPr/>
                </p:nvSpPr>
                <p:spPr bwMode="auto">
                  <a:xfrm>
                    <a:off x="211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43" name="Text Box 1075"/>
                  <p:cNvSpPr txBox="1">
                    <a:spLocks noChangeArrowheads="1"/>
                  </p:cNvSpPr>
                  <p:nvPr/>
                </p:nvSpPr>
                <p:spPr bwMode="auto">
                  <a:xfrm>
                    <a:off x="2129" y="1360"/>
                    <a:ext cx="34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WB</a:t>
                    </a:r>
                    <a:endParaRPr lang="en-US" altLang="it-IT" sz="1800" b="0">
                      <a:solidFill>
                        <a:schemeClr val="tx1"/>
                      </a:solidFill>
                      <a:latin typeface="Arial" panose="020B0604020202020204" pitchFamily="34" charset="0"/>
                    </a:endParaRPr>
                  </a:p>
                </p:txBody>
              </p:sp>
            </p:grpSp>
          </p:grpSp>
          <p:grpSp>
            <p:nvGrpSpPr>
              <p:cNvPr id="10" name="Group 1076"/>
              <p:cNvGrpSpPr>
                <a:grpSpLocks/>
              </p:cNvGrpSpPr>
              <p:nvPr/>
            </p:nvGrpSpPr>
            <p:grpSpPr bwMode="auto">
              <a:xfrm>
                <a:off x="5595937" y="4644008"/>
                <a:ext cx="3048000" cy="381000"/>
                <a:chOff x="576" y="1344"/>
                <a:chExt cx="1920" cy="240"/>
              </a:xfrm>
            </p:grpSpPr>
            <p:grpSp>
              <p:nvGrpSpPr>
                <p:cNvPr id="22" name="Group 1077"/>
                <p:cNvGrpSpPr>
                  <a:grpSpLocks/>
                </p:cNvGrpSpPr>
                <p:nvPr/>
              </p:nvGrpSpPr>
              <p:grpSpPr bwMode="auto">
                <a:xfrm>
                  <a:off x="960" y="1344"/>
                  <a:ext cx="386" cy="240"/>
                  <a:chOff x="960" y="1344"/>
                  <a:chExt cx="386" cy="240"/>
                </a:xfrm>
              </p:grpSpPr>
              <p:sp>
                <p:nvSpPr>
                  <p:cNvPr id="34" name="Rectangle 1078"/>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35" name="Text Box 1079"/>
                  <p:cNvSpPr txBox="1">
                    <a:spLocks noChangeArrowheads="1"/>
                  </p:cNvSpPr>
                  <p:nvPr/>
                </p:nvSpPr>
                <p:spPr bwMode="auto">
                  <a:xfrm>
                    <a:off x="1031" y="1357"/>
                    <a:ext cx="26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ID</a:t>
                    </a:r>
                    <a:endParaRPr lang="en-US" altLang="it-IT" sz="1800" b="0">
                      <a:solidFill>
                        <a:schemeClr val="tx1"/>
                      </a:solidFill>
                      <a:latin typeface="Arial" panose="020B0604020202020204" pitchFamily="34" charset="0"/>
                    </a:endParaRPr>
                  </a:p>
                </p:txBody>
              </p:sp>
            </p:grpSp>
            <p:grpSp>
              <p:nvGrpSpPr>
                <p:cNvPr id="23" name="Group 1080"/>
                <p:cNvGrpSpPr>
                  <a:grpSpLocks/>
                </p:cNvGrpSpPr>
                <p:nvPr/>
              </p:nvGrpSpPr>
              <p:grpSpPr bwMode="auto">
                <a:xfrm>
                  <a:off x="576" y="1344"/>
                  <a:ext cx="386" cy="240"/>
                  <a:chOff x="960" y="1344"/>
                  <a:chExt cx="386" cy="240"/>
                </a:xfrm>
              </p:grpSpPr>
              <p:sp>
                <p:nvSpPr>
                  <p:cNvPr id="32" name="Rectangle 1081"/>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33" name="Text Box 1082"/>
                  <p:cNvSpPr txBox="1">
                    <a:spLocks noChangeArrowheads="1"/>
                  </p:cNvSpPr>
                  <p:nvPr/>
                </p:nvSpPr>
                <p:spPr bwMode="auto">
                  <a:xfrm>
                    <a:off x="1031" y="1357"/>
                    <a:ext cx="24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IF</a:t>
                    </a:r>
                    <a:endParaRPr lang="en-US" altLang="it-IT" sz="1800" b="0">
                      <a:solidFill>
                        <a:schemeClr val="tx1"/>
                      </a:solidFill>
                      <a:latin typeface="Arial" panose="020B0604020202020204" pitchFamily="34" charset="0"/>
                    </a:endParaRPr>
                  </a:p>
                </p:txBody>
              </p:sp>
            </p:grpSp>
            <p:sp>
              <p:nvSpPr>
                <p:cNvPr id="24" name="Rectangle 1083"/>
                <p:cNvSpPr>
                  <a:spLocks noChangeArrowheads="1"/>
                </p:cNvSpPr>
                <p:nvPr/>
              </p:nvSpPr>
              <p:spPr bwMode="auto">
                <a:xfrm>
                  <a:off x="1342"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25" name="Text Box 1084"/>
                <p:cNvSpPr txBox="1">
                  <a:spLocks noChangeArrowheads="1"/>
                </p:cNvSpPr>
                <p:nvPr/>
              </p:nvSpPr>
              <p:spPr bwMode="auto">
                <a:xfrm>
                  <a:off x="1381" y="1357"/>
                  <a:ext cx="30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EX</a:t>
                  </a:r>
                  <a:endParaRPr lang="en-US" altLang="it-IT" sz="1800" b="0">
                    <a:solidFill>
                      <a:schemeClr val="tx1"/>
                    </a:solidFill>
                    <a:latin typeface="Arial" panose="020B0604020202020204" pitchFamily="34" charset="0"/>
                  </a:endParaRPr>
                </a:p>
              </p:txBody>
            </p:sp>
            <p:grpSp>
              <p:nvGrpSpPr>
                <p:cNvPr id="26" name="Group 1085"/>
                <p:cNvGrpSpPr>
                  <a:grpSpLocks/>
                </p:cNvGrpSpPr>
                <p:nvPr/>
              </p:nvGrpSpPr>
              <p:grpSpPr bwMode="auto">
                <a:xfrm>
                  <a:off x="1696" y="1344"/>
                  <a:ext cx="452" cy="240"/>
                  <a:chOff x="1704" y="1344"/>
                  <a:chExt cx="452" cy="240"/>
                </a:xfrm>
              </p:grpSpPr>
              <p:sp>
                <p:nvSpPr>
                  <p:cNvPr id="30" name="Text Box 1086"/>
                  <p:cNvSpPr txBox="1">
                    <a:spLocks noChangeArrowheads="1"/>
                  </p:cNvSpPr>
                  <p:nvPr/>
                </p:nvSpPr>
                <p:spPr bwMode="auto">
                  <a:xfrm>
                    <a:off x="1704" y="1357"/>
                    <a:ext cx="45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MEM</a:t>
                    </a:r>
                    <a:endParaRPr lang="en-US" altLang="it-IT" sz="1800" b="0">
                      <a:solidFill>
                        <a:schemeClr val="tx1"/>
                      </a:solidFill>
                      <a:latin typeface="Arial" panose="020B0604020202020204" pitchFamily="34" charset="0"/>
                    </a:endParaRPr>
                  </a:p>
                </p:txBody>
              </p:sp>
              <p:sp>
                <p:nvSpPr>
                  <p:cNvPr id="31" name="Rectangle 1087"/>
                  <p:cNvSpPr>
                    <a:spLocks noChangeArrowheads="1"/>
                  </p:cNvSpPr>
                  <p:nvPr/>
                </p:nvSpPr>
                <p:spPr bwMode="auto">
                  <a:xfrm>
                    <a:off x="1737"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grpSp>
            <p:grpSp>
              <p:nvGrpSpPr>
                <p:cNvPr id="27" name="Group 1088"/>
                <p:cNvGrpSpPr>
                  <a:grpSpLocks/>
                </p:cNvGrpSpPr>
                <p:nvPr/>
              </p:nvGrpSpPr>
              <p:grpSpPr bwMode="auto">
                <a:xfrm>
                  <a:off x="2110" y="1344"/>
                  <a:ext cx="386" cy="240"/>
                  <a:chOff x="2110" y="1344"/>
                  <a:chExt cx="386" cy="240"/>
                </a:xfrm>
              </p:grpSpPr>
              <p:sp>
                <p:nvSpPr>
                  <p:cNvPr id="28" name="Rectangle 1089"/>
                  <p:cNvSpPr>
                    <a:spLocks noChangeArrowheads="1"/>
                  </p:cNvSpPr>
                  <p:nvPr/>
                </p:nvSpPr>
                <p:spPr bwMode="auto">
                  <a:xfrm>
                    <a:off x="211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29" name="Text Box 1090"/>
                  <p:cNvSpPr txBox="1">
                    <a:spLocks noChangeArrowheads="1"/>
                  </p:cNvSpPr>
                  <p:nvPr/>
                </p:nvSpPr>
                <p:spPr bwMode="auto">
                  <a:xfrm>
                    <a:off x="2129" y="1360"/>
                    <a:ext cx="34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WB</a:t>
                    </a:r>
                    <a:endParaRPr lang="en-US" altLang="it-IT" sz="1800" b="0">
                      <a:solidFill>
                        <a:schemeClr val="tx1"/>
                      </a:solidFill>
                      <a:latin typeface="Arial" panose="020B0604020202020204" pitchFamily="34" charset="0"/>
                    </a:endParaRPr>
                  </a:p>
                </p:txBody>
              </p:sp>
            </p:grpSp>
          </p:grpSp>
          <p:sp>
            <p:nvSpPr>
              <p:cNvPr id="17" name="Line 1121"/>
              <p:cNvSpPr>
                <a:spLocks noChangeShapeType="1"/>
              </p:cNvSpPr>
              <p:nvPr/>
            </p:nvSpPr>
            <p:spPr bwMode="auto">
              <a:xfrm>
                <a:off x="4224337" y="3808983"/>
                <a:ext cx="304800" cy="228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it-IT"/>
              </a:p>
            </p:txBody>
          </p:sp>
        </p:grpSp>
        <p:grpSp>
          <p:nvGrpSpPr>
            <p:cNvPr id="79" name="Group 1114"/>
            <p:cNvGrpSpPr>
              <a:grpSpLocks/>
            </p:cNvGrpSpPr>
            <p:nvPr/>
          </p:nvGrpSpPr>
          <p:grpSpPr bwMode="auto">
            <a:xfrm>
              <a:off x="4356299" y="3890762"/>
              <a:ext cx="611188" cy="381000"/>
              <a:chOff x="3700" y="3792"/>
              <a:chExt cx="385" cy="240"/>
            </a:xfrm>
          </p:grpSpPr>
          <p:sp>
            <p:nvSpPr>
              <p:cNvPr id="80" name="Oval 1115"/>
              <p:cNvSpPr>
                <a:spLocks noChangeArrowheads="1"/>
              </p:cNvSpPr>
              <p:nvPr/>
            </p:nvSpPr>
            <p:spPr bwMode="auto">
              <a:xfrm>
                <a:off x="3700" y="3792"/>
                <a:ext cx="384" cy="24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81" name="Text Box 1116"/>
              <p:cNvSpPr txBox="1">
                <a:spLocks noChangeArrowheads="1"/>
              </p:cNvSpPr>
              <p:nvPr/>
            </p:nvSpPr>
            <p:spPr bwMode="auto">
              <a:xfrm>
                <a:off x="3700" y="3814"/>
                <a:ext cx="38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600" b="0">
                    <a:solidFill>
                      <a:srgbClr val="FF0000"/>
                    </a:solidFill>
                    <a:latin typeface="Arial" panose="020B0604020202020204" pitchFamily="34" charset="0"/>
                  </a:rPr>
                  <a:t>bolla</a:t>
                </a:r>
                <a:endParaRPr lang="en-US" altLang="it-IT" sz="1600" b="0">
                  <a:solidFill>
                    <a:srgbClr val="FF0000"/>
                  </a:solidFill>
                  <a:latin typeface="Arial" panose="020B0604020202020204" pitchFamily="34" charset="0"/>
                </a:endParaRPr>
              </a:p>
            </p:txBody>
          </p:sp>
        </p:grpSp>
      </p:grpSp>
    </p:spTree>
    <p:extLst>
      <p:ext uri="{BB962C8B-B14F-4D97-AF65-F5344CB8AC3E}">
        <p14:creationId xmlns:p14="http://schemas.microsoft.com/office/powerpoint/2010/main" val="381931955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gnaposto numero diapositiva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it-IT" altLang="it-IT" sz="1200"/>
          </a:p>
          <a:p>
            <a:pPr>
              <a:spcBef>
                <a:spcPct val="0"/>
              </a:spcBef>
              <a:buFontTx/>
              <a:buNone/>
            </a:pPr>
            <a:fld id="{61E03ED7-01A8-4C71-B2C9-B9B5FFB33545}" type="slidenum">
              <a:rPr lang="it-IT" altLang="it-IT" sz="1200"/>
              <a:pPr>
                <a:spcBef>
                  <a:spcPct val="0"/>
                </a:spcBef>
                <a:buFontTx/>
                <a:buNone/>
              </a:pPr>
              <a:t>98</a:t>
            </a:fld>
            <a:endParaRPr lang="it-IT" altLang="it-IT" sz="1200"/>
          </a:p>
        </p:txBody>
      </p:sp>
      <p:sp>
        <p:nvSpPr>
          <p:cNvPr id="208898" name="Rectangle 2"/>
          <p:cNvSpPr>
            <a:spLocks noGrp="1" noChangeArrowheads="1"/>
          </p:cNvSpPr>
          <p:nvPr>
            <p:ph type="title"/>
          </p:nvPr>
        </p:nvSpPr>
        <p:spPr/>
        <p:txBody>
          <a:bodyPr/>
          <a:lstStyle/>
          <a:p>
            <a:pPr eaLnBrk="1" hangingPunct="1">
              <a:defRPr/>
            </a:pPr>
            <a:r>
              <a:rPr lang="it-IT" sz="2400" dirty="0"/>
              <a:t>Conflitto sul controllo (soluzione pessimistica </a:t>
            </a:r>
            <a:r>
              <a:rPr lang="it-IT" sz="2400" dirty="0" smtClean="0"/>
              <a:t>hardware)</a:t>
            </a:r>
            <a:endParaRPr lang="en-US" sz="2400" dirty="0" smtClean="0"/>
          </a:p>
        </p:txBody>
      </p:sp>
      <p:sp>
        <p:nvSpPr>
          <p:cNvPr id="66564" name="Rectangle 3"/>
          <p:cNvSpPr>
            <a:spLocks noGrp="1" noChangeArrowheads="1"/>
          </p:cNvSpPr>
          <p:nvPr>
            <p:ph type="body" idx="1"/>
          </p:nvPr>
        </p:nvSpPr>
        <p:spPr>
          <a:xfrm>
            <a:off x="533400" y="1066800"/>
            <a:ext cx="8001000" cy="3514725"/>
          </a:xfrm>
        </p:spPr>
        <p:txBody>
          <a:bodyPr/>
          <a:lstStyle/>
          <a:p>
            <a:pPr marL="457200" lvl="1" indent="0" eaLnBrk="1" hangingPunct="1">
              <a:buNone/>
            </a:pPr>
            <a:endParaRPr lang="it-IT" altLang="it-IT" sz="2000" dirty="0" smtClean="0"/>
          </a:p>
          <a:p>
            <a:pPr marL="457200" lvl="1" indent="0" eaLnBrk="1" hangingPunct="1">
              <a:buNone/>
            </a:pPr>
            <a:r>
              <a:rPr lang="it-IT" altLang="it-IT" sz="2000" dirty="0" smtClean="0"/>
              <a:t>Esempio 2: caso in cui il  salto viene effettuato</a:t>
            </a:r>
            <a:endParaRPr lang="it-IT" altLang="it-IT" sz="2000" dirty="0"/>
          </a:p>
          <a:p>
            <a:pPr marL="457200" lvl="1" indent="0" eaLnBrk="1" hangingPunct="1">
              <a:buNone/>
            </a:pPr>
            <a:endParaRPr lang="it-IT" altLang="it-IT" sz="2000" dirty="0" smtClean="0"/>
          </a:p>
        </p:txBody>
      </p:sp>
      <p:grpSp>
        <p:nvGrpSpPr>
          <p:cNvPr id="3" name="Gruppo 2"/>
          <p:cNvGrpSpPr/>
          <p:nvPr/>
        </p:nvGrpSpPr>
        <p:grpSpPr>
          <a:xfrm>
            <a:off x="381000" y="2564904"/>
            <a:ext cx="8534400" cy="1800200"/>
            <a:chOff x="474662" y="3501008"/>
            <a:chExt cx="8763000" cy="1515507"/>
          </a:xfrm>
        </p:grpSpPr>
        <p:grpSp>
          <p:nvGrpSpPr>
            <p:cNvPr id="7" name="Group 1029"/>
            <p:cNvGrpSpPr>
              <a:grpSpLocks/>
            </p:cNvGrpSpPr>
            <p:nvPr/>
          </p:nvGrpSpPr>
          <p:grpSpPr bwMode="auto">
            <a:xfrm>
              <a:off x="2547937" y="3501008"/>
              <a:ext cx="3048000" cy="381000"/>
              <a:chOff x="576" y="1344"/>
              <a:chExt cx="1920" cy="240"/>
            </a:xfrm>
          </p:grpSpPr>
          <p:grpSp>
            <p:nvGrpSpPr>
              <p:cNvPr id="64" name="Group 1030"/>
              <p:cNvGrpSpPr>
                <a:grpSpLocks/>
              </p:cNvGrpSpPr>
              <p:nvPr/>
            </p:nvGrpSpPr>
            <p:grpSpPr bwMode="auto">
              <a:xfrm>
                <a:off x="960" y="1344"/>
                <a:ext cx="386" cy="240"/>
                <a:chOff x="960" y="1344"/>
                <a:chExt cx="386" cy="240"/>
              </a:xfrm>
            </p:grpSpPr>
            <p:sp>
              <p:nvSpPr>
                <p:cNvPr id="76" name="Rectangle 1031"/>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77" name="Text Box 1032"/>
                <p:cNvSpPr txBox="1">
                  <a:spLocks noChangeArrowheads="1"/>
                </p:cNvSpPr>
                <p:nvPr/>
              </p:nvSpPr>
              <p:spPr bwMode="auto">
                <a:xfrm>
                  <a:off x="1031" y="1357"/>
                  <a:ext cx="26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ID</a:t>
                  </a:r>
                  <a:endParaRPr lang="en-US" altLang="it-IT" sz="1800" b="0">
                    <a:solidFill>
                      <a:schemeClr val="tx1"/>
                    </a:solidFill>
                    <a:latin typeface="Arial" panose="020B0604020202020204" pitchFamily="34" charset="0"/>
                  </a:endParaRPr>
                </a:p>
              </p:txBody>
            </p:sp>
          </p:grpSp>
          <p:grpSp>
            <p:nvGrpSpPr>
              <p:cNvPr id="65" name="Group 1033"/>
              <p:cNvGrpSpPr>
                <a:grpSpLocks/>
              </p:cNvGrpSpPr>
              <p:nvPr/>
            </p:nvGrpSpPr>
            <p:grpSpPr bwMode="auto">
              <a:xfrm>
                <a:off x="576" y="1344"/>
                <a:ext cx="386" cy="240"/>
                <a:chOff x="960" y="1344"/>
                <a:chExt cx="386" cy="240"/>
              </a:xfrm>
            </p:grpSpPr>
            <p:sp>
              <p:nvSpPr>
                <p:cNvPr id="74" name="Rectangle 1034"/>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75" name="Text Box 1035"/>
                <p:cNvSpPr txBox="1">
                  <a:spLocks noChangeArrowheads="1"/>
                </p:cNvSpPr>
                <p:nvPr/>
              </p:nvSpPr>
              <p:spPr bwMode="auto">
                <a:xfrm>
                  <a:off x="1031" y="1357"/>
                  <a:ext cx="24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IF</a:t>
                  </a:r>
                  <a:endParaRPr lang="en-US" altLang="it-IT" sz="1800" b="0">
                    <a:solidFill>
                      <a:schemeClr val="tx1"/>
                    </a:solidFill>
                    <a:latin typeface="Arial" panose="020B0604020202020204" pitchFamily="34" charset="0"/>
                  </a:endParaRPr>
                </a:p>
              </p:txBody>
            </p:sp>
          </p:grpSp>
          <p:sp>
            <p:nvSpPr>
              <p:cNvPr id="66" name="Rectangle 1036"/>
              <p:cNvSpPr>
                <a:spLocks noChangeArrowheads="1"/>
              </p:cNvSpPr>
              <p:nvPr/>
            </p:nvSpPr>
            <p:spPr bwMode="auto">
              <a:xfrm>
                <a:off x="1342"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67" name="Text Box 1037"/>
              <p:cNvSpPr txBox="1">
                <a:spLocks noChangeArrowheads="1"/>
              </p:cNvSpPr>
              <p:nvPr/>
            </p:nvSpPr>
            <p:spPr bwMode="auto">
              <a:xfrm>
                <a:off x="1381" y="1357"/>
                <a:ext cx="30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EX</a:t>
                </a:r>
                <a:endParaRPr lang="en-US" altLang="it-IT" sz="1800" b="0">
                  <a:solidFill>
                    <a:schemeClr val="tx1"/>
                  </a:solidFill>
                  <a:latin typeface="Arial" panose="020B0604020202020204" pitchFamily="34" charset="0"/>
                </a:endParaRPr>
              </a:p>
            </p:txBody>
          </p:sp>
          <p:grpSp>
            <p:nvGrpSpPr>
              <p:cNvPr id="68" name="Group 1038"/>
              <p:cNvGrpSpPr>
                <a:grpSpLocks/>
              </p:cNvGrpSpPr>
              <p:nvPr/>
            </p:nvGrpSpPr>
            <p:grpSpPr bwMode="auto">
              <a:xfrm>
                <a:off x="1696" y="1344"/>
                <a:ext cx="452" cy="240"/>
                <a:chOff x="1704" y="1344"/>
                <a:chExt cx="452" cy="240"/>
              </a:xfrm>
            </p:grpSpPr>
            <p:sp>
              <p:nvSpPr>
                <p:cNvPr id="72" name="Text Box 1039"/>
                <p:cNvSpPr txBox="1">
                  <a:spLocks noChangeArrowheads="1"/>
                </p:cNvSpPr>
                <p:nvPr/>
              </p:nvSpPr>
              <p:spPr bwMode="auto">
                <a:xfrm>
                  <a:off x="1704" y="1357"/>
                  <a:ext cx="45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MEM</a:t>
                  </a:r>
                  <a:endParaRPr lang="en-US" altLang="it-IT" sz="1800" b="0">
                    <a:solidFill>
                      <a:schemeClr val="tx1"/>
                    </a:solidFill>
                    <a:latin typeface="Arial" panose="020B0604020202020204" pitchFamily="34" charset="0"/>
                  </a:endParaRPr>
                </a:p>
              </p:txBody>
            </p:sp>
            <p:sp>
              <p:nvSpPr>
                <p:cNvPr id="73" name="Rectangle 1040"/>
                <p:cNvSpPr>
                  <a:spLocks noChangeArrowheads="1"/>
                </p:cNvSpPr>
                <p:nvPr/>
              </p:nvSpPr>
              <p:spPr bwMode="auto">
                <a:xfrm>
                  <a:off x="1737"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grpSp>
          <p:grpSp>
            <p:nvGrpSpPr>
              <p:cNvPr id="69" name="Group 1041"/>
              <p:cNvGrpSpPr>
                <a:grpSpLocks/>
              </p:cNvGrpSpPr>
              <p:nvPr/>
            </p:nvGrpSpPr>
            <p:grpSpPr bwMode="auto">
              <a:xfrm>
                <a:off x="2110" y="1344"/>
                <a:ext cx="386" cy="240"/>
                <a:chOff x="2110" y="1344"/>
                <a:chExt cx="386" cy="240"/>
              </a:xfrm>
            </p:grpSpPr>
            <p:sp>
              <p:nvSpPr>
                <p:cNvPr id="70" name="Rectangle 1042"/>
                <p:cNvSpPr>
                  <a:spLocks noChangeArrowheads="1"/>
                </p:cNvSpPr>
                <p:nvPr/>
              </p:nvSpPr>
              <p:spPr bwMode="auto">
                <a:xfrm>
                  <a:off x="211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71" name="Text Box 1043"/>
                <p:cNvSpPr txBox="1">
                  <a:spLocks noChangeArrowheads="1"/>
                </p:cNvSpPr>
                <p:nvPr/>
              </p:nvSpPr>
              <p:spPr bwMode="auto">
                <a:xfrm>
                  <a:off x="2129" y="1360"/>
                  <a:ext cx="34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WB</a:t>
                  </a:r>
                  <a:endParaRPr lang="en-US" altLang="it-IT" sz="1800" b="0">
                    <a:solidFill>
                      <a:schemeClr val="tx1"/>
                    </a:solidFill>
                    <a:latin typeface="Arial" panose="020B0604020202020204" pitchFamily="34" charset="0"/>
                  </a:endParaRPr>
                </a:p>
              </p:txBody>
            </p:sp>
          </p:grpSp>
        </p:grpSp>
        <p:sp>
          <p:nvSpPr>
            <p:cNvPr id="11" name="Text Box 1110"/>
            <p:cNvSpPr txBox="1">
              <a:spLocks noChangeArrowheads="1"/>
            </p:cNvSpPr>
            <p:nvPr/>
          </p:nvSpPr>
          <p:spPr bwMode="auto">
            <a:xfrm>
              <a:off x="474662" y="3545458"/>
              <a:ext cx="157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r>
                <a:rPr lang="it-IT" sz="1800" dirty="0">
                  <a:solidFill>
                    <a:schemeClr val="tx1"/>
                  </a:solidFill>
                  <a:latin typeface="Times New Roman" panose="02020603050405020304" pitchFamily="18" charset="0"/>
                  <a:cs typeface="Times New Roman" panose="02020603050405020304" pitchFamily="18" charset="0"/>
                </a:rPr>
                <a:t>100 </a:t>
              </a:r>
              <a:r>
                <a:rPr lang="it-IT" sz="1800" dirty="0" err="1">
                  <a:solidFill>
                    <a:schemeClr val="tx1"/>
                  </a:solidFill>
                  <a:latin typeface="Times New Roman" panose="02020603050405020304" pitchFamily="18" charset="0"/>
                  <a:cs typeface="Times New Roman" panose="02020603050405020304" pitchFamily="18" charset="0"/>
                </a:rPr>
                <a:t>jumpC</a:t>
              </a:r>
              <a:r>
                <a:rPr lang="it-IT" sz="1800" dirty="0">
                  <a:solidFill>
                    <a:schemeClr val="tx1"/>
                  </a:solidFill>
                  <a:latin typeface="Times New Roman" panose="02020603050405020304" pitchFamily="18" charset="0"/>
                  <a:cs typeface="Times New Roman" panose="02020603050405020304" pitchFamily="18" charset="0"/>
                </a:rPr>
                <a:t> 32</a:t>
              </a:r>
              <a:endParaRPr lang="it-IT" sz="1800" dirty="0">
                <a:latin typeface="Times New Roman" panose="02020603050405020304" pitchFamily="18" charset="0"/>
                <a:cs typeface="Times New Roman" panose="02020603050405020304" pitchFamily="18" charset="0"/>
              </a:endParaRPr>
            </a:p>
          </p:txBody>
        </p:sp>
        <p:sp>
          <p:nvSpPr>
            <p:cNvPr id="12" name="Text Box 1111"/>
            <p:cNvSpPr txBox="1">
              <a:spLocks noChangeArrowheads="1"/>
            </p:cNvSpPr>
            <p:nvPr/>
          </p:nvSpPr>
          <p:spPr bwMode="auto">
            <a:xfrm>
              <a:off x="474662" y="3926458"/>
              <a:ext cx="23135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r>
                <a:rPr lang="it-IT" sz="1800" dirty="0" smtClean="0">
                  <a:solidFill>
                    <a:schemeClr val="tx1"/>
                  </a:solidFill>
                  <a:latin typeface="Times New Roman" panose="02020603050405020304" pitchFamily="18" charset="0"/>
                  <a:cs typeface="Times New Roman" panose="02020603050405020304" pitchFamily="18" charset="0"/>
                </a:rPr>
                <a:t>136 </a:t>
              </a:r>
              <a:r>
                <a:rPr lang="it-IT" sz="1800" dirty="0" err="1">
                  <a:solidFill>
                    <a:schemeClr val="tx1"/>
                  </a:solidFill>
                  <a:latin typeface="Times New Roman" panose="02020603050405020304" pitchFamily="18" charset="0"/>
                  <a:cs typeface="Times New Roman" panose="02020603050405020304" pitchFamily="18" charset="0"/>
                </a:rPr>
                <a:t>add</a:t>
              </a:r>
              <a:r>
                <a:rPr lang="it-IT" sz="1800" dirty="0">
                  <a:solidFill>
                    <a:schemeClr val="tx1"/>
                  </a:solidFill>
                  <a:latin typeface="Times New Roman" panose="02020603050405020304" pitchFamily="18" charset="0"/>
                  <a:cs typeface="Times New Roman" panose="02020603050405020304" pitchFamily="18" charset="0"/>
                </a:rPr>
                <a:t> </a:t>
              </a:r>
              <a:r>
                <a:rPr lang="it-IT" sz="1800" dirty="0" smtClean="0">
                  <a:solidFill>
                    <a:schemeClr val="tx1"/>
                  </a:solidFill>
                  <a:latin typeface="Times New Roman" panose="02020603050405020304" pitchFamily="18" charset="0"/>
                  <a:cs typeface="Times New Roman" panose="02020603050405020304" pitchFamily="18" charset="0"/>
                </a:rPr>
                <a:t>R9, R10, R11</a:t>
              </a:r>
              <a:endParaRPr lang="it-IT" sz="1800" dirty="0">
                <a:latin typeface="Times New Roman" panose="02020603050405020304" pitchFamily="18" charset="0"/>
                <a:cs typeface="Times New Roman" panose="02020603050405020304" pitchFamily="18" charset="0"/>
              </a:endParaRPr>
            </a:p>
          </p:txBody>
        </p:sp>
        <p:sp>
          <p:nvSpPr>
            <p:cNvPr id="13" name="Text Box 1112"/>
            <p:cNvSpPr txBox="1">
              <a:spLocks noChangeArrowheads="1"/>
            </p:cNvSpPr>
            <p:nvPr/>
          </p:nvSpPr>
          <p:spPr bwMode="auto">
            <a:xfrm>
              <a:off x="474662" y="4266183"/>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r>
                <a:rPr lang="it-IT" sz="1800" dirty="0" smtClean="0">
                  <a:solidFill>
                    <a:schemeClr val="tx1"/>
                  </a:solidFill>
                  <a:latin typeface="Times New Roman" panose="02020603050405020304" pitchFamily="18" charset="0"/>
                  <a:cs typeface="Times New Roman" panose="02020603050405020304" pitchFamily="18" charset="0"/>
                </a:rPr>
                <a:t>140 ……….</a:t>
              </a:r>
              <a:endParaRPr lang="it-IT" sz="1800" dirty="0">
                <a:latin typeface="Times New Roman" panose="02020603050405020304" pitchFamily="18" charset="0"/>
                <a:cs typeface="Times New Roman" panose="02020603050405020304" pitchFamily="18" charset="0"/>
              </a:endParaRPr>
            </a:p>
          </p:txBody>
        </p:sp>
        <p:sp>
          <p:nvSpPr>
            <p:cNvPr id="14" name="Text Box 1113"/>
            <p:cNvSpPr txBox="1">
              <a:spLocks noChangeArrowheads="1"/>
            </p:cNvSpPr>
            <p:nvPr/>
          </p:nvSpPr>
          <p:spPr bwMode="auto">
            <a:xfrm>
              <a:off x="474662" y="4647183"/>
              <a:ext cx="14157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r>
                <a:rPr lang="it-IT" sz="1800" dirty="0" smtClean="0">
                  <a:solidFill>
                    <a:schemeClr val="tx1"/>
                  </a:solidFill>
                  <a:latin typeface="Times New Roman" panose="02020603050405020304" pitchFamily="18" charset="0"/>
                  <a:cs typeface="Times New Roman" panose="02020603050405020304" pitchFamily="18" charset="0"/>
                </a:rPr>
                <a:t>144 ……….)</a:t>
              </a:r>
              <a:endParaRPr lang="it-IT" sz="1800" dirty="0">
                <a:latin typeface="Times New Roman" panose="02020603050405020304" pitchFamily="18" charset="0"/>
                <a:cs typeface="Times New Roman" panose="02020603050405020304" pitchFamily="18" charset="0"/>
              </a:endParaRPr>
            </a:p>
          </p:txBody>
        </p:sp>
        <p:grpSp>
          <p:nvGrpSpPr>
            <p:cNvPr id="15" name="Group 1114"/>
            <p:cNvGrpSpPr>
              <a:grpSpLocks/>
            </p:cNvGrpSpPr>
            <p:nvPr/>
          </p:nvGrpSpPr>
          <p:grpSpPr bwMode="auto">
            <a:xfrm>
              <a:off x="3720306" y="3885183"/>
              <a:ext cx="611188" cy="381000"/>
              <a:chOff x="3700" y="3792"/>
              <a:chExt cx="385" cy="240"/>
            </a:xfrm>
          </p:grpSpPr>
          <p:sp>
            <p:nvSpPr>
              <p:cNvPr id="20" name="Oval 1115"/>
              <p:cNvSpPr>
                <a:spLocks noChangeArrowheads="1"/>
              </p:cNvSpPr>
              <p:nvPr/>
            </p:nvSpPr>
            <p:spPr bwMode="auto">
              <a:xfrm>
                <a:off x="3700" y="3792"/>
                <a:ext cx="384" cy="24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21" name="Text Box 1116"/>
              <p:cNvSpPr txBox="1">
                <a:spLocks noChangeArrowheads="1"/>
              </p:cNvSpPr>
              <p:nvPr/>
            </p:nvSpPr>
            <p:spPr bwMode="auto">
              <a:xfrm>
                <a:off x="3700" y="3814"/>
                <a:ext cx="38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600" b="0">
                    <a:solidFill>
                      <a:srgbClr val="FF0000"/>
                    </a:solidFill>
                    <a:latin typeface="Arial" panose="020B0604020202020204" pitchFamily="34" charset="0"/>
                  </a:rPr>
                  <a:t>bolla</a:t>
                </a:r>
                <a:endParaRPr lang="en-US" altLang="it-IT" sz="1600" b="0">
                  <a:solidFill>
                    <a:srgbClr val="FF0000"/>
                  </a:solidFill>
                  <a:latin typeface="Arial" panose="020B0604020202020204" pitchFamily="34" charset="0"/>
                </a:endParaRPr>
              </a:p>
            </p:txBody>
          </p:sp>
        </p:grpSp>
        <p:grpSp>
          <p:nvGrpSpPr>
            <p:cNvPr id="16" name="Group 1117"/>
            <p:cNvGrpSpPr>
              <a:grpSpLocks/>
            </p:cNvGrpSpPr>
            <p:nvPr/>
          </p:nvGrpSpPr>
          <p:grpSpPr bwMode="auto">
            <a:xfrm>
              <a:off x="3123034" y="3885183"/>
              <a:ext cx="611188" cy="381000"/>
              <a:chOff x="3700" y="3792"/>
              <a:chExt cx="385" cy="240"/>
            </a:xfrm>
          </p:grpSpPr>
          <p:sp>
            <p:nvSpPr>
              <p:cNvPr id="18" name="Oval 1118"/>
              <p:cNvSpPr>
                <a:spLocks noChangeArrowheads="1"/>
              </p:cNvSpPr>
              <p:nvPr/>
            </p:nvSpPr>
            <p:spPr bwMode="auto">
              <a:xfrm>
                <a:off x="3700" y="3792"/>
                <a:ext cx="384" cy="24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19" name="Text Box 1119"/>
              <p:cNvSpPr txBox="1">
                <a:spLocks noChangeArrowheads="1"/>
              </p:cNvSpPr>
              <p:nvPr/>
            </p:nvSpPr>
            <p:spPr bwMode="auto">
              <a:xfrm>
                <a:off x="3700" y="3814"/>
                <a:ext cx="38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600" b="0">
                    <a:solidFill>
                      <a:srgbClr val="FF0000"/>
                    </a:solidFill>
                    <a:latin typeface="Arial" panose="020B0604020202020204" pitchFamily="34" charset="0"/>
                  </a:rPr>
                  <a:t>bolla</a:t>
                </a:r>
                <a:endParaRPr lang="en-US" altLang="it-IT" sz="1600" b="0">
                  <a:solidFill>
                    <a:srgbClr val="FF0000"/>
                  </a:solidFill>
                  <a:latin typeface="Arial" panose="020B0604020202020204" pitchFamily="34" charset="0"/>
                </a:endParaRPr>
              </a:p>
            </p:txBody>
          </p:sp>
        </p:grpSp>
        <p:grpSp>
          <p:nvGrpSpPr>
            <p:cNvPr id="2" name="Gruppo 1"/>
            <p:cNvGrpSpPr/>
            <p:nvPr/>
          </p:nvGrpSpPr>
          <p:grpSpPr>
            <a:xfrm>
              <a:off x="4818062" y="3788655"/>
              <a:ext cx="4419600" cy="1216025"/>
              <a:chOff x="4224337" y="3808983"/>
              <a:chExt cx="4419600" cy="1216025"/>
            </a:xfrm>
          </p:grpSpPr>
          <p:grpSp>
            <p:nvGrpSpPr>
              <p:cNvPr id="8" name="Group 1046"/>
              <p:cNvGrpSpPr>
                <a:grpSpLocks/>
              </p:cNvGrpSpPr>
              <p:nvPr/>
            </p:nvGrpSpPr>
            <p:grpSpPr bwMode="auto">
              <a:xfrm>
                <a:off x="4376737" y="3882008"/>
                <a:ext cx="3048000" cy="381000"/>
                <a:chOff x="576" y="1344"/>
                <a:chExt cx="1920" cy="240"/>
              </a:xfrm>
            </p:grpSpPr>
            <p:grpSp>
              <p:nvGrpSpPr>
                <p:cNvPr id="50" name="Group 1047"/>
                <p:cNvGrpSpPr>
                  <a:grpSpLocks/>
                </p:cNvGrpSpPr>
                <p:nvPr/>
              </p:nvGrpSpPr>
              <p:grpSpPr bwMode="auto">
                <a:xfrm>
                  <a:off x="960" y="1344"/>
                  <a:ext cx="386" cy="240"/>
                  <a:chOff x="960" y="1344"/>
                  <a:chExt cx="386" cy="240"/>
                </a:xfrm>
              </p:grpSpPr>
              <p:sp>
                <p:nvSpPr>
                  <p:cNvPr id="62" name="Rectangle 1048"/>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63" name="Text Box 1049"/>
                  <p:cNvSpPr txBox="1">
                    <a:spLocks noChangeArrowheads="1"/>
                  </p:cNvSpPr>
                  <p:nvPr/>
                </p:nvSpPr>
                <p:spPr bwMode="auto">
                  <a:xfrm>
                    <a:off x="1031" y="1357"/>
                    <a:ext cx="26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ID</a:t>
                    </a:r>
                    <a:endParaRPr lang="en-US" altLang="it-IT" sz="1800" b="0">
                      <a:solidFill>
                        <a:schemeClr val="tx1"/>
                      </a:solidFill>
                      <a:latin typeface="Arial" panose="020B0604020202020204" pitchFamily="34" charset="0"/>
                    </a:endParaRPr>
                  </a:p>
                </p:txBody>
              </p:sp>
            </p:grpSp>
            <p:grpSp>
              <p:nvGrpSpPr>
                <p:cNvPr id="51" name="Group 1050"/>
                <p:cNvGrpSpPr>
                  <a:grpSpLocks/>
                </p:cNvGrpSpPr>
                <p:nvPr/>
              </p:nvGrpSpPr>
              <p:grpSpPr bwMode="auto">
                <a:xfrm>
                  <a:off x="576" y="1344"/>
                  <a:ext cx="386" cy="240"/>
                  <a:chOff x="960" y="1344"/>
                  <a:chExt cx="386" cy="240"/>
                </a:xfrm>
              </p:grpSpPr>
              <p:sp>
                <p:nvSpPr>
                  <p:cNvPr id="60" name="Rectangle 1051"/>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61" name="Text Box 1052"/>
                  <p:cNvSpPr txBox="1">
                    <a:spLocks noChangeArrowheads="1"/>
                  </p:cNvSpPr>
                  <p:nvPr/>
                </p:nvSpPr>
                <p:spPr bwMode="auto">
                  <a:xfrm>
                    <a:off x="1031" y="1357"/>
                    <a:ext cx="24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dirty="0">
                        <a:solidFill>
                          <a:schemeClr val="tx1"/>
                        </a:solidFill>
                        <a:latin typeface="Arial" panose="020B0604020202020204" pitchFamily="34" charset="0"/>
                      </a:rPr>
                      <a:t>IF</a:t>
                    </a:r>
                    <a:endParaRPr lang="en-US" altLang="it-IT" sz="1800" b="0" dirty="0">
                      <a:solidFill>
                        <a:schemeClr val="tx1"/>
                      </a:solidFill>
                      <a:latin typeface="Arial" panose="020B0604020202020204" pitchFamily="34" charset="0"/>
                    </a:endParaRPr>
                  </a:p>
                </p:txBody>
              </p:sp>
            </p:grpSp>
            <p:sp>
              <p:nvSpPr>
                <p:cNvPr id="52" name="Rectangle 1053"/>
                <p:cNvSpPr>
                  <a:spLocks noChangeArrowheads="1"/>
                </p:cNvSpPr>
                <p:nvPr/>
              </p:nvSpPr>
              <p:spPr bwMode="auto">
                <a:xfrm>
                  <a:off x="1342"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53" name="Text Box 1054"/>
                <p:cNvSpPr txBox="1">
                  <a:spLocks noChangeArrowheads="1"/>
                </p:cNvSpPr>
                <p:nvPr/>
              </p:nvSpPr>
              <p:spPr bwMode="auto">
                <a:xfrm>
                  <a:off x="1381" y="1357"/>
                  <a:ext cx="30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EX</a:t>
                  </a:r>
                  <a:endParaRPr lang="en-US" altLang="it-IT" sz="1800" b="0">
                    <a:solidFill>
                      <a:schemeClr val="tx1"/>
                    </a:solidFill>
                    <a:latin typeface="Arial" panose="020B0604020202020204" pitchFamily="34" charset="0"/>
                  </a:endParaRPr>
                </a:p>
              </p:txBody>
            </p:sp>
            <p:grpSp>
              <p:nvGrpSpPr>
                <p:cNvPr id="54" name="Group 1055"/>
                <p:cNvGrpSpPr>
                  <a:grpSpLocks/>
                </p:cNvGrpSpPr>
                <p:nvPr/>
              </p:nvGrpSpPr>
              <p:grpSpPr bwMode="auto">
                <a:xfrm>
                  <a:off x="1696" y="1344"/>
                  <a:ext cx="452" cy="240"/>
                  <a:chOff x="1704" y="1344"/>
                  <a:chExt cx="452" cy="240"/>
                </a:xfrm>
              </p:grpSpPr>
              <p:sp>
                <p:nvSpPr>
                  <p:cNvPr id="58" name="Text Box 1056"/>
                  <p:cNvSpPr txBox="1">
                    <a:spLocks noChangeArrowheads="1"/>
                  </p:cNvSpPr>
                  <p:nvPr/>
                </p:nvSpPr>
                <p:spPr bwMode="auto">
                  <a:xfrm>
                    <a:off x="1704" y="1357"/>
                    <a:ext cx="45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MEM</a:t>
                    </a:r>
                    <a:endParaRPr lang="en-US" altLang="it-IT" sz="1800" b="0">
                      <a:solidFill>
                        <a:schemeClr val="tx1"/>
                      </a:solidFill>
                      <a:latin typeface="Arial" panose="020B0604020202020204" pitchFamily="34" charset="0"/>
                    </a:endParaRPr>
                  </a:p>
                </p:txBody>
              </p:sp>
              <p:sp>
                <p:nvSpPr>
                  <p:cNvPr id="59" name="Rectangle 1057"/>
                  <p:cNvSpPr>
                    <a:spLocks noChangeArrowheads="1"/>
                  </p:cNvSpPr>
                  <p:nvPr/>
                </p:nvSpPr>
                <p:spPr bwMode="auto">
                  <a:xfrm>
                    <a:off x="1737"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grpSp>
            <p:grpSp>
              <p:nvGrpSpPr>
                <p:cNvPr id="55" name="Group 1058"/>
                <p:cNvGrpSpPr>
                  <a:grpSpLocks/>
                </p:cNvGrpSpPr>
                <p:nvPr/>
              </p:nvGrpSpPr>
              <p:grpSpPr bwMode="auto">
                <a:xfrm>
                  <a:off x="2110" y="1344"/>
                  <a:ext cx="386" cy="240"/>
                  <a:chOff x="2110" y="1344"/>
                  <a:chExt cx="386" cy="240"/>
                </a:xfrm>
              </p:grpSpPr>
              <p:sp>
                <p:nvSpPr>
                  <p:cNvPr id="56" name="Rectangle 1059"/>
                  <p:cNvSpPr>
                    <a:spLocks noChangeArrowheads="1"/>
                  </p:cNvSpPr>
                  <p:nvPr/>
                </p:nvSpPr>
                <p:spPr bwMode="auto">
                  <a:xfrm>
                    <a:off x="211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57" name="Text Box 1060"/>
                  <p:cNvSpPr txBox="1">
                    <a:spLocks noChangeArrowheads="1"/>
                  </p:cNvSpPr>
                  <p:nvPr/>
                </p:nvSpPr>
                <p:spPr bwMode="auto">
                  <a:xfrm>
                    <a:off x="2129" y="1360"/>
                    <a:ext cx="34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WB</a:t>
                    </a:r>
                    <a:endParaRPr lang="en-US" altLang="it-IT" sz="1800" b="0">
                      <a:solidFill>
                        <a:schemeClr val="tx1"/>
                      </a:solidFill>
                      <a:latin typeface="Arial" panose="020B0604020202020204" pitchFamily="34" charset="0"/>
                    </a:endParaRPr>
                  </a:p>
                </p:txBody>
              </p:sp>
            </p:grpSp>
          </p:grpSp>
          <p:grpSp>
            <p:nvGrpSpPr>
              <p:cNvPr id="9" name="Group 1061"/>
              <p:cNvGrpSpPr>
                <a:grpSpLocks/>
              </p:cNvGrpSpPr>
              <p:nvPr/>
            </p:nvGrpSpPr>
            <p:grpSpPr bwMode="auto">
              <a:xfrm>
                <a:off x="4986337" y="4263008"/>
                <a:ext cx="3048000" cy="381000"/>
                <a:chOff x="576" y="1344"/>
                <a:chExt cx="1920" cy="240"/>
              </a:xfrm>
            </p:grpSpPr>
            <p:grpSp>
              <p:nvGrpSpPr>
                <p:cNvPr id="36" name="Group 1062"/>
                <p:cNvGrpSpPr>
                  <a:grpSpLocks/>
                </p:cNvGrpSpPr>
                <p:nvPr/>
              </p:nvGrpSpPr>
              <p:grpSpPr bwMode="auto">
                <a:xfrm>
                  <a:off x="960" y="1344"/>
                  <a:ext cx="386" cy="240"/>
                  <a:chOff x="960" y="1344"/>
                  <a:chExt cx="386" cy="240"/>
                </a:xfrm>
              </p:grpSpPr>
              <p:sp>
                <p:nvSpPr>
                  <p:cNvPr id="48" name="Rectangle 1063"/>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49" name="Text Box 1064"/>
                  <p:cNvSpPr txBox="1">
                    <a:spLocks noChangeArrowheads="1"/>
                  </p:cNvSpPr>
                  <p:nvPr/>
                </p:nvSpPr>
                <p:spPr bwMode="auto">
                  <a:xfrm>
                    <a:off x="1031" y="1357"/>
                    <a:ext cx="26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ID</a:t>
                    </a:r>
                    <a:endParaRPr lang="en-US" altLang="it-IT" sz="1800" b="0">
                      <a:solidFill>
                        <a:schemeClr val="tx1"/>
                      </a:solidFill>
                      <a:latin typeface="Arial" panose="020B0604020202020204" pitchFamily="34" charset="0"/>
                    </a:endParaRPr>
                  </a:p>
                </p:txBody>
              </p:sp>
            </p:grpSp>
            <p:grpSp>
              <p:nvGrpSpPr>
                <p:cNvPr id="37" name="Group 1065"/>
                <p:cNvGrpSpPr>
                  <a:grpSpLocks/>
                </p:cNvGrpSpPr>
                <p:nvPr/>
              </p:nvGrpSpPr>
              <p:grpSpPr bwMode="auto">
                <a:xfrm>
                  <a:off x="576" y="1344"/>
                  <a:ext cx="386" cy="240"/>
                  <a:chOff x="960" y="1344"/>
                  <a:chExt cx="386" cy="240"/>
                </a:xfrm>
              </p:grpSpPr>
              <p:sp>
                <p:nvSpPr>
                  <p:cNvPr id="46" name="Rectangle 1066"/>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47" name="Text Box 1067"/>
                  <p:cNvSpPr txBox="1">
                    <a:spLocks noChangeArrowheads="1"/>
                  </p:cNvSpPr>
                  <p:nvPr/>
                </p:nvSpPr>
                <p:spPr bwMode="auto">
                  <a:xfrm>
                    <a:off x="1031" y="1357"/>
                    <a:ext cx="24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IF</a:t>
                    </a:r>
                    <a:endParaRPr lang="en-US" altLang="it-IT" sz="1800" b="0">
                      <a:solidFill>
                        <a:schemeClr val="tx1"/>
                      </a:solidFill>
                      <a:latin typeface="Arial" panose="020B0604020202020204" pitchFamily="34" charset="0"/>
                    </a:endParaRPr>
                  </a:p>
                </p:txBody>
              </p:sp>
            </p:grpSp>
            <p:sp>
              <p:nvSpPr>
                <p:cNvPr id="38" name="Rectangle 1068"/>
                <p:cNvSpPr>
                  <a:spLocks noChangeArrowheads="1"/>
                </p:cNvSpPr>
                <p:nvPr/>
              </p:nvSpPr>
              <p:spPr bwMode="auto">
                <a:xfrm>
                  <a:off x="1342"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39" name="Text Box 1069"/>
                <p:cNvSpPr txBox="1">
                  <a:spLocks noChangeArrowheads="1"/>
                </p:cNvSpPr>
                <p:nvPr/>
              </p:nvSpPr>
              <p:spPr bwMode="auto">
                <a:xfrm>
                  <a:off x="1381" y="1357"/>
                  <a:ext cx="30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EX</a:t>
                  </a:r>
                  <a:endParaRPr lang="en-US" altLang="it-IT" sz="1800" b="0">
                    <a:solidFill>
                      <a:schemeClr val="tx1"/>
                    </a:solidFill>
                    <a:latin typeface="Arial" panose="020B0604020202020204" pitchFamily="34" charset="0"/>
                  </a:endParaRPr>
                </a:p>
              </p:txBody>
            </p:sp>
            <p:grpSp>
              <p:nvGrpSpPr>
                <p:cNvPr id="40" name="Group 1070"/>
                <p:cNvGrpSpPr>
                  <a:grpSpLocks/>
                </p:cNvGrpSpPr>
                <p:nvPr/>
              </p:nvGrpSpPr>
              <p:grpSpPr bwMode="auto">
                <a:xfrm>
                  <a:off x="1696" y="1344"/>
                  <a:ext cx="452" cy="240"/>
                  <a:chOff x="1704" y="1344"/>
                  <a:chExt cx="452" cy="240"/>
                </a:xfrm>
              </p:grpSpPr>
              <p:sp>
                <p:nvSpPr>
                  <p:cNvPr id="44" name="Text Box 1071"/>
                  <p:cNvSpPr txBox="1">
                    <a:spLocks noChangeArrowheads="1"/>
                  </p:cNvSpPr>
                  <p:nvPr/>
                </p:nvSpPr>
                <p:spPr bwMode="auto">
                  <a:xfrm>
                    <a:off x="1704" y="1357"/>
                    <a:ext cx="45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MEM</a:t>
                    </a:r>
                    <a:endParaRPr lang="en-US" altLang="it-IT" sz="1800" b="0">
                      <a:solidFill>
                        <a:schemeClr val="tx1"/>
                      </a:solidFill>
                      <a:latin typeface="Arial" panose="020B0604020202020204" pitchFamily="34" charset="0"/>
                    </a:endParaRPr>
                  </a:p>
                </p:txBody>
              </p:sp>
              <p:sp>
                <p:nvSpPr>
                  <p:cNvPr id="45" name="Rectangle 1072"/>
                  <p:cNvSpPr>
                    <a:spLocks noChangeArrowheads="1"/>
                  </p:cNvSpPr>
                  <p:nvPr/>
                </p:nvSpPr>
                <p:spPr bwMode="auto">
                  <a:xfrm>
                    <a:off x="1737"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grpSp>
            <p:grpSp>
              <p:nvGrpSpPr>
                <p:cNvPr id="41" name="Group 1073"/>
                <p:cNvGrpSpPr>
                  <a:grpSpLocks/>
                </p:cNvGrpSpPr>
                <p:nvPr/>
              </p:nvGrpSpPr>
              <p:grpSpPr bwMode="auto">
                <a:xfrm>
                  <a:off x="2110" y="1344"/>
                  <a:ext cx="386" cy="240"/>
                  <a:chOff x="2110" y="1344"/>
                  <a:chExt cx="386" cy="240"/>
                </a:xfrm>
              </p:grpSpPr>
              <p:sp>
                <p:nvSpPr>
                  <p:cNvPr id="42" name="Rectangle 1074"/>
                  <p:cNvSpPr>
                    <a:spLocks noChangeArrowheads="1"/>
                  </p:cNvSpPr>
                  <p:nvPr/>
                </p:nvSpPr>
                <p:spPr bwMode="auto">
                  <a:xfrm>
                    <a:off x="211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43" name="Text Box 1075"/>
                  <p:cNvSpPr txBox="1">
                    <a:spLocks noChangeArrowheads="1"/>
                  </p:cNvSpPr>
                  <p:nvPr/>
                </p:nvSpPr>
                <p:spPr bwMode="auto">
                  <a:xfrm>
                    <a:off x="2129" y="1360"/>
                    <a:ext cx="34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WB</a:t>
                    </a:r>
                    <a:endParaRPr lang="en-US" altLang="it-IT" sz="1800" b="0">
                      <a:solidFill>
                        <a:schemeClr val="tx1"/>
                      </a:solidFill>
                      <a:latin typeface="Arial" panose="020B0604020202020204" pitchFamily="34" charset="0"/>
                    </a:endParaRPr>
                  </a:p>
                </p:txBody>
              </p:sp>
            </p:grpSp>
          </p:grpSp>
          <p:grpSp>
            <p:nvGrpSpPr>
              <p:cNvPr id="10" name="Group 1076"/>
              <p:cNvGrpSpPr>
                <a:grpSpLocks/>
              </p:cNvGrpSpPr>
              <p:nvPr/>
            </p:nvGrpSpPr>
            <p:grpSpPr bwMode="auto">
              <a:xfrm>
                <a:off x="5595937" y="4644008"/>
                <a:ext cx="3048000" cy="381000"/>
                <a:chOff x="576" y="1344"/>
                <a:chExt cx="1920" cy="240"/>
              </a:xfrm>
            </p:grpSpPr>
            <p:grpSp>
              <p:nvGrpSpPr>
                <p:cNvPr id="22" name="Group 1077"/>
                <p:cNvGrpSpPr>
                  <a:grpSpLocks/>
                </p:cNvGrpSpPr>
                <p:nvPr/>
              </p:nvGrpSpPr>
              <p:grpSpPr bwMode="auto">
                <a:xfrm>
                  <a:off x="960" y="1344"/>
                  <a:ext cx="386" cy="240"/>
                  <a:chOff x="960" y="1344"/>
                  <a:chExt cx="386" cy="240"/>
                </a:xfrm>
              </p:grpSpPr>
              <p:sp>
                <p:nvSpPr>
                  <p:cNvPr id="34" name="Rectangle 1078"/>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35" name="Text Box 1079"/>
                  <p:cNvSpPr txBox="1">
                    <a:spLocks noChangeArrowheads="1"/>
                  </p:cNvSpPr>
                  <p:nvPr/>
                </p:nvSpPr>
                <p:spPr bwMode="auto">
                  <a:xfrm>
                    <a:off x="1031" y="1357"/>
                    <a:ext cx="26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ID</a:t>
                    </a:r>
                    <a:endParaRPr lang="en-US" altLang="it-IT" sz="1800" b="0">
                      <a:solidFill>
                        <a:schemeClr val="tx1"/>
                      </a:solidFill>
                      <a:latin typeface="Arial" panose="020B0604020202020204" pitchFamily="34" charset="0"/>
                    </a:endParaRPr>
                  </a:p>
                </p:txBody>
              </p:sp>
            </p:grpSp>
            <p:grpSp>
              <p:nvGrpSpPr>
                <p:cNvPr id="23" name="Group 1080"/>
                <p:cNvGrpSpPr>
                  <a:grpSpLocks/>
                </p:cNvGrpSpPr>
                <p:nvPr/>
              </p:nvGrpSpPr>
              <p:grpSpPr bwMode="auto">
                <a:xfrm>
                  <a:off x="576" y="1344"/>
                  <a:ext cx="386" cy="240"/>
                  <a:chOff x="960" y="1344"/>
                  <a:chExt cx="386" cy="240"/>
                </a:xfrm>
              </p:grpSpPr>
              <p:sp>
                <p:nvSpPr>
                  <p:cNvPr id="32" name="Rectangle 1081"/>
                  <p:cNvSpPr>
                    <a:spLocks noChangeArrowheads="1"/>
                  </p:cNvSpPr>
                  <p:nvPr/>
                </p:nvSpPr>
                <p:spPr bwMode="auto">
                  <a:xfrm>
                    <a:off x="96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33" name="Text Box 1082"/>
                  <p:cNvSpPr txBox="1">
                    <a:spLocks noChangeArrowheads="1"/>
                  </p:cNvSpPr>
                  <p:nvPr/>
                </p:nvSpPr>
                <p:spPr bwMode="auto">
                  <a:xfrm>
                    <a:off x="1031" y="1357"/>
                    <a:ext cx="24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IF</a:t>
                    </a:r>
                    <a:endParaRPr lang="en-US" altLang="it-IT" sz="1800" b="0">
                      <a:solidFill>
                        <a:schemeClr val="tx1"/>
                      </a:solidFill>
                      <a:latin typeface="Arial" panose="020B0604020202020204" pitchFamily="34" charset="0"/>
                    </a:endParaRPr>
                  </a:p>
                </p:txBody>
              </p:sp>
            </p:grpSp>
            <p:sp>
              <p:nvSpPr>
                <p:cNvPr id="24" name="Rectangle 1083"/>
                <p:cNvSpPr>
                  <a:spLocks noChangeArrowheads="1"/>
                </p:cNvSpPr>
                <p:nvPr/>
              </p:nvSpPr>
              <p:spPr bwMode="auto">
                <a:xfrm>
                  <a:off x="1342"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25" name="Text Box 1084"/>
                <p:cNvSpPr txBox="1">
                  <a:spLocks noChangeArrowheads="1"/>
                </p:cNvSpPr>
                <p:nvPr/>
              </p:nvSpPr>
              <p:spPr bwMode="auto">
                <a:xfrm>
                  <a:off x="1381" y="1357"/>
                  <a:ext cx="30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EX</a:t>
                  </a:r>
                  <a:endParaRPr lang="en-US" altLang="it-IT" sz="1800" b="0">
                    <a:solidFill>
                      <a:schemeClr val="tx1"/>
                    </a:solidFill>
                    <a:latin typeface="Arial" panose="020B0604020202020204" pitchFamily="34" charset="0"/>
                  </a:endParaRPr>
                </a:p>
              </p:txBody>
            </p:sp>
            <p:grpSp>
              <p:nvGrpSpPr>
                <p:cNvPr id="26" name="Group 1085"/>
                <p:cNvGrpSpPr>
                  <a:grpSpLocks/>
                </p:cNvGrpSpPr>
                <p:nvPr/>
              </p:nvGrpSpPr>
              <p:grpSpPr bwMode="auto">
                <a:xfrm>
                  <a:off x="1696" y="1344"/>
                  <a:ext cx="452" cy="240"/>
                  <a:chOff x="1704" y="1344"/>
                  <a:chExt cx="452" cy="240"/>
                </a:xfrm>
              </p:grpSpPr>
              <p:sp>
                <p:nvSpPr>
                  <p:cNvPr id="30" name="Text Box 1086"/>
                  <p:cNvSpPr txBox="1">
                    <a:spLocks noChangeArrowheads="1"/>
                  </p:cNvSpPr>
                  <p:nvPr/>
                </p:nvSpPr>
                <p:spPr bwMode="auto">
                  <a:xfrm>
                    <a:off x="1704" y="1357"/>
                    <a:ext cx="45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MEM</a:t>
                    </a:r>
                    <a:endParaRPr lang="en-US" altLang="it-IT" sz="1800" b="0">
                      <a:solidFill>
                        <a:schemeClr val="tx1"/>
                      </a:solidFill>
                      <a:latin typeface="Arial" panose="020B0604020202020204" pitchFamily="34" charset="0"/>
                    </a:endParaRPr>
                  </a:p>
                </p:txBody>
              </p:sp>
              <p:sp>
                <p:nvSpPr>
                  <p:cNvPr id="31" name="Rectangle 1087"/>
                  <p:cNvSpPr>
                    <a:spLocks noChangeArrowheads="1"/>
                  </p:cNvSpPr>
                  <p:nvPr/>
                </p:nvSpPr>
                <p:spPr bwMode="auto">
                  <a:xfrm>
                    <a:off x="1737"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grpSp>
            <p:grpSp>
              <p:nvGrpSpPr>
                <p:cNvPr id="27" name="Group 1088"/>
                <p:cNvGrpSpPr>
                  <a:grpSpLocks/>
                </p:cNvGrpSpPr>
                <p:nvPr/>
              </p:nvGrpSpPr>
              <p:grpSpPr bwMode="auto">
                <a:xfrm>
                  <a:off x="2110" y="1344"/>
                  <a:ext cx="386" cy="240"/>
                  <a:chOff x="2110" y="1344"/>
                  <a:chExt cx="386" cy="240"/>
                </a:xfrm>
              </p:grpSpPr>
              <p:sp>
                <p:nvSpPr>
                  <p:cNvPr id="28" name="Rectangle 1089"/>
                  <p:cNvSpPr>
                    <a:spLocks noChangeArrowheads="1"/>
                  </p:cNvSpPr>
                  <p:nvPr/>
                </p:nvSpPr>
                <p:spPr bwMode="auto">
                  <a:xfrm>
                    <a:off x="2110" y="1344"/>
                    <a:ext cx="38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29" name="Text Box 1090"/>
                  <p:cNvSpPr txBox="1">
                    <a:spLocks noChangeArrowheads="1"/>
                  </p:cNvSpPr>
                  <p:nvPr/>
                </p:nvSpPr>
                <p:spPr bwMode="auto">
                  <a:xfrm>
                    <a:off x="2129" y="1360"/>
                    <a:ext cx="34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800" b="0">
                        <a:solidFill>
                          <a:schemeClr val="tx1"/>
                        </a:solidFill>
                        <a:latin typeface="Arial" panose="020B0604020202020204" pitchFamily="34" charset="0"/>
                      </a:rPr>
                      <a:t>WB</a:t>
                    </a:r>
                    <a:endParaRPr lang="en-US" altLang="it-IT" sz="1800" b="0">
                      <a:solidFill>
                        <a:schemeClr val="tx1"/>
                      </a:solidFill>
                      <a:latin typeface="Arial" panose="020B0604020202020204" pitchFamily="34" charset="0"/>
                    </a:endParaRPr>
                  </a:p>
                </p:txBody>
              </p:sp>
            </p:grpSp>
          </p:grpSp>
          <p:sp>
            <p:nvSpPr>
              <p:cNvPr id="17" name="Line 1121"/>
              <p:cNvSpPr>
                <a:spLocks noChangeShapeType="1"/>
              </p:cNvSpPr>
              <p:nvPr/>
            </p:nvSpPr>
            <p:spPr bwMode="auto">
              <a:xfrm>
                <a:off x="4224337" y="3808983"/>
                <a:ext cx="304800" cy="228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it-IT"/>
              </a:p>
            </p:txBody>
          </p:sp>
        </p:grpSp>
        <p:grpSp>
          <p:nvGrpSpPr>
            <p:cNvPr id="79" name="Group 1114"/>
            <p:cNvGrpSpPr>
              <a:grpSpLocks/>
            </p:cNvGrpSpPr>
            <p:nvPr/>
          </p:nvGrpSpPr>
          <p:grpSpPr bwMode="auto">
            <a:xfrm>
              <a:off x="4356299" y="3890762"/>
              <a:ext cx="611188" cy="381000"/>
              <a:chOff x="3700" y="3792"/>
              <a:chExt cx="385" cy="240"/>
            </a:xfrm>
          </p:grpSpPr>
          <p:sp>
            <p:nvSpPr>
              <p:cNvPr id="80" name="Oval 1115"/>
              <p:cNvSpPr>
                <a:spLocks noChangeArrowheads="1"/>
              </p:cNvSpPr>
              <p:nvPr/>
            </p:nvSpPr>
            <p:spPr bwMode="auto">
              <a:xfrm>
                <a:off x="3700" y="3792"/>
                <a:ext cx="384" cy="24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endParaRPr lang="en-GB" altLang="it-IT"/>
              </a:p>
            </p:txBody>
          </p:sp>
          <p:sp>
            <p:nvSpPr>
              <p:cNvPr id="81" name="Text Box 1116"/>
              <p:cNvSpPr txBox="1">
                <a:spLocks noChangeArrowheads="1"/>
              </p:cNvSpPr>
              <p:nvPr/>
            </p:nvSpPr>
            <p:spPr bwMode="auto">
              <a:xfrm>
                <a:off x="3700" y="3814"/>
                <a:ext cx="38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Courier New" panose="02070309020205020404" pitchFamily="49" charset="0"/>
                  </a:defRPr>
                </a:lvl1pPr>
                <a:lvl2pPr marL="742950" indent="-285750" eaLnBrk="0" hangingPunct="0">
                  <a:defRPr sz="2400" b="1">
                    <a:solidFill>
                      <a:schemeClr val="bg1"/>
                    </a:solidFill>
                    <a:latin typeface="Courier New" panose="02070309020205020404" pitchFamily="49" charset="0"/>
                  </a:defRPr>
                </a:lvl2pPr>
                <a:lvl3pPr marL="1143000" indent="-228600" eaLnBrk="0" hangingPunct="0">
                  <a:defRPr sz="2400" b="1">
                    <a:solidFill>
                      <a:schemeClr val="bg1"/>
                    </a:solidFill>
                    <a:latin typeface="Courier New" panose="02070309020205020404" pitchFamily="49" charset="0"/>
                  </a:defRPr>
                </a:lvl3pPr>
                <a:lvl4pPr marL="1600200" indent="-228600" eaLnBrk="0" hangingPunct="0">
                  <a:defRPr sz="2400" b="1">
                    <a:solidFill>
                      <a:schemeClr val="bg1"/>
                    </a:solidFill>
                    <a:latin typeface="Courier New" panose="02070309020205020404" pitchFamily="49" charset="0"/>
                  </a:defRPr>
                </a:lvl4pPr>
                <a:lvl5pPr marL="2057400" indent="-228600" eaLnBrk="0" hangingPunct="0">
                  <a:defRPr sz="2400" b="1">
                    <a:solidFill>
                      <a:schemeClr val="bg1"/>
                    </a:solidFill>
                    <a:latin typeface="Courier New" panose="02070309020205020404" pitchFamily="49" charset="0"/>
                  </a:defRPr>
                </a:lvl5pPr>
                <a:lvl6pPr marL="25146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6pPr>
                <a:lvl7pPr marL="29718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7pPr>
                <a:lvl8pPr marL="34290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8pPr>
                <a:lvl9pPr marL="3886200" indent="-228600" eaLnBrk="0" fontAlgn="base" hangingPunct="0">
                  <a:lnSpc>
                    <a:spcPct val="90000"/>
                  </a:lnSpc>
                  <a:spcBef>
                    <a:spcPct val="50000"/>
                  </a:spcBef>
                  <a:spcAft>
                    <a:spcPct val="0"/>
                  </a:spcAft>
                  <a:defRPr sz="2400" b="1">
                    <a:solidFill>
                      <a:schemeClr val="bg1"/>
                    </a:solidFill>
                    <a:latin typeface="Courier New" panose="02070309020205020404" pitchFamily="49" charset="0"/>
                  </a:defRPr>
                </a:lvl9pPr>
              </a:lstStyle>
              <a:p>
                <a:pPr eaLnBrk="1" hangingPunct="1"/>
                <a:r>
                  <a:rPr lang="it-IT" altLang="it-IT" sz="1600" b="0">
                    <a:solidFill>
                      <a:srgbClr val="FF0000"/>
                    </a:solidFill>
                    <a:latin typeface="Arial" panose="020B0604020202020204" pitchFamily="34" charset="0"/>
                  </a:rPr>
                  <a:t>bolla</a:t>
                </a:r>
                <a:endParaRPr lang="en-US" altLang="it-IT" sz="1600" b="0">
                  <a:solidFill>
                    <a:srgbClr val="FF0000"/>
                  </a:solidFill>
                  <a:latin typeface="Arial" panose="020B0604020202020204" pitchFamily="34" charset="0"/>
                </a:endParaRPr>
              </a:p>
            </p:txBody>
          </p:sp>
        </p:grpSp>
      </p:grpSp>
    </p:spTree>
    <p:extLst>
      <p:ext uri="{BB962C8B-B14F-4D97-AF65-F5344CB8AC3E}">
        <p14:creationId xmlns:p14="http://schemas.microsoft.com/office/powerpoint/2010/main" val="1156603668"/>
      </p:ext>
    </p:extLst>
  </p:cSld>
  <p:clrMapOvr>
    <a:masterClrMapping/>
  </p:clrMapOvr>
  <p:timing>
    <p:tnLst>
      <p:par>
        <p:cTn id="1" dur="indefinite" restart="never" nodeType="tmRoot"/>
      </p:par>
    </p:tnLst>
  </p:timing>
</p:sld>
</file>

<file path=ppt/theme/theme1.xml><?xml version="1.0" encoding="utf-8"?>
<a:theme xmlns:a="http://schemas.openxmlformats.org/drawingml/2006/main" name="Struttura predefinita">
  <a:themeElements>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90000"/>
          </a:lnSpc>
          <a:spcBef>
            <a:spcPct val="50000"/>
          </a:spcBef>
          <a:spcAft>
            <a:spcPct val="0"/>
          </a:spcAft>
          <a:buClrTx/>
          <a:buSzTx/>
          <a:buFontTx/>
          <a:buNone/>
          <a:tabLst/>
          <a:defRPr kumimoji="0" lang="it-IT" sz="2400" b="0" i="0" u="none" strike="noStrike" cap="none" normalizeH="0" baseline="0" smtClean="0">
            <a:ln>
              <a:noFill/>
            </a:ln>
            <a:solidFill>
              <a:schemeClr val="bg1"/>
            </a:solidFill>
            <a:effectLst/>
            <a:latin typeface="Courier New" pitchFamily="49"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90000"/>
          </a:lnSpc>
          <a:spcBef>
            <a:spcPct val="50000"/>
          </a:spcBef>
          <a:spcAft>
            <a:spcPct val="0"/>
          </a:spcAft>
          <a:buClrTx/>
          <a:buSzTx/>
          <a:buFontTx/>
          <a:buNone/>
          <a:tabLst/>
          <a:defRPr kumimoji="0" lang="it-IT" sz="2400" b="0" i="0" u="none" strike="noStrike" cap="none" normalizeH="0" baseline="0" smtClean="0">
            <a:ln>
              <a:noFill/>
            </a:ln>
            <a:solidFill>
              <a:schemeClr val="bg1"/>
            </a:solidFill>
            <a:effectLst/>
            <a:latin typeface="Courier New" pitchFamily="49" charset="0"/>
          </a:defRPr>
        </a:defPPr>
      </a:lstStyle>
    </a:lnDef>
  </a:objectDefaults>
  <a:extraClrSchemeLst>
    <a:extraClrScheme>
      <a:clrScheme name="Struttura predefinit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6144</TotalTime>
  <Words>6632</Words>
  <Application>Microsoft Office PowerPoint</Application>
  <PresentationFormat>Presentazione su schermo (4:3)</PresentationFormat>
  <Paragraphs>1895</Paragraphs>
  <Slides>110</Slides>
  <Notes>7</Notes>
  <HiddenSlides>0</HiddenSlides>
  <MMClips>0</MMClips>
  <ScaleCrop>false</ScaleCrop>
  <HeadingPairs>
    <vt:vector size="4" baseType="variant">
      <vt:variant>
        <vt:lpstr>Tema</vt:lpstr>
      </vt:variant>
      <vt:variant>
        <vt:i4>1</vt:i4>
      </vt:variant>
      <vt:variant>
        <vt:lpstr>Titoli diapositive</vt:lpstr>
      </vt:variant>
      <vt:variant>
        <vt:i4>110</vt:i4>
      </vt:variant>
    </vt:vector>
  </HeadingPairs>
  <TitlesOfParts>
    <vt:vector size="111" baseType="lpstr">
      <vt:lpstr>Struttura predefinita</vt:lpstr>
      <vt:lpstr>Presentazione standard di PowerPoint</vt:lpstr>
      <vt:lpstr>Considerazioni di base x la soluzione RISC 1/3</vt:lpstr>
      <vt:lpstr>Considerazioni di base x la soluzione RISC 2/3</vt:lpstr>
      <vt:lpstr>Considerazioni di base x la soluzione RISC 3/3</vt:lpstr>
      <vt:lpstr>Il pipelining: tecniche di base</vt:lpstr>
      <vt:lpstr>Il pipelining</vt:lpstr>
      <vt:lpstr>Idea base</vt:lpstr>
      <vt:lpstr>Un esempio pratico</vt:lpstr>
      <vt:lpstr>Set istruzioni processore didattico a 32 bit</vt:lpstr>
      <vt:lpstr>Istruzioni logiche/aritmetiche (istruzioni di tipo L/A)</vt:lpstr>
      <vt:lpstr>Formato istruzioni</vt:lpstr>
      <vt:lpstr>Esempi di codice</vt:lpstr>
      <vt:lpstr>Istruzioni caricamento/memorizzazione (istruzioni di tipo C/M)</vt:lpstr>
      <vt:lpstr>Formato istruzioni load ed esempio di codice</vt:lpstr>
      <vt:lpstr>Formato istruzioni store ed esempio di codice</vt:lpstr>
      <vt:lpstr>Istruzioni di salto condizionato (istruzioni di tipo S)</vt:lpstr>
      <vt:lpstr>Formato ed esempio di codice</vt:lpstr>
      <vt:lpstr>Istruzione non operativa (NOP)</vt:lpstr>
      <vt:lpstr>Formato e esempio di codice</vt:lpstr>
      <vt:lpstr>Considerazioni sul formato</vt:lpstr>
      <vt:lpstr>Fasi esecuzione istruzioni logiche/aritmetiche</vt:lpstr>
      <vt:lpstr>Fasi esecuzione istruzione di load</vt:lpstr>
      <vt:lpstr>Fasi esecuzione istruzione di store</vt:lpstr>
      <vt:lpstr>Fasi di esecuzione di una istruzione di salto condizionato</vt:lpstr>
      <vt:lpstr>Fasi di esecuzione di una NOP</vt:lpstr>
      <vt:lpstr>Esecuzione delle istruzioni nel processore con pipeline</vt:lpstr>
      <vt:lpstr>Come progettare l’unità di elaborazione?</vt:lpstr>
      <vt:lpstr>Schema di principio delle architetture pipeline</vt:lpstr>
      <vt:lpstr>Sequenza passi per l’esecuzione di ogni istruzione</vt:lpstr>
      <vt:lpstr>Schema sovrapposizione esecuzione di più istruzioni</vt:lpstr>
      <vt:lpstr>L’unità di elaborazione con pipeline</vt:lpstr>
      <vt:lpstr>Presentazione standard di PowerPoint</vt:lpstr>
      <vt:lpstr>Componenti di base (2)</vt:lpstr>
      <vt:lpstr>Banco dei registri (scrittura)</vt:lpstr>
      <vt:lpstr>Banco dei registri (lettura) con decoder</vt:lpstr>
      <vt:lpstr>Banco dei registri (lettura) con MUX</vt:lpstr>
      <vt:lpstr>Sincronizzazione tra circuiti sequenziali</vt:lpstr>
      <vt:lpstr>Passi logici per progettare il  Data path</vt:lpstr>
      <vt:lpstr>istruzioni di tipo L/A – formato </vt:lpstr>
      <vt:lpstr>istruzioni di tipo L/A: Data path dello stadio di fetch</vt:lpstr>
      <vt:lpstr>istruzioni di tipo L/A: Data path dello stadio di Execute</vt:lpstr>
      <vt:lpstr>istruzioni di tipo L/A: Data path dello stadio di Memory</vt:lpstr>
      <vt:lpstr>istruzioni di tipo L/A: Data path dello stadio di Write Back</vt:lpstr>
      <vt:lpstr>Istruzioni caricamento/memorizzazione (istruzioni di tipo C/M)</vt:lpstr>
      <vt:lpstr>Formato istruzione STORE ed esempio di codice</vt:lpstr>
      <vt:lpstr>Store: Data path dello stadio di fetch</vt:lpstr>
      <vt:lpstr>Store: Data path dello stadio Instruction Decode</vt:lpstr>
      <vt:lpstr>Store: Data path dello stadio di Execute</vt:lpstr>
      <vt:lpstr>Store: Data path dello stadio di Memory</vt:lpstr>
      <vt:lpstr>Store: Data path dello stadio di Write Back</vt:lpstr>
      <vt:lpstr>Mettendo insieme tutti i data path</vt:lpstr>
      <vt:lpstr>Data path dello stadio di fetch</vt:lpstr>
      <vt:lpstr>Data path dello stadio Instruction Decode</vt:lpstr>
      <vt:lpstr>Data path dello stadio di Execute</vt:lpstr>
      <vt:lpstr>Data path dello stadio di Memory</vt:lpstr>
      <vt:lpstr>Data path dello stadio di Write Back</vt:lpstr>
      <vt:lpstr>Architettura complessiva</vt:lpstr>
      <vt:lpstr>Come vengono eseguite le istruzioni</vt:lpstr>
      <vt:lpstr>Controllore dell’architettura pipeline</vt:lpstr>
      <vt:lpstr>Posizionamento del controllore</vt:lpstr>
      <vt:lpstr>I segnali di controllo (1/2)</vt:lpstr>
      <vt:lpstr>I segnali di controllo (2/3)</vt:lpstr>
      <vt:lpstr>I segnali di controllo (3/3)</vt:lpstr>
      <vt:lpstr>SCO-SCA</vt:lpstr>
      <vt:lpstr>Prestazioni del pipelining</vt:lpstr>
      <vt:lpstr>Stadi della pipeline</vt:lpstr>
      <vt:lpstr>Stadi della pipeline (2)</vt:lpstr>
      <vt:lpstr>Miglioramento delle prestazioni</vt:lpstr>
      <vt:lpstr>Miglioramento delle prestazioni (2)</vt:lpstr>
      <vt:lpstr>Miglioramento delle prestazioni (3)</vt:lpstr>
      <vt:lpstr>Migloramento delle prestazioni (4)</vt:lpstr>
      <vt:lpstr>Le criticità</vt:lpstr>
      <vt:lpstr>Le criticità (2)</vt:lpstr>
      <vt:lpstr>Criticità strutturali</vt:lpstr>
      <vt:lpstr>Criticità sui dati </vt:lpstr>
      <vt:lpstr>Frammento di programma con criticità define use</vt:lpstr>
      <vt:lpstr>Schema temporale di esecuzione di frammento di programma con conflitti  di tipo define use</vt:lpstr>
      <vt:lpstr>Soluzioni per criticità sui dati</vt:lpstr>
      <vt:lpstr>Define use (soluzione SW) Inserimento di nop</vt:lpstr>
      <vt:lpstr>Define use  -  Inserimento nop</vt:lpstr>
      <vt:lpstr>Define use(soluzione SW): riordino delle istruzioni</vt:lpstr>
      <vt:lpstr>Define use (soluzione HW) Inserimento di bolle (1/3)</vt:lpstr>
      <vt:lpstr>Define use (soluzione HW) Inserimento di bolle (2/3)</vt:lpstr>
      <vt:lpstr>Define use (soluzione HW) Inserimento di bolle (3/3)</vt:lpstr>
      <vt:lpstr>(soluzione HW) Propagazione (o forwarding)</vt:lpstr>
      <vt:lpstr>Criticità load use</vt:lpstr>
      <vt:lpstr>Presentazione standard di PowerPoint</vt:lpstr>
      <vt:lpstr>Load use (soluzione SW) Propagazione e stallo</vt:lpstr>
      <vt:lpstr>load use (soluzione HW) inserimento bolle</vt:lpstr>
      <vt:lpstr> define use (soluzione HW) Propagazione e stallo</vt:lpstr>
      <vt:lpstr>Propagazione e stallo (2)</vt:lpstr>
      <vt:lpstr>Criticità sul controllo</vt:lpstr>
      <vt:lpstr>Esempio di criticità sul controllo</vt:lpstr>
      <vt:lpstr>Rappresentazione spazio/temporale della criticità</vt:lpstr>
      <vt:lpstr>Soluzioni per criticità sul controllo</vt:lpstr>
      <vt:lpstr>Soluzioni pessimistiche</vt:lpstr>
      <vt:lpstr>Conflitto sul controllo (soluzione pessimistica software)</vt:lpstr>
      <vt:lpstr>Conflitto sul controllo (soluzione pessimistica hardware)</vt:lpstr>
      <vt:lpstr>Conflitto sul controllo (soluzione pessimistica hardware)</vt:lpstr>
      <vt:lpstr>Conflitto sul controllo (soluzione ottimistica hardware) 1/2</vt:lpstr>
      <vt:lpstr>Conflitto sul controllo (soluzione ottimistica hardware) 1/2</vt:lpstr>
      <vt:lpstr>Ottimizzazione dei prestazioni: predizione del salto</vt:lpstr>
      <vt:lpstr>Tecnica bimodale</vt:lpstr>
      <vt:lpstr>Altri problemi della pipeline</vt:lpstr>
      <vt:lpstr>FPU</vt:lpstr>
      <vt:lpstr>Eccezioni/Interruzioni imprecise </vt:lpstr>
      <vt:lpstr>Architetture di calcolo avanzate basate sul pipelining</vt:lpstr>
      <vt:lpstr>Superscalare a due vie</vt:lpstr>
      <vt:lpstr>MIPS: superscalare a due vie</vt:lpstr>
      <vt:lpstr>Considerazioni prestazionali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Organizzazione del corso</dc:title>
  <dc:creator>Valeria Cardellini</dc:creator>
  <cp:lastModifiedBy>bruno</cp:lastModifiedBy>
  <cp:revision>680</cp:revision>
  <dcterms:created xsi:type="dcterms:W3CDTF">2002-01-17T20:33:22Z</dcterms:created>
  <dcterms:modified xsi:type="dcterms:W3CDTF">2015-12-02T16:43:45Z</dcterms:modified>
</cp:coreProperties>
</file>