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1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274" r:id="rId10"/>
    <p:sldId id="275" r:id="rId11"/>
    <p:sldId id="262" r:id="rId12"/>
    <p:sldId id="264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6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3842907C-D0AA-4C58-9F94-58B40AD65B29}" type="datetimeFigureOut">
              <a:rPr lang="fr-FR"/>
              <a:pPr/>
              <a:t>27/11/2017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1D76769E-C829-4283-B80E-CB90D995C291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27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fr-F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Modifiez le style des sous-titres du masque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fr-FR"/>
              <a:pPr/>
              <a:t>lundi 27 novembre 2017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fr-FR"/>
              <a:pPr/>
              <a:t>lundi 27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fr-FR"/>
              <a:pPr/>
              <a:t>lundi 27 novembre 2017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fr-FR"/>
              <a:pPr/>
              <a:t>lundi 27 novembre 2017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fr-F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ubin/formation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5hoursaday.com/CsharpVsJav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Plateforme développement JAVA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André </a:t>
            </a:r>
            <a:r>
              <a:rPr lang="fr-FR" dirty="0" smtClean="0"/>
              <a:t>AUBIN – </a:t>
            </a:r>
            <a:r>
              <a:rPr lang="fr-FR" dirty="0" err="1" smtClean="0"/>
              <a:t>Proxiad</a:t>
            </a:r>
            <a:r>
              <a:rPr lang="fr-FR" dirty="0" smtClean="0"/>
              <a:t> Lille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Java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</a:p>
          <a:p>
            <a:r>
              <a:rPr lang="fr-FR" dirty="0" smtClean="0"/>
              <a:t>Variables</a:t>
            </a:r>
          </a:p>
          <a:p>
            <a:r>
              <a:rPr lang="fr-FR" dirty="0" smtClean="0"/>
              <a:t>Opérateurs</a:t>
            </a:r>
          </a:p>
          <a:p>
            <a:r>
              <a:rPr lang="fr-FR" dirty="0" smtClean="0"/>
              <a:t>Types objets</a:t>
            </a:r>
          </a:p>
          <a:p>
            <a:r>
              <a:rPr lang="fr-FR" dirty="0" err="1" smtClean="0"/>
              <a:t>Enum</a:t>
            </a:r>
            <a:endParaRPr lang="fr-FR" dirty="0" smtClean="0"/>
          </a:p>
          <a:p>
            <a:r>
              <a:rPr lang="fr-FR" dirty="0" smtClean="0"/>
              <a:t>Commentaires</a:t>
            </a:r>
          </a:p>
          <a:p>
            <a:r>
              <a:rPr lang="fr-FR" dirty="0" smtClean="0"/>
              <a:t>Conditions</a:t>
            </a:r>
          </a:p>
          <a:p>
            <a:r>
              <a:rPr lang="fr-FR" dirty="0" smtClean="0"/>
              <a:t>Méthodes</a:t>
            </a:r>
          </a:p>
          <a:p>
            <a:r>
              <a:rPr lang="fr-FR" dirty="0" smtClean="0"/>
              <a:t>Constructeurs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primitifs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25074"/>
              </p:ext>
            </p:extLst>
          </p:nvPr>
        </p:nvGraphicFramePr>
        <p:xfrm>
          <a:off x="457200" y="14811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défaut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short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Décimal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Décimal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Caractère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False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 bit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booléen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et opérateurs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Variables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Opérateurs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1457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5381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objets et </a:t>
            </a:r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sont des types plus complexes</a:t>
            </a:r>
          </a:p>
          <a:p>
            <a:pPr lvl="1"/>
            <a:r>
              <a:rPr lang="fr-FR" dirty="0" smtClean="0"/>
              <a:t>String</a:t>
            </a:r>
          </a:p>
          <a:p>
            <a:pPr lvl="1"/>
            <a:r>
              <a:rPr lang="fr-FR" dirty="0" err="1" smtClean="0"/>
              <a:t>Integer</a:t>
            </a:r>
            <a:endParaRPr lang="fr-FR" dirty="0" smtClean="0"/>
          </a:p>
          <a:p>
            <a:pPr lvl="1"/>
            <a:r>
              <a:rPr lang="fr-FR" dirty="0" smtClean="0"/>
              <a:t>Double</a:t>
            </a:r>
          </a:p>
          <a:p>
            <a:pPr lvl="1"/>
            <a:r>
              <a:rPr lang="fr-FR" dirty="0" err="1" smtClean="0"/>
              <a:t>Boolean</a:t>
            </a:r>
            <a:endParaRPr lang="fr-FR" dirty="0" smtClean="0"/>
          </a:p>
          <a:p>
            <a:pPr lvl="1"/>
            <a:r>
              <a:rPr lang="fr-FR" dirty="0" smtClean="0"/>
              <a:t>List</a:t>
            </a:r>
          </a:p>
          <a:p>
            <a:pPr lvl="1"/>
            <a:r>
              <a:rPr lang="fr-FR" dirty="0" smtClean="0"/>
              <a:t>Types références (emplacement mémoire)</a:t>
            </a:r>
          </a:p>
          <a:p>
            <a:r>
              <a:rPr lang="fr-FR" dirty="0" err="1" smtClean="0"/>
              <a:t>Enum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09120"/>
            <a:ext cx="3400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IF/ELSE</a:t>
            </a:r>
          </a:p>
          <a:p>
            <a:r>
              <a:rPr lang="fr-FR" dirty="0" smtClean="0"/>
              <a:t>Boucles (For, </a:t>
            </a:r>
            <a:r>
              <a:rPr lang="fr-FR" dirty="0" err="1" smtClean="0"/>
              <a:t>while</a:t>
            </a:r>
            <a:r>
              <a:rPr lang="fr-FR" dirty="0" smtClean="0"/>
              <a:t>, do…</a:t>
            </a:r>
            <a:r>
              <a:rPr lang="fr-FR" dirty="0" err="1" smtClean="0"/>
              <a:t>while</a:t>
            </a:r>
            <a:r>
              <a:rPr lang="fr-FR" dirty="0" smtClean="0"/>
              <a:t>)</a:t>
            </a:r>
          </a:p>
          <a:p>
            <a:r>
              <a:rPr lang="fr-FR" dirty="0" smtClean="0"/>
              <a:t>Switch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896"/>
            <a:ext cx="35337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méthode :</a:t>
            </a:r>
          </a:p>
          <a:p>
            <a:pPr lvl="1"/>
            <a:r>
              <a:rPr lang="fr-FR" dirty="0" smtClean="0"/>
              <a:t>A un comportement</a:t>
            </a:r>
          </a:p>
          <a:p>
            <a:pPr lvl="1"/>
            <a:r>
              <a:rPr lang="fr-FR" dirty="0" smtClean="0"/>
              <a:t>Peut-être appelée plusieurs fois</a:t>
            </a:r>
          </a:p>
          <a:p>
            <a:pPr lvl="1"/>
            <a:r>
              <a:rPr lang="fr-FR" dirty="0" smtClean="0"/>
              <a:t>Peut avoir des paramètres</a:t>
            </a:r>
          </a:p>
          <a:p>
            <a:pPr lvl="1"/>
            <a:r>
              <a:rPr lang="fr-FR" dirty="0" smtClean="0"/>
              <a:t>Peut avoir une valeur de retour</a:t>
            </a:r>
          </a:p>
          <a:p>
            <a:pPr lvl="1"/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59" y="3717032"/>
            <a:ext cx="3571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20" y="4941168"/>
            <a:ext cx="2924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objet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:</a:t>
            </a:r>
          </a:p>
          <a:p>
            <a:pPr lvl="1"/>
            <a:r>
              <a:rPr lang="fr-FR" dirty="0" smtClean="0"/>
              <a:t>A un nom</a:t>
            </a:r>
          </a:p>
          <a:p>
            <a:pPr lvl="1"/>
            <a:r>
              <a:rPr lang="fr-FR" dirty="0" smtClean="0"/>
              <a:t>A un identifier (public, final, abstract, default)</a:t>
            </a:r>
          </a:p>
          <a:p>
            <a:pPr lvl="1"/>
            <a:r>
              <a:rPr lang="fr-FR" dirty="0" smtClean="0"/>
              <a:t>Possède des attributs</a:t>
            </a:r>
          </a:p>
          <a:p>
            <a:pPr lvl="1"/>
            <a:r>
              <a:rPr lang="fr-FR" dirty="0" smtClean="0"/>
              <a:t>Possède un ou plusieurs constructeurs</a:t>
            </a:r>
          </a:p>
          <a:p>
            <a:pPr lvl="1"/>
            <a:r>
              <a:rPr lang="fr-FR" dirty="0" smtClean="0"/>
              <a:t>Possède des méthodes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93192" lvl="1" indent="0">
              <a:buNone/>
            </a:pPr>
            <a:r>
              <a:rPr lang="fr-FR" dirty="0"/>
              <a:t>	</a:t>
            </a:r>
            <a:r>
              <a:rPr lang="fr-FR" dirty="0" smtClean="0"/>
              <a:t>	   </a:t>
            </a:r>
            <a:r>
              <a:rPr lang="fr-FR" sz="4000" dirty="0"/>
              <a:t>	Voir démo 1</a:t>
            </a:r>
          </a:p>
          <a:p>
            <a:pPr marL="393192" lvl="1" indent="0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L’encapsulation est le rapprochement des données (attributs </a:t>
            </a:r>
            <a:r>
              <a:rPr lang="fr-FR" dirty="0" err="1" smtClean="0"/>
              <a:t>private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On instancie une classe avec le mot clef « new »</a:t>
            </a:r>
          </a:p>
          <a:p>
            <a:endParaRPr lang="fr-FR" dirty="0"/>
          </a:p>
          <a:p>
            <a:r>
              <a:rPr lang="fr-FR" dirty="0" smtClean="0"/>
              <a:t>Une classe Java peut </a:t>
            </a:r>
            <a:r>
              <a:rPr lang="fr-FR" dirty="0" smtClean="0"/>
              <a:t>hériter </a:t>
            </a:r>
            <a:r>
              <a:rPr lang="fr-FR" dirty="0" smtClean="0"/>
              <a:t>d’une seule classe</a:t>
            </a:r>
          </a:p>
          <a:p>
            <a:pPr lvl="1"/>
            <a:r>
              <a:rPr lang="fr-FR" dirty="0" smtClean="0"/>
              <a:t>Utilisation du mot clef « </a:t>
            </a:r>
            <a:r>
              <a:rPr lang="fr-FR" dirty="0" err="1" smtClean="0"/>
              <a:t>extends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Elle peut implémenter plusieurs interfaces</a:t>
            </a:r>
          </a:p>
          <a:p>
            <a:pPr lvl="1"/>
            <a:r>
              <a:rPr lang="fr-FR" dirty="0" smtClean="0"/>
              <a:t>Utilisation du mot clef « </a:t>
            </a:r>
            <a:r>
              <a:rPr lang="fr-FR" dirty="0" err="1" smtClean="0"/>
              <a:t>implements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du polymorphisme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93192" lvl="1" indent="0">
              <a:buNone/>
            </a:pPr>
            <a:r>
              <a:rPr lang="fr-FR" sz="4000" dirty="0" smtClean="0"/>
              <a:t>		   </a:t>
            </a:r>
            <a:r>
              <a:rPr lang="fr-FR" sz="5700" dirty="0" smtClean="0"/>
              <a:t>Voir </a:t>
            </a:r>
            <a:r>
              <a:rPr lang="fr-FR" sz="5700" dirty="0"/>
              <a:t>démo </a:t>
            </a:r>
            <a:r>
              <a:rPr lang="fr-FR" sz="5700" dirty="0" smtClean="0"/>
              <a:t>2</a:t>
            </a:r>
            <a:endParaRPr lang="fr-FR" sz="5700" dirty="0"/>
          </a:p>
          <a:p>
            <a:pPr marL="393192" lvl="1" indent="0">
              <a:buNone/>
            </a:pP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POO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Voir exercice </a:t>
            </a:r>
            <a:r>
              <a:rPr lang="fr-FR" dirty="0" err="1" smtClean="0"/>
              <a:t>GestionPharmacie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09728" indent="0">
              <a:buNone/>
            </a:pPr>
            <a:r>
              <a:rPr lang="fr-FR" dirty="0" smtClean="0">
                <a:hlinkClick r:id="rId3"/>
              </a:rPr>
              <a:t>https://github.com/andreaubin/formationjava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Une exception est un événement qui se produit pendant </a:t>
            </a:r>
            <a:r>
              <a:rPr lang="fr-FR" i="1" dirty="0" smtClean="0"/>
              <a:t>l'exécution </a:t>
            </a:r>
            <a:r>
              <a:rPr lang="fr-FR" i="1" dirty="0"/>
              <a:t>d'un programme, qui perturbe le flux normal des instructions du </a:t>
            </a:r>
            <a:r>
              <a:rPr lang="fr-FR" i="1" dirty="0" smtClean="0"/>
              <a:t>programme.</a:t>
            </a:r>
          </a:p>
          <a:p>
            <a:endParaRPr lang="fr-FR" dirty="0"/>
          </a:p>
          <a:p>
            <a:r>
              <a:rPr lang="fr-FR" dirty="0" smtClean="0"/>
              <a:t>Pourquoi utiliser les Exception java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Différences C# - Java</a:t>
            </a:r>
          </a:p>
          <a:p>
            <a:pPr lvl="1"/>
            <a:r>
              <a:rPr lang="fr-FR" dirty="0" smtClean="0"/>
              <a:t>Rappel Java</a:t>
            </a:r>
          </a:p>
          <a:p>
            <a:pPr lvl="1"/>
            <a:r>
              <a:rPr lang="fr-FR" dirty="0" smtClean="0"/>
              <a:t>Conception </a:t>
            </a:r>
            <a:r>
              <a:rPr lang="fr-FR" dirty="0" smtClean="0"/>
              <a:t>objet</a:t>
            </a:r>
          </a:p>
          <a:p>
            <a:r>
              <a:rPr lang="fr-FR" dirty="0" smtClean="0"/>
              <a:t>Exceptions</a:t>
            </a:r>
            <a:r>
              <a:rPr lang="fr-FR" dirty="0" smtClean="0"/>
              <a:t>, Input/Output, Threads</a:t>
            </a:r>
          </a:p>
          <a:p>
            <a:pPr lvl="1"/>
            <a:r>
              <a:rPr lang="fr-FR" dirty="0" smtClean="0"/>
              <a:t>Erreurs et Exception</a:t>
            </a:r>
          </a:p>
          <a:p>
            <a:pPr lvl="1"/>
            <a:r>
              <a:rPr lang="fr-FR" dirty="0" err="1" smtClean="0"/>
              <a:t>Streams</a:t>
            </a:r>
            <a:r>
              <a:rPr lang="fr-FR" dirty="0" smtClean="0"/>
              <a:t> (entrée-sortie)</a:t>
            </a:r>
          </a:p>
          <a:p>
            <a:pPr lvl="1"/>
            <a:r>
              <a:rPr lang="fr-FR" dirty="0" smtClean="0"/>
              <a:t>Threads</a:t>
            </a:r>
          </a:p>
          <a:p>
            <a:pPr lvl="1"/>
            <a:r>
              <a:rPr lang="fr-FR" dirty="0" smtClean="0"/>
              <a:t>Java 8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/Catch/</a:t>
            </a:r>
            <a:r>
              <a:rPr lang="fr-FR" dirty="0" err="1" smtClean="0"/>
              <a:t>Finally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err="1" smtClean="0"/>
              <a:t>Try</a:t>
            </a:r>
            <a:r>
              <a:rPr lang="fr-FR" dirty="0" smtClean="0"/>
              <a:t> est utilisé pour encapsuler du code risqué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bloc </a:t>
            </a:r>
            <a:r>
              <a:rPr lang="fr-FR" dirty="0" err="1" smtClean="0"/>
              <a:t>try</a:t>
            </a:r>
            <a:r>
              <a:rPr lang="fr-FR" dirty="0" smtClean="0"/>
              <a:t> n’est jamais seul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Suivi d’un ou plusieurs catch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Et/ou suivi d’un bloc </a:t>
            </a:r>
            <a:r>
              <a:rPr lang="fr-FR" dirty="0" err="1" smtClean="0"/>
              <a:t>finally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Le bloc catch est utilisé pour capter une exception spécifique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On peut enchainer plusieurs bloc catch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bloc </a:t>
            </a:r>
            <a:r>
              <a:rPr lang="fr-FR" dirty="0" err="1" smtClean="0"/>
              <a:t>finally</a:t>
            </a:r>
            <a:r>
              <a:rPr lang="fr-FR" dirty="0" smtClean="0"/>
              <a:t> est appelé quoi qu’il arrive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1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Throw</a:t>
            </a:r>
            <a:r>
              <a:rPr lang="fr-FR" dirty="0" smtClean="0"/>
              <a:t>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Le mot clef </a:t>
            </a:r>
            <a:r>
              <a:rPr lang="fr-FR" dirty="0" err="1" smtClean="0"/>
              <a:t>throw</a:t>
            </a:r>
            <a:r>
              <a:rPr lang="fr-FR" dirty="0" smtClean="0"/>
              <a:t> permet de déclencher une exception à n’importe quel moment</a:t>
            </a:r>
          </a:p>
          <a:p>
            <a:pPr>
              <a:lnSpc>
                <a:spcPct val="150000"/>
              </a:lnSpc>
            </a:pPr>
            <a:endParaRPr lang="fr-FR" i="1" dirty="0"/>
          </a:p>
          <a:p>
            <a:pPr marL="109728" indent="0">
              <a:lnSpc>
                <a:spcPct val="150000"/>
              </a:lnSpc>
              <a:buNone/>
            </a:pPr>
            <a:r>
              <a:rPr lang="fr-FR" i="1" dirty="0" smtClean="0"/>
              <a:t>		</a:t>
            </a:r>
            <a:r>
              <a:rPr lang="fr-FR" dirty="0" smtClean="0"/>
              <a:t>     </a:t>
            </a:r>
            <a:r>
              <a:rPr lang="fr-FR" sz="4000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8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Ouvrir Excercice1 dans le package </a:t>
            </a:r>
            <a:r>
              <a:rPr lang="fr-FR" dirty="0" err="1" smtClean="0"/>
              <a:t>demoexception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Gérer l’entrée de valeur négative pour ne pas que le programme se termine brusquement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Proposer à l’utilisateur de rentrer une nouvelle valeur à la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4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Exception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Créer votre propre classe Exception qui sera appelée si le nombre est entier mais est inférieur à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Stream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stream</a:t>
            </a:r>
            <a:r>
              <a:rPr lang="fr-FR" dirty="0" smtClean="0"/>
              <a:t> est une donnée de transfert</a:t>
            </a:r>
          </a:p>
          <a:p>
            <a:pPr lvl="1"/>
            <a:r>
              <a:rPr lang="fr-FR" dirty="0" smtClean="0"/>
              <a:t>Fait parti du package </a:t>
            </a:r>
            <a:r>
              <a:rPr lang="fr-FR" i="1" dirty="0" smtClean="0"/>
              <a:t>java.io</a:t>
            </a:r>
          </a:p>
          <a:p>
            <a:pPr lvl="1"/>
            <a:r>
              <a:rPr lang="fr-FR" dirty="0" smtClean="0"/>
              <a:t>Utilisations:</a:t>
            </a:r>
          </a:p>
          <a:p>
            <a:pPr lvl="2"/>
            <a:r>
              <a:rPr lang="fr-FR" dirty="0" smtClean="0"/>
              <a:t>Ouvrir un flux</a:t>
            </a:r>
          </a:p>
          <a:p>
            <a:pPr lvl="2"/>
            <a:r>
              <a:rPr lang="fr-FR" dirty="0" smtClean="0"/>
              <a:t>Ecrire ou lire dans un flux</a:t>
            </a:r>
          </a:p>
          <a:p>
            <a:pPr lvl="2"/>
            <a:r>
              <a:rPr lang="fr-FR" dirty="0" smtClean="0"/>
              <a:t>Fermer un flux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Input 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Aller dans la classe ExerciceFile.java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1. Lire le contenu du fichier test.txt et l’afficher dans la console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2. Lire le contenu et l’écrire dans un nouveau fichier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2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objet devient « </a:t>
            </a:r>
            <a:r>
              <a:rPr lang="fr-FR" dirty="0" err="1" smtClean="0"/>
              <a:t>sérialisable</a:t>
            </a:r>
            <a:r>
              <a:rPr lang="fr-FR" dirty="0" smtClean="0"/>
              <a:t> » en implémentant l’interface </a:t>
            </a:r>
            <a:r>
              <a:rPr lang="fr-FR" dirty="0" err="1" smtClean="0"/>
              <a:t>java.io.Serializable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sérialisation permet de faire transiter des objets (dans un fichier, vers un serveur)</a:t>
            </a:r>
          </a:p>
          <a:p>
            <a:endParaRPr lang="fr-FR" dirty="0"/>
          </a:p>
          <a:p>
            <a:r>
              <a:rPr lang="fr-FR" dirty="0" smtClean="0"/>
              <a:t>Exercice : Ecrire des objets dans un fichier .</a:t>
            </a:r>
            <a:r>
              <a:rPr lang="fr-FR" dirty="0" err="1" smtClean="0"/>
              <a:t>txt</a:t>
            </a:r>
            <a:r>
              <a:rPr lang="fr-FR" dirty="0" smtClean="0"/>
              <a:t> et les afficher dans la console en lisant ce même fichier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1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thread permet de réaliser plusieurs traitements en simultané </a:t>
            </a:r>
          </a:p>
          <a:p>
            <a:r>
              <a:rPr lang="fr-FR" dirty="0" smtClean="0"/>
              <a:t>La classe en utilisant doit implémenter l’interface </a:t>
            </a:r>
            <a:r>
              <a:rPr lang="fr-FR" dirty="0" err="1" smtClean="0"/>
              <a:t>Runnable</a:t>
            </a:r>
            <a:endParaRPr lang="fr-FR" dirty="0" smtClean="0"/>
          </a:p>
          <a:p>
            <a:r>
              <a:rPr lang="fr-FR" dirty="0" smtClean="0"/>
              <a:t>On utilise la classe Thread pour instancier un thread</a:t>
            </a:r>
          </a:p>
          <a:p>
            <a:r>
              <a:rPr lang="fr-FR" dirty="0" smtClean="0"/>
              <a:t>Le thread démarre avec la méthode </a:t>
            </a:r>
            <a:r>
              <a:rPr lang="fr-FR" dirty="0" err="1" smtClean="0"/>
              <a:t>start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pPr marL="109728" indent="0">
              <a:buNone/>
            </a:pPr>
            <a:r>
              <a:rPr lang="fr-FR" sz="4000" dirty="0" smtClean="0"/>
              <a:t>		Voir démo thread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?</a:t>
            </a:r>
          </a:p>
          <a:p>
            <a:pPr lvl="1"/>
            <a:r>
              <a:rPr lang="fr-FR" dirty="0" smtClean="0"/>
              <a:t>Lambda expressions</a:t>
            </a:r>
          </a:p>
          <a:p>
            <a:pPr lvl="1"/>
            <a:r>
              <a:rPr lang="fr-FR" dirty="0" smtClean="0"/>
              <a:t>Stream dans les Collections</a:t>
            </a:r>
          </a:p>
          <a:p>
            <a:pPr lvl="1"/>
            <a:r>
              <a:rPr lang="fr-FR" smtClean="0"/>
              <a:t>JavaFX8 inclus</a:t>
            </a:r>
            <a:endParaRPr lang="fr-FR" dirty="0" smtClean="0"/>
          </a:p>
          <a:p>
            <a:pPr lvl="1"/>
            <a:r>
              <a:rPr lang="fr-FR" dirty="0" smtClean="0"/>
              <a:t>Une multitude d’autres choses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6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</a:t>
            </a:r>
          </a:p>
          <a:p>
            <a:pPr lvl="1"/>
            <a:r>
              <a:rPr lang="fr-FR" dirty="0" smtClean="0"/>
              <a:t>Composants</a:t>
            </a:r>
          </a:p>
          <a:p>
            <a:pPr lvl="1"/>
            <a:r>
              <a:rPr lang="fr-FR" dirty="0" smtClean="0"/>
              <a:t>Evénements</a:t>
            </a:r>
            <a:endParaRPr lang="fr-FR" dirty="0" smtClean="0"/>
          </a:p>
          <a:p>
            <a:pPr lvl="1"/>
            <a:r>
              <a:rPr lang="fr-FR" dirty="0" smtClean="0"/>
              <a:t>Présentation </a:t>
            </a:r>
            <a:r>
              <a:rPr lang="fr-FR" dirty="0" smtClean="0"/>
              <a:t>Java FX</a:t>
            </a:r>
          </a:p>
          <a:p>
            <a:r>
              <a:rPr lang="fr-FR" dirty="0" smtClean="0"/>
              <a:t>Introduction au JEE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EJB</a:t>
            </a:r>
          </a:p>
          <a:p>
            <a:pPr lvl="1"/>
            <a:r>
              <a:rPr lang="fr-FR" dirty="0" smtClean="0"/>
              <a:t>Services</a:t>
            </a:r>
          </a:p>
          <a:p>
            <a:pPr lvl="1"/>
            <a:r>
              <a:rPr lang="fr-FR" dirty="0" smtClean="0"/>
              <a:t>Composants</a:t>
            </a:r>
          </a:p>
          <a:p>
            <a:r>
              <a:rPr lang="fr-FR" dirty="0" smtClean="0"/>
              <a:t>Conception application web</a:t>
            </a:r>
          </a:p>
          <a:p>
            <a:pPr lvl="1"/>
            <a:r>
              <a:rPr lang="fr-FR" dirty="0"/>
              <a:t>Serveurs d’applications </a:t>
            </a:r>
            <a:endParaRPr lang="fr-FR" dirty="0" smtClean="0"/>
          </a:p>
          <a:p>
            <a:pPr lvl="1"/>
            <a:r>
              <a:rPr lang="fr-FR" dirty="0" smtClean="0"/>
              <a:t>Servlets</a:t>
            </a:r>
          </a:p>
          <a:p>
            <a:pPr lvl="1"/>
            <a:r>
              <a:rPr lang="fr-FR" dirty="0" smtClean="0"/>
              <a:t>JSP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1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Java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</a:p>
          <a:p>
            <a:pPr lvl="1"/>
            <a:r>
              <a:rPr lang="fr-FR" dirty="0" smtClean="0"/>
              <a:t>Années 90 (Entreprise Sun – racheté par Oracle)</a:t>
            </a:r>
          </a:p>
          <a:p>
            <a:r>
              <a:rPr lang="fr-FR" dirty="0" smtClean="0"/>
              <a:t>Environnement multi plateforme</a:t>
            </a:r>
          </a:p>
          <a:p>
            <a:pPr lvl="1"/>
            <a:r>
              <a:rPr lang="fr-FR" dirty="0" smtClean="0"/>
              <a:t>Windows, Linux, Mac</a:t>
            </a:r>
          </a:p>
          <a:p>
            <a:r>
              <a:rPr lang="fr-FR" dirty="0" smtClean="0"/>
              <a:t>Réalisation de programmes</a:t>
            </a:r>
          </a:p>
          <a:p>
            <a:pPr lvl="1"/>
            <a:r>
              <a:rPr lang="fr-FR" dirty="0" smtClean="0"/>
              <a:t>PC</a:t>
            </a:r>
          </a:p>
          <a:p>
            <a:pPr lvl="1"/>
            <a:r>
              <a:rPr lang="fr-FR" dirty="0" smtClean="0"/>
              <a:t>Mobile</a:t>
            </a:r>
          </a:p>
          <a:p>
            <a:pPr lvl="1"/>
            <a:r>
              <a:rPr lang="fr-FR" dirty="0" smtClean="0"/>
              <a:t>Imprimante, voiture …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et caractéristiques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Robuste</a:t>
            </a:r>
          </a:p>
          <a:p>
            <a:pPr lvl="1"/>
            <a:r>
              <a:rPr lang="fr-FR" dirty="0" smtClean="0"/>
              <a:t>Pas de pièges, de pointeurs, gestion des exception</a:t>
            </a:r>
          </a:p>
          <a:p>
            <a:endParaRPr lang="fr-FR" dirty="0"/>
          </a:p>
          <a:p>
            <a:r>
              <a:rPr lang="fr-FR" dirty="0" smtClean="0"/>
              <a:t>Sécurisé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 -&gt; nettoie la mémoire</a:t>
            </a:r>
          </a:p>
          <a:p>
            <a:pPr lvl="1"/>
            <a:r>
              <a:rPr lang="fr-FR" dirty="0" smtClean="0"/>
              <a:t>Phase de compilation</a:t>
            </a:r>
          </a:p>
          <a:p>
            <a:endParaRPr lang="fr-FR" dirty="0"/>
          </a:p>
          <a:p>
            <a:r>
              <a:rPr lang="fr-FR" dirty="0" smtClean="0"/>
              <a:t>Facile</a:t>
            </a:r>
          </a:p>
          <a:p>
            <a:pPr lvl="1"/>
            <a:r>
              <a:rPr lang="fr-FR" dirty="0" smtClean="0"/>
              <a:t>Gestion de la mémoire automatique</a:t>
            </a:r>
          </a:p>
          <a:p>
            <a:pPr lvl="1"/>
            <a:r>
              <a:rPr lang="fr-FR" dirty="0" smtClean="0"/>
              <a:t>Programmation orientée objet</a:t>
            </a:r>
          </a:p>
          <a:p>
            <a:endParaRPr lang="fr-FR" dirty="0"/>
          </a:p>
          <a:p>
            <a:r>
              <a:rPr lang="fr-FR" dirty="0" smtClean="0"/>
              <a:t>Indépendant de la plateforme</a:t>
            </a:r>
          </a:p>
          <a:p>
            <a:pPr lvl="1"/>
            <a:r>
              <a:rPr lang="fr-FR" dirty="0" smtClean="0"/>
              <a:t>Génère du </a:t>
            </a:r>
            <a:r>
              <a:rPr lang="fr-FR" dirty="0" err="1" smtClean="0"/>
              <a:t>bytecode</a:t>
            </a:r>
            <a:r>
              <a:rPr lang="fr-FR" dirty="0" smtClean="0"/>
              <a:t>, lu par la JVM qui est disponible sur la plupart des plateformes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3 éditions de Java (SE, ME, EE)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JDK – JRE - JVM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JDK contient :</a:t>
            </a:r>
          </a:p>
          <a:p>
            <a:pPr lvl="1"/>
            <a:r>
              <a:rPr lang="fr-FR" dirty="0" smtClean="0"/>
              <a:t>Compilateur</a:t>
            </a:r>
          </a:p>
          <a:p>
            <a:pPr lvl="1"/>
            <a:r>
              <a:rPr lang="fr-FR" dirty="0" smtClean="0"/>
              <a:t>Débogueur</a:t>
            </a:r>
          </a:p>
          <a:p>
            <a:pPr lvl="1"/>
            <a:r>
              <a:rPr lang="fr-FR" dirty="0" smtClean="0"/>
              <a:t>Générateur de documentation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48101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Compilation et exécution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source (*.java)</a:t>
            </a:r>
          </a:p>
          <a:p>
            <a:pPr lvl="1"/>
            <a:r>
              <a:rPr lang="fr-FR" dirty="0" smtClean="0"/>
              <a:t>Compilation via </a:t>
            </a:r>
            <a:r>
              <a:rPr lang="fr-FR" dirty="0" err="1" smtClean="0"/>
              <a:t>javac</a:t>
            </a:r>
            <a:endParaRPr lang="fr-FR" dirty="0" smtClean="0"/>
          </a:p>
          <a:p>
            <a:r>
              <a:rPr lang="fr-FR" dirty="0" smtClean="0"/>
              <a:t>Fichiers de classe (*.class)</a:t>
            </a:r>
          </a:p>
          <a:p>
            <a:pPr lvl="1"/>
            <a:r>
              <a:rPr lang="fr-FR" dirty="0" smtClean="0"/>
              <a:t>Le fichier contient du </a:t>
            </a:r>
            <a:r>
              <a:rPr lang="fr-FR" dirty="0" err="1" smtClean="0"/>
              <a:t>bytecode</a:t>
            </a:r>
            <a:endParaRPr lang="fr-FR" dirty="0"/>
          </a:p>
          <a:p>
            <a:pPr lvl="1"/>
            <a:r>
              <a:rPr lang="fr-FR" dirty="0" smtClean="0"/>
              <a:t>Pseudo code entre le code source et le code binaire machine</a:t>
            </a:r>
          </a:p>
          <a:p>
            <a:r>
              <a:rPr lang="fr-FR" dirty="0" smtClean="0"/>
              <a:t>Exécution des fichiers .class via la JVM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Identique</a:t>
            </a:r>
          </a:p>
          <a:p>
            <a:pPr lvl="1"/>
            <a:r>
              <a:rPr lang="fr-FR" dirty="0"/>
              <a:t>Langages orientés </a:t>
            </a:r>
            <a:r>
              <a:rPr lang="fr-FR" dirty="0" smtClean="0"/>
              <a:t>objet</a:t>
            </a:r>
          </a:p>
          <a:p>
            <a:pPr lvl="1"/>
            <a:r>
              <a:rPr lang="fr-FR" dirty="0" smtClean="0"/>
              <a:t>Compilation + machine virtuelle</a:t>
            </a:r>
          </a:p>
          <a:p>
            <a:pPr lvl="1"/>
            <a:r>
              <a:rPr lang="fr-FR" dirty="0" smtClean="0"/>
              <a:t>Mots clefs</a:t>
            </a:r>
          </a:p>
          <a:p>
            <a:r>
              <a:rPr lang="fr-FR" dirty="0" smtClean="0"/>
              <a:t>Différent</a:t>
            </a:r>
          </a:p>
          <a:p>
            <a:pPr lvl="1"/>
            <a:r>
              <a:rPr lang="fr-FR" dirty="0" smtClean="0"/>
              <a:t>Certaines syntaxes</a:t>
            </a:r>
          </a:p>
          <a:p>
            <a:pPr lvl="1"/>
            <a:r>
              <a:rPr lang="fr-FR" dirty="0" smtClean="0"/>
              <a:t>Portabilité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393192" lvl="1" indent="0">
              <a:buNone/>
            </a:pPr>
            <a:endParaRPr lang="fr-FR" dirty="0" smtClean="0">
              <a:hlinkClick r:id="rId2"/>
            </a:endParaRPr>
          </a:p>
          <a:p>
            <a:pPr marL="393192" lvl="1" indent="0">
              <a:buNone/>
            </a:pPr>
            <a:endParaRPr lang="fr-FR" dirty="0">
              <a:hlinkClick r:id="rId2"/>
            </a:endParaRPr>
          </a:p>
          <a:p>
            <a:pPr marL="393192" lvl="1" indent="0">
              <a:buNone/>
            </a:pPr>
            <a:r>
              <a:rPr lang="fr-FR" dirty="0" smtClean="0">
                <a:hlinkClick r:id="rId2"/>
              </a:rPr>
              <a:t>http://www.25hoursaday.com/CsharpVsJava.html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Différences Java – 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Java – C#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31432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3909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2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73088-B109-45CE-B753-7F1578639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séance de créativité</Template>
  <TotalTime>0</TotalTime>
  <Words>696</Words>
  <Application>Microsoft Office PowerPoint</Application>
  <PresentationFormat>Affichage à l'écran (4:3)</PresentationFormat>
  <Paragraphs>261</Paragraphs>
  <Slides>28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Rotonde</vt:lpstr>
      <vt:lpstr>Plateforme développement JAVA</vt:lpstr>
      <vt:lpstr>Sommaire</vt:lpstr>
      <vt:lpstr>Sommaire</vt:lpstr>
      <vt:lpstr>Présentation Java</vt:lpstr>
      <vt:lpstr>Avantages et caractéristiques</vt:lpstr>
      <vt:lpstr>JDK – JRE - JVM</vt:lpstr>
      <vt:lpstr>Compilation et exécution</vt:lpstr>
      <vt:lpstr>Différences Java – C#</vt:lpstr>
      <vt:lpstr>Exemples Java – C#</vt:lpstr>
      <vt:lpstr>Rappel Java</vt:lpstr>
      <vt:lpstr>Types primitifs</vt:lpstr>
      <vt:lpstr>Variables et opérateurs</vt:lpstr>
      <vt:lpstr>Types objets et Enum</vt:lpstr>
      <vt:lpstr>Conditions</vt:lpstr>
      <vt:lpstr>Méthodes</vt:lpstr>
      <vt:lpstr>Programmation objet</vt:lpstr>
      <vt:lpstr>Notions</vt:lpstr>
      <vt:lpstr>Exercice POO</vt:lpstr>
      <vt:lpstr>Exceptions</vt:lpstr>
      <vt:lpstr>Try/Catch/Finally</vt:lpstr>
      <vt:lpstr>Throw Exception</vt:lpstr>
      <vt:lpstr>Exercice Exception</vt:lpstr>
      <vt:lpstr>Exercice Exception</vt:lpstr>
      <vt:lpstr>Input Output</vt:lpstr>
      <vt:lpstr>Exercice</vt:lpstr>
      <vt:lpstr>Serialisation</vt:lpstr>
      <vt:lpstr>Thread</vt:lpstr>
      <vt:lpstr>Java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2017-11-11T21:08:55Z</dcterms:created>
  <dcterms:modified xsi:type="dcterms:W3CDTF">2017-11-28T12:43:52Z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