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8"/>
  </p:notesMasterIdLst>
  <p:sldIdLst>
    <p:sldId id="256" r:id="rId3"/>
    <p:sldId id="257" r:id="rId4"/>
    <p:sldId id="264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82" r:id="rId18"/>
    <p:sldId id="259" r:id="rId19"/>
    <p:sldId id="276" r:id="rId20"/>
    <p:sldId id="277" r:id="rId21"/>
    <p:sldId id="278" r:id="rId22"/>
    <p:sldId id="260" r:id="rId23"/>
    <p:sldId id="279" r:id="rId24"/>
    <p:sldId id="280" r:id="rId25"/>
    <p:sldId id="283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80699" autoAdjust="0"/>
  </p:normalViewPr>
  <p:slideViewPr>
    <p:cSldViewPr>
      <p:cViewPr varScale="1">
        <p:scale>
          <a:sx n="94" d="100"/>
          <a:sy n="94" d="100"/>
        </p:scale>
        <p:origin x="-21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</a:lstStyle>
          <a:p>
            <a:fld id="{3842907C-D0AA-4C58-9F94-58B40AD65B29}" type="datetimeFigureOut">
              <a:rPr lang="fr-FR"/>
              <a:pPr/>
              <a:t>20/12/2017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</a:lstStyle>
          <a:p>
            <a:fld id="{1D76769E-C829-4283-B80E-CB90D995C291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70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Java EE est une plate-forme fortement orientée serveur pour le développement et l'exécution d'applications distribuées. </a:t>
            </a:r>
          </a:p>
          <a:p>
            <a:r>
              <a:rPr lang="fr-FR" dirty="0" smtClean="0"/>
              <a:t>Elle est composée de deux parties essentielles : </a:t>
            </a:r>
          </a:p>
          <a:p>
            <a:r>
              <a:rPr lang="fr-FR" dirty="0" smtClean="0"/>
              <a:t>• Un ensemble de spécifications pour une infrastructure dans laquelle s'exécute les composants écrits en Java : un tel environnement se nomme serveur d'application. </a:t>
            </a:r>
          </a:p>
          <a:p>
            <a:r>
              <a:rPr lang="fr-FR" dirty="0" smtClean="0"/>
              <a:t>• Un ensemble d'APIs qui peuvent être obtenues et utilisées séparément. Pour être utilisées, certaines nécessitent une implémentation de la part d'un fournisseur tiers.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fr-F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fr-F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/>
              <a:t>Modifiez le style des sous-titres du masque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fr-F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fr-F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fr-F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fr-FR"/>
              <a:pPr/>
              <a:t>mercredi 20 décembre 2017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fr-FR"/>
              <a:pPr/>
              <a:t>mercredi 20 décembre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fr-FR"/>
              <a:pPr/>
              <a:t>mercredi 20 décembre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fr-FR"/>
              <a:pPr/>
              <a:t>mercredi 20 décembre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fr-F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fr-FR" sz="2300">
                <a:solidFill>
                  <a:schemeClr val="tx1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fr-FR"/>
              <a:pPr/>
              <a:t>mercredi 20 décembre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fr-FR"/>
              <a:pPr/>
              <a:t>mercredi 20 décembre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fr-FR"/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fr-FR"/>
              <a:pPr/>
              <a:t>mercredi 20 décembre 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fr-FR"/>
              <a:pPr/>
              <a:t>mercredi 20 décembre 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fr-FR"/>
              <a:pPr/>
              <a:t>mercredi 20 décembre 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fr-F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fr-FR" sz="16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fr-FR"/>
              <a:pPr/>
              <a:t>mercredi 20 décembre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fr-FR" sz="3200"/>
            </a:lvl1pPr>
            <a:extLst/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fr-FR"/>
              <a:pPr/>
              <a:t>mercredi 20 décembre 2017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fr-F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/>
              <a:t>Sixième niveau</a:t>
            </a:r>
          </a:p>
          <a:p>
            <a:pPr lvl="6"/>
            <a:r>
              <a:rPr lang="fr-FR"/>
              <a:t>Septième niveau</a:t>
            </a:r>
          </a:p>
          <a:p>
            <a:pPr lvl="7"/>
            <a:r>
              <a:rPr lang="fr-FR"/>
              <a:t>Huitième niveau</a:t>
            </a:r>
          </a:p>
          <a:p>
            <a:pPr lvl="8"/>
            <a:r>
              <a:rPr lang="fr-FR"/>
              <a:t>Neuvième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fr-FR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fr-FR"/>
              <a:pPr/>
              <a:t>mercredi 20 décembre 2017</a:t>
            </a:fld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fr-F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fr-F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fr-F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fr-F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fr-F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Java EE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André </a:t>
            </a:r>
            <a:r>
              <a:rPr lang="fr-FR" dirty="0" smtClean="0"/>
              <a:t>AUBIN </a:t>
            </a:r>
            <a:r>
              <a:rPr lang="fr-FR" dirty="0" smtClean="0"/>
              <a:t>– </a:t>
            </a:r>
            <a:r>
              <a:rPr lang="fr-FR" dirty="0" err="1" smtClean="0"/>
              <a:t>Proxiad</a:t>
            </a:r>
            <a:r>
              <a:rPr lang="fr-FR" dirty="0" smtClean="0"/>
              <a:t> Lille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 – Etape 2 (et demi)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70" y="1700808"/>
            <a:ext cx="57531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2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 – Etape 3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60" y="836711"/>
            <a:ext cx="2390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53136"/>
            <a:ext cx="64008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Lancer votre navigateur</a:t>
            </a:r>
          </a:p>
          <a:p>
            <a:endParaRPr lang="fr-FR" dirty="0"/>
          </a:p>
          <a:p>
            <a:pPr marL="109728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	http://localhost:8080/NomProjet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 – Etape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4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 - Entête</a:t>
            </a:r>
            <a:endParaRPr lang="fr-F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968552" cy="264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56992"/>
            <a:ext cx="5141987" cy="296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0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3645024"/>
            <a:ext cx="8229600" cy="4525963"/>
          </a:xfrm>
        </p:spPr>
        <p:txBody>
          <a:bodyPr/>
          <a:lstStyle/>
          <a:p>
            <a:r>
              <a:rPr lang="fr-FR" dirty="0" smtClean="0"/>
              <a:t>Quelques exemples de code réponse :</a:t>
            </a:r>
          </a:p>
          <a:p>
            <a:pPr lvl="1"/>
            <a:r>
              <a:rPr lang="fr-FR" dirty="0" smtClean="0"/>
              <a:t>200 : </a:t>
            </a:r>
            <a:r>
              <a:rPr lang="fr-FR" dirty="0" err="1" smtClean="0"/>
              <a:t>Success</a:t>
            </a:r>
            <a:endParaRPr lang="fr-FR" dirty="0" smtClean="0"/>
          </a:p>
          <a:p>
            <a:pPr lvl="1"/>
            <a:r>
              <a:rPr lang="fr-FR" dirty="0" smtClean="0"/>
              <a:t>403 : </a:t>
            </a:r>
            <a:r>
              <a:rPr lang="fr-FR" dirty="0" err="1" smtClean="0"/>
              <a:t>Forbidden</a:t>
            </a:r>
            <a:endParaRPr lang="fr-FR" dirty="0" smtClean="0"/>
          </a:p>
          <a:p>
            <a:pPr lvl="1"/>
            <a:r>
              <a:rPr lang="fr-FR" dirty="0" smtClean="0"/>
              <a:t>404 : Not </a:t>
            </a:r>
            <a:r>
              <a:rPr lang="fr-FR" dirty="0" err="1" smtClean="0"/>
              <a:t>found</a:t>
            </a:r>
            <a:endParaRPr lang="fr-FR" dirty="0" smtClean="0"/>
          </a:p>
          <a:p>
            <a:pPr lvl="1"/>
            <a:r>
              <a:rPr lang="fr-FR" dirty="0" smtClean="0"/>
              <a:t>415 : </a:t>
            </a:r>
            <a:r>
              <a:rPr lang="fr-FR" dirty="0" err="1" smtClean="0"/>
              <a:t>Unsupported</a:t>
            </a:r>
            <a:r>
              <a:rPr lang="fr-FR" dirty="0" smtClean="0"/>
              <a:t> media type</a:t>
            </a:r>
          </a:p>
          <a:p>
            <a:pPr lvl="1"/>
            <a:r>
              <a:rPr lang="fr-FR" dirty="0" smtClean="0"/>
              <a:t>503 : Service </a:t>
            </a:r>
            <a:r>
              <a:rPr lang="fr-FR" dirty="0" err="1" smtClean="0"/>
              <a:t>unavailable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 – Entête réponse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03367"/>
            <a:ext cx="37052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2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Montrer exemple sur </a:t>
            </a:r>
            <a:r>
              <a:rPr lang="fr-FR" dirty="0" err="1" smtClean="0"/>
              <a:t>JavaServlet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4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projet Java EE </a:t>
            </a:r>
          </a:p>
          <a:p>
            <a:pPr lvl="1"/>
            <a:r>
              <a:rPr lang="fr-FR" dirty="0" err="1" smtClean="0"/>
              <a:t>Dynamic</a:t>
            </a:r>
            <a:r>
              <a:rPr lang="fr-FR" dirty="0" smtClean="0"/>
              <a:t> web </a:t>
            </a:r>
            <a:r>
              <a:rPr lang="fr-FR" dirty="0" err="1" smtClean="0"/>
              <a:t>project</a:t>
            </a:r>
            <a:endParaRPr lang="fr-FR" dirty="0" smtClean="0"/>
          </a:p>
          <a:p>
            <a:r>
              <a:rPr lang="fr-FR" dirty="0" smtClean="0"/>
              <a:t>Créer une servlet</a:t>
            </a:r>
          </a:p>
          <a:p>
            <a:pPr lvl="1"/>
            <a:r>
              <a:rPr lang="fr-FR" dirty="0" smtClean="0"/>
              <a:t>Afficher du contenu HTML dans cette servlet </a:t>
            </a:r>
          </a:p>
          <a:p>
            <a:pPr lvl="1"/>
            <a:r>
              <a:rPr lang="fr-FR" dirty="0" smtClean="0"/>
              <a:t>Afficher ce contenu dans le navigateur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9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JSP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Ce sont des pages web version Java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JSP sont des servlets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Utilisées pour séparer la logique métier de la vue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Peut contenir du code Java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Peut contenir des </a:t>
            </a:r>
            <a:r>
              <a:rPr lang="fr-FR" dirty="0" err="1" smtClean="0"/>
              <a:t>taglib</a:t>
            </a:r>
            <a:r>
              <a:rPr lang="fr-FR" dirty="0" smtClean="0"/>
              <a:t> spécifiques pour éviter le code java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JSP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4 façons d’écrire du Java dans la JSP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35093"/>
              </p:ext>
            </p:extLst>
          </p:nvPr>
        </p:nvGraphicFramePr>
        <p:xfrm>
          <a:off x="1043608" y="2996952"/>
          <a:ext cx="734481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&lt;% %&gt;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Ecrire du code java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&lt;%= %&gt;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Afficher une expression (variable ou retour méthode)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&lt;%! %&gt;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Déclarer un élément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&lt;%-- --%&gt;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Insérer un commentaire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login.jsp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moncompte.jsp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JSP - Exemple</a:t>
            </a:r>
            <a:endParaRPr lang="fr-FR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67" y="1916832"/>
            <a:ext cx="40862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67" y="4149080"/>
            <a:ext cx="3810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6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Java Enterprise Edition = Java SE + nombreuses API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Dédié au développement d’applications web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La logique métier est exécutée côté serveur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Permet d’être diffusé à un large nombre d’utilisateurs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Applications n-tiers</a:t>
            </a:r>
          </a:p>
          <a:p>
            <a:pPr lvl="1"/>
            <a:r>
              <a:rPr lang="fr-FR" dirty="0" smtClean="0"/>
              <a:t>Favorise la séparation des composants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d’inclure le contenu d’une JSP dans une autre JSP (header, </a:t>
            </a:r>
            <a:r>
              <a:rPr lang="fr-FR" dirty="0" err="1" smtClean="0"/>
              <a:t>footer</a:t>
            </a:r>
            <a:r>
              <a:rPr lang="fr-FR" dirty="0" smtClean="0"/>
              <a:t>, menu …)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JSP – Inclure JSP 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43250"/>
            <a:ext cx="396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7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2269"/>
            <a:ext cx="8229600" cy="2823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Créer un </a:t>
            </a:r>
            <a:r>
              <a:rPr lang="fr-FR" sz="2400" dirty="0" err="1" smtClean="0"/>
              <a:t>coinmarket</a:t>
            </a:r>
            <a:r>
              <a:rPr lang="fr-FR" sz="2400" dirty="0" smtClean="0"/>
              <a:t> </a:t>
            </a:r>
            <a:r>
              <a:rPr lang="fr-FR" sz="2400" dirty="0" smtClean="0"/>
              <a:t>!</a:t>
            </a:r>
            <a:endParaRPr lang="fr-FR" sz="2400" dirty="0"/>
          </a:p>
          <a:p>
            <a:pPr lvl="1"/>
            <a:r>
              <a:rPr lang="fr-FR" sz="2000" dirty="0" smtClean="0"/>
              <a:t>Créer une JSP pour afficher la liste des </a:t>
            </a:r>
            <a:r>
              <a:rPr lang="fr-FR" sz="2000" dirty="0" smtClean="0"/>
              <a:t>monnaies</a:t>
            </a:r>
          </a:p>
          <a:p>
            <a:pPr lvl="2"/>
            <a:r>
              <a:rPr lang="fr-FR" sz="2000" dirty="0" smtClean="0"/>
              <a:t>URL -&gt; </a:t>
            </a:r>
            <a:r>
              <a:rPr lang="fr-FR" sz="2000" dirty="0" err="1" smtClean="0"/>
              <a:t>NomAppli</a:t>
            </a:r>
            <a:r>
              <a:rPr lang="fr-FR" sz="2000" dirty="0" smtClean="0"/>
              <a:t>/</a:t>
            </a:r>
            <a:r>
              <a:rPr lang="fr-FR" sz="2000" dirty="0" err="1" smtClean="0"/>
              <a:t>list</a:t>
            </a:r>
            <a:endParaRPr lang="fr-FR" sz="2000" dirty="0" smtClean="0"/>
          </a:p>
          <a:p>
            <a:pPr lvl="1"/>
            <a:r>
              <a:rPr lang="fr-FR" sz="2000" dirty="0" smtClean="0"/>
              <a:t>Créer une JSP pour afficher le détail d’une </a:t>
            </a:r>
            <a:r>
              <a:rPr lang="fr-FR" sz="2000" dirty="0" smtClean="0"/>
              <a:t>monnaie</a:t>
            </a:r>
          </a:p>
          <a:p>
            <a:pPr lvl="2"/>
            <a:r>
              <a:rPr lang="fr-FR" sz="2000" dirty="0" smtClean="0"/>
              <a:t>URL -&gt; </a:t>
            </a:r>
            <a:r>
              <a:rPr lang="fr-FR" sz="2000" dirty="0" err="1" smtClean="0"/>
              <a:t>NomAppli</a:t>
            </a:r>
            <a:r>
              <a:rPr lang="fr-FR" sz="2000" dirty="0" smtClean="0"/>
              <a:t>/</a:t>
            </a:r>
            <a:r>
              <a:rPr lang="fr-FR" sz="2000" dirty="0" err="1" smtClean="0"/>
              <a:t>list</a:t>
            </a:r>
            <a:r>
              <a:rPr lang="fr-FR" sz="2000" dirty="0" smtClean="0"/>
              <a:t>/</a:t>
            </a:r>
            <a:r>
              <a:rPr lang="fr-FR" sz="2000" dirty="0" err="1" smtClean="0"/>
              <a:t>nomMonnaie</a:t>
            </a:r>
            <a:r>
              <a:rPr lang="fr-FR" sz="2000" dirty="0" smtClean="0"/>
              <a:t> ou </a:t>
            </a:r>
            <a:r>
              <a:rPr lang="fr-FR" sz="2000" dirty="0" err="1" smtClean="0"/>
              <a:t>NomAppli</a:t>
            </a:r>
            <a:r>
              <a:rPr lang="fr-FR" sz="2000" dirty="0" smtClean="0"/>
              <a:t>/nom</a:t>
            </a:r>
            <a:endParaRPr lang="fr-FR" sz="2000" dirty="0"/>
          </a:p>
          <a:p>
            <a:pPr lvl="1"/>
            <a:r>
              <a:rPr lang="fr-FR" sz="2000" dirty="0" smtClean="0"/>
              <a:t>Créer une page de login</a:t>
            </a:r>
          </a:p>
          <a:p>
            <a:pPr lvl="2"/>
            <a:r>
              <a:rPr lang="fr-FR" sz="2000" dirty="0" smtClean="0"/>
              <a:t>Si login = admin, avoir accès au back office (page Admin)</a:t>
            </a:r>
          </a:p>
          <a:p>
            <a:pPr lvl="1"/>
            <a:r>
              <a:rPr lang="fr-FR" sz="2000" dirty="0" smtClean="0"/>
              <a:t>Création d’une monnaie </a:t>
            </a:r>
            <a:r>
              <a:rPr lang="fr-FR" sz="2000" dirty="0" smtClean="0"/>
              <a:t>(JSP, seulement pour admin)</a:t>
            </a:r>
            <a:endParaRPr lang="fr-FR" sz="2000" dirty="0" smtClean="0"/>
          </a:p>
          <a:p>
            <a:pPr lvl="1"/>
            <a:r>
              <a:rPr lang="fr-FR" sz="2000" dirty="0" smtClean="0"/>
              <a:t>Créer une page achat monnaie</a:t>
            </a:r>
          </a:p>
          <a:p>
            <a:pPr lvl="2"/>
            <a:r>
              <a:rPr lang="fr-FR" sz="2000" dirty="0" smtClean="0"/>
              <a:t>Fonctionne comme un panier (page mon compte où l’on voit les différentes monnaies achetées)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4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Connectivity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Classes Java permettant de se connecter à une base de données</a:t>
            </a:r>
          </a:p>
          <a:p>
            <a:endParaRPr lang="fr-FR" dirty="0"/>
          </a:p>
          <a:p>
            <a:r>
              <a:rPr lang="fr-FR" dirty="0" smtClean="0"/>
              <a:t>Permet d’</a:t>
            </a:r>
            <a:r>
              <a:rPr lang="fr-FR" dirty="0" err="1" smtClean="0"/>
              <a:t>intéragir</a:t>
            </a:r>
            <a:r>
              <a:rPr lang="fr-FR" dirty="0" smtClean="0"/>
              <a:t> avec la </a:t>
            </a:r>
            <a:r>
              <a:rPr lang="fr-FR" dirty="0" err="1" smtClean="0"/>
              <a:t>Bdd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Utilisation d’un driver (ou pilote) pour permettre la connexion (fichier .jar)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JDBC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JDBC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457450"/>
            <a:ext cx="81248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Utilisation de servlets</a:t>
            </a:r>
          </a:p>
          <a:p>
            <a:pPr lvl="1"/>
            <a:r>
              <a:rPr lang="fr-FR" dirty="0" smtClean="0"/>
              <a:t>Base de JEE</a:t>
            </a:r>
          </a:p>
          <a:p>
            <a:pPr lvl="1"/>
            <a:r>
              <a:rPr lang="fr-FR" dirty="0" smtClean="0"/>
              <a:t>Utilisées dans les </a:t>
            </a:r>
            <a:r>
              <a:rPr lang="fr-FR" dirty="0" err="1" smtClean="0"/>
              <a:t>framework</a:t>
            </a:r>
            <a:r>
              <a:rPr lang="fr-FR" dirty="0" smtClean="0"/>
              <a:t> JEE actuels</a:t>
            </a:r>
          </a:p>
          <a:p>
            <a:r>
              <a:rPr lang="fr-FR" dirty="0" smtClean="0"/>
              <a:t>Utilisation de JSP pour la vue</a:t>
            </a:r>
          </a:p>
          <a:p>
            <a:endParaRPr lang="fr-FR" dirty="0"/>
          </a:p>
          <a:p>
            <a:r>
              <a:rPr lang="fr-FR" dirty="0" smtClean="0"/>
              <a:t>La suite :</a:t>
            </a:r>
          </a:p>
          <a:p>
            <a:pPr lvl="1"/>
            <a:r>
              <a:rPr lang="fr-FR" dirty="0" err="1" smtClean="0"/>
              <a:t>Hibernate</a:t>
            </a:r>
            <a:r>
              <a:rPr lang="fr-FR" dirty="0" smtClean="0"/>
              <a:t> : ORM utilisé pour l’accès à la base de données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: Framework léger de type MVC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: outil de construction d’applications, gestion de dépendances, packaging, déploiement ..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6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 (Eclipse version Java EE, c’est mieux !)</a:t>
            </a:r>
          </a:p>
          <a:p>
            <a:endParaRPr lang="fr-FR" dirty="0" smtClean="0"/>
          </a:p>
          <a:p>
            <a:r>
              <a:rPr lang="fr-FR" dirty="0" smtClean="0"/>
              <a:t>JDK (vous l’avez déjà)</a:t>
            </a:r>
          </a:p>
          <a:p>
            <a:endParaRPr lang="fr-FR" dirty="0" smtClean="0"/>
          </a:p>
          <a:p>
            <a:r>
              <a:rPr lang="fr-FR" dirty="0" err="1" smtClean="0"/>
              <a:t>Tomcat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Pré-requis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0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C’est une classe Java</a:t>
            </a:r>
          </a:p>
          <a:p>
            <a:r>
              <a:rPr lang="fr-FR" dirty="0" smtClean="0"/>
              <a:t>Créer des données grâce à un serveur HTTP</a:t>
            </a:r>
          </a:p>
          <a:p>
            <a:r>
              <a:rPr lang="fr-FR" dirty="0" smtClean="0"/>
              <a:t>Les données sont présentées au format HTML (ou XML)</a:t>
            </a:r>
          </a:p>
          <a:p>
            <a:r>
              <a:rPr lang="fr-FR" dirty="0" smtClean="0"/>
              <a:t>Est exécutée dynamiquement sur le serveur</a:t>
            </a:r>
          </a:p>
          <a:p>
            <a:r>
              <a:rPr lang="fr-FR" dirty="0" smtClean="0"/>
              <a:t>Chargée </a:t>
            </a:r>
          </a:p>
          <a:p>
            <a:pPr lvl="1"/>
            <a:r>
              <a:rPr lang="fr-FR" dirty="0" smtClean="0"/>
              <a:t>Automatiquement au démarrage du serveur</a:t>
            </a:r>
          </a:p>
          <a:p>
            <a:pPr lvl="1"/>
            <a:r>
              <a:rPr lang="fr-FR" dirty="0" smtClean="0"/>
              <a:t>Lors de la 1</a:t>
            </a:r>
            <a:r>
              <a:rPr lang="fr-FR" baseline="30000" dirty="0" smtClean="0"/>
              <a:t>ère</a:t>
            </a:r>
            <a:r>
              <a:rPr lang="fr-FR" dirty="0" smtClean="0"/>
              <a:t> requête du client</a:t>
            </a:r>
          </a:p>
          <a:p>
            <a:pPr lvl="1"/>
            <a:r>
              <a:rPr lang="fr-FR" dirty="0" smtClean="0"/>
              <a:t>Reste active une fois chargée</a:t>
            </a:r>
          </a:p>
          <a:p>
            <a:r>
              <a:rPr lang="fr-FR" dirty="0" smtClean="0"/>
              <a:t>Permet un accès aux services, base de données 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1872456"/>
            <a:ext cx="45624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0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556792"/>
            <a:ext cx="56483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8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47790"/>
            <a:ext cx="6480720" cy="479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5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 – Etape 1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04" y="1484784"/>
            <a:ext cx="58102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6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Servlet – Etape 2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4229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5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C73088-B109-45CE-B753-7F1578639E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séance de créativité</Template>
  <TotalTime>0</TotalTime>
  <Words>570</Words>
  <Application>Microsoft Office PowerPoint</Application>
  <PresentationFormat>Affichage à l'écran (4:3)</PresentationFormat>
  <Paragraphs>121</Paragraphs>
  <Slides>25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Rotonde</vt:lpstr>
      <vt:lpstr>Java EE</vt:lpstr>
      <vt:lpstr>Introduction</vt:lpstr>
      <vt:lpstr>Pré-requis</vt:lpstr>
      <vt:lpstr>Servlet</vt:lpstr>
      <vt:lpstr>Servlet</vt:lpstr>
      <vt:lpstr>Servlet</vt:lpstr>
      <vt:lpstr>Servlet</vt:lpstr>
      <vt:lpstr>Servlet – Etape 1</vt:lpstr>
      <vt:lpstr>Servlet – Etape 2</vt:lpstr>
      <vt:lpstr>Servlet – Etape 2 (et demi)</vt:lpstr>
      <vt:lpstr>Servlet – Etape 3</vt:lpstr>
      <vt:lpstr>Servlet – Etape 4</vt:lpstr>
      <vt:lpstr>Servlet - Entête</vt:lpstr>
      <vt:lpstr>Servlet – Entête réponse</vt:lpstr>
      <vt:lpstr>Servlet</vt:lpstr>
      <vt:lpstr>Exercice</vt:lpstr>
      <vt:lpstr>JSP</vt:lpstr>
      <vt:lpstr>JSP</vt:lpstr>
      <vt:lpstr>JSP - Exemple</vt:lpstr>
      <vt:lpstr>JSP – Inclure JSP </vt:lpstr>
      <vt:lpstr>MVC</vt:lpstr>
      <vt:lpstr>Exercices</vt:lpstr>
      <vt:lpstr>JDBC</vt:lpstr>
      <vt:lpstr>JDBC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2017-11-11T21:08:55Z</dcterms:created>
  <dcterms:modified xsi:type="dcterms:W3CDTF">2017-12-20T12:37:13Z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