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40"/>
  </p:notesMasterIdLst>
  <p:sldIdLst>
    <p:sldId id="256" r:id="rId3"/>
    <p:sldId id="257" r:id="rId4"/>
    <p:sldId id="276" r:id="rId5"/>
    <p:sldId id="258" r:id="rId6"/>
    <p:sldId id="259" r:id="rId7"/>
    <p:sldId id="260" r:id="rId8"/>
    <p:sldId id="261" r:id="rId9"/>
    <p:sldId id="274" r:id="rId10"/>
    <p:sldId id="275" r:id="rId11"/>
    <p:sldId id="262" r:id="rId12"/>
    <p:sldId id="264" r:id="rId13"/>
    <p:sldId id="265" r:id="rId14"/>
    <p:sldId id="267" r:id="rId15"/>
    <p:sldId id="269" r:id="rId16"/>
    <p:sldId id="270" r:id="rId17"/>
    <p:sldId id="271" r:id="rId18"/>
    <p:sldId id="272" r:id="rId19"/>
    <p:sldId id="273" r:id="rId20"/>
    <p:sldId id="287" r:id="rId21"/>
    <p:sldId id="263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8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77" d="100"/>
          <a:sy n="77" d="100"/>
        </p:scale>
        <p:origin x="-96" y="-9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fr-FR" sz="1200"/>
            </a:lvl1pPr>
          </a:lstStyle>
          <a:p>
            <a:fld id="{3842907C-D0AA-4C58-9F94-58B40AD65B29}" type="datetimeFigureOut">
              <a:rPr lang="fr-FR"/>
              <a:pPr/>
              <a:t>29/11/2017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fr-FR"/>
              <a:t>Cliquer ici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fr-FR" sz="1200"/>
            </a:lvl1pPr>
          </a:lstStyle>
          <a:p>
            <a:fld id="{1D76769E-C829-4283-B80E-CB90D995C291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277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24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lang="fr-FR"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fr-FR"/>
              <a:t>Modifiez le style du titre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 latinLnBrk="0">
              <a:buNone/>
              <a:defRPr lang="fr-FR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fr-FR"/>
              <a:t>Modifiez le style des sous-titres du masque</a:t>
            </a:r>
          </a:p>
        </p:txBody>
      </p:sp>
      <p:grpSp>
        <p:nvGrpSpPr>
          <p:cNvPr id="2" name="Group 14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fr-FR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fr-FR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lang="fr-F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fr-FR"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rPr lang="fr-FR"/>
              <a:pPr/>
              <a:t>mercredi 29 novembre 2017</a:t>
            </a:fld>
            <a:endParaRPr lang="fr-FR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fr-FR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fr-FR"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/>
              <a:pPr/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fr-FR"/>
              <a:pPr/>
              <a:t>mercredi 29 novembre 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fr-FR" sz="1400">
                <a:solidFill>
                  <a:schemeClr val="tx2">
                    <a:shade val="50000"/>
                  </a:schemeClr>
                </a:solidFill>
              </a:rPr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fr-FR"/>
              <a:pPr/>
              <a:t>mercredi 29 novembre 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fr-FR" sz="1400">
                <a:solidFill>
                  <a:schemeClr val="tx2">
                    <a:shade val="50000"/>
                  </a:schemeClr>
                </a:solidFill>
              </a:rPr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EF5B-F2CC-4EC5-8F1F-29A8BF9EFFA9}" type="datetime2">
              <a:rPr lang="fr-FR"/>
              <a:pPr/>
              <a:t>mercredi 29 novembre 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‹N°›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/>
              <a:t>Modifiez le style du titre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lang="fr-FR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 latinLnBrk="0">
              <a:buNone/>
              <a:defRPr lang="fr-FR" sz="2300">
                <a:solidFill>
                  <a:schemeClr val="tx1"/>
                </a:solidFill>
              </a:defRPr>
            </a:lvl1pPr>
            <a:lvl2pPr>
              <a:buNone/>
              <a:defRPr lang="fr-F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09C1-563D-4D9C-B702-B64C84A5A174}" type="datetime2">
              <a:rPr lang="fr-FR"/>
              <a:pPr/>
              <a:t>mercredi 29 novembre 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fr-FR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 latinLnBrk="0">
              <a:defRPr lang="fr-FR" sz="2800"/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  <a:extLst/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 latinLnBrk="0">
              <a:defRPr lang="fr-FR" sz="2800"/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  <a:extLst/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03D9-A6EB-41FB-BF22-3F49E470997E}" type="datetime2">
              <a:rPr lang="fr-FR"/>
              <a:pPr/>
              <a:t>mercredi 29 novembre 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/>
              <a:t>Modifiez le style du titre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lang="fr-FR"/>
            </a:lvl1pPr>
            <a:extLst/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lang="fr-FR" sz="2400" b="0">
                <a:solidFill>
                  <a:schemeClr val="bg1"/>
                </a:solidFill>
              </a:defRPr>
            </a:lvl1pPr>
            <a:lvl2pPr>
              <a:buNone/>
              <a:defRPr lang="fr-FR" sz="2000" b="1"/>
            </a:lvl2pPr>
            <a:lvl3pPr>
              <a:buNone/>
              <a:defRPr lang="fr-FR" sz="1800" b="1"/>
            </a:lvl3pPr>
            <a:lvl4pPr>
              <a:buNone/>
              <a:defRPr lang="fr-FR" sz="1600" b="1"/>
            </a:lvl4pPr>
            <a:lvl5pPr>
              <a:buNone/>
              <a:defRPr lang="fr-FR" sz="1600" b="1"/>
            </a:lvl5pPr>
            <a:extLst/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lang="fr-FR" sz="2400" b="0">
                <a:solidFill>
                  <a:schemeClr val="bg1"/>
                </a:solidFill>
              </a:defRPr>
            </a:lvl1pPr>
            <a:lvl2pPr>
              <a:buNone/>
              <a:defRPr lang="fr-FR" sz="2000" b="1"/>
            </a:lvl2pPr>
            <a:lvl3pPr>
              <a:buNone/>
              <a:defRPr lang="fr-FR" sz="1800" b="1"/>
            </a:lvl3pPr>
            <a:lvl4pPr>
              <a:buNone/>
              <a:defRPr lang="fr-FR" sz="1600" b="1"/>
            </a:lvl4pPr>
            <a:lvl5pPr>
              <a:buNone/>
              <a:defRPr lang="fr-FR" sz="1600" b="1"/>
            </a:lvl5pPr>
            <a:extLst/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lang="fr-FR" sz="2400"/>
            </a:lvl1pPr>
            <a:lvl2pPr>
              <a:defRPr lang="fr-FR" sz="2000"/>
            </a:lvl2pPr>
            <a:lvl3pPr>
              <a:defRPr lang="fr-FR" sz="1800"/>
            </a:lvl3pPr>
            <a:lvl4pPr>
              <a:defRPr lang="fr-FR" sz="1600"/>
            </a:lvl4pPr>
            <a:lvl5pPr>
              <a:defRPr lang="fr-FR" sz="1600"/>
            </a:lvl5pPr>
            <a:extLst/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7243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lang="fr-FR" sz="2400"/>
            </a:lvl1pPr>
            <a:lvl2pPr>
              <a:defRPr lang="fr-FR" sz="2000"/>
            </a:lvl2pPr>
            <a:lvl3pPr>
              <a:defRPr lang="fr-FR" sz="1800"/>
            </a:lvl3pPr>
            <a:lvl4pPr>
              <a:defRPr lang="fr-FR" sz="1600"/>
            </a:lvl4pPr>
            <a:lvl5pPr>
              <a:defRPr lang="fr-FR" sz="1600"/>
            </a:lvl5pPr>
            <a:extLst/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0534-5698-4F62-9CFE-5DE61A073E78}" type="datetime2">
              <a:rPr lang="fr-FR"/>
              <a:pPr/>
              <a:t>mercredi 29 novembre 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27A3-B249-4F87-AB1A-1E06AC1AA2A4}" type="datetime2">
              <a:rPr lang="fr-FR"/>
              <a:pPr/>
              <a:t>mercredi 29 novembre 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/>
              <a:t>Modifiez le style du titre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6142-29B2-49CC-BCC6-A3AD70B4960E}" type="datetime2">
              <a:rPr lang="fr-FR"/>
              <a:pPr/>
              <a:t>mercredi 29 novembre 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lang="fr-FR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 latinLnBrk="0">
              <a:buNone/>
              <a:defRPr lang="fr-FR" sz="1600"/>
            </a:lvl1pPr>
            <a:lvl2pPr>
              <a:buNone/>
              <a:defRPr lang="fr-FR" sz="1200"/>
            </a:lvl2pPr>
            <a:lvl3pPr>
              <a:buNone/>
              <a:defRPr lang="fr-FR" sz="1000"/>
            </a:lvl3pPr>
            <a:lvl4pPr>
              <a:buNone/>
              <a:defRPr lang="fr-FR" sz="900"/>
            </a:lvl4pPr>
            <a:lvl5pPr>
              <a:buNone/>
              <a:defRPr lang="fr-FR" sz="900"/>
            </a:lvl5pPr>
            <a:extLst/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lang="fr-FR" sz="3200"/>
            </a:lvl1pPr>
            <a:lvl2pPr>
              <a:defRPr lang="fr-FR" sz="2800"/>
            </a:lvl2pPr>
            <a:lvl3pPr>
              <a:defRPr lang="fr-FR" sz="2400"/>
            </a:lvl3pPr>
            <a:lvl4pPr>
              <a:defRPr lang="fr-FR" sz="2000"/>
            </a:lvl4pPr>
            <a:lvl5pPr>
              <a:defRPr lang="fr-FR" sz="2000"/>
            </a:lvl5pPr>
            <a:extLst/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86C4691-4882-40A8-AF62-8CF6A18D40B2}" type="datetime2">
              <a:rPr lang="fr-FR"/>
              <a:pPr/>
              <a:t>mercredi 29 novembre 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 latinLnBrk="0">
              <a:buNone/>
              <a:defRPr lang="fr-FR" sz="1400"/>
            </a:lvl1pPr>
            <a:lvl2pPr>
              <a:defRPr lang="fr-FR" sz="1200"/>
            </a:lvl2pPr>
            <a:lvl3pPr>
              <a:defRPr lang="fr-FR" sz="1000"/>
            </a:lvl3pPr>
            <a:lvl4pPr>
              <a:defRPr lang="fr-FR" sz="900"/>
            </a:lvl4pPr>
            <a:lvl5pPr>
              <a:defRPr lang="fr-FR" sz="900"/>
            </a:lvl5pPr>
            <a:extLst/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lang="fr-FR" sz="3200"/>
            </a:lvl1pPr>
            <a:extLst/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fr-FR"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rPr lang="fr-FR"/>
              <a:pPr/>
              <a:t>mercredi 29 novembre 2017</a:t>
            </a:fld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 latinLnBrk="0">
              <a:defRPr lang="fr-FR">
                <a:solidFill>
                  <a:schemeClr val="tx1"/>
                </a:solidFill>
              </a:defRPr>
            </a:lvl1pPr>
            <a:extLst/>
          </a:lstStyle>
          <a:p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fr-FR"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/>
              <a:pPr/>
              <a:t>‹N°›</a:t>
            </a:fld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lang="fr-FR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fr-FR"/>
              <a:t>Modifiez le style du titre</a:t>
            </a:r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fr-FR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fr-FR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fr-FR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fr-FR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fr-FR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fr-FR"/>
              <a:t>Cliquer ici pour modifier le style du titre du masque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fr-FR"/>
              <a:t>Cliquer ici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  <a:p>
            <a:pPr lvl="5"/>
            <a:r>
              <a:rPr lang="fr-FR"/>
              <a:t>Sixième niveau</a:t>
            </a:r>
          </a:p>
          <a:p>
            <a:pPr lvl="6"/>
            <a:r>
              <a:rPr lang="fr-FR"/>
              <a:t>Septième niveau</a:t>
            </a:r>
          </a:p>
          <a:p>
            <a:pPr lvl="7"/>
            <a:r>
              <a:rPr lang="fr-FR"/>
              <a:t>Huitième niveau</a:t>
            </a:r>
          </a:p>
          <a:p>
            <a:pPr lvl="8"/>
            <a:r>
              <a:rPr lang="fr-FR"/>
              <a:t>Neuvième niveau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lang="fr-FR" sz="1000">
                <a:solidFill>
                  <a:schemeClr val="tx1"/>
                </a:solidFill>
              </a:defRPr>
            </a:lvl1pPr>
            <a:extLst/>
          </a:lstStyle>
          <a:p>
            <a:fld id="{D10E14BF-C004-4398-9186-5EE680724D95}" type="datetime2">
              <a:rPr lang="fr-FR"/>
              <a:pPr/>
              <a:t>mercredi 29 novembre 2017</a:t>
            </a:fld>
            <a:endParaRPr lang="fr-FR" sz="100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fr-FR"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lang="fr-FR" sz="100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fr-FR"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lang="fr-FR" sz="1400">
                <a:solidFill>
                  <a:schemeClr val="tx2">
                    <a:shade val="50000"/>
                  </a:schemeClr>
                </a:solidFill>
              </a:rPr>
              <a:pPr/>
              <a:t>‹N°›</a:t>
            </a:fld>
            <a:endParaRPr lang="fr-FR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lang="fr-FR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lang="fr-FR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lang="fr-FR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lang="fr-FR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lang="fr-FR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fr-FR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fr-FR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fr-FR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aubin/formationjav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javase-clienttechnologies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25hoursaday.com/CsharpVsJava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Plateforme développement JAVA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André </a:t>
            </a:r>
            <a:r>
              <a:rPr lang="fr-FR" dirty="0" smtClean="0"/>
              <a:t>AUBIN – </a:t>
            </a:r>
            <a:r>
              <a:rPr lang="fr-FR" dirty="0" err="1" smtClean="0"/>
              <a:t>Proxiad</a:t>
            </a:r>
            <a:r>
              <a:rPr lang="fr-FR" dirty="0" smtClean="0"/>
              <a:t> Lille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Java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Types primitifs</a:t>
            </a:r>
          </a:p>
          <a:p>
            <a:r>
              <a:rPr lang="fr-FR" dirty="0" smtClean="0"/>
              <a:t>Variables</a:t>
            </a:r>
          </a:p>
          <a:p>
            <a:r>
              <a:rPr lang="fr-FR" dirty="0" smtClean="0"/>
              <a:t>Opérateurs</a:t>
            </a:r>
          </a:p>
          <a:p>
            <a:r>
              <a:rPr lang="fr-FR" dirty="0" smtClean="0"/>
              <a:t>Types objets</a:t>
            </a:r>
          </a:p>
          <a:p>
            <a:r>
              <a:rPr lang="fr-FR" dirty="0" err="1" smtClean="0"/>
              <a:t>Enum</a:t>
            </a:r>
            <a:endParaRPr lang="fr-FR" dirty="0" smtClean="0"/>
          </a:p>
          <a:p>
            <a:r>
              <a:rPr lang="fr-FR" dirty="0" smtClean="0"/>
              <a:t>Commentaires</a:t>
            </a:r>
          </a:p>
          <a:p>
            <a:r>
              <a:rPr lang="fr-FR" dirty="0" smtClean="0"/>
              <a:t>Conditions</a:t>
            </a:r>
          </a:p>
          <a:p>
            <a:r>
              <a:rPr lang="fr-FR" dirty="0" smtClean="0"/>
              <a:t>Méthodes</a:t>
            </a:r>
          </a:p>
          <a:p>
            <a:r>
              <a:rPr lang="fr-FR" dirty="0" smtClean="0"/>
              <a:t>Constructeurs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 primitifs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6525074"/>
              </p:ext>
            </p:extLst>
          </p:nvPr>
        </p:nvGraphicFramePr>
        <p:xfrm>
          <a:off x="457200" y="1481138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Valeur défaut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Taille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Type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 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Entier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short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 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Entier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 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Entier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long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 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Entier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float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0.0f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 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Décimal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double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0.0d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 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Décimal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char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 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Caractère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boolean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False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 bit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booléen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31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Variables et opérateurs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Variables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Opérateurs</a:t>
            </a:r>
          </a:p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2"/>
            <a:ext cx="14573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509120"/>
            <a:ext cx="53816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337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 objets et </a:t>
            </a:r>
            <a:r>
              <a:rPr lang="fr-FR" dirty="0" err="1" smtClean="0"/>
              <a:t>Enum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 sont des types plus complexes</a:t>
            </a:r>
          </a:p>
          <a:p>
            <a:pPr lvl="1"/>
            <a:r>
              <a:rPr lang="fr-FR" dirty="0" smtClean="0"/>
              <a:t>String</a:t>
            </a:r>
          </a:p>
          <a:p>
            <a:pPr lvl="1"/>
            <a:r>
              <a:rPr lang="fr-FR" dirty="0" err="1" smtClean="0"/>
              <a:t>Integer</a:t>
            </a:r>
            <a:endParaRPr lang="fr-FR" dirty="0" smtClean="0"/>
          </a:p>
          <a:p>
            <a:pPr lvl="1"/>
            <a:r>
              <a:rPr lang="fr-FR" dirty="0" smtClean="0"/>
              <a:t>Double</a:t>
            </a:r>
          </a:p>
          <a:p>
            <a:pPr lvl="1"/>
            <a:r>
              <a:rPr lang="fr-FR" dirty="0" err="1" smtClean="0"/>
              <a:t>Boolean</a:t>
            </a:r>
            <a:endParaRPr lang="fr-FR" dirty="0" smtClean="0"/>
          </a:p>
          <a:p>
            <a:pPr lvl="1"/>
            <a:r>
              <a:rPr lang="fr-FR" dirty="0" smtClean="0"/>
              <a:t>List</a:t>
            </a:r>
          </a:p>
          <a:p>
            <a:pPr lvl="1"/>
            <a:r>
              <a:rPr lang="fr-FR" dirty="0" smtClean="0"/>
              <a:t>Types références (emplacement mémoire)</a:t>
            </a:r>
          </a:p>
          <a:p>
            <a:r>
              <a:rPr lang="fr-FR" dirty="0" err="1" smtClean="0"/>
              <a:t>Enum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509120"/>
            <a:ext cx="340042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96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Conditions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IF/ELSE</a:t>
            </a:r>
          </a:p>
          <a:p>
            <a:r>
              <a:rPr lang="fr-FR" dirty="0" smtClean="0"/>
              <a:t>Boucles (For, </a:t>
            </a:r>
            <a:r>
              <a:rPr lang="fr-FR" dirty="0" err="1" smtClean="0"/>
              <a:t>while</a:t>
            </a:r>
            <a:r>
              <a:rPr lang="fr-FR" dirty="0" smtClean="0"/>
              <a:t>, do…</a:t>
            </a:r>
            <a:r>
              <a:rPr lang="fr-FR" dirty="0" err="1" smtClean="0"/>
              <a:t>while</a:t>
            </a:r>
            <a:r>
              <a:rPr lang="fr-FR" dirty="0" smtClean="0"/>
              <a:t>)</a:t>
            </a:r>
          </a:p>
          <a:p>
            <a:r>
              <a:rPr lang="fr-FR" dirty="0" smtClean="0"/>
              <a:t>Switch</a:t>
            </a:r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92896"/>
            <a:ext cx="353377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96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méthode :</a:t>
            </a:r>
          </a:p>
          <a:p>
            <a:pPr lvl="1"/>
            <a:r>
              <a:rPr lang="fr-FR" dirty="0" smtClean="0"/>
              <a:t>A un comportement</a:t>
            </a:r>
          </a:p>
          <a:p>
            <a:pPr lvl="1"/>
            <a:r>
              <a:rPr lang="fr-FR" dirty="0" smtClean="0"/>
              <a:t>Peut-être appelée plusieurs fois</a:t>
            </a:r>
          </a:p>
          <a:p>
            <a:pPr lvl="1"/>
            <a:r>
              <a:rPr lang="fr-FR" dirty="0" smtClean="0"/>
              <a:t>Peut avoir des paramètres</a:t>
            </a:r>
          </a:p>
          <a:p>
            <a:pPr lvl="1"/>
            <a:r>
              <a:rPr lang="fr-FR" dirty="0" smtClean="0"/>
              <a:t>Peut avoir une valeur de retour</a:t>
            </a:r>
          </a:p>
          <a:p>
            <a:pPr lvl="1"/>
            <a:endParaRPr lang="fr-F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459" y="3717032"/>
            <a:ext cx="357187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920" y="4941168"/>
            <a:ext cx="29241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96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Programmation objet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classe :</a:t>
            </a:r>
          </a:p>
          <a:p>
            <a:pPr lvl="1"/>
            <a:r>
              <a:rPr lang="fr-FR" dirty="0" smtClean="0"/>
              <a:t>A un nom</a:t>
            </a:r>
          </a:p>
          <a:p>
            <a:pPr lvl="1"/>
            <a:r>
              <a:rPr lang="fr-FR" dirty="0" smtClean="0"/>
              <a:t>A un identifier (public, final, abstract, default)</a:t>
            </a:r>
          </a:p>
          <a:p>
            <a:pPr lvl="1"/>
            <a:r>
              <a:rPr lang="fr-FR" dirty="0" smtClean="0"/>
              <a:t>Possède des attributs</a:t>
            </a:r>
          </a:p>
          <a:p>
            <a:pPr lvl="1"/>
            <a:r>
              <a:rPr lang="fr-FR" dirty="0" smtClean="0"/>
              <a:t>Possède un ou plusieurs constructeurs</a:t>
            </a:r>
          </a:p>
          <a:p>
            <a:pPr lvl="1"/>
            <a:r>
              <a:rPr lang="fr-FR" dirty="0" smtClean="0"/>
              <a:t>Possède des méthodes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marL="393192" lvl="1" indent="0">
              <a:buNone/>
            </a:pPr>
            <a:r>
              <a:rPr lang="fr-FR" dirty="0"/>
              <a:t>	</a:t>
            </a:r>
            <a:r>
              <a:rPr lang="fr-FR" dirty="0" smtClean="0"/>
              <a:t>	   </a:t>
            </a:r>
            <a:r>
              <a:rPr lang="fr-FR" sz="4000" dirty="0"/>
              <a:t>	Voir démo 1</a:t>
            </a:r>
          </a:p>
          <a:p>
            <a:pPr marL="393192" lvl="1" indent="0">
              <a:buNone/>
            </a:pP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44496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Notions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L’encapsulation est le rapprochement des données (attributs </a:t>
            </a:r>
            <a:r>
              <a:rPr lang="fr-FR" dirty="0" err="1" smtClean="0"/>
              <a:t>private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r>
              <a:rPr lang="fr-FR" dirty="0" smtClean="0"/>
              <a:t>On instancie une classe avec le mot clef « new »</a:t>
            </a:r>
          </a:p>
          <a:p>
            <a:endParaRPr lang="fr-FR" dirty="0"/>
          </a:p>
          <a:p>
            <a:r>
              <a:rPr lang="fr-FR" dirty="0" smtClean="0"/>
              <a:t>Une classe Java peut hériter d’une seule classe</a:t>
            </a:r>
          </a:p>
          <a:p>
            <a:pPr lvl="1"/>
            <a:r>
              <a:rPr lang="fr-FR" dirty="0" smtClean="0"/>
              <a:t>Utilisation du mot clef « </a:t>
            </a:r>
            <a:r>
              <a:rPr lang="fr-FR" dirty="0" err="1" smtClean="0"/>
              <a:t>extends</a:t>
            </a:r>
            <a:r>
              <a:rPr lang="fr-FR" dirty="0" smtClean="0"/>
              <a:t> »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Elle peut implémenter plusieurs interfaces</a:t>
            </a:r>
          </a:p>
          <a:p>
            <a:pPr lvl="1"/>
            <a:r>
              <a:rPr lang="fr-FR" dirty="0" smtClean="0"/>
              <a:t>Utilisation du mot clef « </a:t>
            </a:r>
            <a:r>
              <a:rPr lang="fr-FR" dirty="0" err="1" smtClean="0"/>
              <a:t>implements</a:t>
            </a:r>
            <a:r>
              <a:rPr lang="fr-FR" dirty="0" smtClean="0"/>
              <a:t> »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Utilisation du polymorphisme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marL="393192" lvl="1" indent="0">
              <a:buNone/>
            </a:pPr>
            <a:r>
              <a:rPr lang="fr-FR" sz="4000" dirty="0" smtClean="0"/>
              <a:t>		   </a:t>
            </a:r>
            <a:r>
              <a:rPr lang="fr-FR" sz="5700" dirty="0" smtClean="0"/>
              <a:t>Voir </a:t>
            </a:r>
            <a:r>
              <a:rPr lang="fr-FR" sz="5700" dirty="0"/>
              <a:t>démo </a:t>
            </a:r>
            <a:r>
              <a:rPr lang="fr-FR" sz="5700" dirty="0" smtClean="0"/>
              <a:t>2</a:t>
            </a:r>
            <a:endParaRPr lang="fr-FR" sz="5700" dirty="0"/>
          </a:p>
          <a:p>
            <a:pPr marL="393192" lvl="1" indent="0">
              <a:buNone/>
            </a:pPr>
            <a:r>
              <a:rPr lang="fr-FR" dirty="0" smtClean="0"/>
              <a:t>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496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POO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Voir exercice </a:t>
            </a:r>
            <a:r>
              <a:rPr lang="fr-FR" dirty="0" err="1" smtClean="0"/>
              <a:t>GestionPharmacie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pPr marL="109728" indent="0">
              <a:buNone/>
            </a:pPr>
            <a:r>
              <a:rPr lang="fr-FR" dirty="0" smtClean="0">
                <a:hlinkClick r:id="rId3"/>
              </a:rPr>
              <a:t>https://github.com/andreaubin/formationjava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496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String - possibilités</a:t>
            </a:r>
          </a:p>
          <a:p>
            <a:endParaRPr lang="fr-FR" dirty="0"/>
          </a:p>
          <a:p>
            <a:r>
              <a:rPr lang="fr-FR" dirty="0" smtClean="0"/>
              <a:t>Classes génériques</a:t>
            </a:r>
          </a:p>
          <a:p>
            <a:endParaRPr lang="fr-FR" dirty="0"/>
          </a:p>
          <a:p>
            <a:r>
              <a:rPr lang="fr-FR" dirty="0" smtClean="0"/>
              <a:t>Classes abstraites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55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Présentation générale</a:t>
            </a:r>
          </a:p>
          <a:p>
            <a:pPr lvl="1"/>
            <a:r>
              <a:rPr lang="fr-FR" dirty="0" smtClean="0"/>
              <a:t>Présentation</a:t>
            </a:r>
          </a:p>
          <a:p>
            <a:pPr lvl="1"/>
            <a:r>
              <a:rPr lang="fr-FR" dirty="0" smtClean="0"/>
              <a:t>Différences C# - Java</a:t>
            </a:r>
          </a:p>
          <a:p>
            <a:pPr lvl="1"/>
            <a:r>
              <a:rPr lang="fr-FR" dirty="0" smtClean="0"/>
              <a:t>Rappel Java</a:t>
            </a:r>
          </a:p>
          <a:p>
            <a:pPr lvl="1"/>
            <a:r>
              <a:rPr lang="fr-FR" dirty="0" smtClean="0"/>
              <a:t>Conception objet</a:t>
            </a:r>
          </a:p>
          <a:p>
            <a:r>
              <a:rPr lang="fr-FR" dirty="0" smtClean="0"/>
              <a:t>Exceptions, Input/Output, Threads</a:t>
            </a:r>
          </a:p>
          <a:p>
            <a:pPr lvl="1"/>
            <a:r>
              <a:rPr lang="fr-FR" dirty="0" smtClean="0"/>
              <a:t>Erreurs et Exception</a:t>
            </a:r>
          </a:p>
          <a:p>
            <a:pPr lvl="1"/>
            <a:r>
              <a:rPr lang="fr-FR" dirty="0" err="1" smtClean="0"/>
              <a:t>Streams</a:t>
            </a:r>
            <a:r>
              <a:rPr lang="fr-FR" dirty="0" smtClean="0"/>
              <a:t> (entrée-sortie)</a:t>
            </a:r>
          </a:p>
          <a:p>
            <a:pPr lvl="1"/>
            <a:r>
              <a:rPr lang="fr-FR" dirty="0" smtClean="0"/>
              <a:t>Threads</a:t>
            </a:r>
          </a:p>
          <a:p>
            <a:pPr lvl="1"/>
            <a:r>
              <a:rPr lang="fr-FR" dirty="0" smtClean="0"/>
              <a:t>Java 8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Exceptions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1" dirty="0"/>
              <a:t>Une exception est un événement qui se produit pendant </a:t>
            </a:r>
            <a:r>
              <a:rPr lang="fr-FR" i="1" dirty="0" smtClean="0"/>
              <a:t>l'exécution </a:t>
            </a:r>
            <a:r>
              <a:rPr lang="fr-FR" i="1" dirty="0"/>
              <a:t>d'un programme, qui perturbe le flux normal des instructions du </a:t>
            </a:r>
            <a:r>
              <a:rPr lang="fr-FR" i="1" dirty="0" smtClean="0"/>
              <a:t>programme.</a:t>
            </a:r>
          </a:p>
          <a:p>
            <a:endParaRPr lang="fr-FR" dirty="0"/>
          </a:p>
          <a:p>
            <a:r>
              <a:rPr lang="fr-FR" dirty="0" smtClean="0"/>
              <a:t>Pourquoi utiliser les Exception java ?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Try</a:t>
            </a:r>
            <a:r>
              <a:rPr lang="fr-FR" dirty="0" smtClean="0"/>
              <a:t>/Catch/</a:t>
            </a:r>
            <a:r>
              <a:rPr lang="fr-FR" dirty="0" err="1" smtClean="0"/>
              <a:t>Finally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 err="1" smtClean="0"/>
              <a:t>Try</a:t>
            </a:r>
            <a:r>
              <a:rPr lang="fr-FR" dirty="0" smtClean="0"/>
              <a:t> est utilisé pour encapsuler du code risqué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Le bloc </a:t>
            </a:r>
            <a:r>
              <a:rPr lang="fr-FR" dirty="0" err="1" smtClean="0"/>
              <a:t>try</a:t>
            </a:r>
            <a:r>
              <a:rPr lang="fr-FR" dirty="0" smtClean="0"/>
              <a:t> n’est jamais seul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Suivi d’un ou plusieurs catch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Et/ou suivi d’un bloc </a:t>
            </a:r>
            <a:r>
              <a:rPr lang="fr-FR" dirty="0" err="1" smtClean="0"/>
              <a:t>finally</a:t>
            </a: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Le bloc catch est utilisé pour capter une exception spécifique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On peut enchainer plusieurs bloc catch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Le bloc </a:t>
            </a:r>
            <a:r>
              <a:rPr lang="fr-FR" dirty="0" err="1" smtClean="0"/>
              <a:t>finally</a:t>
            </a:r>
            <a:r>
              <a:rPr lang="fr-FR" dirty="0" smtClean="0"/>
              <a:t> est appelé quoi qu’il arrive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815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Throw</a:t>
            </a:r>
            <a:r>
              <a:rPr lang="fr-FR" dirty="0" smtClean="0"/>
              <a:t> Exception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Le mot clef </a:t>
            </a:r>
            <a:r>
              <a:rPr lang="fr-FR" dirty="0" err="1" smtClean="0"/>
              <a:t>throw</a:t>
            </a:r>
            <a:r>
              <a:rPr lang="fr-FR" dirty="0" smtClean="0"/>
              <a:t> permet de déclencher une exception à n’importe quel moment</a:t>
            </a:r>
          </a:p>
          <a:p>
            <a:pPr>
              <a:lnSpc>
                <a:spcPct val="150000"/>
              </a:lnSpc>
            </a:pPr>
            <a:endParaRPr lang="fr-FR" i="1" dirty="0"/>
          </a:p>
          <a:p>
            <a:pPr marL="109728" indent="0">
              <a:lnSpc>
                <a:spcPct val="150000"/>
              </a:lnSpc>
              <a:buNone/>
            </a:pPr>
            <a:r>
              <a:rPr lang="fr-FR" i="1" dirty="0" smtClean="0"/>
              <a:t>		</a:t>
            </a:r>
            <a:r>
              <a:rPr lang="fr-FR" dirty="0" smtClean="0"/>
              <a:t>     </a:t>
            </a:r>
            <a:r>
              <a:rPr lang="fr-FR" sz="4000" dirty="0" smtClean="0"/>
              <a:t>Voir démo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186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Exception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Ouvrir Excercice1 dans le package </a:t>
            </a:r>
            <a:r>
              <a:rPr lang="fr-FR" dirty="0" err="1" smtClean="0"/>
              <a:t>demoexception</a:t>
            </a:r>
            <a:endParaRPr lang="fr-FR" dirty="0" smtClean="0"/>
          </a:p>
          <a:p>
            <a:pPr lvl="1">
              <a:lnSpc>
                <a:spcPct val="150000"/>
              </a:lnSpc>
            </a:pPr>
            <a:r>
              <a:rPr lang="fr-FR" dirty="0" smtClean="0"/>
              <a:t>Gérer l’entrée de valeur négative pour ne pas que le programme se termine brusquement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Proposer à l’utilisateur de rentrer une nouvelle valeur à la place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947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Exception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Créer votre propre classe Exception qui sera appelée si le nombre est entier mais est inférieur à 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452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Stream</a:t>
            </a:r>
          </a:p>
          <a:p>
            <a:pPr lvl="1"/>
            <a:r>
              <a:rPr lang="fr-FR" dirty="0" smtClean="0"/>
              <a:t>Un </a:t>
            </a:r>
            <a:r>
              <a:rPr lang="fr-FR" dirty="0" err="1" smtClean="0"/>
              <a:t>stream</a:t>
            </a:r>
            <a:r>
              <a:rPr lang="fr-FR" dirty="0" smtClean="0"/>
              <a:t> est une donnée de transfert</a:t>
            </a:r>
          </a:p>
          <a:p>
            <a:pPr lvl="1"/>
            <a:r>
              <a:rPr lang="fr-FR" dirty="0" smtClean="0"/>
              <a:t>Fait parti du package </a:t>
            </a:r>
            <a:r>
              <a:rPr lang="fr-FR" i="1" dirty="0" smtClean="0"/>
              <a:t>java.io</a:t>
            </a:r>
          </a:p>
          <a:p>
            <a:pPr lvl="1"/>
            <a:r>
              <a:rPr lang="fr-FR" dirty="0" smtClean="0"/>
              <a:t>Utilisations:</a:t>
            </a:r>
          </a:p>
          <a:p>
            <a:pPr lvl="2"/>
            <a:r>
              <a:rPr lang="fr-FR" dirty="0" smtClean="0"/>
              <a:t>Ouvrir un flux</a:t>
            </a:r>
          </a:p>
          <a:p>
            <a:pPr lvl="2"/>
            <a:r>
              <a:rPr lang="fr-FR" dirty="0" smtClean="0"/>
              <a:t>Ecrire ou lire dans un flux</a:t>
            </a:r>
          </a:p>
          <a:p>
            <a:pPr lvl="2"/>
            <a:r>
              <a:rPr lang="fr-FR" dirty="0" smtClean="0"/>
              <a:t>Fermer un flux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Input Output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09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Aller dans la classe ExerciceFile.java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1. Lire le contenu du fichier test.txt et l’afficher dans la console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2. Lire le contenu et l’écrire dans un nouveau fichier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620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objet devient « </a:t>
            </a:r>
            <a:r>
              <a:rPr lang="fr-FR" dirty="0" err="1" smtClean="0"/>
              <a:t>sérialisable</a:t>
            </a:r>
            <a:r>
              <a:rPr lang="fr-FR" dirty="0" smtClean="0"/>
              <a:t> » en implémentant l’interface </a:t>
            </a:r>
            <a:r>
              <a:rPr lang="fr-FR" dirty="0" err="1" smtClean="0"/>
              <a:t>java.io.Serializable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La sérialisation permet de faire transiter des objets (dans un fichier, vers un serveur)</a:t>
            </a:r>
          </a:p>
          <a:p>
            <a:endParaRPr lang="fr-FR" dirty="0"/>
          </a:p>
          <a:p>
            <a:r>
              <a:rPr lang="fr-FR" dirty="0" smtClean="0"/>
              <a:t>Exercice : Ecrire des objets dans un fichier .</a:t>
            </a:r>
            <a:r>
              <a:rPr lang="fr-FR" dirty="0" err="1" smtClean="0"/>
              <a:t>txt</a:t>
            </a:r>
            <a:r>
              <a:rPr lang="fr-FR" dirty="0" smtClean="0"/>
              <a:t> et les afficher dans la console en lisant ce même fichier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Serialisation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512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thread permet de réaliser plusieurs traitements en simultané </a:t>
            </a:r>
          </a:p>
          <a:p>
            <a:r>
              <a:rPr lang="fr-FR" dirty="0" smtClean="0"/>
              <a:t>La classe en utilisant doit implémenter l’interface </a:t>
            </a:r>
            <a:r>
              <a:rPr lang="fr-FR" dirty="0" err="1" smtClean="0"/>
              <a:t>Runnable</a:t>
            </a:r>
            <a:endParaRPr lang="fr-FR" dirty="0" smtClean="0"/>
          </a:p>
          <a:p>
            <a:r>
              <a:rPr lang="fr-FR" dirty="0" smtClean="0"/>
              <a:t>On utilise la classe Thread pour instancier un thread</a:t>
            </a:r>
          </a:p>
          <a:p>
            <a:r>
              <a:rPr lang="fr-FR" dirty="0" smtClean="0"/>
              <a:t>Le thread démarre avec la méthode </a:t>
            </a:r>
            <a:r>
              <a:rPr lang="fr-FR" dirty="0" err="1" smtClean="0"/>
              <a:t>start</a:t>
            </a:r>
            <a:r>
              <a:rPr lang="fr-FR" dirty="0" smtClean="0"/>
              <a:t>()</a:t>
            </a:r>
          </a:p>
          <a:p>
            <a:endParaRPr lang="fr-FR" dirty="0"/>
          </a:p>
          <a:p>
            <a:pPr marL="109728" indent="0">
              <a:buNone/>
            </a:pPr>
            <a:r>
              <a:rPr lang="fr-FR" sz="4000" dirty="0" smtClean="0"/>
              <a:t>		Voir démo thread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Thread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943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What’s</a:t>
            </a:r>
            <a:r>
              <a:rPr lang="fr-FR" dirty="0" smtClean="0"/>
              <a:t> new ?</a:t>
            </a:r>
          </a:p>
          <a:p>
            <a:pPr lvl="1"/>
            <a:r>
              <a:rPr lang="fr-FR" dirty="0" smtClean="0"/>
              <a:t>Lambda expressions</a:t>
            </a:r>
          </a:p>
          <a:p>
            <a:pPr lvl="1"/>
            <a:r>
              <a:rPr lang="fr-FR" dirty="0" smtClean="0"/>
              <a:t>Stream dans les Collections</a:t>
            </a:r>
          </a:p>
          <a:p>
            <a:pPr lvl="1"/>
            <a:r>
              <a:rPr lang="fr-FR" smtClean="0"/>
              <a:t>JavaFX8 inclus</a:t>
            </a:r>
            <a:endParaRPr lang="fr-FR" dirty="0" smtClean="0"/>
          </a:p>
          <a:p>
            <a:pPr lvl="1"/>
            <a:r>
              <a:rPr lang="fr-FR" dirty="0" smtClean="0"/>
              <a:t>Une multitude d’autres choses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Java 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162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IHM</a:t>
            </a:r>
          </a:p>
          <a:p>
            <a:pPr lvl="1"/>
            <a:r>
              <a:rPr lang="fr-FR" dirty="0" smtClean="0"/>
              <a:t>Composants</a:t>
            </a:r>
          </a:p>
          <a:p>
            <a:pPr lvl="1"/>
            <a:r>
              <a:rPr lang="fr-FR" dirty="0" smtClean="0"/>
              <a:t>Evénements</a:t>
            </a:r>
          </a:p>
          <a:p>
            <a:pPr lvl="1"/>
            <a:r>
              <a:rPr lang="fr-FR" dirty="0" smtClean="0"/>
              <a:t>Présentation Java FX</a:t>
            </a:r>
          </a:p>
          <a:p>
            <a:r>
              <a:rPr lang="fr-FR" dirty="0" smtClean="0"/>
              <a:t>Introduction au JEE</a:t>
            </a:r>
          </a:p>
          <a:p>
            <a:pPr lvl="1"/>
            <a:r>
              <a:rPr lang="fr-FR" dirty="0" smtClean="0"/>
              <a:t>Présentation</a:t>
            </a:r>
          </a:p>
          <a:p>
            <a:pPr lvl="1"/>
            <a:r>
              <a:rPr lang="fr-FR" dirty="0" smtClean="0"/>
              <a:t>EJB</a:t>
            </a:r>
          </a:p>
          <a:p>
            <a:pPr lvl="1"/>
            <a:r>
              <a:rPr lang="fr-FR" dirty="0" smtClean="0"/>
              <a:t>Services</a:t>
            </a:r>
          </a:p>
          <a:p>
            <a:pPr lvl="1"/>
            <a:r>
              <a:rPr lang="fr-FR" dirty="0" smtClean="0"/>
              <a:t>Composants</a:t>
            </a:r>
          </a:p>
          <a:p>
            <a:r>
              <a:rPr lang="fr-FR" dirty="0" smtClean="0"/>
              <a:t>Conception application web</a:t>
            </a:r>
          </a:p>
          <a:p>
            <a:pPr lvl="1"/>
            <a:r>
              <a:rPr lang="fr-FR" dirty="0"/>
              <a:t>Serveurs d’applications </a:t>
            </a:r>
            <a:endParaRPr lang="fr-FR" dirty="0" smtClean="0"/>
          </a:p>
          <a:p>
            <a:pPr lvl="1"/>
            <a:r>
              <a:rPr lang="fr-FR" dirty="0" smtClean="0"/>
              <a:t>Servlets</a:t>
            </a:r>
          </a:p>
          <a:p>
            <a:pPr lvl="1"/>
            <a:r>
              <a:rPr lang="fr-FR" dirty="0" smtClean="0"/>
              <a:t>JSP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912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Bibliothèque graphique intégrée dans le JDK de Java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Crée par Sun Microsystems (Oracle 2009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Réalisation d’interfaces graphiques pour des applications </a:t>
            </a:r>
            <a:r>
              <a:rPr lang="fr-FR" dirty="0" err="1" smtClean="0"/>
              <a:t>lours</a:t>
            </a:r>
            <a:r>
              <a:rPr lang="fr-FR" dirty="0" smtClean="0"/>
              <a:t> ou mobiles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Fonctionnalités : animations, effets, 3D, audio/</a:t>
            </a:r>
            <a:r>
              <a:rPr lang="fr-FR" dirty="0" err="1" smtClean="0"/>
              <a:t>video</a:t>
            </a:r>
            <a:r>
              <a:rPr lang="fr-FR" dirty="0" smtClean="0"/>
              <a:t>,</a:t>
            </a:r>
            <a:r>
              <a:rPr lang="fr-FR" dirty="0"/>
              <a:t> </a:t>
            </a:r>
            <a:r>
              <a:rPr lang="fr-FR" dirty="0" smtClean="0"/>
              <a:t>diagrammes, CSS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JavaFX</a:t>
            </a:r>
            <a:r>
              <a:rPr lang="fr-FR" dirty="0" smtClean="0"/>
              <a:t> - Intro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631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2008 : </a:t>
            </a:r>
            <a:r>
              <a:rPr lang="fr-FR" dirty="0" err="1" smtClean="0"/>
              <a:t>JavaFX</a:t>
            </a:r>
            <a:r>
              <a:rPr lang="fr-FR" dirty="0" smtClean="0"/>
              <a:t> 1,0 -&gt; langage de </a:t>
            </a:r>
            <a:r>
              <a:rPr lang="fr-FR" dirty="0" err="1" smtClean="0"/>
              <a:t>scipt</a:t>
            </a:r>
            <a:r>
              <a:rPr lang="fr-FR" dirty="0" smtClean="0"/>
              <a:t> spécifique, dépendance externe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2011 : </a:t>
            </a:r>
            <a:r>
              <a:rPr lang="fr-FR" dirty="0" err="1" smtClean="0"/>
              <a:t>JavaFX</a:t>
            </a:r>
            <a:r>
              <a:rPr lang="fr-FR" dirty="0" smtClean="0"/>
              <a:t> 2,0 -&gt; API purement java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2014 : JavaFX8 -&gt; inclus par défaut dans le JDK</a:t>
            </a:r>
          </a:p>
          <a:p>
            <a:pPr lvl="2">
              <a:lnSpc>
                <a:spcPct val="150000"/>
              </a:lnSpc>
            </a:pPr>
            <a:r>
              <a:rPr lang="fr-FR" dirty="0" smtClean="0"/>
              <a:t>Devenu bibliothèque officielle pour les interfaces graphiques Java</a:t>
            </a:r>
          </a:p>
          <a:p>
            <a:pPr lvl="2">
              <a:lnSpc>
                <a:spcPct val="150000"/>
              </a:lnSpc>
            </a:pPr>
            <a:r>
              <a:rPr lang="fr-FR" dirty="0" smtClean="0"/>
              <a:t>Remplaçante de Swing (et d’AWT)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JavaFX</a:t>
            </a:r>
            <a:r>
              <a:rPr lang="fr-FR" dirty="0" smtClean="0"/>
              <a:t> - Historique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640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Démarrer une application</a:t>
            </a:r>
          </a:p>
          <a:p>
            <a:pPr lvl="1">
              <a:lnSpc>
                <a:spcPct val="150000"/>
              </a:lnSpc>
            </a:pPr>
            <a:r>
              <a:rPr lang="fr-FR" sz="1600" dirty="0" smtClean="0"/>
              <a:t>Avoir une classe étendant </a:t>
            </a:r>
            <a:r>
              <a:rPr lang="fr-FR" sz="1600" dirty="0" err="1" smtClean="0"/>
              <a:t>javafx.application.Application</a:t>
            </a:r>
            <a:r>
              <a:rPr lang="fr-FR" sz="1600" dirty="0" smtClean="0"/>
              <a:t> avec une méthode statique main</a:t>
            </a:r>
          </a:p>
          <a:p>
            <a:pPr lvl="1">
              <a:lnSpc>
                <a:spcPct val="150000"/>
              </a:lnSpc>
            </a:pPr>
            <a:endParaRPr lang="fr-FR" sz="1600" dirty="0"/>
          </a:p>
          <a:p>
            <a:pPr lvl="1">
              <a:lnSpc>
                <a:spcPct val="150000"/>
              </a:lnSpc>
            </a:pPr>
            <a:endParaRPr lang="fr-FR" sz="1600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JavaFX</a:t>
            </a:r>
            <a:r>
              <a:rPr lang="fr-FR" dirty="0" smtClean="0"/>
              <a:t> – Hello World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3429000"/>
            <a:ext cx="60388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103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491880" y="1556792"/>
            <a:ext cx="5266928" cy="4525963"/>
          </a:xfrm>
        </p:spPr>
        <p:txBody>
          <a:bodyPr>
            <a:normAutofit/>
          </a:bodyPr>
          <a:lstStyle/>
          <a:p>
            <a:pPr lvl="5">
              <a:lnSpc>
                <a:spcPct val="150000"/>
              </a:lnSpc>
            </a:pPr>
            <a:r>
              <a:rPr lang="fr-FR" dirty="0" smtClean="0"/>
              <a:t> Stage « </a:t>
            </a:r>
            <a:r>
              <a:rPr lang="fr-FR" dirty="0" err="1" smtClean="0"/>
              <a:t>théatre</a:t>
            </a:r>
            <a:r>
              <a:rPr lang="fr-FR" dirty="0" smtClean="0"/>
              <a:t> » : Lien avec le système de fenêtre de l’OS (taille fenêtre, titre, icone)</a:t>
            </a:r>
          </a:p>
          <a:p>
            <a:pPr lvl="5">
              <a:lnSpc>
                <a:spcPct val="150000"/>
              </a:lnSpc>
            </a:pPr>
            <a:r>
              <a:rPr lang="fr-FR" dirty="0" err="1" smtClean="0"/>
              <a:t>Scene</a:t>
            </a:r>
            <a:r>
              <a:rPr lang="fr-FR" dirty="0" smtClean="0"/>
              <a:t> « décor » : contient tout ce qui s’affiche dans l’application</a:t>
            </a:r>
          </a:p>
          <a:p>
            <a:pPr lvl="5">
              <a:lnSpc>
                <a:spcPct val="150000"/>
              </a:lnSpc>
            </a:pPr>
            <a:r>
              <a:rPr lang="fr-FR" dirty="0" err="1" smtClean="0"/>
              <a:t>Node</a:t>
            </a:r>
            <a:r>
              <a:rPr lang="fr-FR" dirty="0" smtClean="0"/>
              <a:t> « acteurs » : boutons, listes déroulantes, label, </a:t>
            </a:r>
            <a:r>
              <a:rPr lang="fr-FR" dirty="0" err="1" smtClean="0"/>
              <a:t>layout</a:t>
            </a:r>
            <a:endParaRPr lang="fr-FR" sz="1600" dirty="0"/>
          </a:p>
          <a:p>
            <a:pPr lvl="1">
              <a:lnSpc>
                <a:spcPct val="150000"/>
              </a:lnSpc>
            </a:pPr>
            <a:endParaRPr lang="fr-FR" sz="1600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JavaFX</a:t>
            </a:r>
            <a:r>
              <a:rPr lang="fr-FR" dirty="0" smtClean="0"/>
              <a:t> – </a:t>
            </a:r>
            <a:r>
              <a:rPr lang="fr-FR" dirty="0" err="1" smtClean="0"/>
              <a:t>Théatre</a:t>
            </a:r>
            <a:endParaRPr lang="fr-FR" dirty="0"/>
          </a:p>
        </p:txBody>
      </p:sp>
      <p:pic>
        <p:nvPicPr>
          <p:cNvPr id="5" name="Picture 2" descr="https://lh6.googleusercontent.com/FssYBSShjR-VrXpMEDWHQwEC6_90_kk4v0qKnl83FJMBQrqqHXI86jGdkPuQ_gBYoabJu8N6W-BXEF41gUyXXxYuI95YgAz7-z-A-fdU5Jfk0ExNS57TpjLHhOqdyHB4cyU8wyI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88840"/>
            <a:ext cx="4608512" cy="32535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577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/>
              <a:t>Observable : Encapsule une donnée et permet d’observer un changement via un </a:t>
            </a:r>
            <a:r>
              <a:rPr lang="fr-FR" sz="2000" dirty="0" err="1" smtClean="0"/>
              <a:t>listener</a:t>
            </a:r>
            <a:endParaRPr lang="fr-FR" sz="2000" dirty="0" smtClean="0"/>
          </a:p>
          <a:p>
            <a:pPr>
              <a:lnSpc>
                <a:spcPct val="150000"/>
              </a:lnSpc>
            </a:pPr>
            <a:r>
              <a:rPr lang="fr-FR" sz="2000" dirty="0" err="1" smtClean="0"/>
              <a:t>Listener</a:t>
            </a:r>
            <a:r>
              <a:rPr lang="fr-FR" sz="2000" dirty="0" smtClean="0"/>
              <a:t> : Interface fonctionnelle (</a:t>
            </a:r>
            <a:r>
              <a:rPr lang="fr-FR" sz="2000" dirty="0" err="1" smtClean="0"/>
              <a:t>ChangeListener</a:t>
            </a:r>
            <a:r>
              <a:rPr lang="fr-FR" sz="2000" dirty="0" smtClean="0"/>
              <a:t>, </a:t>
            </a:r>
            <a:r>
              <a:rPr lang="fr-FR" sz="2000" dirty="0" err="1" smtClean="0"/>
              <a:t>ListChangeListener</a:t>
            </a:r>
            <a:r>
              <a:rPr lang="fr-FR" sz="2000" dirty="0" smtClean="0"/>
              <a:t>) : traitement spécifique quand il est notifié d’un changement par un Observable</a:t>
            </a:r>
          </a:p>
          <a:p>
            <a:pPr>
              <a:lnSpc>
                <a:spcPct val="150000"/>
              </a:lnSpc>
            </a:pPr>
            <a:r>
              <a:rPr lang="fr-FR" sz="2000" dirty="0" err="1" smtClean="0"/>
              <a:t>Property</a:t>
            </a:r>
            <a:r>
              <a:rPr lang="fr-FR" sz="2000" dirty="0" smtClean="0"/>
              <a:t> (</a:t>
            </a:r>
            <a:r>
              <a:rPr lang="fr-FR" sz="2000" dirty="0" err="1" smtClean="0"/>
              <a:t>readonly</a:t>
            </a:r>
            <a:r>
              <a:rPr lang="fr-FR" sz="2000" dirty="0" smtClean="0"/>
              <a:t>, </a:t>
            </a:r>
            <a:r>
              <a:rPr lang="fr-FR" sz="2000" dirty="0" err="1" smtClean="0"/>
              <a:t>writable</a:t>
            </a:r>
            <a:r>
              <a:rPr lang="fr-FR" sz="2000" dirty="0" smtClean="0"/>
              <a:t>) : Encapsule une valeur (String, Object, List) -&gt; permet le binding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Binding : Lie deux ou plusieurs valeurs entre elles de façon uni/bidirectionnel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JavaFX</a:t>
            </a:r>
            <a:r>
              <a:rPr lang="fr-FR" dirty="0" smtClean="0"/>
              <a:t> - Fondamentaux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85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/>
              <a:t>2 méthodes pour construire une application</a:t>
            </a:r>
          </a:p>
          <a:p>
            <a:pPr lvl="1">
              <a:lnSpc>
                <a:spcPct val="150000"/>
              </a:lnSpc>
            </a:pPr>
            <a:r>
              <a:rPr lang="fr-FR" sz="1600" dirty="0" smtClean="0"/>
              <a:t>Full Java via l’API</a:t>
            </a:r>
          </a:p>
          <a:p>
            <a:pPr lvl="1">
              <a:lnSpc>
                <a:spcPct val="150000"/>
              </a:lnSpc>
            </a:pPr>
            <a:endParaRPr lang="fr-FR" sz="1600" dirty="0" smtClean="0"/>
          </a:p>
          <a:p>
            <a:pPr lvl="1">
              <a:lnSpc>
                <a:spcPct val="150000"/>
              </a:lnSpc>
            </a:pPr>
            <a:r>
              <a:rPr lang="fr-FR" sz="1600" dirty="0" smtClean="0"/>
              <a:t>Mix entre Java et FXML : </a:t>
            </a:r>
            <a:r>
              <a:rPr lang="fr-FR" sz="1600" dirty="0" err="1" smtClean="0"/>
              <a:t>drag’n’drop</a:t>
            </a:r>
            <a:r>
              <a:rPr lang="fr-FR" sz="1600" dirty="0" smtClean="0"/>
              <a:t> des composants, binding des contrôleurs par annotation (@FXML)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JavaFX</a:t>
            </a:r>
            <a:r>
              <a:rPr lang="fr-FR" dirty="0" smtClean="0"/>
              <a:t> - Construire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009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/>
              <a:t>3 méthodes</a:t>
            </a:r>
          </a:p>
          <a:p>
            <a:pPr lvl="1">
              <a:lnSpc>
                <a:spcPct val="150000"/>
              </a:lnSpc>
            </a:pPr>
            <a:r>
              <a:rPr lang="fr-FR" sz="1200" dirty="0" smtClean="0"/>
              <a:t>API</a:t>
            </a:r>
          </a:p>
          <a:p>
            <a:pPr lvl="1">
              <a:lnSpc>
                <a:spcPct val="150000"/>
              </a:lnSpc>
            </a:pPr>
            <a:endParaRPr lang="fr-FR" sz="1200" dirty="0"/>
          </a:p>
          <a:p>
            <a:pPr lvl="1">
              <a:lnSpc>
                <a:spcPct val="150000"/>
              </a:lnSpc>
            </a:pPr>
            <a:r>
              <a:rPr lang="fr-FR" sz="1200" dirty="0" smtClean="0"/>
              <a:t>CSS via l’API</a:t>
            </a:r>
          </a:p>
          <a:p>
            <a:pPr lvl="1">
              <a:lnSpc>
                <a:spcPct val="150000"/>
              </a:lnSpc>
            </a:pPr>
            <a:endParaRPr lang="fr-FR" sz="1200" dirty="0"/>
          </a:p>
          <a:p>
            <a:pPr lvl="1">
              <a:lnSpc>
                <a:spcPct val="150000"/>
              </a:lnSpc>
            </a:pPr>
            <a:r>
              <a:rPr lang="fr-FR" sz="1200" dirty="0" smtClean="0"/>
              <a:t>CSS via feuille de style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JavaFX</a:t>
            </a:r>
            <a:r>
              <a:rPr lang="fr-FR" dirty="0" smtClean="0"/>
              <a:t> – Style/Skin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913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Docs sur composants :</a:t>
            </a:r>
          </a:p>
          <a:p>
            <a:pPr marL="109728" indent="0">
              <a:buNone/>
            </a:pPr>
            <a:r>
              <a:rPr lang="fr-FR" smtClean="0">
                <a:hlinkClick r:id="rId2"/>
              </a:rPr>
              <a:t>https://docs.oracle.com/javase/8/javase-clienttechnologies.htm</a:t>
            </a: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JavaFX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112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Java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Historique</a:t>
            </a:r>
          </a:p>
          <a:p>
            <a:pPr lvl="1"/>
            <a:r>
              <a:rPr lang="fr-FR" dirty="0" smtClean="0"/>
              <a:t>Années 90 (Entreprise Sun – racheté par Oracle)</a:t>
            </a:r>
          </a:p>
          <a:p>
            <a:r>
              <a:rPr lang="fr-FR" dirty="0" smtClean="0"/>
              <a:t>Environnement multi plateforme</a:t>
            </a:r>
          </a:p>
          <a:p>
            <a:pPr lvl="1"/>
            <a:r>
              <a:rPr lang="fr-FR" dirty="0" smtClean="0"/>
              <a:t>Windows, Linux, Mac</a:t>
            </a:r>
          </a:p>
          <a:p>
            <a:r>
              <a:rPr lang="fr-FR" dirty="0" smtClean="0"/>
              <a:t>Réalisation de programmes</a:t>
            </a:r>
          </a:p>
          <a:p>
            <a:pPr lvl="1"/>
            <a:r>
              <a:rPr lang="fr-FR" dirty="0" smtClean="0"/>
              <a:t>PC</a:t>
            </a:r>
          </a:p>
          <a:p>
            <a:pPr lvl="1"/>
            <a:r>
              <a:rPr lang="fr-FR" dirty="0" smtClean="0"/>
              <a:t>Mobile</a:t>
            </a:r>
          </a:p>
          <a:p>
            <a:pPr lvl="1"/>
            <a:r>
              <a:rPr lang="fr-FR" dirty="0" smtClean="0"/>
              <a:t>Imprimante, voiture …</a:t>
            </a:r>
          </a:p>
          <a:p>
            <a:pPr lvl="1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Avantages et caractéristiques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Robuste</a:t>
            </a:r>
          </a:p>
          <a:p>
            <a:pPr lvl="1"/>
            <a:r>
              <a:rPr lang="fr-FR" dirty="0" smtClean="0"/>
              <a:t>Pas de pièges, de pointeurs, gestion des exception</a:t>
            </a:r>
          </a:p>
          <a:p>
            <a:endParaRPr lang="fr-FR" dirty="0"/>
          </a:p>
          <a:p>
            <a:r>
              <a:rPr lang="fr-FR" dirty="0" smtClean="0"/>
              <a:t>Sécurisé</a:t>
            </a:r>
          </a:p>
          <a:p>
            <a:pPr lvl="1"/>
            <a:r>
              <a:rPr lang="fr-FR" dirty="0" err="1" smtClean="0"/>
              <a:t>Garbage</a:t>
            </a:r>
            <a:r>
              <a:rPr lang="fr-FR" dirty="0" smtClean="0"/>
              <a:t> collector -&gt; nettoie la mémoire</a:t>
            </a:r>
          </a:p>
          <a:p>
            <a:pPr lvl="1"/>
            <a:r>
              <a:rPr lang="fr-FR" dirty="0" smtClean="0"/>
              <a:t>Phase de compilation</a:t>
            </a:r>
          </a:p>
          <a:p>
            <a:endParaRPr lang="fr-FR" dirty="0"/>
          </a:p>
          <a:p>
            <a:r>
              <a:rPr lang="fr-FR" dirty="0" smtClean="0"/>
              <a:t>Facile</a:t>
            </a:r>
          </a:p>
          <a:p>
            <a:pPr lvl="1"/>
            <a:r>
              <a:rPr lang="fr-FR" dirty="0" smtClean="0"/>
              <a:t>Gestion de la mémoire automatique</a:t>
            </a:r>
          </a:p>
          <a:p>
            <a:pPr lvl="1"/>
            <a:r>
              <a:rPr lang="fr-FR" dirty="0" smtClean="0"/>
              <a:t>Programmation orientée objet</a:t>
            </a:r>
          </a:p>
          <a:p>
            <a:endParaRPr lang="fr-FR" dirty="0"/>
          </a:p>
          <a:p>
            <a:r>
              <a:rPr lang="fr-FR" dirty="0" smtClean="0"/>
              <a:t>Indépendant de la plateforme</a:t>
            </a:r>
          </a:p>
          <a:p>
            <a:pPr lvl="1"/>
            <a:r>
              <a:rPr lang="fr-FR" dirty="0" smtClean="0"/>
              <a:t>Génère du </a:t>
            </a:r>
            <a:r>
              <a:rPr lang="fr-FR" dirty="0" err="1" smtClean="0"/>
              <a:t>bytecode</a:t>
            </a:r>
            <a:r>
              <a:rPr lang="fr-FR" dirty="0" smtClean="0"/>
              <a:t>, lu par la JVM qui est disponible sur la plupart des plateformes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3 éditions de Java (SE, ME, EE)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JDK – JRE - JVM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JDK contient :</a:t>
            </a:r>
          </a:p>
          <a:p>
            <a:pPr lvl="1"/>
            <a:r>
              <a:rPr lang="fr-FR" dirty="0" smtClean="0"/>
              <a:t>Compilateur</a:t>
            </a:r>
          </a:p>
          <a:p>
            <a:pPr lvl="1"/>
            <a:r>
              <a:rPr lang="fr-FR" dirty="0" smtClean="0"/>
              <a:t>Débogueur</a:t>
            </a:r>
          </a:p>
          <a:p>
            <a:pPr lvl="1"/>
            <a:r>
              <a:rPr lang="fr-FR" dirty="0" smtClean="0"/>
              <a:t>Générateur de documentation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284984"/>
            <a:ext cx="481012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Compilation et exécution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Fichiers source (*.java)</a:t>
            </a:r>
          </a:p>
          <a:p>
            <a:pPr lvl="1"/>
            <a:r>
              <a:rPr lang="fr-FR" dirty="0" smtClean="0"/>
              <a:t>Compilation via </a:t>
            </a:r>
            <a:r>
              <a:rPr lang="fr-FR" dirty="0" err="1" smtClean="0"/>
              <a:t>javac</a:t>
            </a:r>
            <a:endParaRPr lang="fr-FR" dirty="0" smtClean="0"/>
          </a:p>
          <a:p>
            <a:r>
              <a:rPr lang="fr-FR" dirty="0" smtClean="0"/>
              <a:t>Fichiers de classe (*.class)</a:t>
            </a:r>
          </a:p>
          <a:p>
            <a:pPr lvl="1"/>
            <a:r>
              <a:rPr lang="fr-FR" dirty="0" smtClean="0"/>
              <a:t>Le fichier contient du </a:t>
            </a:r>
            <a:r>
              <a:rPr lang="fr-FR" dirty="0" err="1" smtClean="0"/>
              <a:t>bytecode</a:t>
            </a:r>
            <a:endParaRPr lang="fr-FR" dirty="0"/>
          </a:p>
          <a:p>
            <a:pPr lvl="1"/>
            <a:r>
              <a:rPr lang="fr-FR" dirty="0" smtClean="0"/>
              <a:t>Pseudo code entre le code source et le code binaire machine</a:t>
            </a:r>
          </a:p>
          <a:p>
            <a:r>
              <a:rPr lang="fr-FR" dirty="0" smtClean="0"/>
              <a:t>Exécution des fichiers .class via la JVM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Identique</a:t>
            </a:r>
          </a:p>
          <a:p>
            <a:pPr lvl="1"/>
            <a:r>
              <a:rPr lang="fr-FR" dirty="0"/>
              <a:t>Langages orientés </a:t>
            </a:r>
            <a:r>
              <a:rPr lang="fr-FR" dirty="0" smtClean="0"/>
              <a:t>objet</a:t>
            </a:r>
          </a:p>
          <a:p>
            <a:pPr lvl="1"/>
            <a:r>
              <a:rPr lang="fr-FR" dirty="0" smtClean="0"/>
              <a:t>Compilation + machine virtuelle</a:t>
            </a:r>
          </a:p>
          <a:p>
            <a:pPr lvl="1"/>
            <a:r>
              <a:rPr lang="fr-FR" dirty="0" smtClean="0"/>
              <a:t>Mots clefs</a:t>
            </a:r>
          </a:p>
          <a:p>
            <a:r>
              <a:rPr lang="fr-FR" dirty="0" smtClean="0"/>
              <a:t>Différent</a:t>
            </a:r>
          </a:p>
          <a:p>
            <a:pPr lvl="1"/>
            <a:r>
              <a:rPr lang="fr-FR" dirty="0" smtClean="0"/>
              <a:t>Certaines syntaxes</a:t>
            </a:r>
          </a:p>
          <a:p>
            <a:pPr lvl="1"/>
            <a:r>
              <a:rPr lang="fr-FR" dirty="0" smtClean="0"/>
              <a:t>Portabilité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marL="393192" lvl="1" indent="0">
              <a:buNone/>
            </a:pPr>
            <a:endParaRPr lang="fr-FR" dirty="0" smtClean="0">
              <a:hlinkClick r:id="rId2"/>
            </a:endParaRPr>
          </a:p>
          <a:p>
            <a:pPr marL="393192" lvl="1" indent="0">
              <a:buNone/>
            </a:pPr>
            <a:endParaRPr lang="fr-FR" dirty="0">
              <a:hlinkClick r:id="rId2"/>
            </a:endParaRPr>
          </a:p>
          <a:p>
            <a:pPr marL="393192" lvl="1" indent="0">
              <a:buNone/>
            </a:pPr>
            <a:r>
              <a:rPr lang="fr-FR" dirty="0" smtClean="0">
                <a:hlinkClick r:id="rId2"/>
              </a:rPr>
              <a:t>http://www.25hoursaday.com/CsharpVsJava.html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Différences Java – C#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547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classe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 Java – C#</a:t>
            </a:r>
            <a:endParaRPr lang="fr-F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314325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84784"/>
            <a:ext cx="339090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322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9C73088-B109-45CE-B753-7F1578639E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la séance de créativité</Template>
  <TotalTime>0</TotalTime>
  <Words>938</Words>
  <Application>Microsoft Office PowerPoint</Application>
  <PresentationFormat>Affichage à l'écran (4:3)</PresentationFormat>
  <Paragraphs>305</Paragraphs>
  <Slides>37</Slides>
  <Notes>21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38" baseType="lpstr">
      <vt:lpstr>Rotonde</vt:lpstr>
      <vt:lpstr>Plateforme développement JAVA</vt:lpstr>
      <vt:lpstr>Sommaire</vt:lpstr>
      <vt:lpstr>Sommaire</vt:lpstr>
      <vt:lpstr>Présentation Java</vt:lpstr>
      <vt:lpstr>Avantages et caractéristiques</vt:lpstr>
      <vt:lpstr>JDK – JRE - JVM</vt:lpstr>
      <vt:lpstr>Compilation et exécution</vt:lpstr>
      <vt:lpstr>Différences Java – C#</vt:lpstr>
      <vt:lpstr>Exemples Java – C#</vt:lpstr>
      <vt:lpstr>Rappel Java</vt:lpstr>
      <vt:lpstr>Types primitifs</vt:lpstr>
      <vt:lpstr>Variables et opérateurs</vt:lpstr>
      <vt:lpstr>Types objets et Enum</vt:lpstr>
      <vt:lpstr>Conditions</vt:lpstr>
      <vt:lpstr>Méthodes</vt:lpstr>
      <vt:lpstr>Programmation objet</vt:lpstr>
      <vt:lpstr>Notions</vt:lpstr>
      <vt:lpstr>Exercice POO</vt:lpstr>
      <vt:lpstr>Autres</vt:lpstr>
      <vt:lpstr>Exceptions</vt:lpstr>
      <vt:lpstr>Try/Catch/Finally</vt:lpstr>
      <vt:lpstr>Throw Exception</vt:lpstr>
      <vt:lpstr>Exercice Exception</vt:lpstr>
      <vt:lpstr>Exercice Exception</vt:lpstr>
      <vt:lpstr>Input Output</vt:lpstr>
      <vt:lpstr>Exercice</vt:lpstr>
      <vt:lpstr>Serialisation</vt:lpstr>
      <vt:lpstr>Thread</vt:lpstr>
      <vt:lpstr>Java 8</vt:lpstr>
      <vt:lpstr>JavaFX - Intro</vt:lpstr>
      <vt:lpstr>JavaFX - Historique</vt:lpstr>
      <vt:lpstr>JavaFX – Hello World</vt:lpstr>
      <vt:lpstr>JavaFX – Théatre</vt:lpstr>
      <vt:lpstr>JavaFX - Fondamentaux</vt:lpstr>
      <vt:lpstr>JavaFX - Construire</vt:lpstr>
      <vt:lpstr>JavaFX – Style/Skin</vt:lpstr>
      <vt:lpstr>JavaFX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2017-11-11T21:08:55Z</dcterms:created>
  <dcterms:modified xsi:type="dcterms:W3CDTF">2017-11-29T20:01:28Z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