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5" r:id="rId6"/>
    <p:sldId id="267" r:id="rId7"/>
    <p:sldId id="268" r:id="rId8"/>
    <p:sldId id="269" r:id="rId9"/>
    <p:sldId id="25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79" y="457200"/>
            <a:ext cx="9966960" cy="2302626"/>
          </a:xfrm>
        </p:spPr>
        <p:txBody>
          <a:bodyPr>
            <a:noAutofit/>
          </a:bodyPr>
          <a:lstStyle/>
          <a:p>
            <a:r>
              <a:rPr lang="en-US" sz="4000" dirty="0"/>
              <a:t>Lattice Boltzmann de </a:t>
            </a:r>
            <a:r>
              <a:rPr lang="en-US" sz="4000" dirty="0" err="1"/>
              <a:t>Múltiples</a:t>
            </a:r>
            <a:r>
              <a:rPr lang="en-US" sz="4000" dirty="0"/>
              <a:t> </a:t>
            </a:r>
            <a:r>
              <a:rPr lang="en-US" sz="4000" dirty="0" err="1"/>
              <a:t>Tiempos</a:t>
            </a:r>
            <a:r>
              <a:rPr lang="en-US" sz="4000" dirty="0"/>
              <a:t> de </a:t>
            </a:r>
            <a:r>
              <a:rPr lang="en-US" sz="4000" dirty="0" err="1"/>
              <a:t>Relajación</a:t>
            </a:r>
            <a:r>
              <a:rPr lang="en-US" sz="4000" dirty="0"/>
              <a:t> para </a:t>
            </a:r>
            <a:r>
              <a:rPr lang="en-US" sz="4000" dirty="0" err="1"/>
              <a:t>Simular</a:t>
            </a:r>
            <a:r>
              <a:rPr lang="en-US" sz="4000" dirty="0"/>
              <a:t> la </a:t>
            </a:r>
            <a:r>
              <a:rPr lang="en-US" sz="4000" dirty="0" err="1"/>
              <a:t>Fuerza</a:t>
            </a:r>
            <a:r>
              <a:rPr lang="en-US" sz="4000" dirty="0"/>
              <a:t> de </a:t>
            </a:r>
            <a:r>
              <a:rPr lang="en-US" sz="4000" dirty="0" err="1"/>
              <a:t>Sustentación</a:t>
            </a:r>
            <a:r>
              <a:rPr lang="en-US" sz="4000" dirty="0"/>
              <a:t> </a:t>
            </a:r>
            <a:r>
              <a:rPr lang="en-US" sz="4000" dirty="0" err="1"/>
              <a:t>Sobre</a:t>
            </a:r>
            <a:r>
              <a:rPr lang="en-US" sz="4000" dirty="0"/>
              <a:t> Un </a:t>
            </a:r>
            <a:r>
              <a:rPr lang="en-US" sz="4000" dirty="0" err="1"/>
              <a:t>Perfil</a:t>
            </a:r>
            <a:r>
              <a:rPr lang="en-US" sz="4000" dirty="0"/>
              <a:t> de Ala de </a:t>
            </a:r>
            <a:r>
              <a:rPr lang="en-US" sz="4000" dirty="0" err="1"/>
              <a:t>Avión</a:t>
            </a:r>
            <a:endParaRPr lang="es-C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742469"/>
            <a:ext cx="8767860" cy="1388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Juan </a:t>
            </a:r>
            <a:r>
              <a:rPr lang="en-US" dirty="0" err="1"/>
              <a:t>Sebastián</a:t>
            </a:r>
            <a:r>
              <a:rPr lang="en-US" dirty="0"/>
              <a:t> </a:t>
            </a:r>
            <a:r>
              <a:rPr lang="en-US" dirty="0" err="1"/>
              <a:t>Baena</a:t>
            </a:r>
            <a:r>
              <a:rPr lang="en-US" dirty="0"/>
              <a:t> </a:t>
            </a:r>
            <a:r>
              <a:rPr lang="en-US" dirty="0" err="1"/>
              <a:t>Vásquez</a:t>
            </a:r>
            <a:br>
              <a:rPr lang="en-US" dirty="0"/>
            </a:br>
            <a:r>
              <a:rPr lang="en-US" dirty="0"/>
              <a:t>Andrea </a:t>
            </a:r>
            <a:r>
              <a:rPr lang="en-US" dirty="0" err="1"/>
              <a:t>Velásquez</a:t>
            </a:r>
            <a:r>
              <a:rPr lang="en-US" dirty="0"/>
              <a:t> Moros</a:t>
            </a:r>
            <a:endParaRPr lang="es-CO" dirty="0"/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Simulación</a:t>
            </a:r>
            <a:r>
              <a:rPr lang="en-US" dirty="0"/>
              <a:t> </a:t>
            </a:r>
            <a:r>
              <a:rPr lang="en-US" dirty="0" err="1"/>
              <a:t>Física</a:t>
            </a:r>
            <a:br>
              <a:rPr lang="en-US" dirty="0"/>
            </a:br>
            <a:r>
              <a:rPr lang="en-US" dirty="0"/>
              <a:t>30 de </a:t>
            </a:r>
            <a:r>
              <a:rPr lang="en-US" dirty="0" err="1"/>
              <a:t>noviembre</a:t>
            </a:r>
            <a:r>
              <a:rPr lang="en-US" dirty="0"/>
              <a:t> de 2017</a:t>
            </a:r>
            <a:endParaRPr lang="es-CO" dirty="0"/>
          </a:p>
        </p:txBody>
      </p:sp>
      <p:pic>
        <p:nvPicPr>
          <p:cNvPr id="1026" name="Picture 2" descr="Image result for naca 0012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40654" r="4873" b="41413"/>
          <a:stretch/>
        </p:blipFill>
        <p:spPr bwMode="auto">
          <a:xfrm>
            <a:off x="1931900" y="3314729"/>
            <a:ext cx="8323117" cy="87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46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Código</a:t>
            </a:r>
            <a:endParaRPr lang="es-C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3D562A-A901-4541-B26D-57B05CF3DD50}"/>
              </a:ext>
            </a:extLst>
          </p:cNvPr>
          <p:cNvSpPr/>
          <p:nvPr/>
        </p:nvSpPr>
        <p:spPr>
          <a:xfrm>
            <a:off x="4750459" y="1955750"/>
            <a:ext cx="3121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Objeto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 Ala NACA-0012</a:t>
            </a:r>
            <a:endParaRPr lang="es-CO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B7B10-7671-4FAC-AAA9-FE3C292C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83" y="2903220"/>
            <a:ext cx="5514975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F12EB2-C46A-4F34-B441-DB8A11AE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83" y="4644332"/>
            <a:ext cx="5524500" cy="8001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9B9DDB-FF0A-459E-BA19-69680EE4248A}"/>
              </a:ext>
            </a:extLst>
          </p:cNvPr>
          <p:cNvCxnSpPr/>
          <p:nvPr/>
        </p:nvCxnSpPr>
        <p:spPr>
          <a:xfrm>
            <a:off x="9448800" y="4606232"/>
            <a:ext cx="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6F4B52-4F02-481E-9FC3-E2B9F5817920}"/>
              </a:ext>
            </a:extLst>
          </p:cNvPr>
          <p:cNvCxnSpPr/>
          <p:nvPr/>
        </p:nvCxnSpPr>
        <p:spPr>
          <a:xfrm>
            <a:off x="9330266" y="4606232"/>
            <a:ext cx="237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80A42A-856B-47F2-BB8B-C86269988F48}"/>
              </a:ext>
            </a:extLst>
          </p:cNvPr>
          <p:cNvCxnSpPr/>
          <p:nvPr/>
        </p:nvCxnSpPr>
        <p:spPr>
          <a:xfrm>
            <a:off x="9338730" y="5444432"/>
            <a:ext cx="237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C0DAC6-F0C4-40C4-82A2-D844D21DC8BD}"/>
              </a:ext>
            </a:extLst>
          </p:cNvPr>
          <p:cNvCxnSpPr/>
          <p:nvPr/>
        </p:nvCxnSpPr>
        <p:spPr>
          <a:xfrm>
            <a:off x="3592511" y="5740402"/>
            <a:ext cx="5437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21056B-B8AA-400F-9FD7-7ADDD1CFB4FB}"/>
              </a:ext>
            </a:extLst>
          </p:cNvPr>
          <p:cNvCxnSpPr/>
          <p:nvPr/>
        </p:nvCxnSpPr>
        <p:spPr>
          <a:xfrm>
            <a:off x="9030228" y="5583768"/>
            <a:ext cx="0" cy="31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B7F1A-7D23-42E9-9345-73BC366A5969}"/>
              </a:ext>
            </a:extLst>
          </p:cNvPr>
          <p:cNvCxnSpPr/>
          <p:nvPr/>
        </p:nvCxnSpPr>
        <p:spPr>
          <a:xfrm>
            <a:off x="3592511" y="5583768"/>
            <a:ext cx="0" cy="31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F726AB-C1A2-4EE1-92CC-6F4AC0FFA447}"/>
              </a:ext>
            </a:extLst>
          </p:cNvPr>
          <p:cNvSpPr/>
          <p:nvPr/>
        </p:nvSpPr>
        <p:spPr>
          <a:xfrm>
            <a:off x="5863169" y="5740401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58 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pixeles</a:t>
            </a:r>
            <a:endParaRPr lang="es-CO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E80B3-1EE1-420B-B24A-BAAA8F767052}"/>
              </a:ext>
            </a:extLst>
          </p:cNvPr>
          <p:cNvSpPr/>
          <p:nvPr/>
        </p:nvSpPr>
        <p:spPr>
          <a:xfrm>
            <a:off x="9448799" y="4871444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7 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pixeles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92066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Muestra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que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ejemplo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taus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velocidad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entrada o rho –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gráfica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tendencia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0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Lallemand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P., Luo L.-S., Theory of the lattice Boltzmann method: Dispersion, dissipation, isotropy, Galilean invariance, and stability. Phys. </a:t>
            </a:r>
            <a:r>
              <a:rPr lang="es-CO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Rev. E, 2000, 61, 6546-6562.</a:t>
            </a:r>
          </a:p>
          <a:p>
            <a:pPr marL="502920" indent="-457200">
              <a:buFont typeface="+mj-lt"/>
              <a:buAutoNum type="arabicPeriod"/>
            </a:pPr>
            <a:endParaRPr lang="es-CO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Luo L.-S., Theory of the lattice Boltzmann Equation. 9-13 de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octubre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2000. China Center of Advanced Science and Technology,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Pekín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China.</a:t>
            </a:r>
          </a:p>
          <a:p>
            <a:pPr marL="50292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CO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Pulido Piñeros, J. I., Implementación de GLBE para dinámica de fluidos bidimensional. Presentación clase de Métodos de Simulación Física, 2005. Departamento de Física, Universidad Nacional de Colombia</a:t>
            </a:r>
          </a:p>
        </p:txBody>
      </p:sp>
    </p:spTree>
    <p:extLst>
      <p:ext uri="{BB962C8B-B14F-4D97-AF65-F5344CB8AC3E}">
        <p14:creationId xmlns:p14="http://schemas.microsoft.com/office/powerpoint/2010/main" val="49780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99209"/>
            <a:ext cx="9875520" cy="1356360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36618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plantear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fenómeno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se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simular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importante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la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ciencia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Función de 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distribución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las partículas de un gas, aproximación BGK (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Bhatnagar-Gross-Krook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sobre la Ecuación de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discretizada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</a:p>
              <a:p>
                <a:pPr marL="45720" indent="0">
                  <a:buNone/>
                </a:pPr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𝛻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    </a:t>
                </a:r>
                <a14:m>
                  <m:oMath xmlns:m="http://schemas.openxmlformats.org/officeDocument/2006/math">
                    <m:r>
                      <a:rPr lang="es-C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=0,…,8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para las 9 posibles velocidades con los pesos: </a:t>
                </a: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=1,2,3,4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36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=5,6,7,8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  <a:blipFill rotWithShape="0">
                <a:blip r:embed="rId2"/>
                <a:stretch>
                  <a:fillRect l="-279" t="-29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01" y="1737829"/>
            <a:ext cx="4144776" cy="41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0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 se </a:t>
                </a:r>
                <a:r>
                  <a:rPr lang="en-US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toma</a:t>
                </a: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obtenemos la ecuaci</a:t>
                </a: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 de </a:t>
                </a:r>
                <a:r>
                  <a:rPr lang="es-CO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del modelo LBGK:</a:t>
                </a: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 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donde</a:t>
                </a:r>
                <a:endParaRPr lang="es-CO" sz="24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[1+3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s-CO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acc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O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s-CO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s-CO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s-CO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  <a:blipFill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88CEAF-1F1E-430C-BC11-94E1772FC1A6}"/>
                  </a:ext>
                </a:extLst>
              </p:cNvPr>
              <p:cNvSpPr txBox="1"/>
              <p:nvPr/>
            </p:nvSpPr>
            <p:spPr>
              <a:xfrm>
                <a:off x="8229599" y="4037299"/>
                <a:ext cx="3144852" cy="159505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Cantidades macroscópicas</a:t>
                </a:r>
                <a:endParaRPr lang="es-CO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𝑗</m:t>
                          </m:r>
                        </m:e>
                      </m:acc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C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O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88CEAF-1F1E-430C-BC11-94E1772FC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9" y="4037299"/>
                <a:ext cx="3144852" cy="1595052"/>
              </a:xfrm>
              <a:prstGeom prst="rect">
                <a:avLst/>
              </a:prstGeom>
              <a:blipFill>
                <a:blip r:embed="rId3"/>
                <a:stretch>
                  <a:fillRect t="-1515"/>
                </a:stretch>
              </a:blipFill>
              <a:ln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 </a:t>
                </a:r>
                <a:r>
                  <a:rPr lang="es-CO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</a:t>
                </a:r>
                <a:r>
                  <a:rPr lang="es-CO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relajaci</a:t>
                </a:r>
                <a:r>
                  <a:rPr lang="en-US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ón</a:t>
                </a: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:endParaRPr lang="es-CO" sz="20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r>
                  <a:rPr lang="en-US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Momentos</a:t>
                </a: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  <a:b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𝜌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𝜀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sz="20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densidad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flujo de momento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flujo de calor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𝜀</m:t>
                    </m:r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cuadrado de la </a:t>
                </a:r>
                <a:r>
                  <a:rPr lang="es-CO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energ</a:t>
                </a:r>
                <a:r>
                  <a:rPr lang="en-US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ía</a:t>
                </a:r>
                <a:endPara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𝑒</m:t>
                    </m:r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energía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tensor de estrés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  <a:blipFill>
                <a:blip r:embed="rId2"/>
                <a:stretch>
                  <a:fillRect l="-271" t="-21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310087" y="3074263"/>
                <a:ext cx="1435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87" y="3074263"/>
                <a:ext cx="1435072" cy="400110"/>
              </a:xfrm>
              <a:prstGeom prst="rect">
                <a:avLst/>
              </a:prstGeom>
              <a:blipFill>
                <a:blip r:embed="rId3"/>
                <a:stretch>
                  <a:fillRect l="-8051" t="-122727" r="-34322" b="-18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242898" y="3074263"/>
                <a:ext cx="16909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898" y="3074263"/>
                <a:ext cx="1690976" cy="400110"/>
              </a:xfrm>
              <a:prstGeom prst="rect">
                <a:avLst/>
              </a:prstGeom>
              <a:blipFill>
                <a:blip r:embed="rId4"/>
                <a:stretch>
                  <a:fillRect l="-6475" t="-122727" r="-29496" b="-18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781519" y="3798988"/>
                <a:ext cx="5524910" cy="2187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</a:t>
                </a:r>
                <a:r>
                  <a:rPr lang="en-US" sz="2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onde</a:t>
                </a:r>
                <a:r>
                  <a:rPr lang="en-US" sz="2000" dirty="0"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sz="16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16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sz="16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19" y="3798988"/>
                <a:ext cx="5524910" cy="2187009"/>
              </a:xfrm>
              <a:prstGeom prst="rect">
                <a:avLst/>
              </a:prstGeom>
              <a:blipFill>
                <a:blip r:embed="rId5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50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8804306" cy="434778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Pasos </a:t>
                </a:r>
                <a:r>
                  <a:rPr lang="en-US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 </a:t>
                </a:r>
                <a:r>
                  <a:rPr lang="es-CO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</a:t>
                </a:r>
                <a:r>
                  <a:rPr lang="es-CO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relajaci</a:t>
                </a:r>
                <a:r>
                  <a:rPr lang="en-US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ón</a:t>
                </a: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Inicie</a:t>
                </a: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−3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−2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+3</m:t>
                            </m: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s-CO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CO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Colisione: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Δ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new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Δ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</m:oMath>
                </a14:m>
                <a:endParaRPr lang="es-CO" sz="16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CO" sz="16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s-CO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Adveccione</a:t>
                </a: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new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n-US" sz="16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r>
                  <a:rPr lang="en-US" sz="17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7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⟹</m:t>
                    </m:r>
                    <m:r>
                      <a:rPr lang="es-CO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(|</m:t>
                    </m:r>
                    <m:d>
                      <m:dPr>
                        <m:begChr m:val=""/>
                        <m:endChr m:val="⟩"/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s-CO" sz="17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8804306" cy="4347780"/>
              </a:xfrm>
              <a:blipFill>
                <a:blip r:embed="rId2"/>
                <a:stretch>
                  <a:fillRect t="-1543" b="-138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6CE9C8-CC8A-4C3D-85F8-19F433915693}"/>
                  </a:ext>
                </a:extLst>
              </p:cNvPr>
              <p:cNvSpPr/>
              <p:nvPr/>
            </p:nvSpPr>
            <p:spPr>
              <a:xfrm>
                <a:off x="6080760" y="3381043"/>
                <a:ext cx="5323060" cy="670183"/>
              </a:xfrm>
              <a:prstGeom prst="rect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</a:t>
                </a:r>
                <a:r>
                  <a:rPr lang="en-US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onde</a:t>
                </a:r>
                <a:r>
                  <a:rPr lang="en-US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𝑑𝑖𝑎𝑔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7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3−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7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1.92</m:t>
                          </m:r>
                        </m:e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1.14</m:t>
                          </m:r>
                        </m:e>
                      </m:mr>
                    </m:m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1.64</m:t>
                          </m:r>
                        </m:e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7</m:t>
                              </m:r>
                            </m:sub>
                          </m:sSub>
                        </m:e>
                      </m:mr>
                    </m:m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s-CO" sz="1400" dirty="0">
                  <a:solidFill>
                    <a:schemeClr val="tx1"/>
                  </a:solidFill>
                </a:endParaRPr>
              </a:p>
              <a:p>
                <a:r>
                  <a:rPr lang="es-CO" sz="1600" b="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      </a:t>
                </a: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</a:t>
                </a:r>
                <a:r>
                  <a:rPr lang="es-CO" sz="1600" b="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C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7</m:t>
                        </m:r>
                      </m:sub>
                    </m:sSub>
                    <m:r>
                      <a:rPr lang="es-C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=1/</m:t>
                    </m:r>
                    <m:r>
                      <a:rPr lang="es-C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𝜏</m:t>
                    </m:r>
                  </m:oMath>
                </a14:m>
                <a:r>
                  <a:rPr lang="es-CO" sz="1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   </a:t>
                </a: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son </a:t>
                </a:r>
                <a:r>
                  <a:rPr lang="es-CO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los parámetros de relajación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6CE9C8-CC8A-4C3D-85F8-19F433915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60" y="3381043"/>
                <a:ext cx="5323060" cy="670183"/>
              </a:xfrm>
              <a:prstGeom prst="rect">
                <a:avLst/>
              </a:prstGeom>
              <a:blipFill>
                <a:blip r:embed="rId3"/>
                <a:stretch>
                  <a:fillRect l="-571" b="-9821"/>
                </a:stretch>
              </a:blipFill>
              <a:ln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E6F8-2A65-4DEC-BFEE-AF568247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</a:t>
            </a:r>
            <a:r>
              <a:rPr lang="es-CO" dirty="0" err="1"/>
              <a:t>ía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28D64-667D-4909-9B56-2D204645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90" y="1226183"/>
            <a:ext cx="5915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1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Código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47009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partir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del c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ódigo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i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Fluido.cpp 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que hicimos en clase en D2Q9 implementamos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relajación. </a:t>
                </a:r>
              </a:p>
              <a:p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Parámetros: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C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CO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=160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C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  <m:r>
                      <a:rPr lang="es-CO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=100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s-C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𝜏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=0.55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=1000</m:t>
                    </m:r>
                  </m:oMath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Ventilador en 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𝑖𝑥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con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𝑒𝑛𝑡𝑟𝑎𝑑𝑎</m:t>
                        </m:r>
                      </m:sub>
                    </m:sSub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∗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𝑟h</m:t>
                    </m:r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𝑖𝑛𝑖𝑐𝑖𝑎𝑙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endParaRPr lang="es-CO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Objeto centrado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𝑖𝑥</m:t>
                        </m:r>
                        <m: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</m:t>
                        </m:r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CO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/2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</m:t>
                        </m:r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  <m:r>
                      <a:rPr lang="es-CO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/2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con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47009"/>
                <a:ext cx="9872871" cy="4038600"/>
              </a:xfrm>
              <a:blipFill>
                <a:blip r:embed="rId2"/>
                <a:stretch>
                  <a:fillRect t="-1964" r="-1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8191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3EAC70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629</TotalTime>
  <Words>442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Cambria Math</vt:lpstr>
      <vt:lpstr>Corbel</vt:lpstr>
      <vt:lpstr>Basis</vt:lpstr>
      <vt:lpstr>Lattice Boltzmann de Múltiples Tiempos de Relajación para Simular la Fuerza de Sustentación Sobre Un Perfil de Ala de Avión</vt:lpstr>
      <vt:lpstr>Introducción</vt:lpstr>
      <vt:lpstr>Introducción</vt:lpstr>
      <vt:lpstr>Teoría</vt:lpstr>
      <vt:lpstr>Teoría</vt:lpstr>
      <vt:lpstr>Teoría</vt:lpstr>
      <vt:lpstr>Teoría</vt:lpstr>
      <vt:lpstr>Teoría</vt:lpstr>
      <vt:lpstr>Código</vt:lpstr>
      <vt:lpstr>Código</vt:lpstr>
      <vt:lpstr>Resultados</vt:lpstr>
      <vt:lpstr>Resultados</vt:lpstr>
      <vt:lpstr>Conclusiones</vt:lpstr>
      <vt:lpstr>Referencias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Velasquez</dc:creator>
  <cp:lastModifiedBy>Felipe Velasquez</cp:lastModifiedBy>
  <cp:revision>61</cp:revision>
  <dcterms:created xsi:type="dcterms:W3CDTF">2017-11-27T21:14:19Z</dcterms:created>
  <dcterms:modified xsi:type="dcterms:W3CDTF">2017-11-28T17:38:12Z</dcterms:modified>
</cp:coreProperties>
</file>