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65" r:id="rId6"/>
    <p:sldId id="269" r:id="rId7"/>
    <p:sldId id="267" r:id="rId8"/>
    <p:sldId id="268" r:id="rId9"/>
    <p:sldId id="259" r:id="rId10"/>
    <p:sldId id="27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79" y="457200"/>
            <a:ext cx="9966960" cy="2302626"/>
          </a:xfrm>
        </p:spPr>
        <p:txBody>
          <a:bodyPr>
            <a:noAutofit/>
          </a:bodyPr>
          <a:lstStyle/>
          <a:p>
            <a:r>
              <a:rPr lang="en-US" sz="4000" dirty="0"/>
              <a:t>Lattice Boltzmann de </a:t>
            </a:r>
            <a:r>
              <a:rPr lang="en-US" sz="4000" dirty="0" err="1"/>
              <a:t>Múltiples</a:t>
            </a:r>
            <a:r>
              <a:rPr lang="en-US" sz="4000" dirty="0"/>
              <a:t> </a:t>
            </a:r>
            <a:r>
              <a:rPr lang="en-US" sz="4000" dirty="0" err="1"/>
              <a:t>Tiempos</a:t>
            </a:r>
            <a:r>
              <a:rPr lang="en-US" sz="4000" dirty="0"/>
              <a:t> de </a:t>
            </a:r>
            <a:r>
              <a:rPr lang="en-US" sz="4000" dirty="0" err="1"/>
              <a:t>Relajación</a:t>
            </a:r>
            <a:r>
              <a:rPr lang="en-US" sz="4000" dirty="0"/>
              <a:t> para </a:t>
            </a:r>
            <a:r>
              <a:rPr lang="en-US" sz="4000" dirty="0" err="1"/>
              <a:t>Simular</a:t>
            </a:r>
            <a:r>
              <a:rPr lang="en-US" sz="4000" dirty="0"/>
              <a:t> la </a:t>
            </a:r>
            <a:r>
              <a:rPr lang="en-US" sz="4000" dirty="0" err="1"/>
              <a:t>Fuerza</a:t>
            </a:r>
            <a:r>
              <a:rPr lang="en-US" sz="4000" dirty="0"/>
              <a:t> de </a:t>
            </a:r>
            <a:r>
              <a:rPr lang="en-US" sz="4000" dirty="0" err="1"/>
              <a:t>Sustentación</a:t>
            </a:r>
            <a:r>
              <a:rPr lang="en-US" sz="4000" dirty="0"/>
              <a:t> </a:t>
            </a:r>
            <a:r>
              <a:rPr lang="en-US" sz="4000" dirty="0" err="1"/>
              <a:t>Sobre</a:t>
            </a:r>
            <a:r>
              <a:rPr lang="en-US" sz="4000" dirty="0"/>
              <a:t> Un </a:t>
            </a:r>
            <a:r>
              <a:rPr lang="en-US" sz="4000" dirty="0" err="1"/>
              <a:t>Perfil</a:t>
            </a:r>
            <a:r>
              <a:rPr lang="en-US" sz="4000" dirty="0"/>
              <a:t> de Ala de </a:t>
            </a:r>
            <a:r>
              <a:rPr lang="en-US" sz="4000" dirty="0" err="1"/>
              <a:t>Avión</a:t>
            </a:r>
            <a:endParaRPr lang="es-CO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29" y="4742469"/>
            <a:ext cx="8767860" cy="13881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Juan </a:t>
            </a:r>
            <a:r>
              <a:rPr lang="en-US" dirty="0" err="1"/>
              <a:t>Sebastián</a:t>
            </a:r>
            <a:r>
              <a:rPr lang="en-US" dirty="0"/>
              <a:t> </a:t>
            </a:r>
            <a:r>
              <a:rPr lang="en-US" dirty="0" err="1"/>
              <a:t>Baena</a:t>
            </a:r>
            <a:r>
              <a:rPr lang="en-US" dirty="0"/>
              <a:t> </a:t>
            </a:r>
            <a:r>
              <a:rPr lang="en-US" dirty="0" err="1"/>
              <a:t>Vásquez</a:t>
            </a:r>
            <a:br>
              <a:rPr lang="en-US" dirty="0"/>
            </a:br>
            <a:r>
              <a:rPr lang="en-US" dirty="0"/>
              <a:t>Andrea </a:t>
            </a:r>
            <a:r>
              <a:rPr lang="en-US" dirty="0" err="1"/>
              <a:t>Velásquez</a:t>
            </a:r>
            <a:r>
              <a:rPr lang="en-US" dirty="0"/>
              <a:t> Moros</a:t>
            </a:r>
            <a:endParaRPr lang="es-CO" dirty="0"/>
          </a:p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Simulación</a:t>
            </a:r>
            <a:r>
              <a:rPr lang="en-US" dirty="0"/>
              <a:t> </a:t>
            </a:r>
            <a:r>
              <a:rPr lang="en-US" dirty="0" err="1"/>
              <a:t>Física</a:t>
            </a:r>
            <a:br>
              <a:rPr lang="en-US" dirty="0"/>
            </a:br>
            <a:r>
              <a:rPr lang="en-US" dirty="0"/>
              <a:t>30 de </a:t>
            </a:r>
            <a:r>
              <a:rPr lang="en-US" dirty="0" err="1"/>
              <a:t>noviembre</a:t>
            </a:r>
            <a:r>
              <a:rPr lang="en-US" dirty="0"/>
              <a:t> de 2017</a:t>
            </a:r>
            <a:endParaRPr lang="es-CO" dirty="0"/>
          </a:p>
        </p:txBody>
      </p:sp>
      <p:pic>
        <p:nvPicPr>
          <p:cNvPr id="1026" name="Picture 2" descr="Image result for naca 0012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40654" r="4873" b="41413"/>
          <a:stretch/>
        </p:blipFill>
        <p:spPr bwMode="auto">
          <a:xfrm>
            <a:off x="1931900" y="3314729"/>
            <a:ext cx="8323117" cy="87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46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Implementación</a:t>
            </a:r>
            <a:endParaRPr lang="es-C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3D562A-A901-4541-B26D-57B05CF3DD50}"/>
              </a:ext>
            </a:extLst>
          </p:cNvPr>
          <p:cNvSpPr/>
          <p:nvPr/>
        </p:nvSpPr>
        <p:spPr>
          <a:xfrm>
            <a:off x="4519851" y="2000308"/>
            <a:ext cx="3121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Objeto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:  Ala NACA-0012</a:t>
            </a:r>
            <a:endParaRPr lang="es-CO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B7B10-7671-4FAC-AAA9-FE3C292C5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883" y="2903220"/>
            <a:ext cx="5514975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F12EB2-C46A-4F34-B441-DB8A11AE4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883" y="4644332"/>
            <a:ext cx="5524500" cy="8001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9B9DDB-FF0A-459E-BA19-69680EE4248A}"/>
              </a:ext>
            </a:extLst>
          </p:cNvPr>
          <p:cNvCxnSpPr/>
          <p:nvPr/>
        </p:nvCxnSpPr>
        <p:spPr>
          <a:xfrm>
            <a:off x="9448800" y="4606232"/>
            <a:ext cx="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6F4B52-4F02-481E-9FC3-E2B9F5817920}"/>
              </a:ext>
            </a:extLst>
          </p:cNvPr>
          <p:cNvCxnSpPr/>
          <p:nvPr/>
        </p:nvCxnSpPr>
        <p:spPr>
          <a:xfrm>
            <a:off x="9330266" y="4606232"/>
            <a:ext cx="2370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80A42A-856B-47F2-BB8B-C86269988F48}"/>
              </a:ext>
            </a:extLst>
          </p:cNvPr>
          <p:cNvCxnSpPr/>
          <p:nvPr/>
        </p:nvCxnSpPr>
        <p:spPr>
          <a:xfrm>
            <a:off x="9338730" y="5444432"/>
            <a:ext cx="2370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C0DAC6-F0C4-40C4-82A2-D844D21DC8BD}"/>
              </a:ext>
            </a:extLst>
          </p:cNvPr>
          <p:cNvCxnSpPr/>
          <p:nvPr/>
        </p:nvCxnSpPr>
        <p:spPr>
          <a:xfrm>
            <a:off x="3592511" y="5740402"/>
            <a:ext cx="54377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21056B-B8AA-400F-9FD7-7ADDD1CFB4FB}"/>
              </a:ext>
            </a:extLst>
          </p:cNvPr>
          <p:cNvCxnSpPr/>
          <p:nvPr/>
        </p:nvCxnSpPr>
        <p:spPr>
          <a:xfrm>
            <a:off x="9030228" y="5583768"/>
            <a:ext cx="0" cy="313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3B7F1A-7D23-42E9-9345-73BC366A5969}"/>
              </a:ext>
            </a:extLst>
          </p:cNvPr>
          <p:cNvCxnSpPr/>
          <p:nvPr/>
        </p:nvCxnSpPr>
        <p:spPr>
          <a:xfrm>
            <a:off x="3592511" y="5583768"/>
            <a:ext cx="0" cy="313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2F726AB-C1A2-4EE1-92CC-6F4AC0FFA447}"/>
              </a:ext>
            </a:extLst>
          </p:cNvPr>
          <p:cNvSpPr/>
          <p:nvPr/>
        </p:nvSpPr>
        <p:spPr>
          <a:xfrm>
            <a:off x="5863169" y="5740401"/>
            <a:ext cx="896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58 </a:t>
            </a:r>
            <a:r>
              <a:rPr lang="en-US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pixeles</a:t>
            </a:r>
            <a:endParaRPr lang="es-CO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E80B3-1EE1-420B-B24A-BAAA8F767052}"/>
              </a:ext>
            </a:extLst>
          </p:cNvPr>
          <p:cNvSpPr/>
          <p:nvPr/>
        </p:nvSpPr>
        <p:spPr>
          <a:xfrm>
            <a:off x="9448799" y="4871444"/>
            <a:ext cx="805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7 </a:t>
            </a:r>
            <a:r>
              <a:rPr lang="en-US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pixeles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92066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324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8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/>
          <a:lstStyle/>
          <a:p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70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Referencias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Lallemand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P., Luo L.-S., Theory of the lattice Boltzmann method: Dispersion, dissipation, isotropy, Galilean invariance, and stability. Phys. </a:t>
            </a:r>
            <a:r>
              <a:rPr lang="es-CO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Rev. E, 2000, 61, 6546-6562.</a:t>
            </a:r>
          </a:p>
          <a:p>
            <a:pPr marL="502920" indent="-457200">
              <a:buFont typeface="+mj-lt"/>
              <a:buAutoNum type="arabicPeriod"/>
            </a:pPr>
            <a:endParaRPr lang="es-CO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Luo L.-S., Theory of the lattice Boltzmann Equation. 9-13 de </a:t>
            </a: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octubre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2000. China Center of Advanced Science and Technology, </a:t>
            </a: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Pekín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China.</a:t>
            </a:r>
          </a:p>
          <a:p>
            <a:pPr marL="50292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s-CO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Pulido Piñeros, J. I., Implementación de GLBE para dinámica de fluidos bidimensional. Presentación clase de Métodos de Simulación Física, 2005. Departamento de Física, Universidad Nacional de Colombia</a:t>
            </a:r>
          </a:p>
        </p:txBody>
      </p:sp>
    </p:spTree>
    <p:extLst>
      <p:ext uri="{BB962C8B-B14F-4D97-AF65-F5344CB8AC3E}">
        <p14:creationId xmlns:p14="http://schemas.microsoft.com/office/powerpoint/2010/main" val="49780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99209"/>
            <a:ext cx="9875520" cy="1356360"/>
          </a:xfrm>
        </p:spPr>
        <p:txBody>
          <a:bodyPr/>
          <a:lstStyle/>
          <a:p>
            <a:r>
              <a:rPr lang="en-US" dirty="0" err="1"/>
              <a:t>Introducción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0814" y="2548616"/>
            <a:ext cx="3403853" cy="269679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 simul</a:t>
            </a:r>
            <a:r>
              <a:rPr lang="es-CO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ó las fuerzas de sustentación que experimenta un perfil de ala de un avión durante su vuelo debido a su interacción con el aire, utilizando </a:t>
            </a:r>
            <a:r>
              <a:rPr lang="es-CO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Lattice</a:t>
            </a:r>
            <a:r>
              <a:rPr lang="es-CO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CO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Boltzmann</a:t>
            </a:r>
            <a:r>
              <a:rPr lang="es-CO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s-CO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 hizo un análisis de cómo varían las cantidades macroscópicas al modificar las condiciones iniciales </a:t>
            </a:r>
          </a:p>
        </p:txBody>
      </p:sp>
      <p:pic>
        <p:nvPicPr>
          <p:cNvPr id="1026" name="Picture 2" descr="https://i.ytimg.com/vi/q-7qe4FBajo/maxresdefault.jpg">
            <a:extLst>
              <a:ext uri="{FF2B5EF4-FFF2-40B4-BE49-F238E27FC236}">
                <a16:creationId xmlns:a16="http://schemas.microsoft.com/office/drawing/2014/main" id="{69D9AE4A-ABF6-4F63-B90A-E08D0FFD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68835"/>
            <a:ext cx="6519081" cy="325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3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361450"/>
            <a:ext cx="4521200" cy="2872124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Este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tipo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simulaciones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importante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porque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aviones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son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cada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vez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más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comúnes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como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métodos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transporte</a:t>
            </a:r>
            <a:endParaRPr lang="en-US" sz="19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Cada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día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viaja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en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avión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un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promedio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8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millones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personas</a:t>
            </a:r>
          </a:p>
          <a:p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 se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entienden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fenómenos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que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afectan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el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vuelo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aviones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se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puede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reducir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probabilidad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accidentes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mejorar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eficiencia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vuelo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19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éstos</a:t>
            </a:r>
            <a:r>
              <a:rPr lang="en-US" sz="1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s-CO" sz="19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50" name="Picture 2" descr="http://www.ansys-blog.com/wp-content/uploads/2014/10/image012.jpg">
            <a:extLst>
              <a:ext uri="{FF2B5EF4-FFF2-40B4-BE49-F238E27FC236}">
                <a16:creationId xmlns:a16="http://schemas.microsoft.com/office/drawing/2014/main" id="{50EA7EBF-513C-43A1-B884-A3714ADC2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66" y="1933787"/>
            <a:ext cx="4969933" cy="372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57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Marco </a:t>
            </a:r>
            <a:r>
              <a:rPr lang="en-US" dirty="0" err="1"/>
              <a:t>teórico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965960"/>
                <a:ext cx="6566647" cy="434778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Función de </a:t>
                </a:r>
                <a:r>
                  <a:rPr lang="en-US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distribución</a:t>
                </a:r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 las partículas de un gas, aproximación BGK (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Bhatnagar-Gross-Krook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sobre la Ecuación de 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Boltzmann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discretizada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</a:t>
                </a:r>
              </a:p>
              <a:p>
                <a:pPr marL="45720" indent="0">
                  <a:buNone/>
                </a:pPr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 Light" panose="020F0302020204030204" pitchFamily="34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s-CO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𝛻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=−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𝜆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𝑒𝑞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]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     </a:t>
                </a:r>
                <a14:m>
                  <m:oMath xmlns:m="http://schemas.openxmlformats.org/officeDocument/2006/math">
                    <m:r>
                      <a:rPr lang="es-CO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=0,…,8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</a:p>
              <a:p>
                <a:pPr marL="45720" indent="0">
                  <a:buNone/>
                </a:pPr>
                <a:b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para las 9 posibles velocidades con los pesos: </a:t>
                </a:r>
                <a:b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s-C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,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=1,2,3,4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36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=5,6,7,8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965960"/>
                <a:ext cx="6566647" cy="4347780"/>
              </a:xfrm>
              <a:blipFill rotWithShape="0">
                <a:blip r:embed="rId2"/>
                <a:stretch>
                  <a:fillRect l="-279" t="-294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201" y="1737829"/>
            <a:ext cx="4144776" cy="416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0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Marco </a:t>
            </a:r>
            <a:r>
              <a:rPr lang="en-US" dirty="0" err="1"/>
              <a:t>teórico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965960"/>
                <a:ext cx="9875520" cy="4347780"/>
              </a:xfrm>
            </p:spPr>
            <p:txBody>
              <a:bodyPr>
                <a:normAutofit lnSpcReduction="10000"/>
              </a:bodyPr>
              <a:lstStyle/>
              <a:p>
                <a:pPr marL="4572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Si se </a:t>
                </a:r>
                <a:r>
                  <a:rPr lang="en-US" sz="20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toma</a:t>
                </a:r>
                <a:r>
                  <a:rPr lang="en-US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∆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∆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 </m:t>
                    </m:r>
                  </m:oMath>
                </a14:m>
                <a:r>
                  <a:rPr lang="es-CO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τ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𝜆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∆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s-CO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obtenemos la ecuaci</a:t>
                </a:r>
                <a:r>
                  <a:rPr lang="en-US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ó</a:t>
                </a:r>
                <a:r>
                  <a:rPr lang="es-CO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 de </a:t>
                </a:r>
                <a:r>
                  <a:rPr lang="es-CO" sz="20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Lattice</a:t>
                </a:r>
                <a:r>
                  <a:rPr lang="es-CO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s-CO" sz="20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Boltzmann</a:t>
                </a:r>
                <a:r>
                  <a:rPr lang="es-CO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del modelo LBGK:</a:t>
                </a:r>
              </a:p>
              <a:p>
                <a:pPr marL="45720" indent="0">
                  <a:buNone/>
                </a:pPr>
                <a:br>
                  <a:rPr lang="es-CO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br>
                  <a:rPr lang="es-CO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 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𝜏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𝑒𝑞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]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</a:p>
              <a:p>
                <a:pPr marL="45720" indent="0">
                  <a:buNone/>
                </a:pPr>
                <a:br>
                  <a:rPr lang="es-CO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br>
                  <a:rPr lang="es-CO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r>
                  <a:rPr lang="en-US" sz="20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donde</a:t>
                </a:r>
                <a:endPara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s-CO" sz="20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𝑒𝑞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[1+3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s-C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𝑢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s-C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s-C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]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</a:p>
              <a:p>
                <a:pPr marL="45720" indent="0">
                  <a:buNone/>
                </a:pPr>
                <a:b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965960"/>
                <a:ext cx="9875520" cy="4347780"/>
              </a:xfrm>
              <a:blipFill>
                <a:blip r:embed="rId2"/>
                <a:stretch>
                  <a:fillRect l="-185" t="-5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88CEAF-1F1E-430C-BC11-94E1772FC1A6}"/>
                  </a:ext>
                </a:extLst>
              </p:cNvPr>
              <p:cNvSpPr txBox="1"/>
              <p:nvPr/>
            </p:nvSpPr>
            <p:spPr>
              <a:xfrm>
                <a:off x="8229599" y="4037299"/>
                <a:ext cx="3144852" cy="159505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Cantidades macroscópicas</a:t>
                </a:r>
                <a:endParaRPr lang="es-CO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O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accPr>
                        <m:e>
                          <m:r>
                            <a:rPr lang="es-CO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𝑗</m:t>
                          </m:r>
                        </m:e>
                      </m:acc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C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s-C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O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s-CO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88CEAF-1F1E-430C-BC11-94E1772FC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9" y="4037299"/>
                <a:ext cx="3144852" cy="1595052"/>
              </a:xfrm>
              <a:prstGeom prst="rect">
                <a:avLst/>
              </a:prstGeom>
              <a:blipFill>
                <a:blip r:embed="rId3"/>
                <a:stretch>
                  <a:fillRect t="-1515"/>
                </a:stretch>
              </a:blipFill>
              <a:ln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4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E6F8-2A65-4DEC-BFEE-AF568247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Marco </a:t>
            </a:r>
            <a:r>
              <a:rPr lang="en-US" dirty="0" err="1"/>
              <a:t>teórico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28D64-667D-4909-9B56-2D204645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290" y="1505583"/>
            <a:ext cx="59150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1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Marco </a:t>
            </a:r>
            <a:r>
              <a:rPr lang="en-US" dirty="0" err="1"/>
              <a:t>teórico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965960"/>
                <a:ext cx="6763871" cy="4347780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Lattice </a:t>
                </a:r>
                <a:r>
                  <a:rPr lang="es-CO" sz="18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Boltzmann</a:t>
                </a:r>
                <a:r>
                  <a:rPr lang="es-CO" sz="18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 múltiples tiempos de </a:t>
                </a:r>
                <a:r>
                  <a:rPr lang="es-CO" sz="18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relajaci</a:t>
                </a:r>
                <a:r>
                  <a:rPr lang="en-US" sz="18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ón</a:t>
                </a:r>
                <a:r>
                  <a:rPr lang="en-US" sz="18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</a:t>
                </a:r>
                <a:endParaRPr lang="es-CO" sz="18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r>
                  <a:rPr lang="en-US" sz="18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Momentos</a:t>
                </a:r>
                <a:r>
                  <a:rPr lang="en-US" sz="18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</a:t>
                </a:r>
                <a:br>
                  <a:rPr lang="en-US" sz="18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𝜚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𝜌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𝜀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CO" sz="20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𝜌</m:t>
                    </m:r>
                  </m:oMath>
                </a14:m>
                <a:r>
                  <a:rPr lang="es-CO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   densidad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CO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flujo de momento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CO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flujo de calor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𝜀</m:t>
                    </m:r>
                  </m:oMath>
                </a14:m>
                <a:r>
                  <a:rPr lang="es-CO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    cuadrado de la </a:t>
                </a:r>
                <a:r>
                  <a:rPr lang="es-CO" sz="20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energ</a:t>
                </a:r>
                <a:r>
                  <a:rPr lang="en-US" sz="20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ía</a:t>
                </a:r>
                <a:endPara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𝑒</m:t>
                    </m:r>
                  </m:oMath>
                </a14:m>
                <a:r>
                  <a:rPr lang="es-CO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    energía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s-CO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tensor de estrés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965960"/>
                <a:ext cx="6763871" cy="4347780"/>
              </a:xfrm>
              <a:blipFill>
                <a:blip r:embed="rId2"/>
                <a:stretch>
                  <a:fillRect l="-90" t="-1403" b="-84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310087" y="3074263"/>
                <a:ext cx="14350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𝜚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𝑀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087" y="3074263"/>
                <a:ext cx="1435072" cy="400110"/>
              </a:xfrm>
              <a:prstGeom prst="rect">
                <a:avLst/>
              </a:prstGeom>
              <a:blipFill>
                <a:blip r:embed="rId3"/>
                <a:stretch>
                  <a:fillRect l="-8051" t="-122727" r="-34322" b="-1818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242898" y="3074263"/>
                <a:ext cx="16909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𝑀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𝜚</m:t>
                          </m: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898" y="3074263"/>
                <a:ext cx="1690976" cy="400110"/>
              </a:xfrm>
              <a:prstGeom prst="rect">
                <a:avLst/>
              </a:prstGeom>
              <a:blipFill>
                <a:blip r:embed="rId4"/>
                <a:stretch>
                  <a:fillRect l="-6475" t="-122727" r="-29496" b="-1818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781519" y="3798988"/>
                <a:ext cx="5524910" cy="2187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</a:t>
                </a:r>
                <a:r>
                  <a:rPr lang="en-US" sz="20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onde</a:t>
                </a:r>
                <a:r>
                  <a:rPr lang="en-US" sz="2000" dirty="0"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sz="16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𝑀</m:t>
                    </m:r>
                    <m:r>
                      <a:rPr lang="en-US" sz="16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sz="16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 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</m:m>
                        <m:r>
                          <a:rPr lang="en-US" sz="16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CO" sz="16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19" y="3798988"/>
                <a:ext cx="5524910" cy="2187009"/>
              </a:xfrm>
              <a:prstGeom prst="rect">
                <a:avLst/>
              </a:prstGeom>
              <a:blipFill>
                <a:blip r:embed="rId5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50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Marco teórico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965960"/>
                <a:ext cx="8804306" cy="434778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" indent="0">
                  <a:buNone/>
                </a:pPr>
                <a:r>
                  <a:rPr lang="es-CO" sz="16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Pasos </a:t>
                </a:r>
                <a:r>
                  <a:rPr lang="en-US" sz="16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Lattice </a:t>
                </a:r>
                <a:r>
                  <a:rPr lang="es-CO" sz="16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Boltzmann</a:t>
                </a:r>
                <a:r>
                  <a:rPr lang="es-CO" sz="16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 múltiples tiempos de </a:t>
                </a:r>
                <a:r>
                  <a:rPr lang="es-CO" sz="16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relajaci</a:t>
                </a:r>
                <a:r>
                  <a:rPr lang="en-US" sz="16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ón</a:t>
                </a:r>
                <a:r>
                  <a:rPr lang="en-US" sz="16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</a:t>
                </a: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sz="16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Inicie</a:t>
                </a:r>
                <a:r>
                  <a:rPr lang="en-US" sz="16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𝑒𝑞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𝜌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𝜌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−3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−2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𝜌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+3</m:t>
                            </m:r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num>
                              <m:den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𝜌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 Light" panose="020F0302020204030204" pitchFamily="34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𝑀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s-CO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CO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r>
                  <a:rPr lang="es-CO" sz="16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Colisione: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Δ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𝑆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(|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𝑒𝑞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s-CO" sz="16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       </a:t>
                </a:r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 Light" panose="020F0302020204030204" pitchFamily="34" charset="0"/>
                  </a:rPr>
                  <a:t>            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new</m:t>
                            </m:r>
                          </m:sup>
                        </m:sSup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𝑀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r>
                      <m:rPr>
                        <m:sty m:val="p"/>
                      </m:rPr>
                      <a:rPr lang="el-G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Δ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</m:e>
                    </m:d>
                  </m:oMath>
                </a14:m>
                <a:endParaRPr lang="es-CO" sz="16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CO" sz="16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r>
                  <a:rPr lang="es-CO" sz="16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Adveccione</a:t>
                </a:r>
                <a:r>
                  <a:rPr lang="es-CO" sz="16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new</m:t>
                            </m:r>
                          </m:sup>
                        </m:sSup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           </a:t>
                </a:r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 Light" panose="020F0302020204030204" pitchFamily="34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𝑀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n-US" sz="16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r>
                  <a:rPr lang="en-US" sz="17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 Light" panose="020F0302020204030204" pitchFamily="34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17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⟹</m:t>
                    </m:r>
                    <m:r>
                      <a:rPr lang="es-CO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=|</m:t>
                    </m:r>
                    <m:d>
                      <m:dPr>
                        <m:begChr m:val=""/>
                        <m:endChr m:val="⟩"/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𝑀</m:t>
                        </m:r>
                      </m:e>
                      <m:sup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𝑆</m:t>
                    </m:r>
                    <m:r>
                      <a:rPr lang="en-US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(|</m:t>
                    </m:r>
                    <m:d>
                      <m:dPr>
                        <m:begChr m:val=""/>
                        <m:endChr m:val="⟩"/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  <m:d>
                          <m:dPr>
                            <m:ctrlP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r>
                      <a:rPr lang="en-US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𝑒𝑞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es-CO" sz="17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965960"/>
                <a:ext cx="8804306" cy="4347780"/>
              </a:xfrm>
              <a:blipFill>
                <a:blip r:embed="rId2"/>
                <a:stretch>
                  <a:fillRect t="-1262" b="-133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6CE9C8-CC8A-4C3D-85F8-19F433915693}"/>
                  </a:ext>
                </a:extLst>
              </p:cNvPr>
              <p:cNvSpPr/>
              <p:nvPr/>
            </p:nvSpPr>
            <p:spPr>
              <a:xfrm>
                <a:off x="6080760" y="3381043"/>
                <a:ext cx="5323060" cy="670183"/>
              </a:xfrm>
              <a:prstGeom prst="rect">
                <a:avLst/>
              </a:prstGeom>
              <a:ln>
                <a:solidFill>
                  <a:srgbClr val="C00000"/>
                </a:solidFill>
                <a:prstDash val="dash"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</a:t>
                </a:r>
                <a:r>
                  <a:rPr lang="en-US" sz="16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onde</a:t>
                </a:r>
                <a:r>
                  <a:rPr lang="en-US" dirty="0">
                    <a:solidFill>
                      <a:schemeClr val="tx1"/>
                    </a:solidFill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𝑑𝑖𝑎𝑔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3</m:t>
                          </m:r>
                          <m:f>
                            <m:fPr>
                              <m:ctrlP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2−</m:t>
                              </m:r>
                              <m:sSub>
                                <m:sSubPr>
                                  <m:ctrlPr>
                                    <a:rPr lang="es-CO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s-CO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7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3−</m:t>
                              </m:r>
                              <m:sSub>
                                <m:sSubPr>
                                  <m:ctrlPr>
                                    <a:rPr lang="es-CO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s-CO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7</m:t>
                                  </m:r>
                                </m:sub>
                              </m:sSub>
                            </m:den>
                          </m:f>
                        </m:e>
                        <m:e>
                          <m: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1.92</m:t>
                          </m:r>
                        </m:e>
                        <m:e>
                          <m: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1.14</m:t>
                          </m:r>
                        </m:e>
                      </m:mr>
                    </m:m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s-C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1.64</m:t>
                          </m:r>
                        </m:e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7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CO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7</m:t>
                              </m:r>
                            </m:sub>
                          </m:sSub>
                        </m:e>
                      </m:mr>
                    </m:m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es-CO" sz="1400" dirty="0">
                  <a:solidFill>
                    <a:schemeClr val="tx1"/>
                  </a:solidFill>
                </a:endParaRPr>
              </a:p>
              <a:p>
                <a:r>
                  <a:rPr lang="es-CO" sz="1600" b="0" dirty="0">
                    <a:solidFill>
                      <a:schemeClr val="tx1"/>
                    </a:solidFill>
                    <a:cs typeface="Calibri Light" panose="020F0302020204030204" pitchFamily="34" charset="0"/>
                  </a:rPr>
                  <a:t>       </a:t>
                </a:r>
                <a:r>
                  <a:rPr lang="es-CO" sz="16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</a:t>
                </a:r>
                <a:r>
                  <a:rPr lang="es-CO" sz="1600" b="0" dirty="0">
                    <a:solidFill>
                      <a:schemeClr val="tx1"/>
                    </a:solidFill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s-CO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7</m:t>
                        </m:r>
                      </m:sub>
                    </m:sSub>
                    <m:r>
                      <a:rPr lang="es-C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=1/</m:t>
                    </m:r>
                    <m:r>
                      <a:rPr lang="es-C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𝜏</m:t>
                    </m:r>
                  </m:oMath>
                </a14:m>
                <a:r>
                  <a:rPr lang="es-CO" sz="1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    </a:t>
                </a:r>
                <a:r>
                  <a:rPr lang="es-CO" sz="16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son </a:t>
                </a:r>
                <a:r>
                  <a:rPr lang="es-CO" sz="16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los parámetros de relajación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6CE9C8-CC8A-4C3D-85F8-19F433915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760" y="3381043"/>
                <a:ext cx="5323060" cy="670183"/>
              </a:xfrm>
              <a:prstGeom prst="rect">
                <a:avLst/>
              </a:prstGeom>
              <a:blipFill>
                <a:blip r:embed="rId3"/>
                <a:stretch>
                  <a:fillRect l="-571" b="-9821"/>
                </a:stretch>
              </a:blipFill>
              <a:ln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5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Implementación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47009"/>
                <a:ext cx="9872871" cy="4038600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 </a:t>
                </a:r>
                <a:r>
                  <a:rPr lang="en-US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partir</a:t>
                </a:r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del c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ódigo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s-CO" i="1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Fluido.cpp 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que hicimos en clase en D2Q9 implementamos 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Lattice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Boltzmann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 múltiples tiempos de relajación. </a:t>
                </a:r>
              </a:p>
              <a:p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Parámetros: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s-CO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sub>
                    </m:sSub>
                    <m:r>
                      <a:rPr lang="es-CO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=160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s-CO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sub>
                    </m:sSub>
                    <m:r>
                      <a:rPr lang="es-CO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=100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s-CO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𝜏</m:t>
                    </m:r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=0.55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𝑚𝑎𝑥</m:t>
                        </m:r>
                      </m:sub>
                    </m:sSub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=1000</m:t>
                    </m:r>
                  </m:oMath>
                </a14:m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Ventilador en </a:t>
                </a:r>
                <a14:m>
                  <m:oMath xmlns:m="http://schemas.openxmlformats.org/officeDocument/2006/math"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𝑖𝑥</m:t>
                    </m:r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=0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con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e>
                      <m:sub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sub>
                    </m:sSub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𝑒𝑛𝑡𝑟𝑎𝑑𝑎</m:t>
                        </m:r>
                      </m:sub>
                    </m:sSub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∗</m:t>
                    </m:r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𝑟h</m:t>
                    </m:r>
                    <m:sSub>
                      <m:sSubPr>
                        <m:ctrlP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𝑖𝑛𝑖𝑐𝑖𝑎𝑙</m:t>
                        </m:r>
                      </m:sub>
                    </m:sSub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e>
                      <m:sub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sub>
                    </m:sSub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=0</m:t>
                    </m:r>
                  </m:oMath>
                </a14:m>
                <a:endParaRPr lang="es-CO" b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Objeto centrado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𝑖𝑥</m:t>
                        </m:r>
                        <m:r>
                          <a:rPr lang="es-CO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=</m:t>
                        </m:r>
                        <m:r>
                          <a:rPr lang="es-C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s-C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sub>
                    </m:sSub>
                    <m:r>
                      <a:rPr lang="es-CO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/2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s-CO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  <m:r>
                          <a:rPr lang="es-C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=</m:t>
                        </m:r>
                        <m:r>
                          <a:rPr lang="es-C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s-CO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sub>
                    </m:sSub>
                    <m:r>
                      <a:rPr lang="es-CO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/2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con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e>
                      <m:sub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sub>
                    </m:sSub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=0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sub>
                    </m:sSub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=0</m:t>
                    </m:r>
                  </m:oMath>
                </a14:m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47009"/>
                <a:ext cx="9872871" cy="4038600"/>
              </a:xfrm>
              <a:blipFill>
                <a:blip r:embed="rId2"/>
                <a:stretch>
                  <a:fillRect l="-309" t="-196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81918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1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3EAC70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860</TotalTime>
  <Words>514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 Light</vt:lpstr>
      <vt:lpstr>Cambria Math</vt:lpstr>
      <vt:lpstr>Corbel</vt:lpstr>
      <vt:lpstr>Basis</vt:lpstr>
      <vt:lpstr>Lattice Boltzmann de Múltiples Tiempos de Relajación para Simular la Fuerza de Sustentación Sobre Un Perfil de Ala de Avión</vt:lpstr>
      <vt:lpstr>Introducción</vt:lpstr>
      <vt:lpstr>Introducción</vt:lpstr>
      <vt:lpstr>Marco teórico</vt:lpstr>
      <vt:lpstr>Marco teórico</vt:lpstr>
      <vt:lpstr>Marco teórico</vt:lpstr>
      <vt:lpstr>Marco teórico</vt:lpstr>
      <vt:lpstr>Marco teórico</vt:lpstr>
      <vt:lpstr>Implementación</vt:lpstr>
      <vt:lpstr>Implementación</vt:lpstr>
      <vt:lpstr>Resultados</vt:lpstr>
      <vt:lpstr>Resultados</vt:lpstr>
      <vt:lpstr>Conclusiones</vt:lpstr>
      <vt:lpstr>Referencias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Velasquez</dc:creator>
  <cp:lastModifiedBy>Felipe Velasquez</cp:lastModifiedBy>
  <cp:revision>72</cp:revision>
  <dcterms:created xsi:type="dcterms:W3CDTF">2017-11-27T21:14:19Z</dcterms:created>
  <dcterms:modified xsi:type="dcterms:W3CDTF">2017-11-28T21:29:35Z</dcterms:modified>
</cp:coreProperties>
</file>