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5" r:id="rId6"/>
    <p:sldId id="267" r:id="rId7"/>
    <p:sldId id="268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79" y="457200"/>
            <a:ext cx="9966960" cy="2302626"/>
          </a:xfrm>
        </p:spPr>
        <p:txBody>
          <a:bodyPr>
            <a:noAutofit/>
          </a:bodyPr>
          <a:lstStyle/>
          <a:p>
            <a:r>
              <a:rPr lang="en-US" sz="4000" dirty="0"/>
              <a:t>Lattice Boltzmann de </a:t>
            </a:r>
            <a:r>
              <a:rPr lang="en-US" sz="4000" dirty="0" err="1"/>
              <a:t>Múltiples</a:t>
            </a:r>
            <a:r>
              <a:rPr lang="en-US" sz="4000" dirty="0"/>
              <a:t> </a:t>
            </a:r>
            <a:r>
              <a:rPr lang="en-US" sz="4000" dirty="0" err="1"/>
              <a:t>Tiempos</a:t>
            </a:r>
            <a:r>
              <a:rPr lang="en-US" sz="4000" dirty="0"/>
              <a:t> de </a:t>
            </a:r>
            <a:r>
              <a:rPr lang="en-US" sz="4000" dirty="0" err="1"/>
              <a:t>Relajación</a:t>
            </a:r>
            <a:r>
              <a:rPr lang="en-US" sz="4000" dirty="0"/>
              <a:t> para </a:t>
            </a:r>
            <a:r>
              <a:rPr lang="en-US" sz="4000" dirty="0" err="1"/>
              <a:t>Simular</a:t>
            </a:r>
            <a:r>
              <a:rPr lang="en-US" sz="4000" dirty="0"/>
              <a:t> la </a:t>
            </a:r>
            <a:r>
              <a:rPr lang="en-US" sz="4000" dirty="0" err="1"/>
              <a:t>Fuerza</a:t>
            </a:r>
            <a:r>
              <a:rPr lang="en-US" sz="4000" dirty="0"/>
              <a:t> de </a:t>
            </a:r>
            <a:r>
              <a:rPr lang="en-US" sz="4000" dirty="0" err="1"/>
              <a:t>Sustentación</a:t>
            </a:r>
            <a:r>
              <a:rPr lang="en-US" sz="4000" dirty="0"/>
              <a:t> </a:t>
            </a:r>
            <a:r>
              <a:rPr lang="en-US" sz="4000" dirty="0" err="1"/>
              <a:t>Sobre</a:t>
            </a:r>
            <a:r>
              <a:rPr lang="en-US" sz="4000" dirty="0"/>
              <a:t> Un </a:t>
            </a:r>
            <a:r>
              <a:rPr lang="en-US" sz="4000" dirty="0" err="1"/>
              <a:t>Perfil</a:t>
            </a:r>
            <a:r>
              <a:rPr lang="en-US" sz="4000" dirty="0"/>
              <a:t> de Ala de </a:t>
            </a:r>
            <a:r>
              <a:rPr lang="en-US" sz="4000" dirty="0" err="1"/>
              <a:t>Avión</a:t>
            </a:r>
            <a:endParaRPr lang="es-CO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29" y="4742469"/>
            <a:ext cx="8767860" cy="1388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Juan </a:t>
            </a:r>
            <a:r>
              <a:rPr lang="en-US" dirty="0" err="1"/>
              <a:t>Sebastián</a:t>
            </a:r>
            <a:r>
              <a:rPr lang="en-US" dirty="0"/>
              <a:t> </a:t>
            </a:r>
            <a:r>
              <a:rPr lang="en-US" dirty="0" err="1"/>
              <a:t>Baena</a:t>
            </a:r>
            <a:r>
              <a:rPr lang="en-US" dirty="0"/>
              <a:t> </a:t>
            </a:r>
            <a:r>
              <a:rPr lang="en-US" dirty="0" err="1"/>
              <a:t>Vásquez</a:t>
            </a:r>
            <a:br>
              <a:rPr lang="en-US" dirty="0"/>
            </a:br>
            <a:r>
              <a:rPr lang="en-US" dirty="0"/>
              <a:t>Andrea </a:t>
            </a:r>
            <a:r>
              <a:rPr lang="en-US" dirty="0" err="1"/>
              <a:t>Velásquez</a:t>
            </a:r>
            <a:r>
              <a:rPr lang="en-US" dirty="0"/>
              <a:t> Moros</a:t>
            </a:r>
            <a:endParaRPr lang="es-CO" dirty="0"/>
          </a:p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Simulación</a:t>
            </a:r>
            <a:r>
              <a:rPr lang="en-US" dirty="0"/>
              <a:t> </a:t>
            </a:r>
            <a:r>
              <a:rPr lang="en-US" dirty="0" err="1"/>
              <a:t>Física</a:t>
            </a:r>
            <a:br>
              <a:rPr lang="en-US" dirty="0"/>
            </a:br>
            <a:r>
              <a:rPr lang="en-US" dirty="0"/>
              <a:t>30 de </a:t>
            </a:r>
            <a:r>
              <a:rPr lang="en-US" dirty="0" err="1"/>
              <a:t>noviembre</a:t>
            </a:r>
            <a:r>
              <a:rPr lang="en-US" dirty="0"/>
              <a:t> de 2017</a:t>
            </a:r>
            <a:endParaRPr lang="es-CO" dirty="0"/>
          </a:p>
        </p:txBody>
      </p:sp>
      <p:pic>
        <p:nvPicPr>
          <p:cNvPr id="1026" name="Picture 2" descr="Image result for naca 0012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40654" r="4873" b="41413"/>
          <a:stretch/>
        </p:blipFill>
        <p:spPr bwMode="auto">
          <a:xfrm>
            <a:off x="1931900" y="3314729"/>
            <a:ext cx="8323117" cy="87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46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ejemplo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taus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velocidad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entrada o rho –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gráfica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tendencia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0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Lallemand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P., Luo L.-S., Theory of the lattice Boltzmann method: Dispersion, dissipation, isotropy, Galilean invariance, and stability. Phys. </a:t>
            </a:r>
            <a:r>
              <a:rPr lang="es-CO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Rev. E, 2000, 61, 6546-6562.</a:t>
            </a:r>
          </a:p>
          <a:p>
            <a:endParaRPr lang="es-CO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Luo L.-S., Theory of the lattice Boltzmann Equation. 9-13 de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octubre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2000. China Center of Advanced Science and Technology, </a:t>
            </a:r>
            <a:r>
              <a:rPr lang="en-US" sz="2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Pekín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China.</a:t>
            </a:r>
          </a:p>
          <a:p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CO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Pulido Piñeros, J. I., Implementación de GLBE para dinámica de fluidos bidimensional. Presentación clase de Métodos de Simulación Física, 2005. Departamento de Física, Universidad Nacional de Colombia</a:t>
            </a:r>
          </a:p>
        </p:txBody>
      </p:sp>
    </p:spTree>
    <p:extLst>
      <p:ext uri="{BB962C8B-B14F-4D97-AF65-F5344CB8AC3E}">
        <p14:creationId xmlns:p14="http://schemas.microsoft.com/office/powerpoint/2010/main" val="49780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99209"/>
            <a:ext cx="9875520" cy="1356360"/>
          </a:xfrm>
        </p:spPr>
        <p:txBody>
          <a:bodyPr/>
          <a:lstStyle/>
          <a:p>
            <a:r>
              <a:rPr lang="en-US" dirty="0" err="1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36618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plantear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fenómeno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que se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simular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qué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importante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la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ciencia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propuesta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7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6566647" cy="434778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Función de 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distribución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las partículas de un gas, aproximación BGK (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Bhatnagar-Gross-Krook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sobre la Ecuación de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discretizada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</a:p>
              <a:p>
                <a:pPr marL="45720" indent="0">
                  <a:buNone/>
                </a:pPr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s-CO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𝛻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    </a:t>
                </a:r>
                <a14:m>
                  <m:oMath xmlns:m="http://schemas.openxmlformats.org/officeDocument/2006/math">
                    <m:r>
                      <a:rPr lang="es-C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=0,…,8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45720" indent="0">
                  <a:buNone/>
                </a:pP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para las 9 posibles velocidades con los pesos: </a:t>
                </a: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=1,2,3,4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36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=5,6,7,8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6566647" cy="4347780"/>
              </a:xfrm>
              <a:blipFill rotWithShape="0">
                <a:blip r:embed="rId2"/>
                <a:stretch>
                  <a:fillRect l="-279" t="-29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201" y="1737829"/>
            <a:ext cx="4144776" cy="41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0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9875520" cy="434778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 se </a:t>
                </a:r>
                <a:r>
                  <a:rPr lang="en-US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toma</a:t>
                </a: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 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τ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obtenermos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la ecuaci</a:t>
                </a: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 de </a:t>
                </a:r>
                <a:r>
                  <a:rPr lang="es-CO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s-CO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del modelo LBGK:</a:t>
                </a:r>
                <a:b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 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𝜏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b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b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r>
                  <a:rPr lang="en-US" sz="2400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donde</a:t>
                </a:r>
                <a:endParaRPr lang="es-CO" sz="24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</m:e>
                      <m:sup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𝑒𝑞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𝛼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𝜌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[1+3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45720" indent="0">
                  <a:buNone/>
                </a:pP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9875520" cy="4347780"/>
              </a:xfrm>
              <a:blipFill rotWithShape="0"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965960"/>
                <a:ext cx="6763871" cy="4347780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múltiples tiempos de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relajaci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ón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Momentos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</a:t>
                </a:r>
                <a:b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𝜌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𝜀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:endParaRPr lang="en-US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𝜌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densidad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flujo de momento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flujo de calor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𝜀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cuadrado de la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energ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ía</a:t>
                </a:r>
                <a:endParaRPr lang="en-US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𝑒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   energía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tensor de estrés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965960"/>
                <a:ext cx="6763871" cy="4347780"/>
              </a:xfrm>
              <a:blipFill rotWithShape="0">
                <a:blip r:embed="rId2"/>
                <a:stretch>
                  <a:fillRect l="-721" t="-2665" b="-25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108902" y="3077391"/>
                <a:ext cx="16821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902" y="3077391"/>
                <a:ext cx="1682127" cy="461665"/>
              </a:xfrm>
              <a:prstGeom prst="rect">
                <a:avLst/>
              </a:prstGeom>
              <a:blipFill>
                <a:blip r:embed="rId3"/>
                <a:stretch>
                  <a:fillRect l="-9783" t="-130263" r="-36594" b="-1947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242898" y="3074263"/>
                <a:ext cx="19882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𝜚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898" y="3074263"/>
                <a:ext cx="1988237" cy="461665"/>
              </a:xfrm>
              <a:prstGeom prst="rect">
                <a:avLst/>
              </a:prstGeom>
              <a:blipFill>
                <a:blip r:embed="rId4"/>
                <a:stretch>
                  <a:fillRect l="-8282" t="-130263" r="-31288" b="-1947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418050" y="3783984"/>
                <a:ext cx="6190990" cy="2448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cs typeface="Calibri Light" panose="020F0302020204030204" pitchFamily="34" charset="0"/>
                  </a:rPr>
                  <a:t>d</a:t>
                </a:r>
                <a:r>
                  <a:rPr lang="en-US" sz="2200" dirty="0" err="1">
                    <a:cs typeface="Calibri Light" panose="020F0302020204030204" pitchFamily="34" charset="0"/>
                  </a:rPr>
                  <a:t>onde</a:t>
                </a:r>
                <a:r>
                  <a:rPr lang="en-US" sz="2200" dirty="0"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050" y="3783984"/>
                <a:ext cx="6190990" cy="2448812"/>
              </a:xfrm>
              <a:prstGeom prst="rect">
                <a:avLst/>
              </a:prstGeom>
              <a:blipFill>
                <a:blip r:embed="rId5"/>
                <a:stretch>
                  <a:fillRect l="-128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50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Teoría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999" y="1965960"/>
                <a:ext cx="11247539" cy="434778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" indent="0">
                  <a:buNone/>
                </a:pP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Pasos </a:t>
                </a:r>
                <a:r>
                  <a:rPr lang="en-US" sz="24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Lattice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Boltzmann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de múltiples tiempos de </a:t>
                </a: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relajaci</a:t>
                </a: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ón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Inicie</a:t>
                </a:r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𝑒𝑞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−3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−2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𝜌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+3</m:t>
                            </m: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 Light" panose="020F03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</a:br>
                <a:b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</m:oMath>
                </a14:m>
                <a:endParaRPr lang="es-CO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CO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Colisione: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Δ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𝜚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𝑒𝑞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b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new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Δ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</m:e>
                    </m:d>
                  </m:oMath>
                </a14:m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02920" indent="-457200">
                  <a:buFont typeface="+mj-lt"/>
                  <a:buAutoNum type="arabicPeriod"/>
                </a:pPr>
                <a:r>
                  <a:rPr lang="es-CO" dirty="0" err="1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Adveccione</a:t>
                </a:r>
                <a:r>
                  <a:rPr lang="es-CO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 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new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b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b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br>
                  <a:rPr lang="en-US" sz="2000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</a:br>
                <a:endParaRPr lang="es-CO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999" y="1965960"/>
                <a:ext cx="11247539" cy="4347780"/>
              </a:xfrm>
              <a:blipFill>
                <a:blip r:embed="rId2"/>
                <a:stretch>
                  <a:fillRect l="-108" t="-2384" b="-10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5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Código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Qué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código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modificamos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qué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nuevo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introdujimos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implementamos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1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7009"/>
            <a:ext cx="9872871" cy="4038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Muestra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que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endParaRPr lang="es-CO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330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20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48A273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517</TotalTime>
  <Words>279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Cambria Math</vt:lpstr>
      <vt:lpstr>Corbel</vt:lpstr>
      <vt:lpstr>Basis</vt:lpstr>
      <vt:lpstr>Lattice Boltzmann de Múltiples Tiempos de Relajación para Simular la Fuerza de Sustentación Sobre Un Perfil de Ala de Avión</vt:lpstr>
      <vt:lpstr>Introducción</vt:lpstr>
      <vt:lpstr>Introducción</vt:lpstr>
      <vt:lpstr>Teoría</vt:lpstr>
      <vt:lpstr>Teoría</vt:lpstr>
      <vt:lpstr>Teoría</vt:lpstr>
      <vt:lpstr>Teoría</vt:lpstr>
      <vt:lpstr>Código</vt:lpstr>
      <vt:lpstr>Resultados</vt:lpstr>
      <vt:lpstr>Resultados</vt:lpstr>
      <vt:lpstr>Conclusiones</vt:lpstr>
      <vt:lpstr>Referencias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Velasquez</dc:creator>
  <cp:lastModifiedBy>Felipe Velasquez</cp:lastModifiedBy>
  <cp:revision>40</cp:revision>
  <dcterms:created xsi:type="dcterms:W3CDTF">2017-11-27T21:14:19Z</dcterms:created>
  <dcterms:modified xsi:type="dcterms:W3CDTF">2017-11-28T15:46:47Z</dcterms:modified>
</cp:coreProperties>
</file>