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70" r:id="rId3"/>
    <p:sldId id="257" r:id="rId4"/>
    <p:sldId id="258" r:id="rId5"/>
    <p:sldId id="260" r:id="rId6"/>
    <p:sldId id="259" r:id="rId7"/>
    <p:sldId id="261" r:id="rId8"/>
    <p:sldId id="264" r:id="rId9"/>
    <p:sldId id="263" r:id="rId10"/>
    <p:sldId id="265" r:id="rId11"/>
    <p:sldId id="266" r:id="rId12"/>
    <p:sldId id="267" r:id="rId13"/>
    <p:sldId id="269" r:id="rId14"/>
    <p:sldId id="268"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p:cViewPr varScale="1">
        <p:scale>
          <a:sx n="83" d="100"/>
          <a:sy n="83" d="100"/>
        </p:scale>
        <p:origin x="686"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360"/>
    </p:cViewPr>
  </p:sorterViewPr>
  <p:notesViewPr>
    <p:cSldViewPr>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2919C-FA8C-4EAC-A36B-8939E3ECC983}" type="datetimeFigureOut">
              <a:rPr lang="it-IT" smtClean="0"/>
              <a:t>19/02/2024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D571C-5674-4BCC-81A6-31F194247ADD}" type="slidenum">
              <a:rPr lang="it-IT" smtClean="0"/>
              <a:t>‹N›</a:t>
            </a:fld>
            <a:endParaRPr lang="it-IT"/>
          </a:p>
        </p:txBody>
      </p:sp>
    </p:spTree>
    <p:extLst>
      <p:ext uri="{BB962C8B-B14F-4D97-AF65-F5344CB8AC3E}">
        <p14:creationId xmlns:p14="http://schemas.microsoft.com/office/powerpoint/2010/main" val="376701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81AD571C-5674-4BCC-81A6-31F194247ADD}" type="slidenum">
              <a:rPr lang="it-IT" smtClean="0"/>
              <a:t>1</a:t>
            </a:fld>
            <a:endParaRPr lang="it-IT"/>
          </a:p>
        </p:txBody>
      </p:sp>
    </p:spTree>
    <p:extLst>
      <p:ext uri="{BB962C8B-B14F-4D97-AF65-F5344CB8AC3E}">
        <p14:creationId xmlns:p14="http://schemas.microsoft.com/office/powerpoint/2010/main" val="1332249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5E8CAA6-DFB8-4AE8-BCE3-C9EC43C006DA}" type="datetimeFigureOut">
              <a:rPr lang="it-IT" smtClean="0"/>
              <a:t>19/02/2024</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421700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19/02/2024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81087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19/02/2024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485449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19/02/2024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2823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19/02/2024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376776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5E8CAA6-DFB8-4AE8-BCE3-C9EC43C006DA}" type="datetimeFigureOut">
              <a:rPr lang="it-IT" smtClean="0"/>
              <a:t>19/02/2024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740480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5E8CAA6-DFB8-4AE8-BCE3-C9EC43C006DA}" type="datetimeFigureOut">
              <a:rPr lang="it-IT" smtClean="0"/>
              <a:t>19/02/2024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916440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E8CAA6-DFB8-4AE8-BCE3-C9EC43C006DA}" type="datetimeFigureOut">
              <a:rPr lang="it-IT" smtClean="0"/>
              <a:t>19/02/2024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29660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E8CAA6-DFB8-4AE8-BCE3-C9EC43C006DA}" type="datetimeFigureOut">
              <a:rPr lang="it-IT" smtClean="0"/>
              <a:t>19/02/2024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59139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E8CAA6-DFB8-4AE8-BCE3-C9EC43C006DA}" type="datetimeFigureOut">
              <a:rPr lang="it-IT" smtClean="0"/>
              <a:t>19/02/2024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9921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5E8CAA6-DFB8-4AE8-BCE3-C9EC43C006DA}" type="datetimeFigureOut">
              <a:rPr lang="it-IT" smtClean="0"/>
              <a:t>19/02/2024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214777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5E8CAA6-DFB8-4AE8-BCE3-C9EC43C006DA}" type="datetimeFigureOut">
              <a:rPr lang="it-IT" smtClean="0"/>
              <a:t>19/02/2024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05830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5E8CAA6-DFB8-4AE8-BCE3-C9EC43C006DA}" type="datetimeFigureOut">
              <a:rPr lang="it-IT" smtClean="0"/>
              <a:t>19/02/2024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401994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5E8CAA6-DFB8-4AE8-BCE3-C9EC43C006DA}" type="datetimeFigureOut">
              <a:rPr lang="it-IT" smtClean="0"/>
              <a:t>19/02/2024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239243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8CAA6-DFB8-4AE8-BCE3-C9EC43C006DA}" type="datetimeFigureOut">
              <a:rPr lang="it-IT" smtClean="0"/>
              <a:t>19/02/2024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45397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19/02/2024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47718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19/02/2024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30767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E8CAA6-DFB8-4AE8-BCE3-C9EC43C006DA}" type="datetimeFigureOut">
              <a:rPr lang="it-IT" smtClean="0"/>
              <a:t>19/02/2024</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738401-6CDB-47DD-BD9A-F846473D3D76}" type="slidenum">
              <a:rPr lang="it-IT" smtClean="0"/>
              <a:t>‹N›</a:t>
            </a:fld>
            <a:endParaRPr lang="it-IT"/>
          </a:p>
        </p:txBody>
      </p:sp>
    </p:spTree>
    <p:extLst>
      <p:ext uri="{BB962C8B-B14F-4D97-AF65-F5344CB8AC3E}">
        <p14:creationId xmlns:p14="http://schemas.microsoft.com/office/powerpoint/2010/main" val="13557657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ndreavale98/Netlogo-Public-Goo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2C45A-51C8-6169-901A-07D93442F550}"/>
              </a:ext>
            </a:extLst>
          </p:cNvPr>
          <p:cNvSpPr>
            <a:spLocks noGrp="1"/>
          </p:cNvSpPr>
          <p:nvPr>
            <p:ph type="ctrTitle"/>
          </p:nvPr>
        </p:nvSpPr>
        <p:spPr>
          <a:xfrm>
            <a:off x="3108960" y="1122363"/>
            <a:ext cx="7559039" cy="3027360"/>
          </a:xfrm>
        </p:spPr>
        <p:txBody>
          <a:bodyPr>
            <a:normAutofit/>
          </a:bodyPr>
          <a:lstStyle/>
          <a:p>
            <a:r>
              <a:rPr lang="en-US" sz="4200"/>
              <a:t>Reward and cooperation in the spatial public goods game: A Netlogo Simulation</a:t>
            </a:r>
            <a:endParaRPr lang="it-IT" sz="4200"/>
          </a:p>
        </p:txBody>
      </p:sp>
      <p:sp>
        <p:nvSpPr>
          <p:cNvPr id="3" name="Sottotitolo 2">
            <a:extLst>
              <a:ext uri="{FF2B5EF4-FFF2-40B4-BE49-F238E27FC236}">
                <a16:creationId xmlns:a16="http://schemas.microsoft.com/office/drawing/2014/main" id="{CC8930C5-5315-46DE-6903-AD901B2C68EB}"/>
              </a:ext>
            </a:extLst>
          </p:cNvPr>
          <p:cNvSpPr>
            <a:spLocks noGrp="1"/>
          </p:cNvSpPr>
          <p:nvPr>
            <p:ph type="subTitle" idx="1"/>
          </p:nvPr>
        </p:nvSpPr>
        <p:spPr>
          <a:xfrm>
            <a:off x="3128010" y="4149724"/>
            <a:ext cx="7539989" cy="1108075"/>
          </a:xfrm>
        </p:spPr>
        <p:txBody>
          <a:bodyPr>
            <a:normAutofit/>
          </a:bodyPr>
          <a:lstStyle/>
          <a:p>
            <a:r>
              <a:rPr lang="it-IT" sz="2400" dirty="0">
                <a:solidFill>
                  <a:schemeClr val="tx1"/>
                </a:solidFill>
              </a:rPr>
              <a:t>A </a:t>
            </a:r>
            <a:r>
              <a:rPr lang="it-IT" sz="2400" dirty="0" err="1">
                <a:solidFill>
                  <a:schemeClr val="tx1"/>
                </a:solidFill>
              </a:rPr>
              <a:t>simulation</a:t>
            </a:r>
            <a:r>
              <a:rPr lang="it-IT" sz="2400" dirty="0">
                <a:solidFill>
                  <a:schemeClr val="tx1"/>
                </a:solidFill>
              </a:rPr>
              <a:t> of the </a:t>
            </a:r>
            <a:r>
              <a:rPr lang="it-IT" sz="2400" dirty="0" err="1">
                <a:solidFill>
                  <a:schemeClr val="tx1"/>
                </a:solidFill>
              </a:rPr>
              <a:t>spatial</a:t>
            </a:r>
            <a:r>
              <a:rPr lang="it-IT" sz="2400" dirty="0">
                <a:solidFill>
                  <a:schemeClr val="tx1"/>
                </a:solidFill>
              </a:rPr>
              <a:t> public </a:t>
            </a:r>
            <a:r>
              <a:rPr lang="it-IT" sz="2400" dirty="0" err="1">
                <a:solidFill>
                  <a:schemeClr val="tx1"/>
                </a:solidFill>
              </a:rPr>
              <a:t>goods</a:t>
            </a:r>
            <a:r>
              <a:rPr lang="it-IT" sz="2400" dirty="0">
                <a:solidFill>
                  <a:schemeClr val="tx1"/>
                </a:solidFill>
              </a:rPr>
              <a:t> game </a:t>
            </a:r>
            <a:r>
              <a:rPr lang="it-IT" sz="2400" dirty="0" err="1">
                <a:solidFill>
                  <a:schemeClr val="tx1"/>
                </a:solidFill>
              </a:rPr>
              <a:t>as</a:t>
            </a:r>
            <a:r>
              <a:rPr lang="it-IT" sz="2400" dirty="0">
                <a:solidFill>
                  <a:schemeClr val="tx1"/>
                </a:solidFill>
              </a:rPr>
              <a:t> in </a:t>
            </a:r>
            <a:r>
              <a:rPr lang="it-IT" sz="2400" dirty="0" err="1">
                <a:solidFill>
                  <a:schemeClr val="tx1"/>
                </a:solidFill>
              </a:rPr>
              <a:t>Szolnoki</a:t>
            </a:r>
            <a:r>
              <a:rPr lang="it-IT" sz="2400" dirty="0">
                <a:solidFill>
                  <a:schemeClr val="tx1"/>
                </a:solidFill>
              </a:rPr>
              <a:t> and Perc (2010)</a:t>
            </a:r>
          </a:p>
        </p:txBody>
      </p:sp>
    </p:spTree>
    <p:extLst>
      <p:ext uri="{BB962C8B-B14F-4D97-AF65-F5344CB8AC3E}">
        <p14:creationId xmlns:p14="http://schemas.microsoft.com/office/powerpoint/2010/main" val="114790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4CA6C6-AAFB-7DD8-D330-D5D325A2EA5B}"/>
              </a:ext>
            </a:extLst>
          </p:cNvPr>
          <p:cNvSpPr>
            <a:spLocks noGrp="1"/>
          </p:cNvSpPr>
          <p:nvPr>
            <p:ph type="title"/>
          </p:nvPr>
        </p:nvSpPr>
        <p:spPr>
          <a:xfrm>
            <a:off x="1141413" y="618518"/>
            <a:ext cx="4459286" cy="1478570"/>
          </a:xfrm>
        </p:spPr>
        <p:txBody>
          <a:bodyPr>
            <a:normAutofit/>
          </a:bodyPr>
          <a:lstStyle/>
          <a:p>
            <a:r>
              <a:rPr lang="it-IT" sz="3200" dirty="0"/>
              <a:t>SETUP</a:t>
            </a:r>
          </a:p>
        </p:txBody>
      </p:sp>
      <p:sp>
        <p:nvSpPr>
          <p:cNvPr id="3" name="Segnaposto contenuto 2">
            <a:extLst>
              <a:ext uri="{FF2B5EF4-FFF2-40B4-BE49-F238E27FC236}">
                <a16:creationId xmlns:a16="http://schemas.microsoft.com/office/drawing/2014/main" id="{088E086C-6056-3182-B326-4127FAF4D278}"/>
              </a:ext>
            </a:extLst>
          </p:cNvPr>
          <p:cNvSpPr>
            <a:spLocks noGrp="1"/>
          </p:cNvSpPr>
          <p:nvPr>
            <p:ph idx="1"/>
          </p:nvPr>
        </p:nvSpPr>
        <p:spPr>
          <a:xfrm>
            <a:off x="1141412" y="2249487"/>
            <a:ext cx="4459287" cy="3965046"/>
          </a:xfrm>
        </p:spPr>
        <p:txBody>
          <a:bodyPr>
            <a:normAutofit/>
          </a:bodyPr>
          <a:lstStyle/>
          <a:p>
            <a:pPr marL="457200" indent="-457200">
              <a:buFont typeface="+mj-lt"/>
              <a:buAutoNum type="arabicPeriod"/>
            </a:pPr>
            <a:r>
              <a:rPr lang="it-IT" sz="2000" dirty="0"/>
              <a:t>N agents in a 141 x 141 </a:t>
            </a:r>
            <a:r>
              <a:rPr lang="it-IT" sz="2000" dirty="0" err="1"/>
              <a:t>square</a:t>
            </a:r>
            <a:r>
              <a:rPr lang="it-IT" sz="2000" dirty="0"/>
              <a:t> lattice are </a:t>
            </a:r>
            <a:r>
              <a:rPr lang="it-IT" sz="2000" dirty="0" err="1"/>
              <a:t>given</a:t>
            </a:r>
            <a:r>
              <a:rPr lang="it-IT" sz="2000" dirty="0"/>
              <a:t> a random strategy </a:t>
            </a:r>
            <a:r>
              <a:rPr lang="it-IT" sz="2000" dirty="0" err="1"/>
              <a:t>between</a:t>
            </a:r>
            <a:r>
              <a:rPr lang="it-IT" sz="2000" dirty="0"/>
              <a:t> </a:t>
            </a:r>
            <a:r>
              <a:rPr lang="it-IT" sz="2000" dirty="0" err="1"/>
              <a:t>Defect</a:t>
            </a:r>
            <a:r>
              <a:rPr lang="it-IT" sz="2000" dirty="0"/>
              <a:t> (in red), Cooperator ( in blue) and </a:t>
            </a:r>
            <a:r>
              <a:rPr lang="it-IT" sz="2000" dirty="0" err="1"/>
              <a:t>Rewarding</a:t>
            </a:r>
            <a:r>
              <a:rPr lang="it-IT" sz="2000" dirty="0"/>
              <a:t> Cooperator (in green)</a:t>
            </a:r>
          </a:p>
          <a:p>
            <a:pPr marL="0" indent="0">
              <a:buNone/>
            </a:pPr>
            <a:endParaRPr lang="it-IT" sz="2000" dirty="0"/>
          </a:p>
        </p:txBody>
      </p:sp>
      <p:pic>
        <p:nvPicPr>
          <p:cNvPr id="5" name="Immagine 4" descr="Immagine che contiene modello, Policromia, tessuto, carta da regalo">
            <a:extLst>
              <a:ext uri="{FF2B5EF4-FFF2-40B4-BE49-F238E27FC236}">
                <a16:creationId xmlns:a16="http://schemas.microsoft.com/office/drawing/2014/main" id="{95285A5F-0958-31D1-B08E-EAEDDB504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88386"/>
            <a:ext cx="5456279" cy="5456279"/>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37510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0519B-7C7B-A7B9-8863-D6A01ECCC810}"/>
              </a:ext>
            </a:extLst>
          </p:cNvPr>
          <p:cNvSpPr>
            <a:spLocks noGrp="1"/>
          </p:cNvSpPr>
          <p:nvPr>
            <p:ph type="title"/>
          </p:nvPr>
        </p:nvSpPr>
        <p:spPr>
          <a:xfrm>
            <a:off x="1141413" y="618518"/>
            <a:ext cx="4459286" cy="1478570"/>
          </a:xfrm>
        </p:spPr>
        <p:txBody>
          <a:bodyPr>
            <a:normAutofit/>
          </a:bodyPr>
          <a:lstStyle/>
          <a:p>
            <a:r>
              <a:rPr lang="it-IT" sz="3200" dirty="0"/>
              <a:t>Step 1</a:t>
            </a:r>
          </a:p>
        </p:txBody>
      </p:sp>
      <p:sp>
        <p:nvSpPr>
          <p:cNvPr id="3" name="Segnaposto contenuto 2">
            <a:extLst>
              <a:ext uri="{FF2B5EF4-FFF2-40B4-BE49-F238E27FC236}">
                <a16:creationId xmlns:a16="http://schemas.microsoft.com/office/drawing/2014/main" id="{7A8AC1B7-7C91-E186-5BC1-B75609CEF630}"/>
              </a:ext>
            </a:extLst>
          </p:cNvPr>
          <p:cNvSpPr>
            <a:spLocks noGrp="1"/>
          </p:cNvSpPr>
          <p:nvPr>
            <p:ph idx="1"/>
          </p:nvPr>
        </p:nvSpPr>
        <p:spPr>
          <a:xfrm>
            <a:off x="1141412" y="2249487"/>
            <a:ext cx="4459287" cy="3965046"/>
          </a:xfrm>
        </p:spPr>
        <p:txBody>
          <a:bodyPr>
            <a:normAutofit lnSpcReduction="10000"/>
          </a:bodyPr>
          <a:lstStyle/>
          <a:p>
            <a:pPr marL="457200" indent="-457200">
              <a:buFont typeface="+mj-lt"/>
              <a:buAutoNum type="arabicPeriod"/>
            </a:pPr>
            <a:r>
              <a:rPr lang="en-US" sz="2000" dirty="0"/>
              <a:t>An agent, denoted as X is randomly selected</a:t>
            </a:r>
          </a:p>
          <a:p>
            <a:pPr marL="457200" indent="-457200">
              <a:buFont typeface="+mj-lt"/>
              <a:buAutoNum type="arabicPeriod"/>
            </a:pPr>
            <a:r>
              <a:rPr lang="en-US" sz="2000" dirty="0"/>
              <a:t>X plays the Public Goods Game (PGG) with their 4-connectivity neighbors</a:t>
            </a:r>
          </a:p>
          <a:p>
            <a:pPr marL="457200" indent="-457200">
              <a:buFont typeface="+mj-lt"/>
              <a:buAutoNum type="arabicPeriod"/>
            </a:pPr>
            <a:r>
              <a:rPr lang="en-US" sz="2000" dirty="0"/>
              <a:t>Their neighbors do the same, so 5 games are played</a:t>
            </a:r>
          </a:p>
          <a:p>
            <a:pPr marL="457200" indent="-457200">
              <a:buFont typeface="+mj-lt"/>
              <a:buAutoNum type="arabicPeriod"/>
            </a:pPr>
            <a:r>
              <a:rPr lang="en-US" sz="2000" dirty="0"/>
              <a:t>X receives a payoff </a:t>
            </a:r>
            <a:r>
              <a:rPr lang="en-US" sz="2000" dirty="0" err="1"/>
              <a:t>P</a:t>
            </a:r>
            <a:r>
              <a:rPr lang="en-US" sz="2000" baseline="-25000" dirty="0" err="1"/>
              <a:t>x</a:t>
            </a:r>
            <a:r>
              <a:rPr lang="en-US" sz="2000" baseline="-25000" dirty="0"/>
              <a:t> </a:t>
            </a:r>
            <a:r>
              <a:rPr lang="en-US" sz="2000" dirty="0"/>
              <a:t>for each game depending on their strategy, as shown in the previous slide.</a:t>
            </a:r>
            <a:endParaRPr lang="en-US" sz="2000" baseline="-25000" dirty="0"/>
          </a:p>
          <a:p>
            <a:pPr marL="457200" indent="-457200">
              <a:buFont typeface="+mj-lt"/>
              <a:buAutoNum type="arabicPeriod"/>
            </a:pPr>
            <a:endParaRPr lang="it-IT" sz="2000" dirty="0"/>
          </a:p>
        </p:txBody>
      </p:sp>
      <p:pic>
        <p:nvPicPr>
          <p:cNvPr id="5" name="Immagine 4" descr="Immagine che contiene schermata, Rettangolo, Policromia, quadrato&#10;&#10;Descrizione generata automaticamente">
            <a:extLst>
              <a:ext uri="{FF2B5EF4-FFF2-40B4-BE49-F238E27FC236}">
                <a16:creationId xmlns:a16="http://schemas.microsoft.com/office/drawing/2014/main" id="{3B871508-ABC2-03EC-E015-C44A4FA8D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6582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ED35A3-5753-9026-8E0D-0B4E8A0753EB}"/>
              </a:ext>
            </a:extLst>
          </p:cNvPr>
          <p:cNvSpPr>
            <a:spLocks noGrp="1"/>
          </p:cNvSpPr>
          <p:nvPr>
            <p:ph type="title"/>
          </p:nvPr>
        </p:nvSpPr>
        <p:spPr>
          <a:xfrm>
            <a:off x="4439816" y="188640"/>
            <a:ext cx="4248472" cy="1478570"/>
          </a:xfrm>
        </p:spPr>
        <p:txBody>
          <a:bodyPr/>
          <a:lstStyle/>
          <a:p>
            <a:r>
              <a:rPr lang="it-IT" dirty="0" err="1"/>
              <a:t>Example</a:t>
            </a:r>
            <a:endParaRPr lang="it-IT" dirty="0"/>
          </a:p>
        </p:txBody>
      </p:sp>
      <p:pic>
        <p:nvPicPr>
          <p:cNvPr id="9" name="Segnaposto contenuto 8" descr="Immagine che contiene schermata, Rettangolo, Policromia, quadrato&#10;&#10;Descrizione generata automaticamente">
            <a:extLst>
              <a:ext uri="{FF2B5EF4-FFF2-40B4-BE49-F238E27FC236}">
                <a16:creationId xmlns:a16="http://schemas.microsoft.com/office/drawing/2014/main" id="{F14C612F-2E6C-81AF-3449-82FA50EA8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656" y="1340768"/>
            <a:ext cx="5256584" cy="5256584"/>
          </a:xfrm>
        </p:spPr>
      </p:pic>
    </p:spTree>
    <p:extLst>
      <p:ext uri="{BB962C8B-B14F-4D97-AF65-F5344CB8AC3E}">
        <p14:creationId xmlns:p14="http://schemas.microsoft.com/office/powerpoint/2010/main" val="160346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FA4C4E-6DB4-FD39-3B30-C3B77036A0C0}"/>
              </a:ext>
            </a:extLst>
          </p:cNvPr>
          <p:cNvSpPr>
            <a:spLocks noGrp="1"/>
          </p:cNvSpPr>
          <p:nvPr>
            <p:ph type="title"/>
          </p:nvPr>
        </p:nvSpPr>
        <p:spPr>
          <a:xfrm>
            <a:off x="1141412" y="618518"/>
            <a:ext cx="5894387" cy="1478570"/>
          </a:xfrm>
        </p:spPr>
        <p:txBody>
          <a:bodyPr anchor="b">
            <a:normAutofit/>
          </a:bodyPr>
          <a:lstStyle/>
          <a:p>
            <a:r>
              <a:rPr lang="it-IT" sz="3600" dirty="0"/>
              <a:t>The </a:t>
            </a:r>
            <a:r>
              <a:rPr lang="it-IT" sz="3600" dirty="0" err="1"/>
              <a:t>simulation</a:t>
            </a:r>
            <a:endParaRPr lang="it-IT" dirty="0"/>
          </a:p>
        </p:txBody>
      </p:sp>
      <p:sp>
        <p:nvSpPr>
          <p:cNvPr id="3" name="Segnaposto contenuto 2">
            <a:extLst>
              <a:ext uri="{FF2B5EF4-FFF2-40B4-BE49-F238E27FC236}">
                <a16:creationId xmlns:a16="http://schemas.microsoft.com/office/drawing/2014/main" id="{D26F3EC3-A518-3946-D661-F58D5302FEBC}"/>
              </a:ext>
            </a:extLst>
          </p:cNvPr>
          <p:cNvSpPr>
            <a:spLocks noGrp="1"/>
          </p:cNvSpPr>
          <p:nvPr>
            <p:ph idx="1"/>
          </p:nvPr>
        </p:nvSpPr>
        <p:spPr>
          <a:xfrm>
            <a:off x="1141412" y="2249487"/>
            <a:ext cx="5894388" cy="3541714"/>
          </a:xfrm>
        </p:spPr>
        <p:txBody>
          <a:bodyPr>
            <a:normAutofit/>
          </a:bodyPr>
          <a:lstStyle/>
          <a:p>
            <a:r>
              <a:rPr lang="it-IT" dirty="0"/>
              <a:t>A random </a:t>
            </a:r>
            <a:r>
              <a:rPr lang="it-IT" dirty="0" err="1"/>
              <a:t>neighbor</a:t>
            </a:r>
            <a:r>
              <a:rPr lang="it-IT" dirty="0"/>
              <a:t> (1, 2, 3 , 4) in the </a:t>
            </a:r>
            <a:r>
              <a:rPr lang="it-IT" dirty="0" err="1"/>
              <a:t>previous</a:t>
            </a:r>
            <a:r>
              <a:rPr lang="it-IT" dirty="0"/>
              <a:t> </a:t>
            </a:r>
            <a:r>
              <a:rPr lang="it-IT" dirty="0" err="1"/>
              <a:t>example</a:t>
            </a:r>
            <a:r>
              <a:rPr lang="it-IT" dirty="0"/>
              <a:t> </a:t>
            </a:r>
            <a:r>
              <a:rPr lang="it-IT" dirty="0" err="1"/>
              <a:t>is</a:t>
            </a:r>
            <a:r>
              <a:rPr lang="it-IT" dirty="0"/>
              <a:t> </a:t>
            </a:r>
            <a:r>
              <a:rPr lang="it-IT" dirty="0" err="1"/>
              <a:t>selected</a:t>
            </a:r>
            <a:r>
              <a:rPr lang="it-IT" dirty="0"/>
              <a:t> </a:t>
            </a:r>
            <a:r>
              <a:rPr lang="it-IT" dirty="0" err="1"/>
              <a:t>as</a:t>
            </a:r>
            <a:r>
              <a:rPr lang="it-IT" dirty="0"/>
              <a:t> Y</a:t>
            </a:r>
          </a:p>
          <a:p>
            <a:r>
              <a:rPr lang="it-IT" dirty="0"/>
              <a:t>Y </a:t>
            </a:r>
            <a:r>
              <a:rPr lang="it-IT" dirty="0" err="1"/>
              <a:t>undertakes</a:t>
            </a:r>
            <a:r>
              <a:rPr lang="it-IT" dirty="0"/>
              <a:t> the same </a:t>
            </a:r>
            <a:r>
              <a:rPr lang="it-IT" dirty="0" err="1"/>
              <a:t>process</a:t>
            </a:r>
            <a:r>
              <a:rPr lang="it-IT" dirty="0"/>
              <a:t> </a:t>
            </a:r>
            <a:r>
              <a:rPr lang="it-IT" dirty="0" err="1"/>
              <a:t>as</a:t>
            </a:r>
            <a:r>
              <a:rPr lang="it-IT" dirty="0"/>
              <a:t> X in the step </a:t>
            </a:r>
            <a:r>
              <a:rPr lang="it-IT" dirty="0" err="1"/>
              <a:t>before</a:t>
            </a:r>
            <a:endParaRPr lang="it-IT" dirty="0"/>
          </a:p>
          <a:p>
            <a:r>
              <a:rPr lang="it-IT" dirty="0"/>
              <a:t>Y </a:t>
            </a:r>
            <a:r>
              <a:rPr lang="it-IT" dirty="0" err="1"/>
              <a:t>gets</a:t>
            </a:r>
            <a:r>
              <a:rPr lang="it-IT" dirty="0"/>
              <a:t> </a:t>
            </a:r>
            <a:r>
              <a:rPr lang="it-IT" dirty="0" err="1"/>
              <a:t>its</a:t>
            </a:r>
            <a:r>
              <a:rPr lang="it-IT" dirty="0"/>
              <a:t> payoff P</a:t>
            </a:r>
            <a:r>
              <a:rPr lang="it-IT" baseline="-25000" dirty="0"/>
              <a:t>Y</a:t>
            </a:r>
            <a:r>
              <a:rPr lang="it-IT" dirty="0"/>
              <a:t> from the </a:t>
            </a:r>
            <a:r>
              <a:rPr lang="it-IT" dirty="0" err="1"/>
              <a:t>five</a:t>
            </a:r>
            <a:r>
              <a:rPr lang="it-IT" dirty="0"/>
              <a:t> games </a:t>
            </a:r>
            <a:r>
              <a:rPr lang="it-IT" dirty="0" err="1"/>
              <a:t>played</a:t>
            </a:r>
            <a:r>
              <a:rPr lang="it-IT" dirty="0"/>
              <a:t>.</a:t>
            </a:r>
          </a:p>
        </p:txBody>
      </p:sp>
      <p:pic>
        <p:nvPicPr>
          <p:cNvPr id="4" name="Immagine 3" descr="Immagine che contiene schermata, Rettangolo, Policromia, quadrato&#10;&#10;Descrizione generata automaticamente">
            <a:extLst>
              <a:ext uri="{FF2B5EF4-FFF2-40B4-BE49-F238E27FC236}">
                <a16:creationId xmlns:a16="http://schemas.microsoft.com/office/drawing/2014/main" id="{83543B19-3994-241E-41EE-83A801FEEBDC}"/>
              </a:ext>
            </a:extLst>
          </p:cNvPr>
          <p:cNvPicPr>
            <a:picLocks noChangeAspect="1"/>
          </p:cNvPicPr>
          <p:nvPr/>
        </p:nvPicPr>
        <p:blipFill rotWithShape="1">
          <a:blip r:embed="rId3">
            <a:extLst>
              <a:ext uri="{28A0092B-C50C-407E-A947-70E740481C1C}">
                <a14:useLocalDpi xmlns:a14="http://schemas.microsoft.com/office/drawing/2010/main" val="0"/>
              </a:ext>
            </a:extLst>
          </a:blip>
          <a:srcRect l="28031" t="28463" r="25494" b="28441"/>
          <a:stretch/>
        </p:blipFill>
        <p:spPr>
          <a:xfrm>
            <a:off x="6816080" y="1038223"/>
            <a:ext cx="4954588" cy="459437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7133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58346B-43D0-2B99-DB1E-211371212C49}"/>
              </a:ext>
            </a:extLst>
          </p:cNvPr>
          <p:cNvSpPr>
            <a:spLocks noGrp="1"/>
          </p:cNvSpPr>
          <p:nvPr>
            <p:ph type="title"/>
          </p:nvPr>
        </p:nvSpPr>
        <p:spPr>
          <a:xfrm>
            <a:off x="1141413" y="618517"/>
            <a:ext cx="2877336" cy="1154299"/>
          </a:xfrm>
        </p:spPr>
        <p:txBody>
          <a:bodyPr>
            <a:normAutofit/>
          </a:bodyPr>
          <a:lstStyle/>
          <a:p>
            <a:r>
              <a:rPr lang="it-IT" sz="3100" dirty="0"/>
              <a:t>Final Step of the loop</a:t>
            </a:r>
          </a:p>
        </p:txBody>
      </p:sp>
      <p:sp>
        <p:nvSpPr>
          <p:cNvPr id="9" name="Content Placeholder 8">
            <a:extLst>
              <a:ext uri="{FF2B5EF4-FFF2-40B4-BE49-F238E27FC236}">
                <a16:creationId xmlns:a16="http://schemas.microsoft.com/office/drawing/2014/main" id="{C61574B5-FCAA-29D4-A7BC-97CEC3697652}"/>
              </a:ext>
            </a:extLst>
          </p:cNvPr>
          <p:cNvSpPr>
            <a:spLocks noGrp="1"/>
          </p:cNvSpPr>
          <p:nvPr>
            <p:ph idx="1"/>
          </p:nvPr>
        </p:nvSpPr>
        <p:spPr>
          <a:xfrm>
            <a:off x="4540743" y="638650"/>
            <a:ext cx="7034485" cy="2574326"/>
          </a:xfrm>
        </p:spPr>
        <p:txBody>
          <a:bodyPr>
            <a:normAutofit/>
          </a:bodyPr>
          <a:lstStyle/>
          <a:p>
            <a:r>
              <a:rPr lang="en-US" dirty="0"/>
              <a:t>After receiving </a:t>
            </a:r>
            <a:r>
              <a:rPr lang="en-US"/>
              <a:t>the payoffs, </a:t>
            </a:r>
            <a:r>
              <a:rPr lang="en-US" dirty="0"/>
              <a:t>agent Y can copy agent X strategy with a q provability which increases the former performs worse than the latter.</a:t>
            </a:r>
          </a:p>
          <a:p>
            <a:r>
              <a:rPr lang="en-US" dirty="0"/>
              <a:t>The function that matches (P</a:t>
            </a:r>
            <a:r>
              <a:rPr lang="en-US" baseline="-25000" dirty="0"/>
              <a:t>X</a:t>
            </a:r>
            <a:r>
              <a:rPr lang="en-US" dirty="0"/>
              <a:t> - P</a:t>
            </a:r>
            <a:r>
              <a:rPr lang="en-US" baseline="-25000" dirty="0"/>
              <a:t>Y</a:t>
            </a:r>
            <a:r>
              <a:rPr lang="en-US" dirty="0"/>
              <a:t>) with the probability q is shown in the image below.</a:t>
            </a:r>
          </a:p>
        </p:txBody>
      </p:sp>
      <p:pic>
        <p:nvPicPr>
          <p:cNvPr id="5" name="Segnaposto contenuto 4">
            <a:extLst>
              <a:ext uri="{FF2B5EF4-FFF2-40B4-BE49-F238E27FC236}">
                <a16:creationId xmlns:a16="http://schemas.microsoft.com/office/drawing/2014/main" id="{E0AF571D-DCF7-77B9-DEFD-BB0D134E75A8}"/>
              </a:ext>
            </a:extLst>
          </p:cNvPr>
          <p:cNvPicPr>
            <a:picLocks noChangeAspect="1"/>
          </p:cNvPicPr>
          <p:nvPr/>
        </p:nvPicPr>
        <p:blipFill>
          <a:blip r:embed="rId3"/>
          <a:stretch>
            <a:fillRect/>
          </a:stretch>
        </p:blipFill>
        <p:spPr>
          <a:xfrm>
            <a:off x="839416" y="3933056"/>
            <a:ext cx="9865096" cy="265767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2" name="Immagine 11">
            <a:extLst>
              <a:ext uri="{FF2B5EF4-FFF2-40B4-BE49-F238E27FC236}">
                <a16:creationId xmlns:a16="http://schemas.microsoft.com/office/drawing/2014/main" id="{EADC421A-087A-1429-714C-9A9790F05886}"/>
              </a:ext>
            </a:extLst>
          </p:cNvPr>
          <p:cNvPicPr>
            <a:picLocks noChangeAspect="1"/>
          </p:cNvPicPr>
          <p:nvPr/>
        </p:nvPicPr>
        <p:blipFill>
          <a:blip r:embed="rId4"/>
          <a:stretch>
            <a:fillRect/>
          </a:stretch>
        </p:blipFill>
        <p:spPr>
          <a:xfrm>
            <a:off x="767244" y="1772816"/>
            <a:ext cx="3625673" cy="1718944"/>
          </a:xfrm>
          <a:prstGeom prst="rect">
            <a:avLst/>
          </a:prstGeom>
        </p:spPr>
      </p:pic>
    </p:spTree>
    <p:extLst>
      <p:ext uri="{BB962C8B-B14F-4D97-AF65-F5344CB8AC3E}">
        <p14:creationId xmlns:p14="http://schemas.microsoft.com/office/powerpoint/2010/main" val="7402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1D3B34-8CBC-A89D-74B0-F22D51518679}"/>
              </a:ext>
            </a:extLst>
          </p:cNvPr>
          <p:cNvSpPr>
            <a:spLocks noGrp="1"/>
          </p:cNvSpPr>
          <p:nvPr>
            <p:ph type="title"/>
          </p:nvPr>
        </p:nvSpPr>
        <p:spPr/>
        <p:txBody>
          <a:bodyPr/>
          <a:lstStyle/>
          <a:p>
            <a:r>
              <a:rPr lang="it-IT" dirty="0" err="1"/>
              <a:t>Experiments</a:t>
            </a:r>
            <a:endParaRPr lang="it-IT" dirty="0"/>
          </a:p>
        </p:txBody>
      </p:sp>
      <p:sp>
        <p:nvSpPr>
          <p:cNvPr id="3" name="Segnaposto contenuto 2">
            <a:extLst>
              <a:ext uri="{FF2B5EF4-FFF2-40B4-BE49-F238E27FC236}">
                <a16:creationId xmlns:a16="http://schemas.microsoft.com/office/drawing/2014/main" id="{4AC1BD7C-EB5B-7AA2-3C20-370713E75E64}"/>
              </a:ext>
            </a:extLst>
          </p:cNvPr>
          <p:cNvSpPr>
            <a:spLocks noGrp="1"/>
          </p:cNvSpPr>
          <p:nvPr>
            <p:ph idx="1"/>
          </p:nvPr>
        </p:nvSpPr>
        <p:spPr/>
        <p:txBody>
          <a:bodyPr>
            <a:normAutofit fontScale="92500"/>
          </a:bodyPr>
          <a:lstStyle/>
          <a:p>
            <a:r>
              <a:rPr lang="en-US" dirty="0"/>
              <a:t>My experiments involved the manipulation of three parameters within the payoff formula: r, Beta, and Gamma</a:t>
            </a:r>
          </a:p>
          <a:p>
            <a:r>
              <a:rPr lang="en-US" dirty="0"/>
              <a:t>The value of r was held constant at three different levels (2.0, 3.5, and 4.4). On the other hand, Beta and Gamma were varied within specific intervals to observe their impact on the simulation outcomes.</a:t>
            </a:r>
          </a:p>
          <a:p>
            <a:r>
              <a:rPr lang="en-US" dirty="0"/>
              <a:t>I run the simulation for 1000 iterations for each configuration in on a 141x141 grid, then I compared the results of my simulation with the ones in the paper</a:t>
            </a:r>
            <a:r>
              <a:rPr lang="it-IT" dirty="0"/>
              <a:t>.</a:t>
            </a:r>
          </a:p>
        </p:txBody>
      </p:sp>
    </p:spTree>
    <p:extLst>
      <p:ext uri="{BB962C8B-B14F-4D97-AF65-F5344CB8AC3E}">
        <p14:creationId xmlns:p14="http://schemas.microsoft.com/office/powerpoint/2010/main" val="418241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1DBAA3-3229-B766-731D-E84ED6BE9C38}"/>
              </a:ext>
            </a:extLst>
          </p:cNvPr>
          <p:cNvSpPr>
            <a:spLocks noGrp="1"/>
          </p:cNvSpPr>
          <p:nvPr>
            <p:ph type="title"/>
          </p:nvPr>
        </p:nvSpPr>
        <p:spPr/>
        <p:txBody>
          <a:bodyPr/>
          <a:lstStyle/>
          <a:p>
            <a:r>
              <a:rPr lang="it-IT" dirty="0" err="1"/>
              <a:t>Experiments</a:t>
            </a:r>
            <a:r>
              <a:rPr lang="it-IT" dirty="0"/>
              <a:t> for r=2</a:t>
            </a:r>
          </a:p>
        </p:txBody>
      </p:sp>
      <p:pic>
        <p:nvPicPr>
          <p:cNvPr id="8" name="Immagine 7">
            <a:extLst>
              <a:ext uri="{FF2B5EF4-FFF2-40B4-BE49-F238E27FC236}">
                <a16:creationId xmlns:a16="http://schemas.microsoft.com/office/drawing/2014/main" id="{C1FDBB0B-D8D0-B5B3-CA9F-D670813029F0}"/>
              </a:ext>
            </a:extLst>
          </p:cNvPr>
          <p:cNvPicPr>
            <a:picLocks noChangeAspect="1"/>
          </p:cNvPicPr>
          <p:nvPr/>
        </p:nvPicPr>
        <p:blipFill>
          <a:blip r:embed="rId2"/>
          <a:stretch>
            <a:fillRect/>
          </a:stretch>
        </p:blipFill>
        <p:spPr>
          <a:xfrm>
            <a:off x="119336" y="2078427"/>
            <a:ext cx="4968552" cy="3687643"/>
          </a:xfrm>
          <a:prstGeom prst="rect">
            <a:avLst/>
          </a:prstGeom>
        </p:spPr>
      </p:pic>
      <p:pic>
        <p:nvPicPr>
          <p:cNvPr id="10" name="Segnaposto contenuto 9" descr="Immagine che contiene testo, schermata, numero, diagramma&#10;&#10;Descrizione generata automaticamente">
            <a:extLst>
              <a:ext uri="{FF2B5EF4-FFF2-40B4-BE49-F238E27FC236}">
                <a16:creationId xmlns:a16="http://schemas.microsoft.com/office/drawing/2014/main" id="{D5380E59-6972-4853-5D50-E6709F8F88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8483" y="2078427"/>
            <a:ext cx="6853380" cy="3668982"/>
          </a:xfrm>
        </p:spPr>
      </p:pic>
    </p:spTree>
    <p:extLst>
      <p:ext uri="{BB962C8B-B14F-4D97-AF65-F5344CB8AC3E}">
        <p14:creationId xmlns:p14="http://schemas.microsoft.com/office/powerpoint/2010/main" val="103309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AF13F-2A84-632D-EB11-5EB0D7C7E6D7}"/>
              </a:ext>
            </a:extLst>
          </p:cNvPr>
          <p:cNvSpPr>
            <a:spLocks noGrp="1"/>
          </p:cNvSpPr>
          <p:nvPr>
            <p:ph type="title"/>
          </p:nvPr>
        </p:nvSpPr>
        <p:spPr/>
        <p:txBody>
          <a:bodyPr/>
          <a:lstStyle/>
          <a:p>
            <a:r>
              <a:rPr lang="it-IT" dirty="0" err="1"/>
              <a:t>Experiments</a:t>
            </a:r>
            <a:r>
              <a:rPr lang="it-IT" dirty="0"/>
              <a:t> for r=3.5</a:t>
            </a:r>
          </a:p>
        </p:txBody>
      </p:sp>
      <p:pic>
        <p:nvPicPr>
          <p:cNvPr id="5" name="Immagine 4">
            <a:extLst>
              <a:ext uri="{FF2B5EF4-FFF2-40B4-BE49-F238E27FC236}">
                <a16:creationId xmlns:a16="http://schemas.microsoft.com/office/drawing/2014/main" id="{FD94AB18-AD9D-5E36-6ACB-A6A6E0ECE658}"/>
              </a:ext>
            </a:extLst>
          </p:cNvPr>
          <p:cNvPicPr>
            <a:picLocks noChangeAspect="1"/>
          </p:cNvPicPr>
          <p:nvPr/>
        </p:nvPicPr>
        <p:blipFill>
          <a:blip r:embed="rId2"/>
          <a:stretch>
            <a:fillRect/>
          </a:stretch>
        </p:blipFill>
        <p:spPr>
          <a:xfrm>
            <a:off x="479376" y="2171577"/>
            <a:ext cx="4824536" cy="3697534"/>
          </a:xfrm>
          <a:prstGeom prst="rect">
            <a:avLst/>
          </a:prstGeom>
        </p:spPr>
      </p:pic>
      <p:pic>
        <p:nvPicPr>
          <p:cNvPr id="4" name="Immagine 3" descr="Immagine che contiene testo, schermata, diagramma, numero&#10;&#10;Descrizione generata automaticamente">
            <a:extLst>
              <a:ext uri="{FF2B5EF4-FFF2-40B4-BE49-F238E27FC236}">
                <a16:creationId xmlns:a16="http://schemas.microsoft.com/office/drawing/2014/main" id="{D30D1995-7DA8-34C7-3B2E-105A106A0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565" y="2171577"/>
            <a:ext cx="6712210" cy="3697534"/>
          </a:xfrm>
          <a:prstGeom prst="rect">
            <a:avLst/>
          </a:prstGeom>
        </p:spPr>
      </p:pic>
    </p:spTree>
    <p:extLst>
      <p:ext uri="{BB962C8B-B14F-4D97-AF65-F5344CB8AC3E}">
        <p14:creationId xmlns:p14="http://schemas.microsoft.com/office/powerpoint/2010/main" val="262818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B268D-6A1A-0CB6-DD39-D8E23B2533DC}"/>
              </a:ext>
            </a:extLst>
          </p:cNvPr>
          <p:cNvSpPr>
            <a:spLocks noGrp="1"/>
          </p:cNvSpPr>
          <p:nvPr>
            <p:ph type="title"/>
          </p:nvPr>
        </p:nvSpPr>
        <p:spPr/>
        <p:txBody>
          <a:bodyPr/>
          <a:lstStyle/>
          <a:p>
            <a:r>
              <a:rPr lang="it-IT" dirty="0" err="1"/>
              <a:t>Experiments</a:t>
            </a:r>
            <a:r>
              <a:rPr lang="it-IT" dirty="0"/>
              <a:t> for R=4.4</a:t>
            </a:r>
          </a:p>
        </p:txBody>
      </p:sp>
      <p:pic>
        <p:nvPicPr>
          <p:cNvPr id="10" name="Immagine 9">
            <a:extLst>
              <a:ext uri="{FF2B5EF4-FFF2-40B4-BE49-F238E27FC236}">
                <a16:creationId xmlns:a16="http://schemas.microsoft.com/office/drawing/2014/main" id="{A7CDF3E8-99D0-B274-738C-39662DD9008A}"/>
              </a:ext>
            </a:extLst>
          </p:cNvPr>
          <p:cNvPicPr>
            <a:picLocks noChangeAspect="1"/>
          </p:cNvPicPr>
          <p:nvPr/>
        </p:nvPicPr>
        <p:blipFill>
          <a:blip r:embed="rId2"/>
          <a:stretch>
            <a:fillRect/>
          </a:stretch>
        </p:blipFill>
        <p:spPr>
          <a:xfrm>
            <a:off x="119336" y="2097087"/>
            <a:ext cx="5172239" cy="3687643"/>
          </a:xfrm>
          <a:prstGeom prst="rect">
            <a:avLst/>
          </a:prstGeom>
        </p:spPr>
      </p:pic>
      <p:pic>
        <p:nvPicPr>
          <p:cNvPr id="7" name="Segnaposto contenuto 6" descr="Immagine che contiene testo, schermata, diagramma, numero&#10;&#10;Descrizione generata automaticamente">
            <a:extLst>
              <a:ext uri="{FF2B5EF4-FFF2-40B4-BE49-F238E27FC236}">
                <a16:creationId xmlns:a16="http://schemas.microsoft.com/office/drawing/2014/main" id="{506D87C7-C2AD-B219-30CA-0986BD8ACE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46438" y="2085677"/>
            <a:ext cx="6623050" cy="3687643"/>
          </a:xfrm>
        </p:spPr>
      </p:pic>
    </p:spTree>
    <p:extLst>
      <p:ext uri="{BB962C8B-B14F-4D97-AF65-F5344CB8AC3E}">
        <p14:creationId xmlns:p14="http://schemas.microsoft.com/office/powerpoint/2010/main" val="207179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50E7CC-46C0-D72B-EEA6-B326AE80F996}"/>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E7E2AA13-C6B6-A8CF-03FB-E340ED2BC1F0}"/>
              </a:ext>
            </a:extLst>
          </p:cNvPr>
          <p:cNvSpPr>
            <a:spLocks noGrp="1"/>
          </p:cNvSpPr>
          <p:nvPr>
            <p:ph idx="1"/>
          </p:nvPr>
        </p:nvSpPr>
        <p:spPr/>
        <p:txBody>
          <a:bodyPr/>
          <a:lstStyle/>
          <a:p>
            <a:r>
              <a:rPr lang="it-IT" dirty="0" err="1"/>
              <a:t>Based</a:t>
            </a:r>
            <a:r>
              <a:rPr lang="it-IT" dirty="0"/>
              <a:t> on </a:t>
            </a:r>
            <a:r>
              <a:rPr lang="it-IT" dirty="0" err="1"/>
              <a:t>my</a:t>
            </a:r>
            <a:r>
              <a:rPr lang="it-IT" dirty="0"/>
              <a:t> </a:t>
            </a:r>
            <a:r>
              <a:rPr lang="it-IT" dirty="0" err="1"/>
              <a:t>experiments</a:t>
            </a:r>
            <a:r>
              <a:rPr lang="it-IT" dirty="0"/>
              <a:t>, the </a:t>
            </a:r>
            <a:r>
              <a:rPr lang="it-IT" dirty="0" err="1"/>
              <a:t>addition</a:t>
            </a:r>
            <a:r>
              <a:rPr lang="it-IT" dirty="0"/>
              <a:t> of a </a:t>
            </a:r>
            <a:r>
              <a:rPr lang="it-IT" dirty="0" err="1"/>
              <a:t>reward</a:t>
            </a:r>
            <a:r>
              <a:rPr lang="it-IT" dirty="0"/>
              <a:t> for </a:t>
            </a:r>
            <a:r>
              <a:rPr lang="it-IT" dirty="0" err="1"/>
              <a:t>cooperators</a:t>
            </a:r>
            <a:r>
              <a:rPr lang="it-IT" dirty="0"/>
              <a:t> </a:t>
            </a:r>
            <a:r>
              <a:rPr lang="it-IT" dirty="0" err="1"/>
              <a:t>is</a:t>
            </a:r>
            <a:r>
              <a:rPr lang="it-IT" dirty="0"/>
              <a:t> </a:t>
            </a:r>
            <a:r>
              <a:rPr lang="it-IT" dirty="0" err="1"/>
              <a:t>very</a:t>
            </a:r>
            <a:r>
              <a:rPr lang="it-IT" dirty="0"/>
              <a:t> </a:t>
            </a:r>
            <a:r>
              <a:rPr lang="it-IT" dirty="0" err="1"/>
              <a:t>effective</a:t>
            </a:r>
            <a:r>
              <a:rPr lang="it-IT" dirty="0"/>
              <a:t>, </a:t>
            </a:r>
            <a:r>
              <a:rPr lang="it-IT" dirty="0" err="1"/>
              <a:t>because</a:t>
            </a:r>
            <a:r>
              <a:rPr lang="it-IT" dirty="0"/>
              <a:t> in </a:t>
            </a:r>
            <a:r>
              <a:rPr lang="it-IT" dirty="0" err="1"/>
              <a:t>few</a:t>
            </a:r>
            <a:r>
              <a:rPr lang="it-IT" dirty="0"/>
              <a:t> </a:t>
            </a:r>
            <a:r>
              <a:rPr lang="it-IT" dirty="0" err="1"/>
              <a:t>iterations</a:t>
            </a:r>
            <a:r>
              <a:rPr lang="it-IT" dirty="0"/>
              <a:t> the </a:t>
            </a:r>
            <a:r>
              <a:rPr lang="it-IT" dirty="0" err="1"/>
              <a:t>number</a:t>
            </a:r>
            <a:r>
              <a:rPr lang="it-IT" dirty="0"/>
              <a:t> of </a:t>
            </a:r>
            <a:r>
              <a:rPr lang="it-IT" dirty="0" err="1"/>
              <a:t>defectors</a:t>
            </a:r>
            <a:r>
              <a:rPr lang="it-IT" dirty="0"/>
              <a:t> </a:t>
            </a:r>
            <a:r>
              <a:rPr lang="it-IT" dirty="0" err="1"/>
              <a:t>plummets</a:t>
            </a:r>
            <a:r>
              <a:rPr lang="it-IT" dirty="0"/>
              <a:t>.</a:t>
            </a:r>
          </a:p>
          <a:p>
            <a:r>
              <a:rPr lang="it-IT" dirty="0"/>
              <a:t>The </a:t>
            </a:r>
            <a:r>
              <a:rPr lang="it-IT" dirty="0" err="1"/>
              <a:t>most</a:t>
            </a:r>
            <a:r>
              <a:rPr lang="it-IT" dirty="0"/>
              <a:t> </a:t>
            </a:r>
            <a:r>
              <a:rPr lang="it-IT" dirty="0" err="1"/>
              <a:t>important</a:t>
            </a:r>
            <a:r>
              <a:rPr lang="it-IT" dirty="0"/>
              <a:t> </a:t>
            </a:r>
            <a:r>
              <a:rPr lang="it-IT" dirty="0" err="1"/>
              <a:t>parameter</a:t>
            </a:r>
            <a:r>
              <a:rPr lang="it-IT" dirty="0"/>
              <a:t> </a:t>
            </a:r>
            <a:r>
              <a:rPr lang="it-IT" dirty="0" err="1"/>
              <a:t>is</a:t>
            </a:r>
            <a:r>
              <a:rPr lang="it-IT" dirty="0"/>
              <a:t> </a:t>
            </a:r>
            <a:r>
              <a:rPr lang="it-IT" dirty="0" err="1"/>
              <a:t>still</a:t>
            </a:r>
            <a:r>
              <a:rPr lang="it-IT" dirty="0"/>
              <a:t> the ‘</a:t>
            </a:r>
            <a:r>
              <a:rPr lang="it-IT" dirty="0" err="1"/>
              <a:t>Sinergy</a:t>
            </a:r>
            <a:r>
              <a:rPr lang="it-IT" dirty="0"/>
              <a:t> </a:t>
            </a:r>
            <a:r>
              <a:rPr lang="it-IT" dirty="0" err="1"/>
              <a:t>factor</a:t>
            </a:r>
            <a:r>
              <a:rPr lang="it-IT" dirty="0"/>
              <a:t>’ ‘r’</a:t>
            </a:r>
          </a:p>
          <a:p>
            <a:r>
              <a:rPr lang="en-US" dirty="0"/>
              <a:t>A higher value of 'r' reduces the appeal for players to defect and encourages cooperation</a:t>
            </a:r>
            <a:endParaRPr lang="it-IT" dirty="0"/>
          </a:p>
        </p:txBody>
      </p:sp>
    </p:spTree>
    <p:extLst>
      <p:ext uri="{BB962C8B-B14F-4D97-AF65-F5344CB8AC3E}">
        <p14:creationId xmlns:p14="http://schemas.microsoft.com/office/powerpoint/2010/main" val="2262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E1175F-1C2D-BAEC-2FA5-19DAF2C816F1}"/>
              </a:ext>
            </a:extLst>
          </p:cNvPr>
          <p:cNvSpPr>
            <a:spLocks noGrp="1"/>
          </p:cNvSpPr>
          <p:nvPr>
            <p:ph type="title"/>
          </p:nvPr>
        </p:nvSpPr>
        <p:spPr/>
        <p:txBody>
          <a:bodyPr/>
          <a:lstStyle/>
          <a:p>
            <a:r>
              <a:rPr lang="it-IT" dirty="0" err="1"/>
              <a:t>Outline</a:t>
            </a:r>
            <a:endParaRPr lang="it-IT" dirty="0"/>
          </a:p>
        </p:txBody>
      </p:sp>
      <p:sp>
        <p:nvSpPr>
          <p:cNvPr id="3" name="Segnaposto contenuto 2">
            <a:extLst>
              <a:ext uri="{FF2B5EF4-FFF2-40B4-BE49-F238E27FC236}">
                <a16:creationId xmlns:a16="http://schemas.microsoft.com/office/drawing/2014/main" id="{3C332E84-99E6-0E5C-FE6A-5315832BC732}"/>
              </a:ext>
            </a:extLst>
          </p:cNvPr>
          <p:cNvSpPr>
            <a:spLocks noGrp="1"/>
          </p:cNvSpPr>
          <p:nvPr>
            <p:ph idx="1"/>
          </p:nvPr>
        </p:nvSpPr>
        <p:spPr/>
        <p:txBody>
          <a:bodyPr/>
          <a:lstStyle/>
          <a:p>
            <a:r>
              <a:rPr lang="it-IT" dirty="0" err="1"/>
              <a:t>What</a:t>
            </a:r>
            <a:r>
              <a:rPr lang="it-IT" dirty="0"/>
              <a:t> </a:t>
            </a:r>
            <a:r>
              <a:rPr lang="it-IT" dirty="0" err="1"/>
              <a:t>is</a:t>
            </a:r>
            <a:r>
              <a:rPr lang="it-IT" dirty="0"/>
              <a:t> Public </a:t>
            </a:r>
            <a:r>
              <a:rPr lang="it-IT" dirty="0" err="1"/>
              <a:t>Goods</a:t>
            </a:r>
            <a:r>
              <a:rPr lang="it-IT" dirty="0"/>
              <a:t> Game?</a:t>
            </a:r>
          </a:p>
          <a:p>
            <a:r>
              <a:rPr lang="it-IT" dirty="0"/>
              <a:t>Some theory and the Game </a:t>
            </a:r>
            <a:r>
              <a:rPr lang="it-IT" dirty="0" err="1"/>
              <a:t>version</a:t>
            </a:r>
            <a:r>
              <a:rPr lang="it-IT" dirty="0"/>
              <a:t> </a:t>
            </a:r>
            <a:r>
              <a:rPr lang="it-IT" dirty="0" err="1"/>
              <a:t>used</a:t>
            </a:r>
            <a:r>
              <a:rPr lang="it-IT" dirty="0"/>
              <a:t> in the paper</a:t>
            </a:r>
          </a:p>
          <a:p>
            <a:r>
              <a:rPr lang="it-IT" dirty="0"/>
              <a:t>The </a:t>
            </a:r>
            <a:r>
              <a:rPr lang="it-IT" dirty="0" err="1"/>
              <a:t>simulation</a:t>
            </a:r>
            <a:r>
              <a:rPr lang="it-IT" dirty="0"/>
              <a:t> in </a:t>
            </a:r>
            <a:r>
              <a:rPr lang="it-IT" dirty="0" err="1"/>
              <a:t>netlogo</a:t>
            </a:r>
            <a:endParaRPr lang="it-IT" dirty="0"/>
          </a:p>
          <a:p>
            <a:r>
              <a:rPr lang="it-IT" dirty="0" err="1"/>
              <a:t>Experiments</a:t>
            </a:r>
            <a:r>
              <a:rPr lang="it-IT" dirty="0"/>
              <a:t> </a:t>
            </a:r>
            <a:r>
              <a:rPr lang="it-IT" dirty="0" err="1"/>
              <a:t>done</a:t>
            </a:r>
            <a:r>
              <a:rPr lang="it-IT" dirty="0"/>
              <a:t> and </a:t>
            </a:r>
            <a:r>
              <a:rPr lang="it-IT" dirty="0" err="1"/>
              <a:t>conclusions</a:t>
            </a:r>
            <a:endParaRPr lang="it-IT" dirty="0"/>
          </a:p>
          <a:p>
            <a:endParaRPr lang="it-IT" dirty="0"/>
          </a:p>
        </p:txBody>
      </p:sp>
    </p:spTree>
    <p:extLst>
      <p:ext uri="{BB962C8B-B14F-4D97-AF65-F5344CB8AC3E}">
        <p14:creationId xmlns:p14="http://schemas.microsoft.com/office/powerpoint/2010/main" val="370291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3F14DF-C88A-D00C-241B-DE98E1800C7E}"/>
              </a:ext>
            </a:extLst>
          </p:cNvPr>
          <p:cNvSpPr>
            <a:spLocks noGrp="1"/>
          </p:cNvSpPr>
          <p:nvPr>
            <p:ph type="title"/>
          </p:nvPr>
        </p:nvSpPr>
        <p:spPr/>
        <p:txBody>
          <a:bodyPr/>
          <a:lstStyle/>
          <a:p>
            <a:r>
              <a:rPr lang="it-IT" dirty="0"/>
              <a:t>Thank </a:t>
            </a:r>
            <a:r>
              <a:rPr lang="it-IT" dirty="0" err="1"/>
              <a:t>You</a:t>
            </a:r>
            <a:r>
              <a:rPr lang="it-IT" dirty="0"/>
              <a:t>!</a:t>
            </a:r>
          </a:p>
        </p:txBody>
      </p:sp>
      <p:sp>
        <p:nvSpPr>
          <p:cNvPr id="3" name="Segnaposto contenuto 2">
            <a:extLst>
              <a:ext uri="{FF2B5EF4-FFF2-40B4-BE49-F238E27FC236}">
                <a16:creationId xmlns:a16="http://schemas.microsoft.com/office/drawing/2014/main" id="{7E663FE6-6FAB-09AC-F726-DBEF2DD2EC20}"/>
              </a:ext>
            </a:extLst>
          </p:cNvPr>
          <p:cNvSpPr>
            <a:spLocks noGrp="1"/>
          </p:cNvSpPr>
          <p:nvPr>
            <p:ph idx="1"/>
          </p:nvPr>
        </p:nvSpPr>
        <p:spPr/>
        <p:txBody>
          <a:bodyPr/>
          <a:lstStyle/>
          <a:p>
            <a:r>
              <a:rPr lang="it-IT" dirty="0" err="1"/>
              <a:t>All</a:t>
            </a:r>
            <a:r>
              <a:rPr lang="it-IT" dirty="0"/>
              <a:t> the code, this </a:t>
            </a:r>
            <a:r>
              <a:rPr lang="it-IT" dirty="0" err="1"/>
              <a:t>presentation</a:t>
            </a:r>
            <a:r>
              <a:rPr lang="it-IT" dirty="0"/>
              <a:t> and the Excel </a:t>
            </a:r>
            <a:r>
              <a:rPr lang="it-IT"/>
              <a:t>with the </a:t>
            </a:r>
            <a:r>
              <a:rPr lang="it-IT" dirty="0" err="1"/>
              <a:t>experiments</a:t>
            </a:r>
            <a:r>
              <a:rPr lang="it-IT" dirty="0"/>
              <a:t> are </a:t>
            </a:r>
            <a:r>
              <a:rPr lang="it-IT" dirty="0" err="1"/>
              <a:t>available</a:t>
            </a:r>
            <a:r>
              <a:rPr lang="it-IT" dirty="0"/>
              <a:t> on </a:t>
            </a:r>
            <a:r>
              <a:rPr lang="it-IT" dirty="0" err="1"/>
              <a:t>my</a:t>
            </a:r>
            <a:r>
              <a:rPr lang="it-IT" dirty="0"/>
              <a:t> GitHub </a:t>
            </a:r>
            <a:r>
              <a:rPr lang="it-IT" dirty="0" err="1"/>
              <a:t>at</a:t>
            </a:r>
            <a:br>
              <a:rPr lang="it-IT" dirty="0"/>
            </a:br>
            <a:r>
              <a:rPr lang="it-IT" dirty="0">
                <a:hlinkClick r:id="rId2"/>
              </a:rPr>
              <a:t>https://github.com/andreavale98/Netlogo-Public-Goods</a:t>
            </a:r>
            <a:endParaRPr lang="it-IT" dirty="0"/>
          </a:p>
          <a:p>
            <a:pPr marL="0" indent="0">
              <a:buNone/>
            </a:pPr>
            <a:endParaRPr lang="it-IT" dirty="0"/>
          </a:p>
        </p:txBody>
      </p:sp>
    </p:spTree>
    <p:extLst>
      <p:ext uri="{BB962C8B-B14F-4D97-AF65-F5344CB8AC3E}">
        <p14:creationId xmlns:p14="http://schemas.microsoft.com/office/powerpoint/2010/main" val="191858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D1F42F-CB75-9504-04E7-FD7C1553C48B}"/>
              </a:ext>
            </a:extLst>
          </p:cNvPr>
          <p:cNvSpPr>
            <a:spLocks noGrp="1"/>
          </p:cNvSpPr>
          <p:nvPr>
            <p:ph type="title"/>
          </p:nvPr>
        </p:nvSpPr>
        <p:spPr/>
        <p:txBody>
          <a:bodyPr/>
          <a:lstStyle/>
          <a:p>
            <a:r>
              <a:rPr lang="en-US" dirty="0"/>
              <a:t>What is “the Public Goods Game”?</a:t>
            </a:r>
            <a:endParaRPr lang="it-IT" dirty="0">
              <a:latin typeface="Helvetica" panose="020B0604020202020204" pitchFamily="34" charset="0"/>
              <a:cs typeface="Helvetica" panose="020B0604020202020204" pitchFamily="34" charset="0"/>
            </a:endParaRPr>
          </a:p>
        </p:txBody>
      </p:sp>
      <p:sp>
        <p:nvSpPr>
          <p:cNvPr id="3" name="Segnaposto contenuto 2">
            <a:extLst>
              <a:ext uri="{FF2B5EF4-FFF2-40B4-BE49-F238E27FC236}">
                <a16:creationId xmlns:a16="http://schemas.microsoft.com/office/drawing/2014/main" id="{61D48E2B-8FCB-F753-4BBD-1D00D846315C}"/>
              </a:ext>
            </a:extLst>
          </p:cNvPr>
          <p:cNvSpPr>
            <a:spLocks noGrp="1"/>
          </p:cNvSpPr>
          <p:nvPr>
            <p:ph idx="1"/>
          </p:nvPr>
        </p:nvSpPr>
        <p:spPr/>
        <p:txBody>
          <a:bodyPr/>
          <a:lstStyle/>
          <a:p>
            <a:r>
              <a:rPr lang="en-US" dirty="0"/>
              <a:t>The public goods game is a standard experimental paradigm in economics and social science that investigates how individuals make decisions about contributing to a common resource or public good</a:t>
            </a:r>
          </a:p>
        </p:txBody>
      </p:sp>
    </p:spTree>
    <p:extLst>
      <p:ext uri="{BB962C8B-B14F-4D97-AF65-F5344CB8AC3E}">
        <p14:creationId xmlns:p14="http://schemas.microsoft.com/office/powerpoint/2010/main" val="287256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D87739-FF34-5C52-5253-58EFFACA540C}"/>
              </a:ext>
            </a:extLst>
          </p:cNvPr>
          <p:cNvSpPr>
            <a:spLocks noGrp="1"/>
          </p:cNvSpPr>
          <p:nvPr>
            <p:ph type="title"/>
          </p:nvPr>
        </p:nvSpPr>
        <p:spPr/>
        <p:txBody>
          <a:bodyPr/>
          <a:lstStyle/>
          <a:p>
            <a:r>
              <a:rPr lang="it-IT" dirty="0"/>
              <a:t>Public </a:t>
            </a:r>
            <a:r>
              <a:rPr lang="it-IT" dirty="0" err="1"/>
              <a:t>Goods</a:t>
            </a:r>
            <a:r>
              <a:rPr lang="it-IT" dirty="0"/>
              <a:t> Game</a:t>
            </a:r>
          </a:p>
        </p:txBody>
      </p:sp>
      <p:sp>
        <p:nvSpPr>
          <p:cNvPr id="3" name="Segnaposto contenuto 2">
            <a:extLst>
              <a:ext uri="{FF2B5EF4-FFF2-40B4-BE49-F238E27FC236}">
                <a16:creationId xmlns:a16="http://schemas.microsoft.com/office/drawing/2014/main" id="{EB8D77D5-5B69-2D4B-42B6-2BAC55A62AC1}"/>
              </a:ext>
            </a:extLst>
          </p:cNvPr>
          <p:cNvSpPr>
            <a:spLocks noGrp="1"/>
          </p:cNvSpPr>
          <p:nvPr>
            <p:ph idx="1"/>
          </p:nvPr>
        </p:nvSpPr>
        <p:spPr/>
        <p:txBody>
          <a:bodyPr>
            <a:normAutofit/>
          </a:bodyPr>
          <a:lstStyle/>
          <a:p>
            <a:r>
              <a:rPr lang="en-US" dirty="0"/>
              <a:t>Participants make individual, confidential decisions about whether to contribute their money (Coop) to a shared pool, or not (Defect).</a:t>
            </a:r>
          </a:p>
          <a:p>
            <a:r>
              <a:rPr lang="en-US" dirty="0"/>
              <a:t>The total amount contributed by all players forms the public pot, representing the collective investment in a common good or resource, is then multiplied by a factor ‘r’, greater than 1.</a:t>
            </a:r>
          </a:p>
          <a:p>
            <a:r>
              <a:rPr lang="en-US" dirty="0"/>
              <a:t>The multiplied sum is then evenly distributed among all participants, irrespective of their individual contributions.</a:t>
            </a:r>
            <a:endParaRPr lang="it-IT" dirty="0"/>
          </a:p>
        </p:txBody>
      </p:sp>
    </p:spTree>
    <p:extLst>
      <p:ext uri="{BB962C8B-B14F-4D97-AF65-F5344CB8AC3E}">
        <p14:creationId xmlns:p14="http://schemas.microsoft.com/office/powerpoint/2010/main" val="331953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063B2-368C-32DF-B75A-126465FC23BA}"/>
              </a:ext>
            </a:extLst>
          </p:cNvPr>
          <p:cNvSpPr>
            <a:spLocks noGrp="1"/>
          </p:cNvSpPr>
          <p:nvPr>
            <p:ph type="title"/>
          </p:nvPr>
        </p:nvSpPr>
        <p:spPr>
          <a:xfrm>
            <a:off x="1141413" y="618518"/>
            <a:ext cx="4459286" cy="1478570"/>
          </a:xfrm>
        </p:spPr>
        <p:txBody>
          <a:bodyPr>
            <a:normAutofit/>
          </a:bodyPr>
          <a:lstStyle/>
          <a:p>
            <a:r>
              <a:rPr lang="it-IT" sz="3200" dirty="0"/>
              <a:t>Public </a:t>
            </a:r>
            <a:r>
              <a:rPr lang="it-IT" sz="3200" dirty="0" err="1"/>
              <a:t>Goods</a:t>
            </a:r>
            <a:r>
              <a:rPr lang="it-IT" sz="3200" dirty="0"/>
              <a:t> Game</a:t>
            </a:r>
          </a:p>
        </p:txBody>
      </p:sp>
      <p:sp>
        <p:nvSpPr>
          <p:cNvPr id="9" name="Content Placeholder 8">
            <a:extLst>
              <a:ext uri="{FF2B5EF4-FFF2-40B4-BE49-F238E27FC236}">
                <a16:creationId xmlns:a16="http://schemas.microsoft.com/office/drawing/2014/main" id="{DAA3909F-F804-D22F-E614-1FFFCA3A5AA7}"/>
              </a:ext>
            </a:extLst>
          </p:cNvPr>
          <p:cNvSpPr>
            <a:spLocks noGrp="1"/>
          </p:cNvSpPr>
          <p:nvPr>
            <p:ph idx="1"/>
          </p:nvPr>
        </p:nvSpPr>
        <p:spPr>
          <a:xfrm>
            <a:off x="1141412" y="2249487"/>
            <a:ext cx="4459287" cy="3965046"/>
          </a:xfrm>
        </p:spPr>
        <p:txBody>
          <a:bodyPr>
            <a:normAutofit/>
          </a:bodyPr>
          <a:lstStyle/>
          <a:p>
            <a:r>
              <a:rPr lang="en-US" sz="2000" dirty="0"/>
              <a:t>An example with four people and ‘r’ factor of 1.2</a:t>
            </a:r>
          </a:p>
        </p:txBody>
      </p:sp>
      <p:pic>
        <p:nvPicPr>
          <p:cNvPr id="5" name="Segnaposto contenuto 4" descr="Immagine che contiene schermata, testo, Rettangolo, Carattere&#10;&#10;Descrizione generata automaticamente">
            <a:extLst>
              <a:ext uri="{FF2B5EF4-FFF2-40B4-BE49-F238E27FC236}">
                <a16:creationId xmlns:a16="http://schemas.microsoft.com/office/drawing/2014/main" id="{C91E45CD-579A-3971-B615-38F259A00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68116"/>
            <a:ext cx="5456279" cy="42968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73159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367AFF-CFE3-EEEC-8D9B-5FD8ACCDAE98}"/>
              </a:ext>
            </a:extLst>
          </p:cNvPr>
          <p:cNvSpPr>
            <a:spLocks noGrp="1"/>
          </p:cNvSpPr>
          <p:nvPr>
            <p:ph type="title"/>
          </p:nvPr>
        </p:nvSpPr>
        <p:spPr/>
        <p:txBody>
          <a:bodyPr/>
          <a:lstStyle/>
          <a:p>
            <a:r>
              <a:rPr lang="it-IT" dirty="0"/>
              <a:t>Payoff </a:t>
            </a:r>
            <a:r>
              <a:rPr lang="it-IT" dirty="0" err="1"/>
              <a:t>matrix</a:t>
            </a:r>
            <a:r>
              <a:rPr lang="it-IT" dirty="0"/>
              <a:t> </a:t>
            </a:r>
          </a:p>
        </p:txBody>
      </p:sp>
      <p:graphicFrame>
        <p:nvGraphicFramePr>
          <p:cNvPr id="4" name="Segnaposto contenuto 3">
            <a:extLst>
              <a:ext uri="{FF2B5EF4-FFF2-40B4-BE49-F238E27FC236}">
                <a16:creationId xmlns:a16="http://schemas.microsoft.com/office/drawing/2014/main" id="{A3819D33-5874-DF2D-5B44-B11326C37E61}"/>
              </a:ext>
            </a:extLst>
          </p:cNvPr>
          <p:cNvGraphicFramePr>
            <a:graphicFrameLocks noGrp="1"/>
          </p:cNvGraphicFramePr>
          <p:nvPr>
            <p:ph idx="1"/>
            <p:extLst>
              <p:ext uri="{D42A27DB-BD31-4B8C-83A1-F6EECF244321}">
                <p14:modId xmlns:p14="http://schemas.microsoft.com/office/powerpoint/2010/main" val="1891142899"/>
              </p:ext>
            </p:extLst>
          </p:nvPr>
        </p:nvGraphicFramePr>
        <p:xfrm>
          <a:off x="3287688" y="2780928"/>
          <a:ext cx="5943600" cy="1651000"/>
        </p:xfrm>
        <a:graphic>
          <a:graphicData uri="http://schemas.openxmlformats.org/drawingml/2006/table">
            <a:tbl>
              <a:tblPr firstRow="1" bandRow="1">
                <a:tableStyleId>{2D5ABB26-0587-4C30-8999-92F81FD0307C}</a:tableStyleId>
              </a:tblPr>
              <a:tblGrid>
                <a:gridCol w="1944216">
                  <a:extLst>
                    <a:ext uri="{9D8B030D-6E8A-4147-A177-3AD203B41FA5}">
                      <a16:colId xmlns:a16="http://schemas.microsoft.com/office/drawing/2014/main" val="1872673984"/>
                    </a:ext>
                  </a:extLst>
                </a:gridCol>
                <a:gridCol w="2018184">
                  <a:extLst>
                    <a:ext uri="{9D8B030D-6E8A-4147-A177-3AD203B41FA5}">
                      <a16:colId xmlns:a16="http://schemas.microsoft.com/office/drawing/2014/main" val="1346861941"/>
                    </a:ext>
                  </a:extLst>
                </a:gridCol>
                <a:gridCol w="1981200">
                  <a:extLst>
                    <a:ext uri="{9D8B030D-6E8A-4147-A177-3AD203B41FA5}">
                      <a16:colId xmlns:a16="http://schemas.microsoft.com/office/drawing/2014/main" val="3009490243"/>
                    </a:ext>
                  </a:extLst>
                </a:gridCol>
              </a:tblGrid>
              <a:tr h="370840">
                <a:tc>
                  <a:txBody>
                    <a:bodyPr/>
                    <a:lstStyle/>
                    <a:p>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it-IT"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it-IT"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069190"/>
                  </a:ext>
                </a:extLst>
              </a:tr>
              <a:tr h="370840">
                <a:tc>
                  <a:txBody>
                    <a:bodyPr/>
                    <a:lstStyle/>
                    <a:p>
                      <a:r>
                        <a:rPr lang="it-IT"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0</a:t>
                      </a:r>
                    </a:p>
                    <a:p>
                      <a:pPr algn="r"/>
                      <a:r>
                        <a:rPr lang="it-IT"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3</a:t>
                      </a:r>
                    </a:p>
                    <a:p>
                      <a:pPr algn="r"/>
                      <a:r>
                        <a:rPr lang="it-IT"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08608"/>
                  </a:ext>
                </a:extLst>
              </a:tr>
              <a:tr h="370840">
                <a:tc>
                  <a:txBody>
                    <a:bodyPr/>
                    <a:lstStyle/>
                    <a:p>
                      <a:r>
                        <a:rPr lang="it-IT"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it-IT" dirty="0"/>
                        <a:t>-1</a:t>
                      </a:r>
                    </a:p>
                    <a:p>
                      <a:pPr algn="r"/>
                      <a:r>
                        <a:rPr lang="it-IT"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2</a:t>
                      </a:r>
                    </a:p>
                    <a:p>
                      <a:pPr algn="r"/>
                      <a:r>
                        <a:rPr lang="it-IT"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332796"/>
                  </a:ext>
                </a:extLst>
              </a:tr>
            </a:tbl>
          </a:graphicData>
        </a:graphic>
      </p:graphicFrame>
      <p:sp>
        <p:nvSpPr>
          <p:cNvPr id="3" name="CasellaDiTesto 2">
            <a:extLst>
              <a:ext uri="{FF2B5EF4-FFF2-40B4-BE49-F238E27FC236}">
                <a16:creationId xmlns:a16="http://schemas.microsoft.com/office/drawing/2014/main" id="{5EF9626F-4731-5013-6045-6D2970B56939}"/>
              </a:ext>
            </a:extLst>
          </p:cNvPr>
          <p:cNvSpPr txBox="1"/>
          <p:nvPr/>
        </p:nvSpPr>
        <p:spPr>
          <a:xfrm>
            <a:off x="2207568" y="3237096"/>
            <a:ext cx="248786" cy="369332"/>
          </a:xfrm>
          <a:prstGeom prst="rect">
            <a:avLst/>
          </a:prstGeom>
          <a:noFill/>
        </p:spPr>
        <p:txBody>
          <a:bodyPr wrap="none" rtlCol="0">
            <a:spAutoFit/>
          </a:bodyPr>
          <a:lstStyle/>
          <a:p>
            <a:r>
              <a:rPr lang="it-IT" dirty="0"/>
              <a:t>I</a:t>
            </a:r>
          </a:p>
        </p:txBody>
      </p:sp>
      <p:sp>
        <p:nvSpPr>
          <p:cNvPr id="5" name="CasellaDiTesto 4">
            <a:extLst>
              <a:ext uri="{FF2B5EF4-FFF2-40B4-BE49-F238E27FC236}">
                <a16:creationId xmlns:a16="http://schemas.microsoft.com/office/drawing/2014/main" id="{2733C4A7-15C3-80FD-B51A-EEB4E280275F}"/>
              </a:ext>
            </a:extLst>
          </p:cNvPr>
          <p:cNvSpPr txBox="1"/>
          <p:nvPr/>
        </p:nvSpPr>
        <p:spPr>
          <a:xfrm>
            <a:off x="6259488" y="2253276"/>
            <a:ext cx="300082" cy="369332"/>
          </a:xfrm>
          <a:prstGeom prst="rect">
            <a:avLst/>
          </a:prstGeom>
          <a:noFill/>
        </p:spPr>
        <p:txBody>
          <a:bodyPr wrap="none" rtlCol="0">
            <a:spAutoFit/>
          </a:bodyPr>
          <a:lstStyle/>
          <a:p>
            <a:r>
              <a:rPr lang="it-IT" dirty="0"/>
              <a:t>J</a:t>
            </a:r>
          </a:p>
        </p:txBody>
      </p:sp>
    </p:spTree>
    <p:extLst>
      <p:ext uri="{BB962C8B-B14F-4D97-AF65-F5344CB8AC3E}">
        <p14:creationId xmlns:p14="http://schemas.microsoft.com/office/powerpoint/2010/main" val="83838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FB8437-143A-79C6-33FC-3F238287C1C3}"/>
              </a:ext>
            </a:extLst>
          </p:cNvPr>
          <p:cNvSpPr>
            <a:spLocks noGrp="1"/>
          </p:cNvSpPr>
          <p:nvPr>
            <p:ph type="title"/>
          </p:nvPr>
        </p:nvSpPr>
        <p:spPr/>
        <p:txBody>
          <a:bodyPr/>
          <a:lstStyle/>
          <a:p>
            <a:r>
              <a:rPr lang="en-US" dirty="0"/>
              <a:t>Encouraging Cooperation</a:t>
            </a:r>
          </a:p>
        </p:txBody>
      </p:sp>
      <p:sp>
        <p:nvSpPr>
          <p:cNvPr id="3" name="Segnaposto contenuto 2">
            <a:extLst>
              <a:ext uri="{FF2B5EF4-FFF2-40B4-BE49-F238E27FC236}">
                <a16:creationId xmlns:a16="http://schemas.microsoft.com/office/drawing/2014/main" id="{01DE6107-B6EF-CD07-E74C-275F0F19EB5C}"/>
              </a:ext>
            </a:extLst>
          </p:cNvPr>
          <p:cNvSpPr>
            <a:spLocks noGrp="1"/>
          </p:cNvSpPr>
          <p:nvPr>
            <p:ph idx="1"/>
          </p:nvPr>
        </p:nvSpPr>
        <p:spPr/>
        <p:txBody>
          <a:bodyPr>
            <a:normAutofit/>
          </a:bodyPr>
          <a:lstStyle/>
          <a:p>
            <a:r>
              <a:rPr lang="en-US" dirty="0"/>
              <a:t>In order to increase cooperations this study proposes to add a reward only for contributors, to which players can choose to participate (RC) or not (C).</a:t>
            </a:r>
          </a:p>
          <a:p>
            <a:r>
              <a:rPr lang="en-US" dirty="0"/>
              <a:t>While this incentive successfully increases the number of cooperators, it also causes a secondary issue: second-order free riders.</a:t>
            </a:r>
          </a:p>
        </p:txBody>
      </p:sp>
    </p:spTree>
    <p:extLst>
      <p:ext uri="{BB962C8B-B14F-4D97-AF65-F5344CB8AC3E}">
        <p14:creationId xmlns:p14="http://schemas.microsoft.com/office/powerpoint/2010/main" val="374373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1CD726-FB61-5458-B571-3EFF344F36D7}"/>
              </a:ext>
            </a:extLst>
          </p:cNvPr>
          <p:cNvSpPr>
            <a:spLocks noGrp="1"/>
          </p:cNvSpPr>
          <p:nvPr>
            <p:ph type="title"/>
          </p:nvPr>
        </p:nvSpPr>
        <p:spPr/>
        <p:txBody>
          <a:bodyPr/>
          <a:lstStyle/>
          <a:p>
            <a:r>
              <a:rPr lang="it-IT" dirty="0" err="1"/>
              <a:t>Parameters</a:t>
            </a:r>
            <a:endParaRPr lang="it-IT" dirty="0"/>
          </a:p>
        </p:txBody>
      </p:sp>
      <p:sp>
        <p:nvSpPr>
          <p:cNvPr id="3" name="Segnaposto contenuto 2">
            <a:extLst>
              <a:ext uri="{FF2B5EF4-FFF2-40B4-BE49-F238E27FC236}">
                <a16:creationId xmlns:a16="http://schemas.microsoft.com/office/drawing/2014/main" id="{2A539C50-4948-4167-9502-3B02ABB30922}"/>
              </a:ext>
            </a:extLst>
          </p:cNvPr>
          <p:cNvSpPr>
            <a:spLocks noGrp="1"/>
          </p:cNvSpPr>
          <p:nvPr>
            <p:ph idx="1"/>
          </p:nvPr>
        </p:nvSpPr>
        <p:spPr/>
        <p:txBody>
          <a:bodyPr>
            <a:normAutofit/>
          </a:bodyPr>
          <a:lstStyle/>
          <a:p>
            <a:r>
              <a:rPr lang="it-IT" dirty="0"/>
              <a:t>r: the </a:t>
            </a:r>
            <a:r>
              <a:rPr lang="it-IT" dirty="0" err="1"/>
              <a:t>factor</a:t>
            </a:r>
            <a:r>
              <a:rPr lang="it-IT" dirty="0"/>
              <a:t> by </a:t>
            </a:r>
            <a:r>
              <a:rPr lang="it-IT" dirty="0" err="1"/>
              <a:t>which</a:t>
            </a:r>
            <a:r>
              <a:rPr lang="it-IT" dirty="0"/>
              <a:t> the public </a:t>
            </a:r>
            <a:r>
              <a:rPr lang="it-IT" dirty="0" err="1"/>
              <a:t>goods</a:t>
            </a:r>
            <a:r>
              <a:rPr lang="it-IT" dirty="0"/>
              <a:t> are </a:t>
            </a:r>
            <a:r>
              <a:rPr lang="it-IT" dirty="0" err="1"/>
              <a:t>multiplied</a:t>
            </a:r>
            <a:r>
              <a:rPr lang="it-IT" dirty="0"/>
              <a:t> by</a:t>
            </a:r>
          </a:p>
          <a:p>
            <a:r>
              <a:rPr lang="it-IT" dirty="0"/>
              <a:t>Beta: the extra </a:t>
            </a:r>
            <a:r>
              <a:rPr lang="it-IT" dirty="0" err="1"/>
              <a:t>reward</a:t>
            </a:r>
            <a:r>
              <a:rPr lang="it-IT" dirty="0"/>
              <a:t> for </a:t>
            </a:r>
            <a:r>
              <a:rPr lang="it-IT" dirty="0" err="1"/>
              <a:t>contributors</a:t>
            </a:r>
            <a:endParaRPr lang="it-IT" dirty="0"/>
          </a:p>
          <a:p>
            <a:r>
              <a:rPr lang="it-IT" dirty="0"/>
              <a:t>Gamma: the cost of the </a:t>
            </a:r>
            <a:r>
              <a:rPr lang="it-IT" dirty="0" err="1"/>
              <a:t>reward</a:t>
            </a:r>
            <a:r>
              <a:rPr lang="it-IT" dirty="0"/>
              <a:t> for </a:t>
            </a:r>
            <a:r>
              <a:rPr lang="it-IT" dirty="0" err="1"/>
              <a:t>contributors</a:t>
            </a:r>
            <a:r>
              <a:rPr lang="it-IT" dirty="0"/>
              <a:t>. </a:t>
            </a:r>
          </a:p>
          <a:p>
            <a:r>
              <a:rPr lang="it-IT" dirty="0"/>
              <a:t>K: the </a:t>
            </a:r>
            <a:r>
              <a:rPr lang="it-IT" dirty="0" err="1"/>
              <a:t>neighbors</a:t>
            </a:r>
            <a:r>
              <a:rPr lang="it-IT" dirty="0"/>
              <a:t> of the agent</a:t>
            </a:r>
          </a:p>
          <a:p>
            <a:r>
              <a:rPr lang="it-IT" dirty="0"/>
              <a:t>N</a:t>
            </a:r>
            <a:r>
              <a:rPr lang="it-IT" baseline="-25000" dirty="0"/>
              <a:t>C</a:t>
            </a:r>
            <a:r>
              <a:rPr lang="it-IT" dirty="0"/>
              <a:t>, N</a:t>
            </a:r>
            <a:r>
              <a:rPr lang="it-IT" baseline="-25000" dirty="0"/>
              <a:t>D</a:t>
            </a:r>
            <a:r>
              <a:rPr lang="it-IT" dirty="0"/>
              <a:t>, N</a:t>
            </a:r>
            <a:r>
              <a:rPr lang="it-IT" baseline="-25000" dirty="0"/>
              <a:t>RC</a:t>
            </a:r>
            <a:r>
              <a:rPr lang="it-IT" dirty="0"/>
              <a:t> : </a:t>
            </a:r>
            <a:r>
              <a:rPr lang="it-IT" dirty="0" err="1"/>
              <a:t>number</a:t>
            </a:r>
            <a:r>
              <a:rPr lang="it-IT" dirty="0"/>
              <a:t> of agents for </a:t>
            </a:r>
            <a:r>
              <a:rPr lang="it-IT" dirty="0" err="1"/>
              <a:t>each</a:t>
            </a:r>
            <a:r>
              <a:rPr lang="it-IT" dirty="0"/>
              <a:t> strategy </a:t>
            </a:r>
            <a:r>
              <a:rPr lang="it-IT" dirty="0" err="1"/>
              <a:t>among</a:t>
            </a:r>
            <a:r>
              <a:rPr lang="it-IT" dirty="0"/>
              <a:t> the k </a:t>
            </a:r>
            <a:r>
              <a:rPr lang="it-IT" dirty="0" err="1"/>
              <a:t>neighbors</a:t>
            </a:r>
            <a:endParaRPr lang="it-IT" dirty="0"/>
          </a:p>
        </p:txBody>
      </p:sp>
    </p:spTree>
    <p:extLst>
      <p:ext uri="{BB962C8B-B14F-4D97-AF65-F5344CB8AC3E}">
        <p14:creationId xmlns:p14="http://schemas.microsoft.com/office/powerpoint/2010/main" val="44094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F6F32B-58A6-AB74-D05A-2703A9259EEC}"/>
              </a:ext>
            </a:extLst>
          </p:cNvPr>
          <p:cNvSpPr>
            <a:spLocks noGrp="1"/>
          </p:cNvSpPr>
          <p:nvPr>
            <p:ph type="title"/>
          </p:nvPr>
        </p:nvSpPr>
        <p:spPr/>
        <p:txBody>
          <a:bodyPr/>
          <a:lstStyle/>
          <a:p>
            <a:r>
              <a:rPr lang="it-IT" dirty="0"/>
              <a:t>The new payoffs</a:t>
            </a:r>
          </a:p>
        </p:txBody>
      </p:sp>
      <p:pic>
        <p:nvPicPr>
          <p:cNvPr id="5" name="Segnaposto contenuto 4">
            <a:extLst>
              <a:ext uri="{FF2B5EF4-FFF2-40B4-BE49-F238E27FC236}">
                <a16:creationId xmlns:a16="http://schemas.microsoft.com/office/drawing/2014/main" id="{10F869DD-5300-970E-5E66-9A15BBD72D1F}"/>
              </a:ext>
            </a:extLst>
          </p:cNvPr>
          <p:cNvPicPr>
            <a:picLocks noGrp="1" noChangeAspect="1"/>
          </p:cNvPicPr>
          <p:nvPr>
            <p:ph idx="1"/>
          </p:nvPr>
        </p:nvPicPr>
        <p:blipFill>
          <a:blip r:embed="rId2"/>
          <a:stretch>
            <a:fillRect/>
          </a:stretch>
        </p:blipFill>
        <p:spPr>
          <a:xfrm>
            <a:off x="1135106" y="2276872"/>
            <a:ext cx="8968206" cy="3860374"/>
          </a:xfrm>
        </p:spPr>
      </p:pic>
    </p:spTree>
    <p:extLst>
      <p:ext uri="{BB962C8B-B14F-4D97-AF65-F5344CB8AC3E}">
        <p14:creationId xmlns:p14="http://schemas.microsoft.com/office/powerpoint/2010/main" val="2165360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529</TotalTime>
  <Words>695</Words>
  <Application>Microsoft Office PowerPoint</Application>
  <PresentationFormat>Widescreen</PresentationFormat>
  <Paragraphs>69</Paragraphs>
  <Slides>20</Slides>
  <Notes>1</Notes>
  <HiddenSlides>1</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Helvetica</vt:lpstr>
      <vt:lpstr>Tw Cen MT</vt:lpstr>
      <vt:lpstr>Circuito</vt:lpstr>
      <vt:lpstr>Reward and cooperation in the spatial public goods game: A Netlogo Simulation</vt:lpstr>
      <vt:lpstr>Outline</vt:lpstr>
      <vt:lpstr>What is “the Public Goods Game”?</vt:lpstr>
      <vt:lpstr>Public Goods Game</vt:lpstr>
      <vt:lpstr>Public Goods Game</vt:lpstr>
      <vt:lpstr>Payoff matrix </vt:lpstr>
      <vt:lpstr>Encouraging Cooperation</vt:lpstr>
      <vt:lpstr>Parameters</vt:lpstr>
      <vt:lpstr>The new payoffs</vt:lpstr>
      <vt:lpstr>SETUP</vt:lpstr>
      <vt:lpstr>Step 1</vt:lpstr>
      <vt:lpstr>Example</vt:lpstr>
      <vt:lpstr>The simulation</vt:lpstr>
      <vt:lpstr>Final Step of the loop</vt:lpstr>
      <vt:lpstr>Experiments</vt:lpstr>
      <vt:lpstr>Experiments for r=2</vt:lpstr>
      <vt:lpstr>Experiments for r=3.5</vt:lpstr>
      <vt:lpstr>Experiments for R=4.4</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Reward and cooperation in the spatial public goods game: A Netlogo Simulation</dc:title>
  <dc:creator>Andrea Valerio</dc:creator>
  <cp:lastModifiedBy>Andrea Valerio</cp:lastModifiedBy>
  <cp:revision>22</cp:revision>
  <dcterms:created xsi:type="dcterms:W3CDTF">2024-02-09T18:00:35Z</dcterms:created>
  <dcterms:modified xsi:type="dcterms:W3CDTF">2024-02-19T10:44:37Z</dcterms:modified>
</cp:coreProperties>
</file>