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5" r:id="rId5"/>
    <p:sldId id="257" r:id="rId6"/>
    <p:sldId id="258" r:id="rId7"/>
    <p:sldId id="266"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402" y="-62"/>
      </p:cViewPr>
      <p:guideLst>
        <p:guide orient="horz" pos="221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71B5BE7D-56EA-4538-A09F-B847A7E3857C}"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8432FCD-2A06-4597-B9D5-388700BD9E7B}"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5BE7D-56EA-4538-A09F-B847A7E3857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5BE7D-56EA-4538-A09F-B847A7E3857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5BE7D-56EA-4538-A09F-B847A7E3857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1B5BE7D-56EA-4538-A09F-B847A7E3857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32FCD-2A06-4597-B9D5-388700BD9E7B}"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B5BE7D-56EA-4538-A09F-B847A7E3857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B5BE7D-56EA-4538-A09F-B847A7E3857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B5BE7D-56EA-4538-A09F-B847A7E3857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1B5BE7D-56EA-4538-A09F-B847A7E3857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32FCD-2A06-4597-B9D5-388700BD9E7B}"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B5BE7D-56EA-4538-A09F-B847A7E3857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32FCD-2A06-4597-B9D5-388700BD9E7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B5BE7D-56EA-4538-A09F-B847A7E3857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32FCD-2A06-4597-B9D5-388700BD9E7B}"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71B5BE7D-56EA-4538-A09F-B847A7E3857C}"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8432FCD-2A06-4597-B9D5-388700BD9E7B}"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Lifecycle Management</a:t>
            </a:r>
            <a:endParaRPr lang="en-US" dirty="0"/>
          </a:p>
        </p:txBody>
      </p:sp>
      <p:sp>
        <p:nvSpPr>
          <p:cNvPr id="3" name="Subtitle 2"/>
          <p:cNvSpPr>
            <a:spLocks noGrp="1"/>
          </p:cNvSpPr>
          <p:nvPr>
            <p:ph type="subTitle" idx="1"/>
          </p:nvPr>
        </p:nvSpPr>
        <p:spPr/>
        <p:txBody>
          <a:bodyPr/>
          <a:lstStyle/>
          <a:p>
            <a:r>
              <a:rPr lang="en-US" dirty="0" smtClean="0"/>
              <a:t>Created by: Andre Naibaho</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p>
            <a:r>
              <a:rPr lang="en-US"/>
              <a:t>API Documentation</a:t>
            </a:r>
            <a:endParaRPr lang="en-US"/>
          </a:p>
        </p:txBody>
      </p:sp>
      <p:sp>
        <p:nvSpPr>
          <p:cNvPr id="2" name="Text Box 1"/>
          <p:cNvSpPr txBox="1"/>
          <p:nvPr/>
        </p:nvSpPr>
        <p:spPr>
          <a:xfrm>
            <a:off x="1936115" y="1762125"/>
            <a:ext cx="6316980" cy="1753235"/>
          </a:xfrm>
          <a:prstGeom prst="rect">
            <a:avLst/>
          </a:prstGeom>
          <a:noFill/>
        </p:spPr>
        <p:txBody>
          <a:bodyPr wrap="square" rtlCol="0">
            <a:spAutoFit/>
          </a:bodyPr>
          <a:p>
            <a:pPr marL="285750" indent="-285750" algn="l">
              <a:buFont typeface="Arial" panose="020B0604020202020204" pitchFamily="34" charset="0"/>
              <a:buChar char="•"/>
            </a:pPr>
            <a:r>
              <a:rPr lang="en-US"/>
              <a:t>It is as important to document your work (as is its development) and make sure your Spring Boot APIs are available in a readable manner for frontend teams(internal) or external consumers. </a:t>
            </a:r>
            <a:endParaRPr lang="en-US"/>
          </a:p>
          <a:p>
            <a:pPr marL="285750" indent="-285750" algn="l">
              <a:buFont typeface="Arial" panose="020B0604020202020204" pitchFamily="34" charset="0"/>
              <a:buChar char="•"/>
            </a:pPr>
            <a:r>
              <a:rPr lang="en-US"/>
              <a:t>The tool for API documentation used in this starter kit is Swagger2, you can open the same inside a browser.</a:t>
            </a:r>
            <a:endParaRPr lang="en-US"/>
          </a:p>
        </p:txBody>
      </p:sp>
      <p:pic>
        <p:nvPicPr>
          <p:cNvPr id="23" name="Content Placeholder 22"/>
          <p:cNvPicPr>
            <a:picLocks noChangeAspect="1"/>
          </p:cNvPicPr>
          <p:nvPr>
            <p:ph sz="half" idx="2"/>
          </p:nvPr>
        </p:nvPicPr>
        <p:blipFill>
          <a:blip r:embed="rId1"/>
          <a:stretch>
            <a:fillRect/>
          </a:stretch>
        </p:blipFill>
        <p:spPr>
          <a:xfrm>
            <a:off x="1981200" y="3886200"/>
            <a:ext cx="5869940" cy="2286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API Spring Boot </a:t>
            </a:r>
            <a:endParaRPr lang="en-US"/>
          </a:p>
        </p:txBody>
      </p:sp>
      <p:sp>
        <p:nvSpPr>
          <p:cNvPr id="3" name="Content Placeholder 2"/>
          <p:cNvSpPr>
            <a:spLocks noGrp="1"/>
          </p:cNvSpPr>
          <p:nvPr>
            <p:ph sz="half" idx="1"/>
          </p:nvPr>
        </p:nvSpPr>
        <p:spPr>
          <a:xfrm>
            <a:off x="1435735" y="1524000"/>
            <a:ext cx="7182485" cy="4663440"/>
          </a:xfrm>
        </p:spPr>
        <p:txBody>
          <a:bodyPr>
            <a:normAutofit fontScale="60000"/>
          </a:bodyPr>
          <a:p>
            <a:r>
              <a:rPr lang="en-US"/>
              <a:t>Most Spring Boot applications need very little Spring configuration, it has following distinguishing features:</a:t>
            </a:r>
            <a:endParaRPr lang="en-US"/>
          </a:p>
          <a:p>
            <a:endParaRPr lang="en-US"/>
          </a:p>
          <a:p>
            <a:r>
              <a:rPr lang="en-US"/>
              <a:t>    Easy dependency Management</a:t>
            </a:r>
            <a:endParaRPr lang="en-US"/>
          </a:p>
          <a:p>
            <a:r>
              <a:rPr lang="en-US"/>
              <a:t>    Embed Tomcat, Jetty or Undertow directly (no need to deploy WAR files)</a:t>
            </a:r>
            <a:endParaRPr lang="en-US"/>
          </a:p>
          <a:p>
            <a:r>
              <a:rPr lang="en-US"/>
              <a:t>    Provide opinionated ‘starter’ dependencies to simplify your build configuration</a:t>
            </a:r>
            <a:endParaRPr lang="en-US"/>
          </a:p>
          <a:p>
            <a:r>
              <a:rPr lang="en-US"/>
              <a:t>    Automatically configure Spring and 3rd party libraries whenever possible</a:t>
            </a:r>
            <a:endParaRPr lang="en-US"/>
          </a:p>
          <a:p>
            <a:r>
              <a:rPr lang="en-US"/>
              <a:t>    Provide production-ready features such as metrics, health checks and externalised configuration</a:t>
            </a:r>
            <a:endParaRPr lang="en-US"/>
          </a:p>
          <a:p>
            <a:r>
              <a:rPr lang="en-US"/>
              <a:t>    Absolutely no code generation and no requirement for XML configuration</a:t>
            </a:r>
            <a:endParaRPr lang="en-US"/>
          </a:p>
          <a:p>
            <a:r>
              <a:rPr lang="en-US"/>
              <a:t>    DevTools to auto restart server on code/config updates</a:t>
            </a:r>
            <a:endParaRPr lang="en-US"/>
          </a:p>
          <a:p>
            <a:r>
              <a:rPr lang="en-US"/>
              <a:t>    Easy management of profile specific properties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0473" y="3276600"/>
            <a:ext cx="7498080" cy="1143000"/>
          </a:xfrm>
        </p:spPr>
        <p:txBody>
          <a:bodyPr/>
          <a:p>
            <a:r>
              <a:rPr lang="en-US"/>
              <a:t>Features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ym typeface="+mn-ea"/>
              </a:rPr>
              <a:t>Application Structure</a:t>
            </a:r>
            <a:endParaRPr lang="en-US" sz="3600" dirty="0"/>
          </a:p>
        </p:txBody>
      </p:sp>
      <p:sp>
        <p:nvSpPr>
          <p:cNvPr id="3" name="Content Placeholder 2"/>
          <p:cNvSpPr>
            <a:spLocks noGrp="1"/>
          </p:cNvSpPr>
          <p:nvPr>
            <p:ph sz="half" idx="1"/>
          </p:nvPr>
        </p:nvSpPr>
        <p:spPr/>
        <p:txBody>
          <a:bodyPr/>
          <a:lstStyle/>
          <a:p>
            <a:r>
              <a:rPr lang="en-US" dirty="0" smtClean="0"/>
              <a:t> Frameworks make it easy with the of dependensies and its all taken care of by spring boot.</a:t>
            </a:r>
            <a:endParaRPr lang="en-US" dirty="0" smtClean="0"/>
          </a:p>
          <a:p>
            <a:pPr marL="82550" indent="0">
              <a:buNone/>
            </a:pPr>
            <a:endParaRPr lang="en-US" dirty="0" smtClean="0"/>
          </a:p>
          <a:p>
            <a:pPr marL="82550" indent="0">
              <a:buNone/>
            </a:pPr>
            <a:endParaRPr lang="en-US" dirty="0" smtClean="0"/>
          </a:p>
        </p:txBody>
      </p:sp>
      <p:pic>
        <p:nvPicPr>
          <p:cNvPr id="4" name="Content Placeholder 3"/>
          <p:cNvPicPr>
            <a:picLocks noChangeAspect="1"/>
          </p:cNvPicPr>
          <p:nvPr>
            <p:ph sz="half" idx="2"/>
          </p:nvPr>
        </p:nvPicPr>
        <p:blipFill>
          <a:blip r:embed="rId1"/>
          <a:stretch>
            <a:fillRect/>
          </a:stretch>
        </p:blipFill>
        <p:spPr>
          <a:xfrm>
            <a:off x="5791200" y="1752600"/>
            <a:ext cx="2243455" cy="3670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r>
              <a:rPr lang="en-US"/>
              <a:t>Model and DTO</a:t>
            </a:r>
            <a:endParaRPr lang="en-US"/>
          </a:p>
        </p:txBody>
      </p:sp>
      <p:sp>
        <p:nvSpPr>
          <p:cNvPr id="3" name="Content Placeholder 2"/>
          <p:cNvSpPr>
            <a:spLocks noGrp="1"/>
          </p:cNvSpPr>
          <p:nvPr>
            <p:ph sz="half" idx="1"/>
          </p:nvPr>
        </p:nvSpPr>
        <p:spPr/>
        <p:txBody>
          <a:bodyPr/>
          <a:lstStyle/>
          <a:p>
            <a:r>
              <a:rPr lang="en-US" dirty="0" smtClean="0"/>
              <a:t>Models and DTOs </a:t>
            </a:r>
            <a:endParaRPr lang="en-US" dirty="0"/>
          </a:p>
        </p:txBody>
      </p:sp>
      <p:sp>
        <p:nvSpPr>
          <p:cNvPr id="6" name="Rectangle 5"/>
          <p:cNvSpPr/>
          <p:nvPr/>
        </p:nvSpPr>
        <p:spPr>
          <a:xfrm>
            <a:off x="909320" y="1608455"/>
            <a:ext cx="4149725" cy="51936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DTO (Data Transfer Object)</a:t>
            </a:r>
            <a:r>
              <a:rPr lang="en-US" sz="4400" dirty="0" smtClean="0"/>
              <a:t> </a:t>
            </a:r>
            <a:endParaRPr lang="en-US" sz="4400" dirty="0" smtClean="0"/>
          </a:p>
          <a:p>
            <a:pPr marL="571500" indent="-571500" algn="ctr">
              <a:buFont typeface="Arial" panose="020B0604020202020204" pitchFamily="34" charset="0"/>
              <a:buChar char="•"/>
            </a:pPr>
            <a:r>
              <a:rPr lang="en-US" sz="2800" dirty="0" smtClean="0"/>
              <a:t>DTO use to transfer data we need.</a:t>
            </a:r>
            <a:endParaRPr lang="en-US" sz="2800" dirty="0" smtClean="0"/>
          </a:p>
          <a:p>
            <a:pPr marL="571500" indent="-571500" algn="ctr">
              <a:buFont typeface="Arial" panose="020B0604020202020204" pitchFamily="34" charset="0"/>
              <a:buChar char="•"/>
            </a:pPr>
            <a:r>
              <a:rPr lang="en-US" sz="2800" dirty="0" smtClean="0"/>
              <a:t>While this is not the same as a foreign key concept in MySQL and there is no default cascading applied here, it does give us a way to emulate the same in MongoDB.</a:t>
            </a:r>
            <a:endParaRPr lang="en-US" sz="2800" dirty="0" smtClean="0"/>
          </a:p>
          <a:p>
            <a:pPr marL="571500" indent="-571500" algn="ctr">
              <a:buFont typeface="Arial" panose="020B0604020202020204" pitchFamily="34" charset="0"/>
              <a:buChar char="•"/>
            </a:pPr>
            <a:endParaRPr lang="en-US" sz="2800" dirty="0" smtClean="0"/>
          </a:p>
          <a:p>
            <a:pPr algn="ctr"/>
            <a:endParaRPr lang="en-US" sz="2800" dirty="0" smtClean="0"/>
          </a:p>
        </p:txBody>
      </p:sp>
      <p:pic>
        <p:nvPicPr>
          <p:cNvPr id="2" name="Content Placeholder 1"/>
          <p:cNvPicPr>
            <a:picLocks noChangeAspect="1"/>
          </p:cNvPicPr>
          <p:nvPr>
            <p:ph sz="half" idx="2"/>
          </p:nvPr>
        </p:nvPicPr>
        <p:blipFill>
          <a:blip r:embed="rId1"/>
          <a:stretch>
            <a:fillRect/>
          </a:stretch>
        </p:blipFill>
        <p:spPr>
          <a:xfrm>
            <a:off x="5257800" y="1828800"/>
            <a:ext cx="3324225" cy="46615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DAO (Data Access Object)</a:t>
            </a:r>
            <a:endParaRPr lang="en-US"/>
          </a:p>
        </p:txBody>
      </p:sp>
      <p:sp>
        <p:nvSpPr>
          <p:cNvPr id="3" name="Content Placeholder 2"/>
          <p:cNvSpPr>
            <a:spLocks noGrp="1"/>
          </p:cNvSpPr>
          <p:nvPr>
            <p:ph sz="half" idx="1"/>
          </p:nvPr>
        </p:nvSpPr>
        <p:spPr/>
        <p:txBody>
          <a:bodyPr>
            <a:normAutofit lnSpcReduction="20000"/>
          </a:bodyPr>
          <a:p>
            <a:r>
              <a:rPr lang="en-US"/>
              <a:t>The data access objects (DAOs) are present in the repository package. They are all extensions of the MongoRepository interface helping the service layer to persist and retrieve the data from MongoDB.</a:t>
            </a:r>
            <a:endParaRPr lang="en-US"/>
          </a:p>
        </p:txBody>
      </p:sp>
      <p:sp>
        <p:nvSpPr>
          <p:cNvPr id="5" name="Text Box 4"/>
          <p:cNvSpPr txBox="1"/>
          <p:nvPr/>
        </p:nvSpPr>
        <p:spPr>
          <a:xfrm>
            <a:off x="6282055" y="1898015"/>
            <a:ext cx="2183765" cy="368300"/>
          </a:xfrm>
          <a:prstGeom prst="rect">
            <a:avLst/>
          </a:prstGeom>
          <a:noFill/>
        </p:spPr>
        <p:txBody>
          <a:bodyPr wrap="none" rtlCol="0">
            <a:spAutoFit/>
          </a:bodyPr>
          <a:p>
            <a:r>
              <a:rPr lang="en-US"/>
              <a:t>Example DAO Config</a:t>
            </a:r>
            <a:endParaRPr lang="en-US"/>
          </a:p>
        </p:txBody>
      </p:sp>
      <p:pic>
        <p:nvPicPr>
          <p:cNvPr id="6" name="Content Placeholder 5"/>
          <p:cNvPicPr>
            <a:picLocks noChangeAspect="1"/>
          </p:cNvPicPr>
          <p:nvPr>
            <p:ph sz="half" idx="2"/>
          </p:nvPr>
        </p:nvPicPr>
        <p:blipFill>
          <a:blip r:embed="rId1"/>
          <a:stretch>
            <a:fillRect/>
          </a:stretch>
        </p:blipFill>
        <p:spPr>
          <a:xfrm>
            <a:off x="5410200" y="2438400"/>
            <a:ext cx="3657600" cy="2499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1021977" y="152400"/>
            <a:ext cx="8229600" cy="1143000"/>
          </a:xfrm>
        </p:spPr>
        <p:txBody>
          <a:bodyPr/>
          <a:lstStyle/>
          <a:p>
            <a:r>
              <a:rPr lang="en-US" altLang="en-SG" dirty="0"/>
              <a:t>Security Spring Config </a:t>
            </a:r>
            <a:endParaRPr lang="en-US" altLang="en-SG" dirty="0"/>
          </a:p>
        </p:txBody>
      </p:sp>
      <p:sp>
        <p:nvSpPr>
          <p:cNvPr id="22" name="TextBox 21"/>
          <p:cNvSpPr txBox="1"/>
          <p:nvPr/>
        </p:nvSpPr>
        <p:spPr>
          <a:xfrm>
            <a:off x="4171315" y="3657600"/>
            <a:ext cx="4394200" cy="1599565"/>
          </a:xfrm>
          <a:prstGeom prst="rect">
            <a:avLst/>
          </a:prstGeom>
          <a:noFill/>
        </p:spPr>
        <p:txBody>
          <a:bodyPr wrap="square" rtlCol="0">
            <a:spAutoFit/>
          </a:bodyPr>
          <a:lstStyle/>
          <a:p>
            <a:pPr marL="285750" indent="-285750">
              <a:buFont typeface="Arial" panose="020B0604020202020204" pitchFamily="34" charset="0"/>
              <a:buChar char="•"/>
            </a:pPr>
            <a:r>
              <a:rPr lang="en-SG" sz="1400" dirty="0"/>
              <a:t>The security setting are present under the config package and the actual configurations are done under the class present in the security package. The application has different security concepts for the admin portal and the REST APIs, for the portal I have applied the default spring session mechanism that is based on the concept of sessionID and cookies.</a:t>
            </a:r>
            <a:endParaRPr lang="en-SG" sz="1400" dirty="0"/>
          </a:p>
        </p:txBody>
      </p:sp>
      <p:sp>
        <p:nvSpPr>
          <p:cNvPr id="25" name="TextBox 24"/>
          <p:cNvSpPr txBox="1"/>
          <p:nvPr/>
        </p:nvSpPr>
        <p:spPr>
          <a:xfrm>
            <a:off x="768914" y="1067039"/>
            <a:ext cx="2958045" cy="95313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You can use start.spring.io to generate a basic project.</a:t>
            </a:r>
            <a:endParaRPr lang="en-US" sz="1400" dirty="0" smtClean="0"/>
          </a:p>
          <a:p>
            <a:pPr marL="285750" indent="-285750">
              <a:buFont typeface="Arial" panose="020B0604020202020204" pitchFamily="34" charset="0"/>
              <a:buChar char="•"/>
            </a:pPr>
            <a:r>
              <a:rPr lang="en-US" sz="1400" dirty="0"/>
              <a:t>and you can create the project web + spring security IDE</a:t>
            </a:r>
            <a:endParaRPr lang="en-US" sz="1400" dirty="0"/>
          </a:p>
        </p:txBody>
      </p:sp>
      <p:pic>
        <p:nvPicPr>
          <p:cNvPr id="3" name="Content Placeholder 2"/>
          <p:cNvPicPr>
            <a:picLocks noChangeAspect="1"/>
          </p:cNvPicPr>
          <p:nvPr>
            <p:ph idx="1"/>
          </p:nvPr>
        </p:nvPicPr>
        <p:blipFill>
          <a:blip r:embed="rId1">
            <a:lum bright="24000"/>
          </a:blip>
          <a:stretch>
            <a:fillRect/>
          </a:stretch>
        </p:blipFill>
        <p:spPr>
          <a:xfrm>
            <a:off x="3505200" y="1464945"/>
            <a:ext cx="4977765" cy="20231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990600" y="274638"/>
            <a:ext cx="8229600" cy="1143000"/>
          </a:xfrm>
        </p:spPr>
        <p:txBody>
          <a:bodyPr/>
          <a:lstStyle/>
          <a:p>
            <a:r>
              <a:rPr lang="en-US" altLang="en-SG" dirty="0"/>
              <a:t>Lombok</a:t>
            </a:r>
            <a:endParaRPr lang="en-US" altLang="en-SG" dirty="0"/>
          </a:p>
        </p:txBody>
      </p:sp>
      <p:sp>
        <p:nvSpPr>
          <p:cNvPr id="31" name="TextBox 30"/>
          <p:cNvSpPr txBox="1"/>
          <p:nvPr/>
        </p:nvSpPr>
        <p:spPr>
          <a:xfrm>
            <a:off x="1034415" y="1920240"/>
            <a:ext cx="7176135" cy="3138170"/>
          </a:xfrm>
          <a:prstGeom prst="rect">
            <a:avLst/>
          </a:prstGeom>
          <a:noFill/>
        </p:spPr>
        <p:txBody>
          <a:bodyPr wrap="square" rtlCol="0">
            <a:spAutoFit/>
          </a:bodyPr>
          <a:lstStyle/>
          <a:p>
            <a:r>
              <a:rPr lang="en-US" b="1" dirty="0" smtClean="0"/>
              <a:t>One of the biggest complaints against Java is how much noise can be found in a single class. Project Lombok saw this as a problem and aims to reduce the noise of some of the worst offenders by replacing them with a simple set of annotations. You will find Lombok employed everywhere in this starter kit, it has actually helped in reducing the lines of code, save a lot of development time and effort and make the code a lot more readable.</a:t>
            </a:r>
            <a:endParaRPr lang="en-US" b="1" dirty="0" smtClean="0"/>
          </a:p>
          <a:p>
            <a:endParaRPr lang="en-SG" b="1" dirty="0"/>
          </a:p>
          <a:p>
            <a:r>
              <a:rPr lang="en-SG" b="1" dirty="0"/>
              <a:t>Some of the most important annotations that I prefer using are :</a:t>
            </a:r>
            <a:endParaRPr lang="en-SG" b="1" dirty="0"/>
          </a:p>
          <a:p>
            <a:pPr algn="ctr"/>
            <a:endParaRPr lang="en-SG" b="1" dirty="0"/>
          </a:p>
          <a:p>
            <a:pPr algn="ctr"/>
            <a:r>
              <a:rPr lang="en-SG" b="1" dirty="0"/>
              <a:t> </a:t>
            </a:r>
            <a:r>
              <a:rPr lang="en-US" altLang="en-SG" b="1" dirty="0"/>
              <a:t>     </a:t>
            </a:r>
            <a:endParaRPr lang="en-SG" b="1" dirty="0"/>
          </a:p>
        </p:txBody>
      </p:sp>
      <p:sp>
        <p:nvSpPr>
          <p:cNvPr id="6" name="Rectangle 5"/>
          <p:cNvSpPr/>
          <p:nvPr/>
        </p:nvSpPr>
        <p:spPr>
          <a:xfrm>
            <a:off x="1263650" y="4747895"/>
            <a:ext cx="2328545" cy="862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lang="en-SG" sz="2800" b="1" dirty="0">
                <a:sym typeface="+mn-ea"/>
              </a:rPr>
              <a:t>@Getter</a:t>
            </a:r>
            <a:endParaRPr lang="en-US" sz="2800" dirty="0" smtClean="0"/>
          </a:p>
        </p:txBody>
      </p:sp>
      <p:sp>
        <p:nvSpPr>
          <p:cNvPr id="2" name="Rectangle 5"/>
          <p:cNvSpPr/>
          <p:nvPr/>
        </p:nvSpPr>
        <p:spPr>
          <a:xfrm>
            <a:off x="4876800" y="4747895"/>
            <a:ext cx="2328545" cy="862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lang="en-SG" sz="2800" b="1" dirty="0">
                <a:sym typeface="+mn-ea"/>
              </a:rPr>
              <a:t>@</a:t>
            </a:r>
            <a:r>
              <a:rPr lang="en-US" altLang="en-SG" sz="2800" b="1" dirty="0">
                <a:sym typeface="+mn-ea"/>
              </a:rPr>
              <a:t>S</a:t>
            </a:r>
            <a:r>
              <a:rPr lang="en-SG" sz="2800" b="1" dirty="0">
                <a:sym typeface="+mn-ea"/>
              </a:rPr>
              <a:t>etter</a:t>
            </a: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5273" y="228600"/>
            <a:ext cx="7498080" cy="1143000"/>
          </a:xfrm>
        </p:spPr>
        <p:txBody>
          <a:bodyPr>
            <a:normAutofit/>
          </a:bodyPr>
          <a:lstStyle/>
          <a:p>
            <a:r>
              <a:rPr lang="en-US" dirty="0"/>
              <a:t>Lombok II</a:t>
            </a:r>
            <a:endParaRPr lang="en-US" dirty="0"/>
          </a:p>
        </p:txBody>
      </p:sp>
      <p:sp>
        <p:nvSpPr>
          <p:cNvPr id="14" name="Content Placeholder 13"/>
          <p:cNvSpPr>
            <a:spLocks noGrp="1"/>
          </p:cNvSpPr>
          <p:nvPr>
            <p:ph sz="half" idx="1"/>
          </p:nvPr>
        </p:nvSpPr>
        <p:spPr/>
        <p:txBody>
          <a:bodyPr>
            <a:normAutofit lnSpcReduction="10000"/>
          </a:bodyPr>
          <a:lstStyle/>
          <a:p>
            <a:pPr>
              <a:buNone/>
            </a:pPr>
            <a:endParaRPr lang="en-US" dirty="0" smtClean="0"/>
          </a:p>
          <a:p>
            <a:pPr>
              <a:buNone/>
            </a:pPr>
            <a:endParaRPr lang="en-US" dirty="0"/>
          </a:p>
        </p:txBody>
      </p:sp>
      <p:sp>
        <p:nvSpPr>
          <p:cNvPr id="2" name="Text Box 1"/>
          <p:cNvSpPr txBox="1"/>
          <p:nvPr/>
        </p:nvSpPr>
        <p:spPr>
          <a:xfrm>
            <a:off x="894080" y="1514475"/>
            <a:ext cx="1118870" cy="368300"/>
          </a:xfrm>
          <a:prstGeom prst="rect">
            <a:avLst/>
          </a:prstGeom>
          <a:noFill/>
        </p:spPr>
        <p:txBody>
          <a:bodyPr wrap="square" rtlCol="0">
            <a:spAutoFit/>
          </a:bodyPr>
          <a:p>
            <a:r>
              <a:rPr lang="en-US"/>
              <a:t>Example</a:t>
            </a:r>
            <a:endParaRPr lang="en-US"/>
          </a:p>
        </p:txBody>
      </p:sp>
      <p:pic>
        <p:nvPicPr>
          <p:cNvPr id="3" name="Content Placeholder 2"/>
          <p:cNvPicPr>
            <a:picLocks noChangeAspect="1"/>
          </p:cNvPicPr>
          <p:nvPr>
            <p:ph sz="half" idx="2"/>
          </p:nvPr>
        </p:nvPicPr>
        <p:blipFill>
          <a:blip r:embed="rId1"/>
          <a:stretch>
            <a:fillRect/>
          </a:stretch>
        </p:blipFill>
        <p:spPr>
          <a:xfrm>
            <a:off x="1143000" y="2362200"/>
            <a:ext cx="3657600" cy="2640330"/>
          </a:xfrm>
          <a:prstGeom prst="rect">
            <a:avLst/>
          </a:prstGeom>
        </p:spPr>
      </p:pic>
      <p:sp>
        <p:nvSpPr>
          <p:cNvPr id="4" name="Text Box 3"/>
          <p:cNvSpPr txBox="1"/>
          <p:nvPr/>
        </p:nvSpPr>
        <p:spPr>
          <a:xfrm>
            <a:off x="1317625" y="1995805"/>
            <a:ext cx="1624965" cy="368300"/>
          </a:xfrm>
          <a:prstGeom prst="rect">
            <a:avLst/>
          </a:prstGeom>
          <a:noFill/>
        </p:spPr>
        <p:txBody>
          <a:bodyPr wrap="none" rtlCol="0">
            <a:spAutoFit/>
          </a:bodyPr>
          <a:p>
            <a:r>
              <a:rPr lang="en-US"/>
              <a:t>Before Lombok</a:t>
            </a:r>
            <a:endParaRPr lang="en-US"/>
          </a:p>
        </p:txBody>
      </p:sp>
      <p:pic>
        <p:nvPicPr>
          <p:cNvPr id="5" name="Picture 4"/>
          <p:cNvPicPr>
            <a:picLocks noChangeAspect="1"/>
          </p:cNvPicPr>
          <p:nvPr/>
        </p:nvPicPr>
        <p:blipFill>
          <a:blip r:embed="rId2"/>
          <a:stretch>
            <a:fillRect/>
          </a:stretch>
        </p:blipFill>
        <p:spPr>
          <a:xfrm>
            <a:off x="5562600" y="2533650"/>
            <a:ext cx="2235200" cy="1790700"/>
          </a:xfrm>
          <a:prstGeom prst="rect">
            <a:avLst/>
          </a:prstGeom>
        </p:spPr>
      </p:pic>
      <p:sp>
        <p:nvSpPr>
          <p:cNvPr id="6" name="Text Box 5"/>
          <p:cNvSpPr txBox="1"/>
          <p:nvPr/>
        </p:nvSpPr>
        <p:spPr>
          <a:xfrm>
            <a:off x="6336030" y="2051050"/>
            <a:ext cx="1496695" cy="368300"/>
          </a:xfrm>
          <a:prstGeom prst="rect">
            <a:avLst/>
          </a:prstGeom>
          <a:noFill/>
        </p:spPr>
        <p:txBody>
          <a:bodyPr wrap="none" rtlCol="0">
            <a:spAutoFit/>
          </a:bodyPr>
          <a:p>
            <a:r>
              <a:rPr lang="en-US"/>
              <a:t>After Lombok</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2704</Words>
  <Application>WPS Presentation</Application>
  <PresentationFormat>On-screen Show (4:3)</PresentationFormat>
  <Paragraphs>76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Verdana</vt:lpstr>
      <vt:lpstr>Gill Sans MT</vt:lpstr>
      <vt:lpstr>Microsoft YaHei</vt:lpstr>
      <vt:lpstr>Arial Unicode MS</vt:lpstr>
      <vt:lpstr>Calibri</vt:lpstr>
      <vt:lpstr>Solstice</vt:lpstr>
      <vt:lpstr>API Lifecycle Management</vt:lpstr>
      <vt:lpstr>PowerPoint 演示文稿</vt:lpstr>
      <vt:lpstr>PowerPoint 演示文稿</vt:lpstr>
      <vt:lpstr>Lifecycle management strategies</vt:lpstr>
      <vt:lpstr>PowerPoint 演示文稿</vt:lpstr>
      <vt:lpstr>PowerPoint 演示文稿</vt:lpstr>
      <vt:lpstr>Lifecycle states</vt:lpstr>
      <vt:lpstr>Versioning and lifecycle strategy</vt:lpstr>
      <vt:lpstr>Lifecycle management using API Manager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Lifecycle Management</dc:title>
  <dc:creator>Emerio</dc:creator>
  <cp:lastModifiedBy>21101510</cp:lastModifiedBy>
  <cp:revision>7</cp:revision>
  <dcterms:created xsi:type="dcterms:W3CDTF">2018-11-24T14:32:00Z</dcterms:created>
  <dcterms:modified xsi:type="dcterms:W3CDTF">2022-06-12T15:53:03Z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3834604368C6492A9D655389FAFD4ABB</vt:lpwstr>
  </property>
  <property fmtid="{D5CDD505-2E9C-101B-9397-08002B2CF9AE}" pid="3" name="KSOProductBuildVer">
    <vt:lpwstr>1033-11.2.0.11156</vt:lpwstr>
  </property>
</Properties>
</file>