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264" r:id="rId5"/>
    <p:sldId id="370" r:id="rId6"/>
    <p:sldId id="371" r:id="rId7"/>
    <p:sldId id="372" r:id="rId8"/>
    <p:sldId id="295" r:id="rId9"/>
    <p:sldId id="369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Novidades do </a:t>
            </a:r>
            <a:r>
              <a:rPr lang="pt-BR" dirty="0" err="1" smtClean="0"/>
              <a:t>.net</a:t>
            </a:r>
            <a:r>
              <a:rPr lang="pt-BR" smtClean="0"/>
              <a:t> Framework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2 -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/>
              <a:t>Módulo 2 – Novidades do .NET Framework</a:t>
            </a:r>
          </a:p>
          <a:p>
            <a:pPr lvl="1" fontAlgn="base"/>
            <a:r>
              <a:rPr lang="pt-BR" dirty="0"/>
              <a:t>Introdução</a:t>
            </a:r>
          </a:p>
          <a:p>
            <a:pPr lvl="1" fontAlgn="base"/>
            <a:r>
              <a:rPr lang="pt-BR" dirty="0"/>
              <a:t>Core e </a:t>
            </a:r>
            <a:r>
              <a:rPr lang="pt-BR" dirty="0" err="1"/>
              <a:t>Full</a:t>
            </a:r>
            <a:r>
              <a:rPr lang="pt-BR" dirty="0"/>
              <a:t> Framework</a:t>
            </a:r>
          </a:p>
          <a:p>
            <a:pPr lvl="1" fontAlgn="base"/>
            <a:r>
              <a:rPr lang="pt-BR" dirty="0"/>
              <a:t>Windows, Linux e </a:t>
            </a:r>
            <a:r>
              <a:rPr lang="pt-BR" dirty="0" err="1"/>
              <a:t>mac</a:t>
            </a:r>
            <a:endParaRPr lang="pt-BR" dirty="0"/>
          </a:p>
          <a:p>
            <a:pPr lvl="1" fontAlgn="base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2 – Aula 1</a:t>
            </a:r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 que mudar?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dirty="0" smtClean="0"/>
              <a:t>Mais leve, mais robusto, mais aberto</a:t>
            </a:r>
          </a:p>
          <a:p>
            <a:pPr fontAlgn="base"/>
            <a:r>
              <a:rPr lang="pt-BR" dirty="0" smtClean="0"/>
              <a:t>Livre do Windows, </a:t>
            </a:r>
            <a:r>
              <a:rPr lang="pt-BR" dirty="0" err="1" smtClean="0"/>
              <a:t>iis</a:t>
            </a:r>
            <a:r>
              <a:rPr lang="pt-BR" dirty="0" smtClean="0"/>
              <a:t> e visual </a:t>
            </a:r>
            <a:r>
              <a:rPr lang="pt-BR" dirty="0" err="1" smtClean="0"/>
              <a:t>studio</a:t>
            </a:r>
            <a:endParaRPr lang="pt-BR" dirty="0" smtClean="0"/>
          </a:p>
          <a:p>
            <a:pPr fontAlgn="base"/>
            <a:r>
              <a:rPr lang="pt-BR" dirty="0" smtClean="0"/>
              <a:t>Todo o poder do </a:t>
            </a:r>
            <a:r>
              <a:rPr lang="pt-BR" dirty="0" err="1" smtClean="0"/>
              <a:t>c#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21096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 que mudar?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dirty="0" smtClean="0"/>
              <a:t>1.8 Bilhões de instalações do </a:t>
            </a:r>
            <a:r>
              <a:rPr lang="pt-BR" dirty="0" err="1" smtClean="0"/>
              <a:t>.net</a:t>
            </a:r>
            <a:r>
              <a:rPr lang="pt-BR" dirty="0" smtClean="0"/>
              <a:t> framework</a:t>
            </a:r>
          </a:p>
          <a:p>
            <a:pPr fontAlgn="base"/>
            <a:r>
              <a:rPr lang="pt-BR" dirty="0" smtClean="0"/>
              <a:t>6 Milhões de desenvolvedores</a:t>
            </a:r>
          </a:p>
          <a:p>
            <a:pPr fontAlgn="base"/>
            <a:r>
              <a:rPr lang="pt-BR" dirty="0" smtClean="0"/>
              <a:t>Windows em todo lugar</a:t>
            </a:r>
          </a:p>
          <a:p>
            <a:pPr fontAlgn="base"/>
            <a:r>
              <a:rPr lang="pt-BR" dirty="0" smtClean="0"/>
              <a:t>Tudo na nuvem</a:t>
            </a:r>
          </a:p>
          <a:p>
            <a:pPr fontAlgn="base"/>
            <a:r>
              <a:rPr lang="pt-BR" dirty="0" smtClean="0"/>
              <a:t>Mobile </a:t>
            </a:r>
            <a:r>
              <a:rPr lang="pt-BR" dirty="0" err="1" smtClean="0"/>
              <a:t>first</a:t>
            </a:r>
            <a:r>
              <a:rPr lang="pt-BR" dirty="0" smtClean="0"/>
              <a:t>, </a:t>
            </a:r>
            <a:r>
              <a:rPr lang="pt-BR" dirty="0" err="1" smtClean="0"/>
              <a:t>cloud</a:t>
            </a:r>
            <a:r>
              <a:rPr lang="pt-BR" dirty="0" smtClean="0"/>
              <a:t> </a:t>
            </a:r>
            <a:r>
              <a:rPr lang="pt-BR" dirty="0" err="1" smtClean="0"/>
              <a:t>first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8293124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 que mudar?</a:t>
            </a:r>
            <a:endParaRPr lang="pt-BR" dirty="0"/>
          </a:p>
        </p:txBody>
      </p:sp>
      <p:sp>
        <p:nvSpPr>
          <p:cNvPr id="8" name="Rectangle 39"/>
          <p:cNvSpPr/>
          <p:nvPr/>
        </p:nvSpPr>
        <p:spPr bwMode="auto">
          <a:xfrm>
            <a:off x="3271002" y="2593888"/>
            <a:ext cx="8637895" cy="3750568"/>
          </a:xfrm>
          <a:prstGeom prst="rect">
            <a:avLst/>
          </a:prstGeom>
          <a:solidFill>
            <a:srgbClr val="661F7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7"/>
          <p:cNvSpPr/>
          <p:nvPr/>
        </p:nvSpPr>
        <p:spPr bwMode="auto">
          <a:xfrm>
            <a:off x="253056" y="2593888"/>
            <a:ext cx="2950180" cy="3750568"/>
          </a:xfrm>
          <a:prstGeom prst="rect">
            <a:avLst/>
          </a:prstGeom>
          <a:solidFill>
            <a:srgbClr val="661F7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40"/>
          <p:cNvSpPr/>
          <p:nvPr/>
        </p:nvSpPr>
        <p:spPr>
          <a:xfrm>
            <a:off x="253056" y="4481086"/>
            <a:ext cx="2992955" cy="1198725"/>
          </a:xfrm>
          <a:prstGeom prst="rect">
            <a:avLst/>
          </a:prstGeom>
        </p:spPr>
        <p:txBody>
          <a:bodyPr wrap="square" lIns="179285" tIns="143428" rIns="179285" bIns="152392">
            <a:noAutofit/>
          </a:bodyPr>
          <a:lstStyle/>
          <a:p>
            <a:pPr defTabSz="89635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</a:pPr>
            <a:r>
              <a:rPr lang="en-US" sz="2745" kern="0" dirty="0">
                <a:gradFill>
                  <a:gsLst>
                    <a:gs pos="9583">
                      <a:srgbClr val="FFFFFF"/>
                    </a:gs>
                    <a:gs pos="24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Openness</a:t>
            </a:r>
          </a:p>
          <a:p>
            <a:pPr defTabSz="89635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</a:pPr>
            <a:r>
              <a:rPr lang="en-US" sz="2745" kern="0" dirty="0">
                <a:gradFill>
                  <a:gsLst>
                    <a:gs pos="9583">
                      <a:srgbClr val="FFFFFF"/>
                    </a:gs>
                    <a:gs pos="24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Community</a:t>
            </a:r>
          </a:p>
          <a:p>
            <a:pPr defTabSz="89635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</a:pPr>
            <a:r>
              <a:rPr lang="en-US" sz="2745" kern="0" dirty="0">
                <a:gradFill>
                  <a:gsLst>
                    <a:gs pos="9583">
                      <a:srgbClr val="FFFFFF"/>
                    </a:gs>
                    <a:gs pos="24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Rapid innovation</a:t>
            </a:r>
          </a:p>
        </p:txBody>
      </p:sp>
      <p:sp>
        <p:nvSpPr>
          <p:cNvPr id="12" name="Oval 9"/>
          <p:cNvSpPr/>
          <p:nvPr/>
        </p:nvSpPr>
        <p:spPr bwMode="auto">
          <a:xfrm>
            <a:off x="212268" y="2003546"/>
            <a:ext cx="1636224" cy="1636224"/>
          </a:xfrm>
          <a:prstGeom prst="ellips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98" y="2017437"/>
            <a:ext cx="1635332" cy="1635332"/>
          </a:xfrm>
          <a:prstGeom prst="rect">
            <a:avLst/>
          </a:prstGeom>
        </p:spPr>
      </p:pic>
      <p:sp>
        <p:nvSpPr>
          <p:cNvPr id="14" name="Rectangle 4"/>
          <p:cNvSpPr/>
          <p:nvPr/>
        </p:nvSpPr>
        <p:spPr>
          <a:xfrm>
            <a:off x="3640897" y="2686794"/>
            <a:ext cx="2278851" cy="271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67"/>
            <a:r>
              <a:rPr lang="en-US" sz="1176" dirty="0">
                <a:solidFill>
                  <a:srgbClr val="FFFFFF"/>
                </a:solidFill>
              </a:rPr>
              <a:t>.NET API for Hadoop </a:t>
            </a:r>
            <a:r>
              <a:rPr lang="en-US" sz="1176" dirty="0" err="1">
                <a:solidFill>
                  <a:srgbClr val="FFFFFF"/>
                </a:solidFill>
              </a:rPr>
              <a:t>WebClient</a:t>
            </a:r>
            <a:endParaRPr lang="en-US" sz="1176" dirty="0">
              <a:solidFill>
                <a:srgbClr val="FFFFFF"/>
              </a:solidFill>
            </a:endParaRPr>
          </a:p>
        </p:txBody>
      </p:sp>
      <p:sp>
        <p:nvSpPr>
          <p:cNvPr id="15" name="Rectangle 5"/>
          <p:cNvSpPr/>
          <p:nvPr/>
        </p:nvSpPr>
        <p:spPr>
          <a:xfrm>
            <a:off x="3307894" y="3020996"/>
            <a:ext cx="4653060" cy="452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67"/>
            <a:r>
              <a:rPr lang="en-US" sz="2353" dirty="0">
                <a:solidFill>
                  <a:srgbClr val="FFFFFF"/>
                </a:solidFill>
              </a:rPr>
              <a:t>.NET Compiler Platform ("Roslyn")</a:t>
            </a:r>
          </a:p>
        </p:txBody>
      </p:sp>
      <p:sp>
        <p:nvSpPr>
          <p:cNvPr id="16" name="Rectangle 6"/>
          <p:cNvSpPr/>
          <p:nvPr/>
        </p:nvSpPr>
        <p:spPr>
          <a:xfrm>
            <a:off x="3619661" y="3508730"/>
            <a:ext cx="2421228" cy="271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67"/>
            <a:r>
              <a:rPr lang="en-US" sz="1176" dirty="0">
                <a:solidFill>
                  <a:srgbClr val="FFFFFF"/>
                </a:solidFill>
              </a:rPr>
              <a:t>.NET Map Reduce API for Hadoop</a:t>
            </a:r>
          </a:p>
        </p:txBody>
      </p:sp>
      <p:sp>
        <p:nvSpPr>
          <p:cNvPr id="17" name="Rectangle 8"/>
          <p:cNvSpPr/>
          <p:nvPr/>
        </p:nvSpPr>
        <p:spPr>
          <a:xfrm>
            <a:off x="3330399" y="3788117"/>
            <a:ext cx="2688696" cy="392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67"/>
            <a:r>
              <a:rPr lang="en-US" sz="1961" dirty="0">
                <a:solidFill>
                  <a:srgbClr val="FFFFFF"/>
                </a:solidFill>
              </a:rPr>
              <a:t>.NET Micro Framework</a:t>
            </a:r>
          </a:p>
        </p:txBody>
      </p:sp>
      <p:sp>
        <p:nvSpPr>
          <p:cNvPr id="18" name="Rectangle 10"/>
          <p:cNvSpPr/>
          <p:nvPr/>
        </p:nvSpPr>
        <p:spPr>
          <a:xfrm>
            <a:off x="3447648" y="4327946"/>
            <a:ext cx="2279103" cy="5129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67"/>
            <a:r>
              <a:rPr lang="en-US" sz="2745" dirty="0">
                <a:solidFill>
                  <a:srgbClr val="FFFFFF"/>
                </a:solidFill>
              </a:rPr>
              <a:t>ASP.NET MVC</a:t>
            </a:r>
          </a:p>
        </p:txBody>
      </p:sp>
      <p:sp>
        <p:nvSpPr>
          <p:cNvPr id="19" name="Rectangle 11"/>
          <p:cNvSpPr/>
          <p:nvPr/>
        </p:nvSpPr>
        <p:spPr>
          <a:xfrm>
            <a:off x="3264909" y="4769225"/>
            <a:ext cx="2769669" cy="4996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67"/>
            <a:r>
              <a:rPr lang="en-US" sz="2647" dirty="0">
                <a:solidFill>
                  <a:srgbClr val="FFFFFF"/>
                </a:solidFill>
              </a:rPr>
              <a:t>ASP.NET Web API</a:t>
            </a:r>
          </a:p>
        </p:txBody>
      </p:sp>
      <p:sp>
        <p:nvSpPr>
          <p:cNvPr id="20" name="Rectangle 13"/>
          <p:cNvSpPr/>
          <p:nvPr/>
        </p:nvSpPr>
        <p:spPr>
          <a:xfrm>
            <a:off x="5193366" y="4106557"/>
            <a:ext cx="2041681" cy="3469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67"/>
            <a:r>
              <a:rPr lang="en-US" sz="1667" dirty="0">
                <a:solidFill>
                  <a:srgbClr val="FFFFFF"/>
                </a:solidFill>
              </a:rPr>
              <a:t>ASP.NET Web Pages</a:t>
            </a:r>
          </a:p>
        </p:txBody>
      </p:sp>
      <p:sp>
        <p:nvSpPr>
          <p:cNvPr id="21" name="Rectangle 15"/>
          <p:cNvSpPr/>
          <p:nvPr/>
        </p:nvSpPr>
        <p:spPr>
          <a:xfrm>
            <a:off x="3544179" y="5221991"/>
            <a:ext cx="2336808" cy="452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67"/>
            <a:r>
              <a:rPr lang="en-US" sz="2353" dirty="0">
                <a:solidFill>
                  <a:srgbClr val="FFFFFF"/>
                </a:solidFill>
              </a:rPr>
              <a:t>ASP.NET SignalR</a:t>
            </a:r>
          </a:p>
        </p:txBody>
      </p:sp>
      <p:sp>
        <p:nvSpPr>
          <p:cNvPr id="22" name="Rectangle 16"/>
          <p:cNvSpPr/>
          <p:nvPr/>
        </p:nvSpPr>
        <p:spPr>
          <a:xfrm>
            <a:off x="6056348" y="2796708"/>
            <a:ext cx="1758813" cy="3017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67"/>
            <a:r>
              <a:rPr lang="en-US" sz="1372" dirty="0">
                <a:solidFill>
                  <a:srgbClr val="FFFFFF"/>
                </a:solidFill>
              </a:rPr>
              <a:t>Composition (MEF2)</a:t>
            </a:r>
          </a:p>
        </p:txBody>
      </p:sp>
      <p:sp>
        <p:nvSpPr>
          <p:cNvPr id="23" name="Rectangle 17"/>
          <p:cNvSpPr/>
          <p:nvPr/>
        </p:nvSpPr>
        <p:spPr>
          <a:xfrm>
            <a:off x="6139447" y="3451143"/>
            <a:ext cx="2864137" cy="5129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67"/>
            <a:r>
              <a:rPr lang="en-US" sz="2745" dirty="0">
                <a:solidFill>
                  <a:srgbClr val="FFFFFF"/>
                </a:solidFill>
              </a:rPr>
              <a:t>Entity Framework</a:t>
            </a:r>
          </a:p>
        </p:txBody>
      </p:sp>
      <p:sp>
        <p:nvSpPr>
          <p:cNvPr id="24" name="Rectangle 18"/>
          <p:cNvSpPr/>
          <p:nvPr/>
        </p:nvSpPr>
        <p:spPr>
          <a:xfrm>
            <a:off x="4905561" y="5762720"/>
            <a:ext cx="1113685" cy="3017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67"/>
            <a:r>
              <a:rPr lang="en-US" sz="1372" dirty="0" err="1">
                <a:solidFill>
                  <a:srgbClr val="FFFFFF"/>
                </a:solidFill>
              </a:rPr>
              <a:t>Linq</a:t>
            </a:r>
            <a:r>
              <a:rPr lang="en-US" sz="1372" dirty="0">
                <a:solidFill>
                  <a:srgbClr val="FFFFFF"/>
                </a:solidFill>
              </a:rPr>
              <a:t> to Hive</a:t>
            </a:r>
          </a:p>
        </p:txBody>
      </p:sp>
      <p:sp>
        <p:nvSpPr>
          <p:cNvPr id="25" name="Rectangle 19"/>
          <p:cNvSpPr/>
          <p:nvPr/>
        </p:nvSpPr>
        <p:spPr>
          <a:xfrm>
            <a:off x="7951762" y="2811795"/>
            <a:ext cx="2828936" cy="271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67"/>
            <a:r>
              <a:rPr lang="en-US" sz="1176" dirty="0">
                <a:solidFill>
                  <a:srgbClr val="FFFFFF"/>
                </a:solidFill>
              </a:rPr>
              <a:t>MEF (Managed Extensibility Framework)</a:t>
            </a:r>
          </a:p>
        </p:txBody>
      </p:sp>
      <p:sp>
        <p:nvSpPr>
          <p:cNvPr id="26" name="Rectangle 20"/>
          <p:cNvSpPr/>
          <p:nvPr/>
        </p:nvSpPr>
        <p:spPr>
          <a:xfrm>
            <a:off x="8795265" y="5321504"/>
            <a:ext cx="2807814" cy="3017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67"/>
            <a:r>
              <a:rPr lang="en-US" sz="1372" dirty="0">
                <a:solidFill>
                  <a:srgbClr val="FFFFFF"/>
                </a:solidFill>
              </a:rPr>
              <a:t>OWIN Authentication Middleware</a:t>
            </a:r>
          </a:p>
        </p:txBody>
      </p:sp>
      <p:sp>
        <p:nvSpPr>
          <p:cNvPr id="27" name="Rectangle 21"/>
          <p:cNvSpPr/>
          <p:nvPr/>
        </p:nvSpPr>
        <p:spPr>
          <a:xfrm>
            <a:off x="7142125" y="3896964"/>
            <a:ext cx="2109822" cy="3771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67"/>
            <a:r>
              <a:rPr lang="en-US" sz="1863" dirty="0">
                <a:solidFill>
                  <a:srgbClr val="FFFFFF"/>
                </a:solidFill>
              </a:rPr>
              <a:t>Rx</a:t>
            </a:r>
            <a:r>
              <a:rPr lang="en-US" sz="1765" dirty="0">
                <a:solidFill>
                  <a:srgbClr val="FFFFFF"/>
                </a:solidFill>
              </a:rPr>
              <a:t> </a:t>
            </a:r>
            <a:r>
              <a:rPr lang="en-US" sz="1372" dirty="0">
                <a:solidFill>
                  <a:srgbClr val="FFFFFF"/>
                </a:solidFill>
              </a:rPr>
              <a:t>(Reactive Extensions)</a:t>
            </a:r>
          </a:p>
        </p:txBody>
      </p:sp>
      <p:sp>
        <p:nvSpPr>
          <p:cNvPr id="28" name="Rectangle 23"/>
          <p:cNvSpPr/>
          <p:nvPr/>
        </p:nvSpPr>
        <p:spPr>
          <a:xfrm>
            <a:off x="6271194" y="5347912"/>
            <a:ext cx="2218254" cy="3318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67"/>
            <a:r>
              <a:rPr lang="en-US" sz="1568" dirty="0">
                <a:solidFill>
                  <a:srgbClr val="FFFFFF"/>
                </a:solidFill>
              </a:rPr>
              <a:t>Web Protection Library</a:t>
            </a:r>
          </a:p>
        </p:txBody>
      </p:sp>
      <p:sp>
        <p:nvSpPr>
          <p:cNvPr id="29" name="Rectangle 24"/>
          <p:cNvSpPr/>
          <p:nvPr/>
        </p:nvSpPr>
        <p:spPr>
          <a:xfrm>
            <a:off x="6157379" y="5679187"/>
            <a:ext cx="3570491" cy="452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67"/>
            <a:r>
              <a:rPr lang="en-US" sz="2353" dirty="0">
                <a:solidFill>
                  <a:srgbClr val="FFFFFF"/>
                </a:solidFill>
              </a:rPr>
              <a:t>Windows Azure .NET SDK</a:t>
            </a:r>
          </a:p>
        </p:txBody>
      </p:sp>
      <p:sp>
        <p:nvSpPr>
          <p:cNvPr id="30" name="Rectangle 25"/>
          <p:cNvSpPr/>
          <p:nvPr/>
        </p:nvSpPr>
        <p:spPr>
          <a:xfrm>
            <a:off x="8059513" y="3091631"/>
            <a:ext cx="2784243" cy="392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67"/>
            <a:r>
              <a:rPr lang="en-US" sz="1961" dirty="0">
                <a:solidFill>
                  <a:srgbClr val="FFFFFF"/>
                </a:solidFill>
              </a:rPr>
              <a:t>Windows Phone Toolkit</a:t>
            </a:r>
          </a:p>
        </p:txBody>
      </p:sp>
      <p:sp>
        <p:nvSpPr>
          <p:cNvPr id="31" name="Rectangle 26"/>
          <p:cNvSpPr/>
          <p:nvPr/>
        </p:nvSpPr>
        <p:spPr>
          <a:xfrm>
            <a:off x="10029086" y="3521329"/>
            <a:ext cx="1152910" cy="3318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67"/>
            <a:r>
              <a:rPr lang="en-US" sz="1568" dirty="0">
                <a:solidFill>
                  <a:srgbClr val="FFFFFF"/>
                </a:solidFill>
              </a:rPr>
              <a:t>WnsRecipe</a:t>
            </a:r>
          </a:p>
        </p:txBody>
      </p:sp>
      <p:sp>
        <p:nvSpPr>
          <p:cNvPr id="32" name="Rectangle 27"/>
          <p:cNvSpPr/>
          <p:nvPr/>
        </p:nvSpPr>
        <p:spPr>
          <a:xfrm>
            <a:off x="6196245" y="4795059"/>
            <a:ext cx="1266936" cy="452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67"/>
            <a:r>
              <a:rPr lang="en-US" sz="2353" dirty="0">
                <a:solidFill>
                  <a:srgbClr val="FFFFFF"/>
                </a:solidFill>
              </a:rPr>
              <a:t>Mimekit</a:t>
            </a:r>
          </a:p>
        </p:txBody>
      </p:sp>
      <p:sp>
        <p:nvSpPr>
          <p:cNvPr id="33" name="Rectangle 29"/>
          <p:cNvSpPr/>
          <p:nvPr/>
        </p:nvSpPr>
        <p:spPr>
          <a:xfrm>
            <a:off x="9101355" y="4777562"/>
            <a:ext cx="1981964" cy="452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67"/>
            <a:r>
              <a:rPr lang="en-US" sz="2353" dirty="0">
                <a:solidFill>
                  <a:srgbClr val="FFFFFF"/>
                </a:solidFill>
              </a:rPr>
              <a:t>Xamarin.Auth</a:t>
            </a:r>
          </a:p>
        </p:txBody>
      </p:sp>
      <p:sp>
        <p:nvSpPr>
          <p:cNvPr id="34" name="Rectangle 32"/>
          <p:cNvSpPr/>
          <p:nvPr/>
        </p:nvSpPr>
        <p:spPr>
          <a:xfrm>
            <a:off x="7014547" y="4360330"/>
            <a:ext cx="2098256" cy="4224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67"/>
            <a:r>
              <a:rPr lang="en-US" sz="2157" dirty="0">
                <a:solidFill>
                  <a:srgbClr val="FFFFFF"/>
                </a:solidFill>
              </a:rPr>
              <a:t>Xamarin.Mobile</a:t>
            </a:r>
          </a:p>
        </p:txBody>
      </p:sp>
      <p:sp>
        <p:nvSpPr>
          <p:cNvPr id="35" name="Rectangle 33"/>
          <p:cNvSpPr/>
          <p:nvPr/>
        </p:nvSpPr>
        <p:spPr>
          <a:xfrm>
            <a:off x="9413344" y="3891652"/>
            <a:ext cx="1913699" cy="3318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67"/>
            <a:r>
              <a:rPr lang="en-US" sz="1568" dirty="0">
                <a:solidFill>
                  <a:srgbClr val="FFFFFF"/>
                </a:solidFill>
              </a:rPr>
              <a:t>Couchbase for .NET</a:t>
            </a:r>
          </a:p>
        </p:txBody>
      </p:sp>
      <p:sp>
        <p:nvSpPr>
          <p:cNvPr id="36" name="Rectangle 48"/>
          <p:cNvSpPr/>
          <p:nvPr/>
        </p:nvSpPr>
        <p:spPr>
          <a:xfrm>
            <a:off x="7778995" y="4795059"/>
            <a:ext cx="1078358" cy="452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67"/>
            <a:r>
              <a:rPr lang="en-US" sz="2353" dirty="0">
                <a:solidFill>
                  <a:srgbClr val="FFFFFF"/>
                </a:solidFill>
              </a:rPr>
              <a:t>Mailkit</a:t>
            </a:r>
          </a:p>
        </p:txBody>
      </p:sp>
      <p:sp>
        <p:nvSpPr>
          <p:cNvPr id="37" name="Rectangle 2"/>
          <p:cNvSpPr/>
          <p:nvPr/>
        </p:nvSpPr>
        <p:spPr>
          <a:xfrm>
            <a:off x="9366230" y="4335444"/>
            <a:ext cx="1949090" cy="392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67"/>
            <a:r>
              <a:rPr lang="en-US" sz="1961" dirty="0">
                <a:solidFill>
                  <a:srgbClr val="FFFFFF"/>
                </a:solidFill>
              </a:rPr>
              <a:t>System.Drawing</a:t>
            </a:r>
          </a:p>
        </p:txBody>
      </p:sp>
    </p:spTree>
    <p:extLst>
      <p:ext uri="{BB962C8B-B14F-4D97-AF65-F5344CB8AC3E}">
        <p14:creationId xmlns:p14="http://schemas.microsoft.com/office/powerpoint/2010/main" val="42653763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 que mudar?</a:t>
            </a:r>
            <a:endParaRPr lang="pt-BR" dirty="0"/>
          </a:p>
        </p:txBody>
      </p:sp>
      <p:grpSp>
        <p:nvGrpSpPr>
          <p:cNvPr id="40" name="Group 47"/>
          <p:cNvGrpSpPr/>
          <p:nvPr/>
        </p:nvGrpSpPr>
        <p:grpSpPr>
          <a:xfrm>
            <a:off x="1732994" y="1869363"/>
            <a:ext cx="8077056" cy="1566111"/>
            <a:chOff x="363539" y="1821692"/>
            <a:chExt cx="12210310" cy="2062187"/>
          </a:xfrm>
        </p:grpSpPr>
        <p:sp>
          <p:nvSpPr>
            <p:cNvPr id="41" name="Rectangle 5"/>
            <p:cNvSpPr/>
            <p:nvPr/>
          </p:nvSpPr>
          <p:spPr>
            <a:xfrm>
              <a:off x="363539" y="2242633"/>
              <a:ext cx="4779627" cy="16412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098">
                <a:lnSpc>
                  <a:spcPct val="90000"/>
                </a:lnSpc>
                <a:spcBef>
                  <a:spcPts val="882"/>
                </a:spcBef>
              </a:pPr>
              <a:r>
                <a:rPr lang="en-US" sz="2745" b="1" dirty="0" smtClean="0">
                  <a:solidFill>
                    <a:schemeClr val="bg1"/>
                  </a:solidFill>
                  <a:latin typeface="Segoe UI Semibold" panose="020B0702040204020203" pitchFamily="34" charset="0"/>
                  <a:ea typeface="ＭＳ Ｐゴシック" charset="0"/>
                  <a:cs typeface="Segoe UI Semibold" panose="020B0702040204020203" pitchFamily="34" charset="0"/>
                </a:rPr>
                <a:t>De</a:t>
              </a:r>
              <a:endParaRPr lang="en-US" sz="2745" b="1" dirty="0">
                <a:solidFill>
                  <a:schemeClr val="bg1"/>
                </a:solidFill>
                <a:latin typeface="Segoe UI Semibold" panose="020B0702040204020203" pitchFamily="34" charset="0"/>
                <a:ea typeface="ＭＳ Ｐゴシック" charset="0"/>
                <a:cs typeface="Segoe UI Semibold" panose="020B0702040204020203" pitchFamily="34" charset="0"/>
              </a:endParaRPr>
            </a:p>
            <a:p>
              <a:pPr defTabSz="914098">
                <a:lnSpc>
                  <a:spcPct val="90000"/>
                </a:lnSpc>
                <a:spcBef>
                  <a:spcPts val="882"/>
                </a:spcBef>
                <a:buClr>
                  <a:srgbClr val="FFFFFF"/>
                </a:buClr>
                <a:buSzPct val="80000"/>
              </a:pPr>
              <a:r>
                <a:rPr lang="en-US" sz="1961" dirty="0" err="1" smtClean="0">
                  <a:solidFill>
                    <a:schemeClr val="bg1"/>
                  </a:solidFill>
                  <a:ea typeface="ＭＳ Ｐゴシック" charset="0"/>
                </a:rPr>
                <a:t>Compilador</a:t>
              </a:r>
              <a:r>
                <a:rPr lang="en-US" sz="1961" dirty="0" smtClean="0">
                  <a:solidFill>
                    <a:schemeClr val="bg1"/>
                  </a:solidFill>
                  <a:ea typeface="ＭＳ Ｐゴシック" charset="0"/>
                </a:rPr>
                <a:t> </a:t>
              </a:r>
              <a:r>
                <a:rPr lang="en-US" sz="1961" dirty="0" err="1" smtClean="0">
                  <a:solidFill>
                    <a:schemeClr val="bg1"/>
                  </a:solidFill>
                  <a:ea typeface="ＭＳ Ｐゴシック" charset="0"/>
                </a:rPr>
                <a:t>fechado</a:t>
              </a:r>
              <a:endParaRPr lang="en-US" sz="1961" dirty="0">
                <a:solidFill>
                  <a:schemeClr val="bg1"/>
                </a:solidFill>
                <a:ea typeface="ＭＳ Ｐゴシック" charset="0"/>
              </a:endParaRPr>
            </a:p>
            <a:p>
              <a:pPr defTabSz="914098">
                <a:lnSpc>
                  <a:spcPct val="90000"/>
                </a:lnSpc>
                <a:spcBef>
                  <a:spcPts val="882"/>
                </a:spcBef>
                <a:buClr>
                  <a:srgbClr val="FFFFFF"/>
                </a:buClr>
                <a:buSzPct val="80000"/>
              </a:pPr>
              <a:r>
                <a:rPr lang="en-US" sz="1961" dirty="0" err="1" smtClean="0">
                  <a:solidFill>
                    <a:schemeClr val="bg1"/>
                  </a:solidFill>
                  <a:ea typeface="ＭＳ Ｐゴシック" charset="0"/>
                </a:rPr>
                <a:t>Muito</a:t>
              </a:r>
              <a:r>
                <a:rPr lang="en-US" sz="1961" dirty="0" smtClean="0">
                  <a:solidFill>
                    <a:schemeClr val="bg1"/>
                  </a:solidFill>
                  <a:ea typeface="ＭＳ Ｐゴシック" charset="0"/>
                </a:rPr>
                <a:t> </a:t>
              </a:r>
              <a:r>
                <a:rPr lang="en-US" sz="1961" dirty="0" err="1" smtClean="0">
                  <a:solidFill>
                    <a:schemeClr val="bg1"/>
                  </a:solidFill>
                  <a:ea typeface="ＭＳ Ｐゴシック" charset="0"/>
                </a:rPr>
                <a:t>difícil</a:t>
              </a:r>
              <a:r>
                <a:rPr lang="en-US" sz="1961" dirty="0" smtClean="0">
                  <a:solidFill>
                    <a:schemeClr val="bg1"/>
                  </a:solidFill>
                  <a:ea typeface="ＭＳ Ｐゴシック" charset="0"/>
                </a:rPr>
                <a:t> de extender</a:t>
              </a:r>
              <a:endParaRPr lang="en-US" sz="1961" dirty="0">
                <a:solidFill>
                  <a:schemeClr val="bg1"/>
                </a:solidFill>
              </a:endParaRPr>
            </a:p>
          </p:txBody>
        </p:sp>
        <p:sp>
          <p:nvSpPr>
            <p:cNvPr id="42" name="Freeform 5"/>
            <p:cNvSpPr>
              <a:spLocks noEditPoints="1"/>
            </p:cNvSpPr>
            <p:nvPr/>
          </p:nvSpPr>
          <p:spPr bwMode="auto">
            <a:xfrm flipH="1">
              <a:off x="8469871" y="1821692"/>
              <a:ext cx="1235406" cy="1235406"/>
            </a:xfrm>
            <a:custGeom>
              <a:avLst/>
              <a:gdLst>
                <a:gd name="T0" fmla="*/ 4246 w 4246"/>
                <a:gd name="T1" fmla="*/ 3414 h 4246"/>
                <a:gd name="T2" fmla="*/ 2233 w 4246"/>
                <a:gd name="T3" fmla="*/ 4246 h 4246"/>
                <a:gd name="T4" fmla="*/ 2233 w 4246"/>
                <a:gd name="T5" fmla="*/ 1760 h 4246"/>
                <a:gd name="T6" fmla="*/ 4246 w 4246"/>
                <a:gd name="T7" fmla="*/ 923 h 4246"/>
                <a:gd name="T8" fmla="*/ 4246 w 4246"/>
                <a:gd name="T9" fmla="*/ 3414 h 4246"/>
                <a:gd name="T10" fmla="*/ 4246 w 4246"/>
                <a:gd name="T11" fmla="*/ 3414 h 4246"/>
                <a:gd name="T12" fmla="*/ 4246 w 4246"/>
                <a:gd name="T13" fmla="*/ 3414 h 4246"/>
                <a:gd name="T14" fmla="*/ 2006 w 4246"/>
                <a:gd name="T15" fmla="*/ 1760 h 4246"/>
                <a:gd name="T16" fmla="*/ 0 w 4246"/>
                <a:gd name="T17" fmla="*/ 923 h 4246"/>
                <a:gd name="T18" fmla="*/ 0 w 4246"/>
                <a:gd name="T19" fmla="*/ 3414 h 4246"/>
                <a:gd name="T20" fmla="*/ 2006 w 4246"/>
                <a:gd name="T21" fmla="*/ 4246 h 4246"/>
                <a:gd name="T22" fmla="*/ 2006 w 4246"/>
                <a:gd name="T23" fmla="*/ 1760 h 4246"/>
                <a:gd name="T24" fmla="*/ 2006 w 4246"/>
                <a:gd name="T25" fmla="*/ 1760 h 4246"/>
                <a:gd name="T26" fmla="*/ 2006 w 4246"/>
                <a:gd name="T27" fmla="*/ 1760 h 4246"/>
                <a:gd name="T28" fmla="*/ 2120 w 4246"/>
                <a:gd name="T29" fmla="*/ 0 h 4246"/>
                <a:gd name="T30" fmla="*/ 0 w 4246"/>
                <a:gd name="T31" fmla="*/ 755 h 4246"/>
                <a:gd name="T32" fmla="*/ 2120 w 4246"/>
                <a:gd name="T33" fmla="*/ 1604 h 4246"/>
                <a:gd name="T34" fmla="*/ 4246 w 4246"/>
                <a:gd name="T35" fmla="*/ 755 h 4246"/>
                <a:gd name="T36" fmla="*/ 2120 w 4246"/>
                <a:gd name="T37" fmla="*/ 0 h 4246"/>
                <a:gd name="T38" fmla="*/ 2120 w 4246"/>
                <a:gd name="T39" fmla="*/ 0 h 4246"/>
                <a:gd name="T40" fmla="*/ 2120 w 4246"/>
                <a:gd name="T41" fmla="*/ 0 h 4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246" h="4246">
                  <a:moveTo>
                    <a:pt x="4246" y="3414"/>
                  </a:moveTo>
                  <a:lnTo>
                    <a:pt x="2233" y="4246"/>
                  </a:lnTo>
                  <a:lnTo>
                    <a:pt x="2233" y="1760"/>
                  </a:lnTo>
                  <a:lnTo>
                    <a:pt x="4246" y="923"/>
                  </a:lnTo>
                  <a:lnTo>
                    <a:pt x="4246" y="3414"/>
                  </a:lnTo>
                  <a:lnTo>
                    <a:pt x="4246" y="3414"/>
                  </a:lnTo>
                  <a:lnTo>
                    <a:pt x="4246" y="3414"/>
                  </a:lnTo>
                  <a:close/>
                  <a:moveTo>
                    <a:pt x="2006" y="1760"/>
                  </a:moveTo>
                  <a:lnTo>
                    <a:pt x="0" y="923"/>
                  </a:lnTo>
                  <a:lnTo>
                    <a:pt x="0" y="3414"/>
                  </a:lnTo>
                  <a:lnTo>
                    <a:pt x="2006" y="4246"/>
                  </a:lnTo>
                  <a:lnTo>
                    <a:pt x="2006" y="1760"/>
                  </a:lnTo>
                  <a:lnTo>
                    <a:pt x="2006" y="1760"/>
                  </a:lnTo>
                  <a:lnTo>
                    <a:pt x="2006" y="1760"/>
                  </a:lnTo>
                  <a:close/>
                  <a:moveTo>
                    <a:pt x="2120" y="0"/>
                  </a:moveTo>
                  <a:lnTo>
                    <a:pt x="0" y="755"/>
                  </a:lnTo>
                  <a:lnTo>
                    <a:pt x="2120" y="1604"/>
                  </a:lnTo>
                  <a:lnTo>
                    <a:pt x="4246" y="755"/>
                  </a:lnTo>
                  <a:lnTo>
                    <a:pt x="2120" y="0"/>
                  </a:lnTo>
                  <a:lnTo>
                    <a:pt x="2120" y="0"/>
                  </a:lnTo>
                  <a:lnTo>
                    <a:pt x="2120" y="0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>
                <a:solidFill>
                  <a:schemeClr val="bg1"/>
                </a:solidFill>
              </a:endParaRPr>
            </a:p>
          </p:txBody>
        </p:sp>
        <p:grpSp>
          <p:nvGrpSpPr>
            <p:cNvPr id="43" name="Group 36"/>
            <p:cNvGrpSpPr/>
            <p:nvPr/>
          </p:nvGrpSpPr>
          <p:grpSpPr>
            <a:xfrm>
              <a:off x="6326883" y="2070063"/>
              <a:ext cx="2186909" cy="953342"/>
              <a:chOff x="6326883" y="2267288"/>
              <a:chExt cx="2186909" cy="953342"/>
            </a:xfrm>
          </p:grpSpPr>
          <p:sp>
            <p:nvSpPr>
              <p:cNvPr id="48" name="TextBox 12"/>
              <p:cNvSpPr txBox="1"/>
              <p:nvPr/>
            </p:nvSpPr>
            <p:spPr>
              <a:xfrm>
                <a:off x="6326883" y="2267288"/>
                <a:ext cx="2186909" cy="953342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568" dirty="0">
                    <a:solidFill>
                      <a:schemeClr val="bg1"/>
                    </a:solidFill>
                  </a:rPr>
                  <a:t>C#, VB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568" dirty="0">
                    <a:solidFill>
                      <a:schemeClr val="bg1"/>
                    </a:solidFill>
                  </a:rPr>
                  <a:t>Source code</a:t>
                </a:r>
              </a:p>
            </p:txBody>
          </p:sp>
          <p:cxnSp>
            <p:nvCxnSpPr>
              <p:cNvPr id="49" name="Straight Arrow Connector 17"/>
              <p:cNvCxnSpPr/>
              <p:nvPr/>
            </p:nvCxnSpPr>
            <p:spPr>
              <a:xfrm>
                <a:off x="7697337" y="2636620"/>
                <a:ext cx="64144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0"/>
            <p:cNvGrpSpPr/>
            <p:nvPr/>
          </p:nvGrpSpPr>
          <p:grpSpPr>
            <a:xfrm>
              <a:off x="9820557" y="2070063"/>
              <a:ext cx="2753292" cy="953342"/>
              <a:chOff x="9820557" y="2267288"/>
              <a:chExt cx="2753292" cy="953342"/>
            </a:xfrm>
          </p:grpSpPr>
          <p:sp>
            <p:nvSpPr>
              <p:cNvPr id="46" name="TextBox 16"/>
              <p:cNvSpPr txBox="1"/>
              <p:nvPr/>
            </p:nvSpPr>
            <p:spPr>
              <a:xfrm>
                <a:off x="10386939" y="2267288"/>
                <a:ext cx="2186910" cy="953342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568" dirty="0">
                    <a:solidFill>
                      <a:schemeClr val="bg1"/>
                    </a:solidFill>
                  </a:rPr>
                  <a:t>.exe/.</a:t>
                </a:r>
                <a:r>
                  <a:rPr lang="en-US" sz="1568" dirty="0" err="1">
                    <a:solidFill>
                      <a:schemeClr val="bg1"/>
                    </a:solidFill>
                  </a:rPr>
                  <a:t>dil</a:t>
                </a:r>
                <a:endParaRPr lang="en-US" sz="1568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1568" dirty="0">
                    <a:solidFill>
                      <a:schemeClr val="bg1"/>
                    </a:solidFill>
                  </a:rPr>
                  <a:t>IL assemblies</a:t>
                </a:r>
              </a:p>
            </p:txBody>
          </p:sp>
          <p:cxnSp>
            <p:nvCxnSpPr>
              <p:cNvPr id="47" name="Straight Arrow Connector 24"/>
              <p:cNvCxnSpPr/>
              <p:nvPr/>
            </p:nvCxnSpPr>
            <p:spPr>
              <a:xfrm>
                <a:off x="9820557" y="2636620"/>
                <a:ext cx="64144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25"/>
            <p:cNvSpPr txBox="1"/>
            <p:nvPr/>
          </p:nvSpPr>
          <p:spPr>
            <a:xfrm>
              <a:off x="7536238" y="3035727"/>
              <a:ext cx="3115054" cy="67531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568" dirty="0" smtClean="0">
                  <a:solidFill>
                    <a:schemeClr val="bg1"/>
                  </a:solidFill>
                </a:rPr>
                <a:t>.</a:t>
              </a:r>
              <a:r>
                <a:rPr lang="en-US" sz="1568" dirty="0">
                  <a:solidFill>
                    <a:schemeClr val="bg1"/>
                  </a:solidFill>
                </a:rPr>
                <a:t>NET compilers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732994" y="3985839"/>
            <a:ext cx="8077056" cy="2336280"/>
            <a:chOff x="363539" y="3725862"/>
            <a:chExt cx="12210310" cy="3076310"/>
          </a:xfrm>
        </p:grpSpPr>
        <p:sp>
          <p:nvSpPr>
            <p:cNvPr id="51" name="Rectangle 18"/>
            <p:cNvSpPr/>
            <p:nvPr/>
          </p:nvSpPr>
          <p:spPr>
            <a:xfrm>
              <a:off x="363539" y="3725862"/>
              <a:ext cx="4971530" cy="2660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098">
                <a:lnSpc>
                  <a:spcPct val="90000"/>
                </a:lnSpc>
                <a:spcBef>
                  <a:spcPts val="882"/>
                </a:spcBef>
              </a:pPr>
              <a:r>
                <a:rPr lang="en-US" sz="2745" b="1" dirty="0" smtClean="0">
                  <a:solidFill>
                    <a:schemeClr val="bg1"/>
                  </a:solidFill>
                  <a:latin typeface="Segoe UI Semibold" panose="020B0702040204020203" pitchFamily="34" charset="0"/>
                  <a:ea typeface="ＭＳ Ｐゴシック" charset="0"/>
                  <a:cs typeface="Segoe UI Semibold" panose="020B0702040204020203" pitchFamily="34" charset="0"/>
                </a:rPr>
                <a:t>Para</a:t>
              </a:r>
              <a:endParaRPr lang="en-US" sz="2745" b="1" dirty="0">
                <a:solidFill>
                  <a:schemeClr val="bg1"/>
                </a:solidFill>
                <a:latin typeface="Segoe UI Semibold" panose="020B0702040204020203" pitchFamily="34" charset="0"/>
                <a:ea typeface="ＭＳ Ｐゴシック" charset="0"/>
                <a:cs typeface="Segoe UI Semibold" panose="020B0702040204020203" pitchFamily="34" charset="0"/>
              </a:endParaRPr>
            </a:p>
            <a:p>
              <a:pPr defTabSz="914098">
                <a:lnSpc>
                  <a:spcPct val="90000"/>
                </a:lnSpc>
                <a:spcBef>
                  <a:spcPts val="882"/>
                </a:spcBef>
                <a:buClr>
                  <a:srgbClr val="FFFFFF"/>
                </a:buClr>
                <a:buSzPct val="80000"/>
              </a:pPr>
              <a:r>
                <a:rPr lang="en-US" sz="1961" dirty="0" err="1" smtClean="0">
                  <a:solidFill>
                    <a:schemeClr val="bg1"/>
                  </a:solidFill>
                  <a:ea typeface="ＭＳ Ｐゴシック" charset="0"/>
                </a:rPr>
                <a:t>Plataforma</a:t>
              </a:r>
              <a:r>
                <a:rPr lang="en-US" sz="1961" dirty="0" smtClean="0">
                  <a:solidFill>
                    <a:schemeClr val="bg1"/>
                  </a:solidFill>
                  <a:ea typeface="ＭＳ Ｐゴシック" charset="0"/>
                </a:rPr>
                <a:t> </a:t>
              </a:r>
              <a:r>
                <a:rPr lang="en-US" sz="1961" dirty="0" err="1" smtClean="0">
                  <a:solidFill>
                    <a:schemeClr val="bg1"/>
                  </a:solidFill>
                  <a:ea typeface="ＭＳ Ｐゴシック" charset="0"/>
                </a:rPr>
                <a:t>aberta</a:t>
              </a:r>
              <a:endParaRPr lang="en-US" sz="1961" dirty="0">
                <a:solidFill>
                  <a:schemeClr val="bg1"/>
                </a:solidFill>
                <a:ea typeface="ＭＳ Ｐゴシック" charset="0"/>
              </a:endParaRPr>
            </a:p>
            <a:p>
              <a:pPr defTabSz="914098">
                <a:lnSpc>
                  <a:spcPct val="90000"/>
                </a:lnSpc>
                <a:spcBef>
                  <a:spcPts val="882"/>
                </a:spcBef>
                <a:buClr>
                  <a:srgbClr val="FFFFFF"/>
                </a:buClr>
                <a:buSzPct val="80000"/>
              </a:pPr>
              <a:r>
                <a:rPr lang="en-US" sz="1961" dirty="0" err="1" smtClean="0">
                  <a:solidFill>
                    <a:schemeClr val="bg1"/>
                  </a:solidFill>
                  <a:ea typeface="ＭＳ Ｐゴシック" charset="0"/>
                </a:rPr>
                <a:t>Suporte</a:t>
              </a:r>
              <a:r>
                <a:rPr lang="en-US" sz="1961" dirty="0" smtClean="0">
                  <a:solidFill>
                    <a:schemeClr val="bg1"/>
                  </a:solidFill>
                  <a:ea typeface="ＭＳ Ｐゴシック" charset="0"/>
                </a:rPr>
                <a:t> a IDE</a:t>
              </a:r>
              <a:endParaRPr lang="en-US" sz="1961" dirty="0">
                <a:solidFill>
                  <a:schemeClr val="bg1"/>
                </a:solidFill>
                <a:ea typeface="ＭＳ Ｐゴシック" charset="0"/>
              </a:endParaRPr>
            </a:p>
            <a:p>
              <a:pPr defTabSz="914098">
                <a:lnSpc>
                  <a:spcPct val="90000"/>
                </a:lnSpc>
                <a:spcBef>
                  <a:spcPts val="882"/>
                </a:spcBef>
                <a:buClr>
                  <a:srgbClr val="FFFFFF"/>
                </a:buClr>
                <a:buSzPct val="80000"/>
              </a:pPr>
              <a:r>
                <a:rPr lang="en-US" sz="1961" dirty="0">
                  <a:solidFill>
                    <a:schemeClr val="bg1"/>
                  </a:solidFill>
                  <a:ea typeface="ＭＳ Ｐゴシック" charset="0"/>
                </a:rPr>
                <a:t>Code analysis</a:t>
              </a:r>
            </a:p>
            <a:p>
              <a:pPr defTabSz="914098">
                <a:lnSpc>
                  <a:spcPct val="90000"/>
                </a:lnSpc>
                <a:spcBef>
                  <a:spcPts val="882"/>
                </a:spcBef>
                <a:buClr>
                  <a:srgbClr val="FFFFFF"/>
                </a:buClr>
                <a:buSzPct val="80000"/>
              </a:pPr>
              <a:r>
                <a:rPr lang="en-US" sz="1961" dirty="0" err="1" smtClean="0">
                  <a:solidFill>
                    <a:schemeClr val="bg1"/>
                  </a:solidFill>
                  <a:ea typeface="ＭＳ Ｐゴシック" charset="0"/>
                </a:rPr>
                <a:t>Compilador</a:t>
              </a:r>
              <a:r>
                <a:rPr lang="en-US" sz="1961" dirty="0" smtClean="0">
                  <a:solidFill>
                    <a:schemeClr val="bg1"/>
                  </a:solidFill>
                  <a:ea typeface="ＭＳ Ｐゴシック" charset="0"/>
                </a:rPr>
                <a:t> Open Source</a:t>
              </a:r>
              <a:endParaRPr lang="en-US" sz="1961" dirty="0">
                <a:solidFill>
                  <a:schemeClr val="bg1"/>
                </a:solidFill>
              </a:endParaRPr>
            </a:p>
          </p:txBody>
        </p:sp>
        <p:grpSp>
          <p:nvGrpSpPr>
            <p:cNvPr id="52" name="Group 8"/>
            <p:cNvGrpSpPr>
              <a:grpSpLocks noChangeAspect="1"/>
            </p:cNvGrpSpPr>
            <p:nvPr/>
          </p:nvGrpSpPr>
          <p:grpSpPr bwMode="auto">
            <a:xfrm>
              <a:off x="8242255" y="4303053"/>
              <a:ext cx="1690639" cy="1586889"/>
              <a:chOff x="1988" y="393"/>
              <a:chExt cx="3862" cy="3625"/>
            </a:xfrm>
            <a:solidFill>
              <a:srgbClr val="661F79"/>
            </a:solidFill>
          </p:grpSpPr>
          <p:sp>
            <p:nvSpPr>
              <p:cNvPr id="60" name="Freeform 9"/>
              <p:cNvSpPr>
                <a:spLocks/>
              </p:cNvSpPr>
              <p:nvPr/>
            </p:nvSpPr>
            <p:spPr bwMode="auto">
              <a:xfrm>
                <a:off x="2109" y="478"/>
                <a:ext cx="1777" cy="816"/>
              </a:xfrm>
              <a:custGeom>
                <a:avLst/>
                <a:gdLst>
                  <a:gd name="T0" fmla="*/ 729 w 751"/>
                  <a:gd name="T1" fmla="*/ 109 h 345"/>
                  <a:gd name="T2" fmla="*/ 723 w 751"/>
                  <a:gd name="T3" fmla="*/ 153 h 345"/>
                  <a:gd name="T4" fmla="*/ 231 w 751"/>
                  <a:gd name="T5" fmla="*/ 335 h 345"/>
                  <a:gd name="T6" fmla="*/ 152 w 751"/>
                  <a:gd name="T7" fmla="*/ 319 h 345"/>
                  <a:gd name="T8" fmla="*/ 19 w 751"/>
                  <a:gd name="T9" fmla="*/ 190 h 345"/>
                  <a:gd name="T10" fmla="*/ 31 w 751"/>
                  <a:gd name="T11" fmla="*/ 143 h 345"/>
                  <a:gd name="T12" fmla="*/ 514 w 751"/>
                  <a:gd name="T13" fmla="*/ 7 h 345"/>
                  <a:gd name="T14" fmla="*/ 600 w 751"/>
                  <a:gd name="T15" fmla="*/ 21 h 345"/>
                  <a:gd name="T16" fmla="*/ 729 w 751"/>
                  <a:gd name="T17" fmla="*/ 109 h 345"/>
                  <a:gd name="T18" fmla="*/ 729 w 751"/>
                  <a:gd name="T19" fmla="*/ 109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51" h="345">
                    <a:moveTo>
                      <a:pt x="729" y="109"/>
                    </a:moveTo>
                    <a:cubicBezTo>
                      <a:pt x="751" y="125"/>
                      <a:pt x="748" y="144"/>
                      <a:pt x="723" y="153"/>
                    </a:cubicBezTo>
                    <a:cubicBezTo>
                      <a:pt x="231" y="335"/>
                      <a:pt x="231" y="335"/>
                      <a:pt x="231" y="335"/>
                    </a:cubicBezTo>
                    <a:cubicBezTo>
                      <a:pt x="206" y="345"/>
                      <a:pt x="171" y="338"/>
                      <a:pt x="152" y="319"/>
                    </a:cubicBezTo>
                    <a:cubicBezTo>
                      <a:pt x="19" y="190"/>
                      <a:pt x="19" y="190"/>
                      <a:pt x="19" y="190"/>
                    </a:cubicBezTo>
                    <a:cubicBezTo>
                      <a:pt x="0" y="171"/>
                      <a:pt x="5" y="150"/>
                      <a:pt x="31" y="143"/>
                    </a:cubicBezTo>
                    <a:cubicBezTo>
                      <a:pt x="514" y="7"/>
                      <a:pt x="514" y="7"/>
                      <a:pt x="514" y="7"/>
                    </a:cubicBezTo>
                    <a:cubicBezTo>
                      <a:pt x="538" y="0"/>
                      <a:pt x="578" y="6"/>
                      <a:pt x="600" y="21"/>
                    </a:cubicBezTo>
                    <a:cubicBezTo>
                      <a:pt x="729" y="109"/>
                      <a:pt x="729" y="109"/>
                      <a:pt x="729" y="109"/>
                    </a:cubicBezTo>
                    <a:cubicBezTo>
                      <a:pt x="729" y="109"/>
                      <a:pt x="729" y="109"/>
                      <a:pt x="729" y="10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Freeform 10"/>
              <p:cNvSpPr>
                <a:spLocks/>
              </p:cNvSpPr>
              <p:nvPr/>
            </p:nvSpPr>
            <p:spPr bwMode="auto">
              <a:xfrm>
                <a:off x="4026" y="393"/>
                <a:ext cx="1749" cy="901"/>
              </a:xfrm>
              <a:custGeom>
                <a:avLst/>
                <a:gdLst>
                  <a:gd name="T0" fmla="*/ 597 w 739"/>
                  <a:gd name="T1" fmla="*/ 351 h 381"/>
                  <a:gd name="T2" fmla="*/ 522 w 739"/>
                  <a:gd name="T3" fmla="*/ 371 h 381"/>
                  <a:gd name="T4" fmla="*/ 32 w 739"/>
                  <a:gd name="T5" fmla="*/ 189 h 381"/>
                  <a:gd name="T6" fmla="*/ 17 w 739"/>
                  <a:gd name="T7" fmla="*/ 135 h 381"/>
                  <a:gd name="T8" fmla="*/ 103 w 739"/>
                  <a:gd name="T9" fmla="*/ 31 h 381"/>
                  <a:gd name="T10" fmla="*/ 180 w 739"/>
                  <a:gd name="T11" fmla="*/ 7 h 381"/>
                  <a:gd name="T12" fmla="*/ 706 w 739"/>
                  <a:gd name="T13" fmla="*/ 147 h 381"/>
                  <a:gd name="T14" fmla="*/ 722 w 739"/>
                  <a:gd name="T15" fmla="*/ 197 h 381"/>
                  <a:gd name="T16" fmla="*/ 597 w 739"/>
                  <a:gd name="T17" fmla="*/ 351 h 381"/>
                  <a:gd name="T18" fmla="*/ 597 w 739"/>
                  <a:gd name="T19" fmla="*/ 351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39" h="381">
                    <a:moveTo>
                      <a:pt x="597" y="351"/>
                    </a:moveTo>
                    <a:cubicBezTo>
                      <a:pt x="581" y="371"/>
                      <a:pt x="547" y="381"/>
                      <a:pt x="522" y="371"/>
                    </a:cubicBezTo>
                    <a:cubicBezTo>
                      <a:pt x="32" y="189"/>
                      <a:pt x="32" y="189"/>
                      <a:pt x="32" y="189"/>
                    </a:cubicBezTo>
                    <a:cubicBezTo>
                      <a:pt x="7" y="179"/>
                      <a:pt x="0" y="155"/>
                      <a:pt x="17" y="135"/>
                    </a:cubicBezTo>
                    <a:cubicBezTo>
                      <a:pt x="103" y="31"/>
                      <a:pt x="103" y="31"/>
                      <a:pt x="103" y="31"/>
                    </a:cubicBezTo>
                    <a:cubicBezTo>
                      <a:pt x="120" y="11"/>
                      <a:pt x="155" y="0"/>
                      <a:pt x="180" y="7"/>
                    </a:cubicBezTo>
                    <a:cubicBezTo>
                      <a:pt x="706" y="147"/>
                      <a:pt x="706" y="147"/>
                      <a:pt x="706" y="147"/>
                    </a:cubicBezTo>
                    <a:cubicBezTo>
                      <a:pt x="732" y="154"/>
                      <a:pt x="739" y="177"/>
                      <a:pt x="722" y="197"/>
                    </a:cubicBezTo>
                    <a:cubicBezTo>
                      <a:pt x="597" y="351"/>
                      <a:pt x="597" y="351"/>
                      <a:pt x="597" y="351"/>
                    </a:cubicBezTo>
                    <a:cubicBezTo>
                      <a:pt x="597" y="351"/>
                      <a:pt x="597" y="351"/>
                      <a:pt x="597" y="3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Freeform 11"/>
              <p:cNvSpPr>
                <a:spLocks/>
              </p:cNvSpPr>
              <p:nvPr/>
            </p:nvSpPr>
            <p:spPr bwMode="auto">
              <a:xfrm>
                <a:off x="4035" y="1370"/>
                <a:ext cx="1815" cy="1117"/>
              </a:xfrm>
              <a:custGeom>
                <a:avLst/>
                <a:gdLst>
                  <a:gd name="T0" fmla="*/ 234 w 767"/>
                  <a:gd name="T1" fmla="*/ 453 h 472"/>
                  <a:gd name="T2" fmla="*/ 316 w 767"/>
                  <a:gd name="T3" fmla="*/ 460 h 472"/>
                  <a:gd name="T4" fmla="*/ 738 w 767"/>
                  <a:gd name="T5" fmla="*/ 245 h 472"/>
                  <a:gd name="T6" fmla="*/ 748 w 767"/>
                  <a:gd name="T7" fmla="*/ 188 h 472"/>
                  <a:gd name="T8" fmla="*/ 597 w 767"/>
                  <a:gd name="T9" fmla="*/ 26 h 472"/>
                  <a:gd name="T10" fmla="*/ 520 w 767"/>
                  <a:gd name="T11" fmla="*/ 10 h 472"/>
                  <a:gd name="T12" fmla="*/ 27 w 767"/>
                  <a:gd name="T13" fmla="*/ 238 h 472"/>
                  <a:gd name="T14" fmla="*/ 21 w 767"/>
                  <a:gd name="T15" fmla="*/ 288 h 472"/>
                  <a:gd name="T16" fmla="*/ 234 w 767"/>
                  <a:gd name="T17" fmla="*/ 453 h 472"/>
                  <a:gd name="T18" fmla="*/ 234 w 767"/>
                  <a:gd name="T19" fmla="*/ 453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67" h="472">
                    <a:moveTo>
                      <a:pt x="234" y="453"/>
                    </a:moveTo>
                    <a:cubicBezTo>
                      <a:pt x="256" y="469"/>
                      <a:pt x="292" y="472"/>
                      <a:pt x="316" y="460"/>
                    </a:cubicBezTo>
                    <a:cubicBezTo>
                      <a:pt x="738" y="245"/>
                      <a:pt x="738" y="245"/>
                      <a:pt x="738" y="245"/>
                    </a:cubicBezTo>
                    <a:cubicBezTo>
                      <a:pt x="762" y="233"/>
                      <a:pt x="767" y="207"/>
                      <a:pt x="748" y="188"/>
                    </a:cubicBezTo>
                    <a:cubicBezTo>
                      <a:pt x="597" y="26"/>
                      <a:pt x="597" y="26"/>
                      <a:pt x="597" y="26"/>
                    </a:cubicBezTo>
                    <a:cubicBezTo>
                      <a:pt x="579" y="6"/>
                      <a:pt x="544" y="0"/>
                      <a:pt x="520" y="10"/>
                    </a:cubicBezTo>
                    <a:cubicBezTo>
                      <a:pt x="27" y="238"/>
                      <a:pt x="27" y="238"/>
                      <a:pt x="27" y="238"/>
                    </a:cubicBezTo>
                    <a:cubicBezTo>
                      <a:pt x="3" y="249"/>
                      <a:pt x="0" y="271"/>
                      <a:pt x="21" y="288"/>
                    </a:cubicBezTo>
                    <a:cubicBezTo>
                      <a:pt x="234" y="453"/>
                      <a:pt x="234" y="453"/>
                      <a:pt x="234" y="453"/>
                    </a:cubicBezTo>
                    <a:cubicBezTo>
                      <a:pt x="234" y="453"/>
                      <a:pt x="234" y="453"/>
                      <a:pt x="234" y="4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Freeform 12"/>
              <p:cNvSpPr>
                <a:spLocks/>
              </p:cNvSpPr>
              <p:nvPr/>
            </p:nvSpPr>
            <p:spPr bwMode="auto">
              <a:xfrm>
                <a:off x="1988" y="1370"/>
                <a:ext cx="1908" cy="1212"/>
              </a:xfrm>
              <a:custGeom>
                <a:avLst/>
                <a:gdLst>
                  <a:gd name="T0" fmla="*/ 565 w 806"/>
                  <a:gd name="T1" fmla="*/ 490 h 512"/>
                  <a:gd name="T2" fmla="*/ 488 w 806"/>
                  <a:gd name="T3" fmla="*/ 498 h 512"/>
                  <a:gd name="T4" fmla="*/ 25 w 806"/>
                  <a:gd name="T5" fmla="*/ 234 h 512"/>
                  <a:gd name="T6" fmla="*/ 20 w 806"/>
                  <a:gd name="T7" fmla="*/ 179 h 512"/>
                  <a:gd name="T8" fmla="*/ 202 w 806"/>
                  <a:gd name="T9" fmla="*/ 22 h 512"/>
                  <a:gd name="T10" fmla="*/ 283 w 806"/>
                  <a:gd name="T11" fmla="*/ 10 h 512"/>
                  <a:gd name="T12" fmla="*/ 778 w 806"/>
                  <a:gd name="T13" fmla="*/ 238 h 512"/>
                  <a:gd name="T14" fmla="*/ 786 w 806"/>
                  <a:gd name="T15" fmla="*/ 290 h 512"/>
                  <a:gd name="T16" fmla="*/ 565 w 806"/>
                  <a:gd name="T17" fmla="*/ 490 h 512"/>
                  <a:gd name="T18" fmla="*/ 565 w 806"/>
                  <a:gd name="T19" fmla="*/ 49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06" h="512">
                    <a:moveTo>
                      <a:pt x="565" y="490"/>
                    </a:moveTo>
                    <a:cubicBezTo>
                      <a:pt x="545" y="508"/>
                      <a:pt x="511" y="512"/>
                      <a:pt x="488" y="498"/>
                    </a:cubicBezTo>
                    <a:cubicBezTo>
                      <a:pt x="25" y="234"/>
                      <a:pt x="25" y="234"/>
                      <a:pt x="25" y="234"/>
                    </a:cubicBezTo>
                    <a:cubicBezTo>
                      <a:pt x="1" y="220"/>
                      <a:pt x="0" y="195"/>
                      <a:pt x="20" y="179"/>
                    </a:cubicBezTo>
                    <a:cubicBezTo>
                      <a:pt x="202" y="22"/>
                      <a:pt x="202" y="22"/>
                      <a:pt x="202" y="22"/>
                    </a:cubicBezTo>
                    <a:cubicBezTo>
                      <a:pt x="223" y="5"/>
                      <a:pt x="259" y="0"/>
                      <a:pt x="283" y="10"/>
                    </a:cubicBezTo>
                    <a:cubicBezTo>
                      <a:pt x="778" y="238"/>
                      <a:pt x="778" y="238"/>
                      <a:pt x="778" y="238"/>
                    </a:cubicBezTo>
                    <a:cubicBezTo>
                      <a:pt x="802" y="249"/>
                      <a:pt x="806" y="273"/>
                      <a:pt x="786" y="290"/>
                    </a:cubicBezTo>
                    <a:cubicBezTo>
                      <a:pt x="565" y="490"/>
                      <a:pt x="565" y="490"/>
                      <a:pt x="565" y="490"/>
                    </a:cubicBezTo>
                    <a:cubicBezTo>
                      <a:pt x="565" y="490"/>
                      <a:pt x="565" y="490"/>
                      <a:pt x="565" y="4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Freeform 13"/>
              <p:cNvSpPr>
                <a:spLocks/>
              </p:cNvSpPr>
              <p:nvPr/>
            </p:nvSpPr>
            <p:spPr bwMode="auto">
              <a:xfrm>
                <a:off x="2542" y="2291"/>
                <a:ext cx="1325" cy="1727"/>
              </a:xfrm>
              <a:custGeom>
                <a:avLst/>
                <a:gdLst>
                  <a:gd name="T0" fmla="*/ 560 w 560"/>
                  <a:gd name="T1" fmla="*/ 34 h 730"/>
                  <a:gd name="T2" fmla="*/ 524 w 560"/>
                  <a:gd name="T3" fmla="*/ 18 h 730"/>
                  <a:gd name="T4" fmla="*/ 335 w 560"/>
                  <a:gd name="T5" fmla="*/ 188 h 730"/>
                  <a:gd name="T6" fmla="*/ 257 w 560"/>
                  <a:gd name="T7" fmla="*/ 197 h 730"/>
                  <a:gd name="T8" fmla="*/ 42 w 560"/>
                  <a:gd name="T9" fmla="*/ 74 h 730"/>
                  <a:gd name="T10" fmla="*/ 0 w 560"/>
                  <a:gd name="T11" fmla="*/ 98 h 730"/>
                  <a:gd name="T12" fmla="*/ 0 w 560"/>
                  <a:gd name="T13" fmla="*/ 427 h 730"/>
                  <a:gd name="T14" fmla="*/ 43 w 560"/>
                  <a:gd name="T15" fmla="*/ 495 h 730"/>
                  <a:gd name="T16" fmla="*/ 516 w 560"/>
                  <a:gd name="T17" fmla="*/ 719 h 730"/>
                  <a:gd name="T18" fmla="*/ 560 w 560"/>
                  <a:gd name="T19" fmla="*/ 692 h 730"/>
                  <a:gd name="T20" fmla="*/ 560 w 560"/>
                  <a:gd name="T21" fmla="*/ 34 h 730"/>
                  <a:gd name="T22" fmla="*/ 560 w 560"/>
                  <a:gd name="T23" fmla="*/ 34 h 7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60" h="730">
                    <a:moveTo>
                      <a:pt x="560" y="34"/>
                    </a:moveTo>
                    <a:cubicBezTo>
                      <a:pt x="560" y="7"/>
                      <a:pt x="544" y="0"/>
                      <a:pt x="524" y="18"/>
                    </a:cubicBezTo>
                    <a:cubicBezTo>
                      <a:pt x="335" y="188"/>
                      <a:pt x="335" y="188"/>
                      <a:pt x="335" y="188"/>
                    </a:cubicBezTo>
                    <a:cubicBezTo>
                      <a:pt x="316" y="206"/>
                      <a:pt x="281" y="210"/>
                      <a:pt x="257" y="197"/>
                    </a:cubicBezTo>
                    <a:cubicBezTo>
                      <a:pt x="42" y="74"/>
                      <a:pt x="42" y="74"/>
                      <a:pt x="42" y="74"/>
                    </a:cubicBezTo>
                    <a:cubicBezTo>
                      <a:pt x="19" y="60"/>
                      <a:pt x="0" y="72"/>
                      <a:pt x="0" y="98"/>
                    </a:cubicBezTo>
                    <a:cubicBezTo>
                      <a:pt x="0" y="427"/>
                      <a:pt x="0" y="427"/>
                      <a:pt x="0" y="427"/>
                    </a:cubicBezTo>
                    <a:cubicBezTo>
                      <a:pt x="0" y="453"/>
                      <a:pt x="19" y="484"/>
                      <a:pt x="43" y="495"/>
                    </a:cubicBezTo>
                    <a:cubicBezTo>
                      <a:pt x="516" y="719"/>
                      <a:pt x="516" y="719"/>
                      <a:pt x="516" y="719"/>
                    </a:cubicBezTo>
                    <a:cubicBezTo>
                      <a:pt x="541" y="730"/>
                      <a:pt x="560" y="718"/>
                      <a:pt x="560" y="692"/>
                    </a:cubicBezTo>
                    <a:cubicBezTo>
                      <a:pt x="560" y="34"/>
                      <a:pt x="560" y="34"/>
                      <a:pt x="560" y="34"/>
                    </a:cubicBezTo>
                    <a:cubicBezTo>
                      <a:pt x="560" y="34"/>
                      <a:pt x="560" y="34"/>
                      <a:pt x="560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Freeform 14"/>
              <p:cNvSpPr>
                <a:spLocks/>
              </p:cNvSpPr>
              <p:nvPr/>
            </p:nvSpPr>
            <p:spPr bwMode="auto">
              <a:xfrm>
                <a:off x="4045" y="2262"/>
                <a:ext cx="1316" cy="1746"/>
              </a:xfrm>
              <a:custGeom>
                <a:avLst/>
                <a:gdLst>
                  <a:gd name="T0" fmla="*/ 304 w 556"/>
                  <a:gd name="T1" fmla="*/ 166 h 738"/>
                  <a:gd name="T2" fmla="*/ 223 w 556"/>
                  <a:gd name="T3" fmla="*/ 158 h 738"/>
                  <a:gd name="T4" fmla="*/ 39 w 556"/>
                  <a:gd name="T5" fmla="*/ 16 h 738"/>
                  <a:gd name="T6" fmla="*/ 0 w 556"/>
                  <a:gd name="T7" fmla="*/ 35 h 738"/>
                  <a:gd name="T8" fmla="*/ 0 w 556"/>
                  <a:gd name="T9" fmla="*/ 700 h 738"/>
                  <a:gd name="T10" fmla="*/ 44 w 556"/>
                  <a:gd name="T11" fmla="*/ 727 h 738"/>
                  <a:gd name="T12" fmla="*/ 513 w 556"/>
                  <a:gd name="T13" fmla="*/ 505 h 738"/>
                  <a:gd name="T14" fmla="*/ 556 w 556"/>
                  <a:gd name="T15" fmla="*/ 437 h 738"/>
                  <a:gd name="T16" fmla="*/ 556 w 556"/>
                  <a:gd name="T17" fmla="*/ 87 h 738"/>
                  <a:gd name="T18" fmla="*/ 513 w 556"/>
                  <a:gd name="T19" fmla="*/ 60 h 738"/>
                  <a:gd name="T20" fmla="*/ 304 w 556"/>
                  <a:gd name="T21" fmla="*/ 166 h 738"/>
                  <a:gd name="T22" fmla="*/ 304 w 556"/>
                  <a:gd name="T23" fmla="*/ 166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56" h="738">
                    <a:moveTo>
                      <a:pt x="304" y="166"/>
                    </a:moveTo>
                    <a:cubicBezTo>
                      <a:pt x="281" y="179"/>
                      <a:pt x="244" y="175"/>
                      <a:pt x="223" y="15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17" y="0"/>
                      <a:pt x="0" y="8"/>
                      <a:pt x="0" y="35"/>
                    </a:cubicBezTo>
                    <a:cubicBezTo>
                      <a:pt x="0" y="700"/>
                      <a:pt x="0" y="700"/>
                      <a:pt x="0" y="700"/>
                    </a:cubicBezTo>
                    <a:cubicBezTo>
                      <a:pt x="0" y="726"/>
                      <a:pt x="20" y="738"/>
                      <a:pt x="44" y="727"/>
                    </a:cubicBezTo>
                    <a:cubicBezTo>
                      <a:pt x="513" y="505"/>
                      <a:pt x="513" y="505"/>
                      <a:pt x="513" y="505"/>
                    </a:cubicBezTo>
                    <a:cubicBezTo>
                      <a:pt x="537" y="494"/>
                      <a:pt x="556" y="463"/>
                      <a:pt x="556" y="437"/>
                    </a:cubicBezTo>
                    <a:cubicBezTo>
                      <a:pt x="556" y="87"/>
                      <a:pt x="556" y="87"/>
                      <a:pt x="556" y="87"/>
                    </a:cubicBezTo>
                    <a:cubicBezTo>
                      <a:pt x="556" y="60"/>
                      <a:pt x="537" y="48"/>
                      <a:pt x="513" y="60"/>
                    </a:cubicBezTo>
                    <a:cubicBezTo>
                      <a:pt x="304" y="166"/>
                      <a:pt x="304" y="166"/>
                      <a:pt x="304" y="166"/>
                    </a:cubicBezTo>
                    <a:cubicBezTo>
                      <a:pt x="304" y="166"/>
                      <a:pt x="304" y="166"/>
                      <a:pt x="304" y="1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3" name="TextBox 35"/>
            <p:cNvSpPr txBox="1"/>
            <p:nvPr/>
          </p:nvSpPr>
          <p:spPr>
            <a:xfrm>
              <a:off x="7507283" y="5848832"/>
              <a:ext cx="3115054" cy="953340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568" dirty="0">
                  <a:solidFill>
                    <a:schemeClr val="bg1"/>
                  </a:solidFill>
                </a:rPr>
                <a:t>.NET Compilers </a:t>
              </a:r>
              <a:r>
                <a:rPr lang="en-US" sz="1568" dirty="0" smtClean="0">
                  <a:solidFill>
                    <a:schemeClr val="bg1"/>
                  </a:solidFill>
                </a:rPr>
                <a:t>Platform</a:t>
              </a:r>
            </a:p>
            <a:p>
              <a:pPr algn="ctr">
                <a:lnSpc>
                  <a:spcPct val="90000"/>
                </a:lnSpc>
              </a:pPr>
              <a:r>
                <a:rPr lang="en-US" sz="1568" dirty="0" smtClean="0">
                  <a:solidFill>
                    <a:schemeClr val="bg1"/>
                  </a:solidFill>
                </a:rPr>
                <a:t>(ROSLYN)</a:t>
              </a:r>
              <a:endParaRPr lang="en-US" sz="1568" dirty="0">
                <a:solidFill>
                  <a:schemeClr val="bg1"/>
                </a:solidFill>
              </a:endParaRPr>
            </a:p>
          </p:txBody>
        </p:sp>
        <p:grpSp>
          <p:nvGrpSpPr>
            <p:cNvPr id="54" name="Group 37"/>
            <p:cNvGrpSpPr/>
            <p:nvPr/>
          </p:nvGrpSpPr>
          <p:grpSpPr>
            <a:xfrm>
              <a:off x="6326883" y="4852668"/>
              <a:ext cx="2186909" cy="953340"/>
              <a:chOff x="6326883" y="2267288"/>
              <a:chExt cx="2186909" cy="953340"/>
            </a:xfrm>
          </p:grpSpPr>
          <p:sp>
            <p:nvSpPr>
              <p:cNvPr id="58" name="TextBox 38"/>
              <p:cNvSpPr txBox="1"/>
              <p:nvPr/>
            </p:nvSpPr>
            <p:spPr>
              <a:xfrm>
                <a:off x="6326883" y="2267288"/>
                <a:ext cx="2186909" cy="953340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568" dirty="0">
                    <a:solidFill>
                      <a:schemeClr val="bg1"/>
                    </a:solidFill>
                  </a:rPr>
                  <a:t>C#, VB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568" dirty="0">
                    <a:solidFill>
                      <a:schemeClr val="bg1"/>
                    </a:solidFill>
                  </a:rPr>
                  <a:t>Source code</a:t>
                </a:r>
              </a:p>
            </p:txBody>
          </p:sp>
          <p:cxnSp>
            <p:nvCxnSpPr>
              <p:cNvPr id="59" name="Straight Arrow Connector 39"/>
              <p:cNvCxnSpPr/>
              <p:nvPr/>
            </p:nvCxnSpPr>
            <p:spPr>
              <a:xfrm>
                <a:off x="7697337" y="2636620"/>
                <a:ext cx="64144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41"/>
            <p:cNvGrpSpPr/>
            <p:nvPr/>
          </p:nvGrpSpPr>
          <p:grpSpPr>
            <a:xfrm>
              <a:off x="9820557" y="4852668"/>
              <a:ext cx="2753292" cy="953340"/>
              <a:chOff x="9820557" y="2267288"/>
              <a:chExt cx="2753292" cy="953340"/>
            </a:xfrm>
          </p:grpSpPr>
          <p:sp>
            <p:nvSpPr>
              <p:cNvPr id="56" name="TextBox 42"/>
              <p:cNvSpPr txBox="1"/>
              <p:nvPr/>
            </p:nvSpPr>
            <p:spPr>
              <a:xfrm>
                <a:off x="10386939" y="2267288"/>
                <a:ext cx="2186910" cy="953340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568" dirty="0">
                    <a:solidFill>
                      <a:schemeClr val="bg1"/>
                    </a:solidFill>
                  </a:rPr>
                  <a:t>.exe/.</a:t>
                </a:r>
                <a:r>
                  <a:rPr lang="en-US" sz="1568" dirty="0" err="1">
                    <a:solidFill>
                      <a:schemeClr val="bg1"/>
                    </a:solidFill>
                  </a:rPr>
                  <a:t>dil</a:t>
                </a:r>
                <a:endParaRPr lang="en-US" sz="1568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1568" dirty="0">
                    <a:solidFill>
                      <a:schemeClr val="bg1"/>
                    </a:solidFill>
                  </a:rPr>
                  <a:t>IL assemblies</a:t>
                </a:r>
              </a:p>
            </p:txBody>
          </p:sp>
          <p:cxnSp>
            <p:nvCxnSpPr>
              <p:cNvPr id="57" name="Straight Arrow Connector 43"/>
              <p:cNvCxnSpPr/>
              <p:nvPr/>
            </p:nvCxnSpPr>
            <p:spPr>
              <a:xfrm>
                <a:off x="9820557" y="2636620"/>
                <a:ext cx="64144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6" name="Group 48"/>
          <p:cNvGrpSpPr/>
          <p:nvPr/>
        </p:nvGrpSpPr>
        <p:grpSpPr>
          <a:xfrm>
            <a:off x="7341700" y="3267916"/>
            <a:ext cx="1969648" cy="523961"/>
            <a:chOff x="9087575" y="3482896"/>
            <a:chExt cx="2977572" cy="689929"/>
          </a:xfrm>
        </p:grpSpPr>
        <p:cxnSp>
          <p:nvCxnSpPr>
            <p:cNvPr id="67" name="Straight Arrow Connector 45"/>
            <p:cNvCxnSpPr/>
            <p:nvPr/>
          </p:nvCxnSpPr>
          <p:spPr>
            <a:xfrm rot="5400000">
              <a:off x="8766852" y="3852103"/>
              <a:ext cx="641445" cy="0"/>
            </a:xfrm>
            <a:prstGeom prst="straightConnector1">
              <a:avLst/>
            </a:prstGeom>
            <a:ln w="38100">
              <a:solidFill>
                <a:srgbClr val="661F79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46"/>
            <p:cNvSpPr txBox="1"/>
            <p:nvPr/>
          </p:nvSpPr>
          <p:spPr>
            <a:xfrm>
              <a:off x="9142732" y="3482896"/>
              <a:ext cx="2922415" cy="67531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568" dirty="0" err="1" smtClean="0">
                  <a:solidFill>
                    <a:schemeClr val="bg1"/>
                  </a:solidFill>
                </a:rPr>
                <a:t>Plataforma</a:t>
              </a:r>
              <a:r>
                <a:rPr lang="en-US" sz="1568" dirty="0" smtClean="0">
                  <a:solidFill>
                    <a:schemeClr val="bg1"/>
                  </a:solidFill>
                </a:rPr>
                <a:t> </a:t>
              </a:r>
              <a:r>
                <a:rPr lang="en-US" sz="1568" dirty="0" err="1" smtClean="0">
                  <a:solidFill>
                    <a:schemeClr val="bg1"/>
                  </a:solidFill>
                </a:rPr>
                <a:t>aberta</a:t>
              </a:r>
              <a:endParaRPr lang="en-US" sz="1568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98980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lvl="1" fontAlgn="base"/>
            <a:r>
              <a:rPr lang="pt-BR" dirty="0" smtClean="0"/>
              <a:t>Instalando </a:t>
            </a:r>
            <a:r>
              <a:rPr lang="pt-BR" dirty="0" err="1" smtClean="0"/>
              <a:t>nodejs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33317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lvl="1" fontAlgn="base"/>
            <a:r>
              <a:rPr lang="pt-BR" dirty="0" smtClean="0"/>
              <a:t>Instalando componentes via </a:t>
            </a:r>
            <a:r>
              <a:rPr lang="pt-BR" dirty="0" err="1" smtClean="0"/>
              <a:t>bower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985889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239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7" baseType="lpstr">
      <vt:lpstr>Arial</vt:lpstr>
      <vt:lpstr>Bebas Neue</vt:lpstr>
      <vt:lpstr>FFF Tusj</vt:lpstr>
      <vt:lpstr>ＭＳ Ｐゴシック</vt:lpstr>
      <vt:lpstr>Segoe UI</vt:lpstr>
      <vt:lpstr>Segoe UI Light</vt:lpstr>
      <vt:lpstr>Segoe UI Semibold</vt:lpstr>
      <vt:lpstr>Tema do Office</vt:lpstr>
      <vt:lpstr>Módulo 2</vt:lpstr>
      <vt:lpstr>Módulo 2 - Agenda</vt:lpstr>
      <vt:lpstr>Introdução</vt:lpstr>
      <vt:lpstr>Por que mudar?</vt:lpstr>
      <vt:lpstr>Por que mudar?</vt:lpstr>
      <vt:lpstr>Por que mudar?</vt:lpstr>
      <vt:lpstr>Por que mudar?</vt:lpstr>
      <vt:lpstr>DEMO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 Baltieri</cp:lastModifiedBy>
  <cp:revision>63</cp:revision>
  <dcterms:created xsi:type="dcterms:W3CDTF">2015-02-23T22:14:06Z</dcterms:created>
  <dcterms:modified xsi:type="dcterms:W3CDTF">2015-06-01T18:00:03Z</dcterms:modified>
</cp:coreProperties>
</file>