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49" r:id="rId6"/>
    <p:sldId id="35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do asp.net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</a:t>
            </a:r>
            <a:r>
              <a:rPr lang="pt-BR" dirty="0" smtClean="0"/>
              <a:t>3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3 – Novidades do asp.net</a:t>
            </a:r>
          </a:p>
          <a:p>
            <a:pPr lvl="1" fontAlgn="base"/>
            <a:r>
              <a:rPr lang="pt-BR" dirty="0" err="1"/>
              <a:t>One</a:t>
            </a:r>
            <a:r>
              <a:rPr lang="pt-BR" dirty="0"/>
              <a:t> asp.net</a:t>
            </a:r>
          </a:p>
          <a:p>
            <a:pPr lvl="1" fontAlgn="base"/>
            <a:r>
              <a:rPr lang="pt-BR" dirty="0" err="1"/>
              <a:t>Bower</a:t>
            </a:r>
            <a:r>
              <a:rPr lang="pt-BR" dirty="0"/>
              <a:t>, </a:t>
            </a:r>
            <a:r>
              <a:rPr lang="pt-BR" dirty="0" err="1"/>
              <a:t>grunt</a:t>
            </a:r>
            <a:r>
              <a:rPr lang="pt-BR" dirty="0"/>
              <a:t> e </a:t>
            </a:r>
            <a:r>
              <a:rPr lang="pt-BR" dirty="0" err="1"/>
              <a:t>gulp</a:t>
            </a:r>
            <a:r>
              <a:rPr lang="pt-BR" dirty="0"/>
              <a:t> para front-</a:t>
            </a:r>
            <a:r>
              <a:rPr lang="pt-BR" dirty="0" err="1"/>
              <a:t>end</a:t>
            </a:r>
            <a:endParaRPr lang="pt-BR" dirty="0"/>
          </a:p>
          <a:p>
            <a:pPr lvl="1" fontAlgn="base"/>
            <a:r>
              <a:rPr lang="pt-BR" dirty="0"/>
              <a:t>Asp.net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framework</a:t>
            </a:r>
          </a:p>
          <a:p>
            <a:pPr lvl="1" fontAlgn="base"/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helpers</a:t>
            </a:r>
            <a:endParaRPr lang="pt-BR" dirty="0"/>
          </a:p>
          <a:p>
            <a:pPr lvl="1" fontAlgn="base"/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components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do ASP.NET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</a:t>
            </a:r>
            <a:r>
              <a:rPr lang="pt-BR" dirty="0" smtClean="0"/>
              <a:t>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ASP.NET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Tudo é asp.net!</a:t>
            </a:r>
          </a:p>
          <a:p>
            <a:pPr fontAlgn="base"/>
            <a:r>
              <a:rPr lang="pt-BR" dirty="0" err="1" smtClean="0"/>
              <a:t>Mvc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 err="1" smtClean="0"/>
              <a:t>webpages</a:t>
            </a:r>
            <a:r>
              <a:rPr lang="pt-BR" dirty="0" smtClean="0"/>
              <a:t> e </a:t>
            </a:r>
            <a:r>
              <a:rPr lang="pt-BR" dirty="0" err="1" smtClean="0"/>
              <a:t>webapi</a:t>
            </a:r>
            <a:endParaRPr lang="pt-BR" dirty="0" smtClean="0"/>
          </a:p>
          <a:p>
            <a:pPr fontAlgn="base"/>
            <a:r>
              <a:rPr lang="pt-BR" dirty="0" smtClean="0"/>
              <a:t>Injeção de dependência nativa</a:t>
            </a:r>
          </a:p>
          <a:p>
            <a:pPr fontAlgn="base"/>
            <a:r>
              <a:rPr lang="pt-BR" dirty="0" smtClean="0"/>
              <a:t>Pipeline novo</a:t>
            </a:r>
          </a:p>
          <a:p>
            <a:pPr fontAlgn="base"/>
            <a:r>
              <a:rPr lang="pt-BR" dirty="0" smtClean="0"/>
              <a:t>Fácil integração do </a:t>
            </a:r>
            <a:r>
              <a:rPr lang="pt-BR" dirty="0" err="1" smtClean="0"/>
              <a:t>signalr</a:t>
            </a:r>
            <a:r>
              <a:rPr lang="pt-BR" dirty="0" smtClean="0"/>
              <a:t>, </a:t>
            </a:r>
            <a:r>
              <a:rPr lang="pt-BR" dirty="0" err="1" smtClean="0"/>
              <a:t>identity</a:t>
            </a:r>
            <a:r>
              <a:rPr lang="pt-BR" dirty="0" smtClean="0"/>
              <a:t> e </a:t>
            </a:r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</a:p>
          <a:p>
            <a:pPr fontAlgn="base"/>
            <a:r>
              <a:rPr lang="pt-BR" dirty="0" smtClean="0"/>
              <a:t>Utilização do </a:t>
            </a:r>
            <a:r>
              <a:rPr lang="pt-BR" dirty="0" err="1" smtClean="0"/>
              <a:t>owin</a:t>
            </a:r>
            <a:endParaRPr lang="pt-BR" dirty="0" smtClean="0"/>
          </a:p>
          <a:p>
            <a:pPr fontAlgn="base"/>
            <a:r>
              <a:rPr lang="pt-BR" dirty="0" smtClean="0"/>
              <a:t>Muito, muito, muito, muito mais leve </a:t>
            </a:r>
            <a:r>
              <a:rPr lang="pt-BR" dirty="0" smtClean="0">
                <a:sym typeface="Wingdings" panose="05000000000000000000" pitchFamily="2" charset="2"/>
              </a:rPr>
              <a:t>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ASP.NET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64883" y="1485043"/>
            <a:ext cx="10018254" cy="52578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86521" tIns="186521" rIns="91374" bIns="73099" numCol="1" rtlCol="0" anchor="t" anchorCtr="0" compatLnSpc="1">
            <a:prstTxWarp prst="textNoShape">
              <a:avLst/>
            </a:prstTxWarp>
          </a:bodyPr>
          <a:lstStyle/>
          <a:p>
            <a:pPr defTabSz="932289"/>
            <a:endParaRPr lang="en-US" dirty="0">
              <a:gradFill>
                <a:gsLst>
                  <a:gs pos="58716">
                    <a:srgbClr val="002050"/>
                  </a:gs>
                  <a:gs pos="37000">
                    <a:srgbClr val="002050"/>
                  </a:gs>
                </a:gsLst>
                <a:lin ang="5400000" scaled="1"/>
              </a:gradFill>
              <a:latin typeface="Segoe UI Light"/>
            </a:endParaRPr>
          </a:p>
        </p:txBody>
      </p:sp>
      <p:sp>
        <p:nvSpPr>
          <p:cNvPr id="5" name="Rectangle 30"/>
          <p:cNvSpPr/>
          <p:nvPr/>
        </p:nvSpPr>
        <p:spPr>
          <a:xfrm>
            <a:off x="357162" y="1636045"/>
            <a:ext cx="2262864" cy="939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289"/>
            <a:r>
              <a:rPr lang="en-US" sz="5507" spc="-102" dirty="0">
                <a:ln w="3175">
                  <a:noFill/>
                </a:ln>
                <a:gradFill>
                  <a:gsLst>
                    <a:gs pos="58716">
                      <a:srgbClr val="002050"/>
                    </a:gs>
                    <a:gs pos="37000">
                      <a:srgbClr val="002050"/>
                    </a:gs>
                  </a:gsLst>
                  <a:lin ang="5400000" scaled="1"/>
                </a:gradFill>
                <a:cs typeface="Segoe UI" pitchFamily="34" charset="0"/>
              </a:rPr>
              <a:t>.</a:t>
            </a:r>
            <a:r>
              <a:rPr lang="en-US" sz="5507" spc="-102" dirty="0" err="1">
                <a:ln w="3175">
                  <a:noFill/>
                </a:ln>
                <a:gradFill>
                  <a:gsLst>
                    <a:gs pos="58716">
                      <a:srgbClr val="002050"/>
                    </a:gs>
                    <a:gs pos="37000">
                      <a:srgbClr val="002050"/>
                    </a:gs>
                  </a:gsLst>
                  <a:lin ang="5400000" scaled="1"/>
                </a:gradFill>
                <a:cs typeface="Segoe UI" pitchFamily="34" charset="0"/>
              </a:rPr>
              <a:t>NET</a:t>
            </a:r>
            <a:r>
              <a:rPr lang="en-US" sz="2400" spc="-102" dirty="0" err="1">
                <a:ln w="3175">
                  <a:noFill/>
                </a:ln>
                <a:gradFill>
                  <a:gsLst>
                    <a:gs pos="58716">
                      <a:srgbClr val="002050"/>
                    </a:gs>
                    <a:gs pos="37000">
                      <a:srgbClr val="002050"/>
                    </a:gs>
                  </a:gsLst>
                  <a:lin ang="5400000" scaled="1"/>
                </a:gradFill>
                <a:cs typeface="Segoe UI" pitchFamily="34" charset="0"/>
              </a:rPr>
              <a:t>vNext</a:t>
            </a:r>
            <a:endParaRPr lang="en-US" dirty="0">
              <a:gradFill>
                <a:gsLst>
                  <a:gs pos="58716">
                    <a:srgbClr val="002050"/>
                  </a:gs>
                  <a:gs pos="37000">
                    <a:srgbClr val="002050"/>
                  </a:gs>
                </a:gsLst>
                <a:lin ang="5400000" scaled="1"/>
              </a:gradFill>
              <a:latin typeface="Segoe UI Ligh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34750" y="1650971"/>
            <a:ext cx="3724214" cy="3567872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46083" tIns="279781" rIns="91423" bIns="0" numCol="1" rtlCol="0" anchor="t" anchorCtr="0" compatLnSpc="1">
            <a:prstTxWarp prst="textNoShape">
              <a:avLst/>
            </a:prstTxWarp>
          </a:bodyPr>
          <a:lstStyle/>
          <a:p>
            <a:pPr defTabSz="932289"/>
            <a:endParaRPr lang="en-US" sz="2856" dirty="0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latin typeface="Segoe UI Light"/>
            </a:endParaRPr>
          </a:p>
        </p:txBody>
      </p:sp>
      <p:grpSp>
        <p:nvGrpSpPr>
          <p:cNvPr id="7" name="Group 50"/>
          <p:cNvGrpSpPr/>
          <p:nvPr/>
        </p:nvGrpSpPr>
        <p:grpSpPr>
          <a:xfrm>
            <a:off x="6589115" y="1807955"/>
            <a:ext cx="3617821" cy="759617"/>
            <a:chOff x="6791416" y="1686574"/>
            <a:chExt cx="3617821" cy="759617"/>
          </a:xfrm>
        </p:grpSpPr>
        <p:grpSp>
          <p:nvGrpSpPr>
            <p:cNvPr id="8" name="Group 13"/>
            <p:cNvGrpSpPr>
              <a:grpSpLocks noChangeAspect="1"/>
            </p:cNvGrpSpPr>
            <p:nvPr/>
          </p:nvGrpSpPr>
          <p:grpSpPr>
            <a:xfrm>
              <a:off x="6791416" y="1686574"/>
              <a:ext cx="762459" cy="759617"/>
              <a:chOff x="6340976" y="2940982"/>
              <a:chExt cx="1035346" cy="1031490"/>
            </a:xfrm>
          </p:grpSpPr>
          <p:sp>
            <p:nvSpPr>
              <p:cNvPr id="10" name="Oval 14"/>
              <p:cNvSpPr/>
              <p:nvPr/>
            </p:nvSpPr>
            <p:spPr bwMode="auto">
              <a:xfrm>
                <a:off x="6340976" y="2940982"/>
                <a:ext cx="1035346" cy="103149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3256" tIns="46628" rIns="93256" bIns="4662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11" name="Freeform 10"/>
              <p:cNvSpPr>
                <a:spLocks noEditPoints="1"/>
              </p:cNvSpPr>
              <p:nvPr/>
            </p:nvSpPr>
            <p:spPr bwMode="black">
              <a:xfrm>
                <a:off x="6485211" y="3086920"/>
                <a:ext cx="458318" cy="290283"/>
              </a:xfrm>
              <a:custGeom>
                <a:avLst/>
                <a:gdLst>
                  <a:gd name="T0" fmla="*/ 401 w 672"/>
                  <a:gd name="T1" fmla="*/ 114 h 402"/>
                  <a:gd name="T2" fmla="*/ 545 w 672"/>
                  <a:gd name="T3" fmla="*/ 258 h 402"/>
                  <a:gd name="T4" fmla="*/ 401 w 672"/>
                  <a:gd name="T5" fmla="*/ 402 h 402"/>
                  <a:gd name="T6" fmla="*/ 401 w 672"/>
                  <a:gd name="T7" fmla="*/ 402 h 402"/>
                  <a:gd name="T8" fmla="*/ 401 w 672"/>
                  <a:gd name="T9" fmla="*/ 402 h 402"/>
                  <a:gd name="T10" fmla="*/ 96 w 672"/>
                  <a:gd name="T11" fmla="*/ 402 h 402"/>
                  <a:gd name="T12" fmla="*/ 96 w 672"/>
                  <a:gd name="T13" fmla="*/ 402 h 402"/>
                  <a:gd name="T14" fmla="*/ 90 w 672"/>
                  <a:gd name="T15" fmla="*/ 402 h 402"/>
                  <a:gd name="T16" fmla="*/ 90 w 672"/>
                  <a:gd name="T17" fmla="*/ 402 h 402"/>
                  <a:gd name="T18" fmla="*/ 89 w 672"/>
                  <a:gd name="T19" fmla="*/ 402 h 402"/>
                  <a:gd name="T20" fmla="*/ 0 w 672"/>
                  <a:gd name="T21" fmla="*/ 314 h 402"/>
                  <a:gd name="T22" fmla="*/ 89 w 672"/>
                  <a:gd name="T23" fmla="*/ 225 h 402"/>
                  <a:gd name="T24" fmla="*/ 124 w 672"/>
                  <a:gd name="T25" fmla="*/ 233 h 402"/>
                  <a:gd name="T26" fmla="*/ 226 w 672"/>
                  <a:gd name="T27" fmla="*/ 171 h 402"/>
                  <a:gd name="T28" fmla="*/ 278 w 672"/>
                  <a:gd name="T29" fmla="*/ 184 h 402"/>
                  <a:gd name="T30" fmla="*/ 401 w 672"/>
                  <a:gd name="T31" fmla="*/ 114 h 402"/>
                  <a:gd name="T32" fmla="*/ 544 w 672"/>
                  <a:gd name="T33" fmla="*/ 0 h 402"/>
                  <a:gd name="T34" fmla="*/ 672 w 672"/>
                  <a:gd name="T35" fmla="*/ 128 h 402"/>
                  <a:gd name="T36" fmla="*/ 557 w 672"/>
                  <a:gd name="T37" fmla="*/ 255 h 402"/>
                  <a:gd name="T38" fmla="*/ 557 w 672"/>
                  <a:gd name="T39" fmla="*/ 253 h 402"/>
                  <a:gd name="T40" fmla="*/ 403 w 672"/>
                  <a:gd name="T41" fmla="*/ 100 h 402"/>
                  <a:gd name="T42" fmla="*/ 273 w 672"/>
                  <a:gd name="T43" fmla="*/ 171 h 402"/>
                  <a:gd name="T44" fmla="*/ 229 w 672"/>
                  <a:gd name="T45" fmla="*/ 159 h 402"/>
                  <a:gd name="T46" fmla="*/ 192 w 672"/>
                  <a:gd name="T47" fmla="*/ 168 h 402"/>
                  <a:gd name="T48" fmla="*/ 265 w 672"/>
                  <a:gd name="T49" fmla="*/ 104 h 402"/>
                  <a:gd name="T50" fmla="*/ 295 w 672"/>
                  <a:gd name="T51" fmla="*/ 111 h 402"/>
                  <a:gd name="T52" fmla="*/ 387 w 672"/>
                  <a:gd name="T53" fmla="*/ 53 h 402"/>
                  <a:gd name="T54" fmla="*/ 433 w 672"/>
                  <a:gd name="T55" fmla="*/ 65 h 402"/>
                  <a:gd name="T56" fmla="*/ 544 w 672"/>
                  <a:gd name="T5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2" h="402">
                    <a:moveTo>
                      <a:pt x="401" y="114"/>
                    </a:moveTo>
                    <a:cubicBezTo>
                      <a:pt x="481" y="114"/>
                      <a:pt x="545" y="178"/>
                      <a:pt x="545" y="258"/>
                    </a:cubicBezTo>
                    <a:cubicBezTo>
                      <a:pt x="545" y="338"/>
                      <a:pt x="481" y="402"/>
                      <a:pt x="401" y="402"/>
                    </a:cubicBezTo>
                    <a:cubicBezTo>
                      <a:pt x="401" y="402"/>
                      <a:pt x="401" y="402"/>
                      <a:pt x="401" y="402"/>
                    </a:cubicBezTo>
                    <a:cubicBezTo>
                      <a:pt x="401" y="402"/>
                      <a:pt x="401" y="402"/>
                      <a:pt x="401" y="402"/>
                    </a:cubicBezTo>
                    <a:cubicBezTo>
                      <a:pt x="96" y="402"/>
                      <a:pt x="96" y="402"/>
                      <a:pt x="96" y="402"/>
                    </a:cubicBezTo>
                    <a:cubicBezTo>
                      <a:pt x="96" y="402"/>
                      <a:pt x="96" y="402"/>
                      <a:pt x="96" y="402"/>
                    </a:cubicBezTo>
                    <a:cubicBezTo>
                      <a:pt x="90" y="402"/>
                      <a:pt x="90" y="402"/>
                      <a:pt x="90" y="402"/>
                    </a:cubicBezTo>
                    <a:cubicBezTo>
                      <a:pt x="90" y="402"/>
                      <a:pt x="90" y="402"/>
                      <a:pt x="90" y="402"/>
                    </a:cubicBezTo>
                    <a:cubicBezTo>
                      <a:pt x="90" y="402"/>
                      <a:pt x="89" y="402"/>
                      <a:pt x="89" y="402"/>
                    </a:cubicBezTo>
                    <a:cubicBezTo>
                      <a:pt x="40" y="402"/>
                      <a:pt x="0" y="363"/>
                      <a:pt x="0" y="314"/>
                    </a:cubicBezTo>
                    <a:cubicBezTo>
                      <a:pt x="0" y="265"/>
                      <a:pt x="40" y="225"/>
                      <a:pt x="89" y="225"/>
                    </a:cubicBezTo>
                    <a:cubicBezTo>
                      <a:pt x="102" y="225"/>
                      <a:pt x="114" y="228"/>
                      <a:pt x="124" y="233"/>
                    </a:cubicBezTo>
                    <a:cubicBezTo>
                      <a:pt x="143" y="196"/>
                      <a:pt x="181" y="171"/>
                      <a:pt x="226" y="171"/>
                    </a:cubicBezTo>
                    <a:cubicBezTo>
                      <a:pt x="244" y="171"/>
                      <a:pt x="262" y="176"/>
                      <a:pt x="278" y="184"/>
                    </a:cubicBezTo>
                    <a:cubicBezTo>
                      <a:pt x="303" y="142"/>
                      <a:pt x="349" y="114"/>
                      <a:pt x="401" y="114"/>
                    </a:cubicBezTo>
                    <a:close/>
                    <a:moveTo>
                      <a:pt x="544" y="0"/>
                    </a:moveTo>
                    <a:cubicBezTo>
                      <a:pt x="615" y="0"/>
                      <a:pt x="672" y="57"/>
                      <a:pt x="672" y="128"/>
                    </a:cubicBezTo>
                    <a:cubicBezTo>
                      <a:pt x="672" y="194"/>
                      <a:pt x="622" y="249"/>
                      <a:pt x="557" y="255"/>
                    </a:cubicBezTo>
                    <a:cubicBezTo>
                      <a:pt x="557" y="253"/>
                      <a:pt x="557" y="253"/>
                      <a:pt x="557" y="253"/>
                    </a:cubicBezTo>
                    <a:cubicBezTo>
                      <a:pt x="557" y="168"/>
                      <a:pt x="488" y="100"/>
                      <a:pt x="403" y="100"/>
                    </a:cubicBezTo>
                    <a:cubicBezTo>
                      <a:pt x="348" y="100"/>
                      <a:pt x="300" y="128"/>
                      <a:pt x="273" y="171"/>
                    </a:cubicBezTo>
                    <a:cubicBezTo>
                      <a:pt x="260" y="163"/>
                      <a:pt x="245" y="159"/>
                      <a:pt x="229" y="159"/>
                    </a:cubicBezTo>
                    <a:cubicBezTo>
                      <a:pt x="216" y="159"/>
                      <a:pt x="203" y="162"/>
                      <a:pt x="192" y="168"/>
                    </a:cubicBezTo>
                    <a:cubicBezTo>
                      <a:pt x="196" y="132"/>
                      <a:pt x="227" y="104"/>
                      <a:pt x="265" y="104"/>
                    </a:cubicBezTo>
                    <a:cubicBezTo>
                      <a:pt x="275" y="104"/>
                      <a:pt x="286" y="106"/>
                      <a:pt x="295" y="111"/>
                    </a:cubicBezTo>
                    <a:cubicBezTo>
                      <a:pt x="311" y="77"/>
                      <a:pt x="346" y="53"/>
                      <a:pt x="387" y="53"/>
                    </a:cubicBezTo>
                    <a:cubicBezTo>
                      <a:pt x="403" y="53"/>
                      <a:pt x="419" y="57"/>
                      <a:pt x="433" y="65"/>
                    </a:cubicBezTo>
                    <a:cubicBezTo>
                      <a:pt x="455" y="26"/>
                      <a:pt x="496" y="0"/>
                      <a:pt x="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757" tIns="36379" rIns="72757" bIns="36379" numCol="1" anchor="t" anchorCtr="0" compatLnSpc="1">
                <a:prstTxWarp prst="textNoShape">
                  <a:avLst/>
                </a:prstTxWarp>
              </a:bodyPr>
              <a:lstStyle/>
              <a:p>
                <a:pPr defTabSz="727562"/>
                <a:endParaRPr lang="en-US" sz="1432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cs typeface="Segoe UI Light" pitchFamily="34" charset="0"/>
                </a:endParaRPr>
              </a:p>
            </p:txBody>
          </p:sp>
          <p:grpSp>
            <p:nvGrpSpPr>
              <p:cNvPr id="12" name="Group 16"/>
              <p:cNvGrpSpPr>
                <a:grpSpLocks noChangeAspect="1"/>
              </p:cNvGrpSpPr>
              <p:nvPr/>
            </p:nvGrpSpPr>
            <p:grpSpPr>
              <a:xfrm>
                <a:off x="6771594" y="3406595"/>
                <a:ext cx="400976" cy="420794"/>
                <a:chOff x="2870057" y="3971122"/>
                <a:chExt cx="478391" cy="502036"/>
              </a:xfrm>
            </p:grpSpPr>
            <p:pic>
              <p:nvPicPr>
                <p:cNvPr id="13" name="Picture 2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3785" t="10057" r="26214" b="10776"/>
                <a:stretch/>
              </p:blipFill>
              <p:spPr bwMode="auto">
                <a:xfrm>
                  <a:off x="3077831" y="3979427"/>
                  <a:ext cx="270617" cy="42847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2" descr="\\MAGNUM\Projects\Microsoft\Cloud Power FY12\Design\Icons\PNGs\Server_2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lum bright="100000"/>
                </a:blip>
                <a:srcRect l="23785" t="10057" r="26214" b="10776"/>
                <a:stretch/>
              </p:blipFill>
              <p:spPr bwMode="auto">
                <a:xfrm>
                  <a:off x="2870057" y="3971122"/>
                  <a:ext cx="317075" cy="502036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9" name="Rectangle 7"/>
            <p:cNvSpPr/>
            <p:nvPr/>
          </p:nvSpPr>
          <p:spPr>
            <a:xfrm>
              <a:off x="7591478" y="1754842"/>
              <a:ext cx="28177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2289"/>
              <a:r>
                <a:rPr lang="en-US" sz="270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Web and services</a:t>
              </a:r>
            </a:p>
          </p:txBody>
        </p:sp>
      </p:grpSp>
      <p:sp>
        <p:nvSpPr>
          <p:cNvPr id="15" name="Rectangle 4"/>
          <p:cNvSpPr/>
          <p:nvPr/>
        </p:nvSpPr>
        <p:spPr bwMode="auto">
          <a:xfrm>
            <a:off x="2613039" y="1650971"/>
            <a:ext cx="3733413" cy="3567872"/>
          </a:xfrm>
          <a:prstGeom prst="rect">
            <a:avLst/>
          </a:prstGeom>
          <a:solidFill>
            <a:srgbClr val="7FBA0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46083" tIns="279781" rIns="91423" bIns="91427" numCol="1" rtlCol="0" anchor="t" anchorCtr="0" compatLnSpc="1">
            <a:prstTxWarp prst="textNoShape">
              <a:avLst/>
            </a:prstTxWarp>
          </a:bodyPr>
          <a:lstStyle/>
          <a:p>
            <a:pPr defTabSz="932289"/>
            <a:r>
              <a:rPr lang="en-US" sz="2856" dirty="0" smtClean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rPr>
              <a:t>  </a:t>
            </a:r>
            <a:endParaRPr lang="en-US" sz="2856" dirty="0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latin typeface="Segoe UI Light"/>
            </a:endParaRPr>
          </a:p>
        </p:txBody>
      </p:sp>
      <p:sp>
        <p:nvSpPr>
          <p:cNvPr id="16" name="Rectangle 22"/>
          <p:cNvSpPr/>
          <p:nvPr/>
        </p:nvSpPr>
        <p:spPr bwMode="auto">
          <a:xfrm>
            <a:off x="264883" y="3695987"/>
            <a:ext cx="9894082" cy="1356283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373041" tIns="91427" rIns="91423" bIns="91427" numCol="1" rtlCol="0" anchor="ctr" anchorCtr="0" compatLnSpc="1">
            <a:prstTxWarp prst="textNoShape">
              <a:avLst/>
            </a:prstTxWarp>
          </a:bodyPr>
          <a:lstStyle/>
          <a:p>
            <a:pPr defTabSz="932289"/>
            <a:endParaRPr lang="en-US" dirty="0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17" name="Rectangle 24"/>
          <p:cNvSpPr/>
          <p:nvPr/>
        </p:nvSpPr>
        <p:spPr>
          <a:xfrm>
            <a:off x="2613038" y="3789203"/>
            <a:ext cx="3077916" cy="1169850"/>
          </a:xfrm>
          <a:prstGeom prst="rect">
            <a:avLst/>
          </a:prstGeom>
        </p:spPr>
        <p:txBody>
          <a:bodyPr wrap="none" lIns="186521" tIns="93260">
            <a:spAutoFit/>
          </a:bodyPr>
          <a:lstStyle/>
          <a:p>
            <a:pPr marL="0" lvl="1" defTabSz="932289">
              <a:lnSpc>
                <a:spcPct val="90000"/>
              </a:lnSpc>
              <a:spcAft>
                <a:spcPts val="340"/>
              </a:spcAft>
              <a:defRPr/>
            </a:pPr>
            <a:r>
              <a:rPr lang="en-US" b="1" dirty="0" smtClean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Device optimized</a:t>
            </a:r>
            <a:endParaRPr lang="en-US" b="1" dirty="0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  <a:p>
            <a:pPr marL="238007" lvl="1" indent="-238007" defTabSz="932289">
              <a:lnSpc>
                <a:spcPct val="90000"/>
              </a:lnSpc>
              <a:spcAft>
                <a:spcPts val="34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Native compilation</a:t>
            </a:r>
          </a:p>
          <a:p>
            <a:pPr marL="238007" lvl="1" indent="-238007" defTabSz="932289">
              <a:lnSpc>
                <a:spcPct val="90000"/>
              </a:lnSpc>
              <a:spcAft>
                <a:spcPts val="34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Small footprint, side-by-side</a:t>
            </a:r>
          </a:p>
          <a:p>
            <a:pPr marL="238007" lvl="1" indent="-238007" defTabSz="932289">
              <a:lnSpc>
                <a:spcPct val="90000"/>
              </a:lnSpc>
              <a:spcAft>
                <a:spcPts val="34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Cross-device enabled</a:t>
            </a:r>
          </a:p>
        </p:txBody>
      </p:sp>
      <p:sp>
        <p:nvSpPr>
          <p:cNvPr id="18" name="Rectangle 25"/>
          <p:cNvSpPr/>
          <p:nvPr/>
        </p:nvSpPr>
        <p:spPr>
          <a:xfrm>
            <a:off x="6434750" y="3789203"/>
            <a:ext cx="3077916" cy="1169850"/>
          </a:xfrm>
          <a:prstGeom prst="rect">
            <a:avLst/>
          </a:prstGeom>
        </p:spPr>
        <p:txBody>
          <a:bodyPr wrap="none" lIns="186521" tIns="93260">
            <a:spAutoFit/>
          </a:bodyPr>
          <a:lstStyle/>
          <a:p>
            <a:pPr marL="0" lvl="1" defTabSz="932289">
              <a:lnSpc>
                <a:spcPct val="90000"/>
              </a:lnSpc>
              <a:spcAft>
                <a:spcPts val="340"/>
              </a:spcAft>
              <a:defRPr/>
            </a:pPr>
            <a:r>
              <a:rPr lang="en-US" b="1" dirty="0" smtClean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Cloud optimized</a:t>
            </a:r>
            <a:endParaRPr lang="en-US" b="1" dirty="0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cs typeface="Segoe UI" panose="020B0502040204020203" pitchFamily="34" charset="0"/>
            </a:endParaRPr>
          </a:p>
          <a:p>
            <a:pPr marL="238007" lvl="1" indent="-238007" defTabSz="932289">
              <a:lnSpc>
                <a:spcPct val="90000"/>
              </a:lnSpc>
              <a:spcAft>
                <a:spcPts val="34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High throughput</a:t>
            </a:r>
          </a:p>
          <a:p>
            <a:pPr marL="238007" lvl="1" indent="-238007" defTabSz="932289">
              <a:lnSpc>
                <a:spcPct val="90000"/>
              </a:lnSpc>
              <a:spcAft>
                <a:spcPts val="34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Small footprint, side-by-side</a:t>
            </a:r>
          </a:p>
          <a:p>
            <a:pPr marL="238007" lvl="1" indent="-238007" defTabSz="932289">
              <a:lnSpc>
                <a:spcPct val="90000"/>
              </a:lnSpc>
              <a:spcAft>
                <a:spcPts val="340"/>
              </a:spcAft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Cross-platform enabled</a:t>
            </a:r>
          </a:p>
        </p:txBody>
      </p:sp>
      <p:sp>
        <p:nvSpPr>
          <p:cNvPr id="19" name="Rectangle 19"/>
          <p:cNvSpPr/>
          <p:nvPr/>
        </p:nvSpPr>
        <p:spPr bwMode="auto">
          <a:xfrm>
            <a:off x="264883" y="2704441"/>
            <a:ext cx="9894081" cy="867675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373041" tIns="91427" rIns="91423" bIns="91427" numCol="1" rtlCol="0" anchor="ctr" anchorCtr="0" compatLnSpc="1">
            <a:prstTxWarp prst="textNoShape">
              <a:avLst/>
            </a:prstTxWarp>
          </a:bodyPr>
          <a:lstStyle/>
          <a:p>
            <a:pPr defTabSz="932289"/>
            <a:endParaRPr lang="en-US" sz="2000" dirty="0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20" name="Rectangle 21"/>
          <p:cNvSpPr/>
          <p:nvPr/>
        </p:nvSpPr>
        <p:spPr>
          <a:xfrm>
            <a:off x="2613038" y="2827274"/>
            <a:ext cx="3723615" cy="622008"/>
          </a:xfrm>
          <a:prstGeom prst="rect">
            <a:avLst/>
          </a:prstGeom>
        </p:spPr>
        <p:txBody>
          <a:bodyPr wrap="square" lIns="186521" tIns="93260">
            <a:spAutoFit/>
          </a:bodyPr>
          <a:lstStyle/>
          <a:p>
            <a:pPr marL="0" lvl="1" defTabSz="932289">
              <a:lnSpc>
                <a:spcPct val="90000"/>
              </a:lnSpc>
              <a:spcAft>
                <a:spcPts val="340"/>
              </a:spcAft>
              <a:defRPr/>
            </a:pP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Windows Store, WPF, Windows Forms, </a:t>
            </a:r>
          </a:p>
          <a:p>
            <a:pPr marL="0" lvl="1" defTabSz="932289">
              <a:lnSpc>
                <a:spcPct val="90000"/>
              </a:lnSpc>
              <a:spcAft>
                <a:spcPts val="340"/>
              </a:spcAft>
              <a:defRPr/>
            </a:pP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Console apps and related libraries.</a:t>
            </a:r>
          </a:p>
        </p:txBody>
      </p:sp>
      <p:sp>
        <p:nvSpPr>
          <p:cNvPr id="21" name="Rectangle 26"/>
          <p:cNvSpPr/>
          <p:nvPr/>
        </p:nvSpPr>
        <p:spPr>
          <a:xfrm>
            <a:off x="6434750" y="2716475"/>
            <a:ext cx="3724214" cy="843607"/>
          </a:xfrm>
          <a:prstGeom prst="rect">
            <a:avLst/>
          </a:prstGeom>
        </p:spPr>
        <p:txBody>
          <a:bodyPr wrap="square" lIns="186521" tIns="93260">
            <a:spAutoFit/>
          </a:bodyPr>
          <a:lstStyle/>
          <a:p>
            <a:pPr marL="0" lvl="1" defTabSz="932289">
              <a:lnSpc>
                <a:spcPct val="90000"/>
              </a:lnSpc>
              <a:spcAft>
                <a:spcPts val="340"/>
              </a:spcAft>
              <a:defRPr/>
            </a:pPr>
            <a:r>
              <a:rPr lang="en-US" sz="1600" dirty="0" smtClean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ASP.NET vNext: </a:t>
            </a: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Web Forms, MVC, </a:t>
            </a:r>
            <a:r>
              <a:rPr lang="en-US" sz="1600" dirty="0" smtClean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Web </a:t>
            </a: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Pages, </a:t>
            </a:r>
            <a:r>
              <a:rPr lang="en-US" sz="1600" dirty="0" smtClean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Web </a:t>
            </a: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API, SignalR</a:t>
            </a:r>
          </a:p>
          <a:p>
            <a:pPr marL="0" lvl="1" defTabSz="932289">
              <a:lnSpc>
                <a:spcPct val="90000"/>
              </a:lnSpc>
              <a:spcAft>
                <a:spcPts val="340"/>
              </a:spcAft>
              <a:defRPr/>
            </a:pPr>
            <a:r>
              <a:rPr lang="en-US" sz="160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cs typeface="Segoe UI" panose="020B0502040204020203" pitchFamily="34" charset="0"/>
              </a:rPr>
              <a:t>WCF</a:t>
            </a:r>
          </a:p>
        </p:txBody>
      </p:sp>
      <p:grpSp>
        <p:nvGrpSpPr>
          <p:cNvPr id="22" name="Group 48"/>
          <p:cNvGrpSpPr/>
          <p:nvPr/>
        </p:nvGrpSpPr>
        <p:grpSpPr>
          <a:xfrm>
            <a:off x="2815121" y="1811506"/>
            <a:ext cx="2781148" cy="769064"/>
            <a:chOff x="3017422" y="1690125"/>
            <a:chExt cx="2781148" cy="769064"/>
          </a:xfrm>
        </p:grpSpPr>
        <p:grpSp>
          <p:nvGrpSpPr>
            <p:cNvPr id="23" name="Group 47"/>
            <p:cNvGrpSpPr/>
            <p:nvPr/>
          </p:nvGrpSpPr>
          <p:grpSpPr>
            <a:xfrm>
              <a:off x="3017422" y="1690125"/>
              <a:ext cx="749787" cy="769064"/>
              <a:chOff x="3017422" y="1690125"/>
              <a:chExt cx="749787" cy="769064"/>
            </a:xfrm>
          </p:grpSpPr>
          <p:grpSp>
            <p:nvGrpSpPr>
              <p:cNvPr id="25" name="Group 49"/>
              <p:cNvGrpSpPr>
                <a:grpSpLocks noChangeAspect="1"/>
              </p:cNvGrpSpPr>
              <p:nvPr/>
            </p:nvGrpSpPr>
            <p:grpSpPr>
              <a:xfrm>
                <a:off x="3189749" y="1829689"/>
                <a:ext cx="405135" cy="489938"/>
                <a:chOff x="5629324" y="1943735"/>
                <a:chExt cx="361650" cy="424795"/>
              </a:xfrm>
              <a:solidFill>
                <a:schemeClr val="tx1"/>
              </a:solidFill>
            </p:grpSpPr>
            <p:sp>
              <p:nvSpPr>
                <p:cNvPr id="27" name="Freeform 626"/>
                <p:cNvSpPr>
                  <a:spLocks noChangeAspect="1" noEditPoints="1"/>
                </p:cNvSpPr>
                <p:nvPr/>
              </p:nvSpPr>
              <p:spPr bwMode="auto">
                <a:xfrm>
                  <a:off x="5629324" y="2131516"/>
                  <a:ext cx="361650" cy="237014"/>
                </a:xfrm>
                <a:custGeom>
                  <a:avLst/>
                  <a:gdLst>
                    <a:gd name="T0" fmla="*/ 340 w 400"/>
                    <a:gd name="T1" fmla="*/ 0 h 214"/>
                    <a:gd name="T2" fmla="*/ 61 w 400"/>
                    <a:gd name="T3" fmla="*/ 0 h 214"/>
                    <a:gd name="T4" fmla="*/ 51 w 400"/>
                    <a:gd name="T5" fmla="*/ 10 h 214"/>
                    <a:gd name="T6" fmla="*/ 51 w 400"/>
                    <a:gd name="T7" fmla="*/ 181 h 214"/>
                    <a:gd name="T8" fmla="*/ 61 w 400"/>
                    <a:gd name="T9" fmla="*/ 191 h 214"/>
                    <a:gd name="T10" fmla="*/ 340 w 400"/>
                    <a:gd name="T11" fmla="*/ 191 h 214"/>
                    <a:gd name="T12" fmla="*/ 350 w 400"/>
                    <a:gd name="T13" fmla="*/ 181 h 214"/>
                    <a:gd name="T14" fmla="*/ 350 w 400"/>
                    <a:gd name="T15" fmla="*/ 10 h 214"/>
                    <a:gd name="T16" fmla="*/ 340 w 400"/>
                    <a:gd name="T17" fmla="*/ 0 h 214"/>
                    <a:gd name="T18" fmla="*/ 337 w 400"/>
                    <a:gd name="T19" fmla="*/ 179 h 214"/>
                    <a:gd name="T20" fmla="*/ 64 w 400"/>
                    <a:gd name="T21" fmla="*/ 179 h 214"/>
                    <a:gd name="T22" fmla="*/ 64 w 400"/>
                    <a:gd name="T23" fmla="*/ 11 h 214"/>
                    <a:gd name="T24" fmla="*/ 337 w 400"/>
                    <a:gd name="T25" fmla="*/ 11 h 214"/>
                    <a:gd name="T26" fmla="*/ 337 w 400"/>
                    <a:gd name="T27" fmla="*/ 179 h 214"/>
                    <a:gd name="T28" fmla="*/ 228 w 400"/>
                    <a:gd name="T29" fmla="*/ 198 h 214"/>
                    <a:gd name="T30" fmla="*/ 228 w 400"/>
                    <a:gd name="T31" fmla="*/ 200 h 214"/>
                    <a:gd name="T32" fmla="*/ 224 w 400"/>
                    <a:gd name="T33" fmla="*/ 203 h 214"/>
                    <a:gd name="T34" fmla="*/ 177 w 400"/>
                    <a:gd name="T35" fmla="*/ 203 h 214"/>
                    <a:gd name="T36" fmla="*/ 173 w 400"/>
                    <a:gd name="T37" fmla="*/ 200 h 214"/>
                    <a:gd name="T38" fmla="*/ 173 w 400"/>
                    <a:gd name="T39" fmla="*/ 198 h 214"/>
                    <a:gd name="T40" fmla="*/ 0 w 400"/>
                    <a:gd name="T41" fmla="*/ 198 h 214"/>
                    <a:gd name="T42" fmla="*/ 0 w 400"/>
                    <a:gd name="T43" fmla="*/ 208 h 214"/>
                    <a:gd name="T44" fmla="*/ 13 w 400"/>
                    <a:gd name="T45" fmla="*/ 214 h 214"/>
                    <a:gd name="T46" fmla="*/ 13 w 400"/>
                    <a:gd name="T47" fmla="*/ 214 h 214"/>
                    <a:gd name="T48" fmla="*/ 387 w 400"/>
                    <a:gd name="T49" fmla="*/ 214 h 214"/>
                    <a:gd name="T50" fmla="*/ 387 w 400"/>
                    <a:gd name="T51" fmla="*/ 214 h 214"/>
                    <a:gd name="T52" fmla="*/ 400 w 400"/>
                    <a:gd name="T53" fmla="*/ 208 h 214"/>
                    <a:gd name="T54" fmla="*/ 400 w 400"/>
                    <a:gd name="T55" fmla="*/ 198 h 214"/>
                    <a:gd name="T56" fmla="*/ 228 w 400"/>
                    <a:gd name="T57" fmla="*/ 19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00" h="214">
                      <a:moveTo>
                        <a:pt x="340" y="0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6" y="0"/>
                        <a:pt x="51" y="4"/>
                        <a:pt x="51" y="10"/>
                      </a:cubicBezTo>
                      <a:cubicBezTo>
                        <a:pt x="51" y="181"/>
                        <a:pt x="51" y="181"/>
                        <a:pt x="51" y="181"/>
                      </a:cubicBezTo>
                      <a:cubicBezTo>
                        <a:pt x="51" y="187"/>
                        <a:pt x="56" y="191"/>
                        <a:pt x="61" y="191"/>
                      </a:cubicBezTo>
                      <a:cubicBezTo>
                        <a:pt x="340" y="191"/>
                        <a:pt x="340" y="191"/>
                        <a:pt x="340" y="191"/>
                      </a:cubicBezTo>
                      <a:cubicBezTo>
                        <a:pt x="346" y="191"/>
                        <a:pt x="350" y="187"/>
                        <a:pt x="350" y="181"/>
                      </a:cubicBezTo>
                      <a:cubicBezTo>
                        <a:pt x="350" y="10"/>
                        <a:pt x="350" y="10"/>
                        <a:pt x="350" y="10"/>
                      </a:cubicBezTo>
                      <a:cubicBezTo>
                        <a:pt x="350" y="4"/>
                        <a:pt x="346" y="0"/>
                        <a:pt x="340" y="0"/>
                      </a:cubicBezTo>
                      <a:close/>
                      <a:moveTo>
                        <a:pt x="337" y="179"/>
                      </a:moveTo>
                      <a:cubicBezTo>
                        <a:pt x="64" y="179"/>
                        <a:pt x="64" y="179"/>
                        <a:pt x="64" y="179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337" y="11"/>
                        <a:pt x="337" y="11"/>
                        <a:pt x="337" y="11"/>
                      </a:cubicBezTo>
                      <a:cubicBezTo>
                        <a:pt x="337" y="179"/>
                        <a:pt x="337" y="179"/>
                        <a:pt x="337" y="179"/>
                      </a:cubicBezTo>
                      <a:close/>
                      <a:moveTo>
                        <a:pt x="228" y="198"/>
                      </a:moveTo>
                      <a:cubicBezTo>
                        <a:pt x="228" y="200"/>
                        <a:pt x="228" y="200"/>
                        <a:pt x="228" y="200"/>
                      </a:cubicBezTo>
                      <a:cubicBezTo>
                        <a:pt x="228" y="202"/>
                        <a:pt x="226" y="203"/>
                        <a:pt x="224" y="203"/>
                      </a:cubicBezTo>
                      <a:cubicBezTo>
                        <a:pt x="177" y="203"/>
                        <a:pt x="177" y="203"/>
                        <a:pt x="177" y="203"/>
                      </a:cubicBezTo>
                      <a:cubicBezTo>
                        <a:pt x="175" y="203"/>
                        <a:pt x="173" y="202"/>
                        <a:pt x="173" y="200"/>
                      </a:cubicBezTo>
                      <a:cubicBezTo>
                        <a:pt x="173" y="198"/>
                        <a:pt x="173" y="198"/>
                        <a:pt x="173" y="198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0" y="208"/>
                        <a:pt x="0" y="208"/>
                        <a:pt x="0" y="208"/>
                      </a:cubicBezTo>
                      <a:cubicBezTo>
                        <a:pt x="0" y="208"/>
                        <a:pt x="9" y="214"/>
                        <a:pt x="13" y="214"/>
                      </a:cubicBezTo>
                      <a:cubicBezTo>
                        <a:pt x="13" y="214"/>
                        <a:pt x="13" y="214"/>
                        <a:pt x="13" y="214"/>
                      </a:cubicBezTo>
                      <a:cubicBezTo>
                        <a:pt x="387" y="214"/>
                        <a:pt x="387" y="214"/>
                        <a:pt x="387" y="214"/>
                      </a:cubicBezTo>
                      <a:cubicBezTo>
                        <a:pt x="387" y="214"/>
                        <a:pt x="387" y="214"/>
                        <a:pt x="387" y="214"/>
                      </a:cubicBezTo>
                      <a:cubicBezTo>
                        <a:pt x="391" y="214"/>
                        <a:pt x="400" y="208"/>
                        <a:pt x="400" y="208"/>
                      </a:cubicBezTo>
                      <a:cubicBezTo>
                        <a:pt x="400" y="198"/>
                        <a:pt x="400" y="198"/>
                        <a:pt x="400" y="198"/>
                      </a:cubicBezTo>
                      <a:lnTo>
                        <a:pt x="228" y="1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59">
                    <a:defRPr/>
                  </a:pPr>
                  <a:endParaRPr lang="en-US" sz="1122" kern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28" name="Rounded Rectangle 6"/>
                <p:cNvSpPr>
                  <a:spLocks noChangeAspect="1"/>
                </p:cNvSpPr>
                <p:nvPr/>
              </p:nvSpPr>
              <p:spPr bwMode="black">
                <a:xfrm rot="16200000">
                  <a:off x="5800120" y="1903594"/>
                  <a:ext cx="143147" cy="227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897" h="4658497">
                      <a:moveTo>
                        <a:pt x="1600200" y="4382531"/>
                      </a:moveTo>
                      <a:cubicBezTo>
                        <a:pt x="1600200" y="4367744"/>
                        <a:pt x="1588213" y="4355757"/>
                        <a:pt x="1573426" y="4355757"/>
                      </a:cubicBezTo>
                      <a:lnTo>
                        <a:pt x="811428" y="4355757"/>
                      </a:lnTo>
                      <a:cubicBezTo>
                        <a:pt x="796641" y="4355757"/>
                        <a:pt x="784654" y="4367744"/>
                        <a:pt x="784654" y="4382531"/>
                      </a:cubicBezTo>
                      <a:lnTo>
                        <a:pt x="784654" y="4489621"/>
                      </a:lnTo>
                      <a:cubicBezTo>
                        <a:pt x="784654" y="4504408"/>
                        <a:pt x="796641" y="4516395"/>
                        <a:pt x="811428" y="4516395"/>
                      </a:cubicBezTo>
                      <a:lnTo>
                        <a:pt x="1573426" y="4516395"/>
                      </a:lnTo>
                      <a:cubicBezTo>
                        <a:pt x="1588213" y="4516395"/>
                        <a:pt x="1600200" y="4504408"/>
                        <a:pt x="1600200" y="4489621"/>
                      </a:cubicBezTo>
                      <a:close/>
                      <a:moveTo>
                        <a:pt x="2502243" y="4382531"/>
                      </a:moveTo>
                      <a:cubicBezTo>
                        <a:pt x="2502243" y="4367744"/>
                        <a:pt x="2490256" y="4355757"/>
                        <a:pt x="2475469" y="4355757"/>
                      </a:cubicBezTo>
                      <a:lnTo>
                        <a:pt x="1713471" y="4355757"/>
                      </a:lnTo>
                      <a:cubicBezTo>
                        <a:pt x="1698684" y="4355757"/>
                        <a:pt x="1686697" y="4367744"/>
                        <a:pt x="1686697" y="4382531"/>
                      </a:cubicBezTo>
                      <a:lnTo>
                        <a:pt x="1686697" y="4489621"/>
                      </a:lnTo>
                      <a:cubicBezTo>
                        <a:pt x="1686697" y="4504408"/>
                        <a:pt x="1698684" y="4516395"/>
                        <a:pt x="1713471" y="4516395"/>
                      </a:cubicBezTo>
                      <a:lnTo>
                        <a:pt x="2475469" y="4516395"/>
                      </a:lnTo>
                      <a:cubicBezTo>
                        <a:pt x="2490256" y="4516395"/>
                        <a:pt x="2502243" y="4504408"/>
                        <a:pt x="2502243" y="4489621"/>
                      </a:cubicBezTo>
                      <a:close/>
                      <a:moveTo>
                        <a:pt x="3021231" y="480896"/>
                      </a:moveTo>
                      <a:cubicBezTo>
                        <a:pt x="3021231" y="375524"/>
                        <a:pt x="2935811" y="290104"/>
                        <a:pt x="2830439" y="290104"/>
                      </a:cubicBezTo>
                      <a:lnTo>
                        <a:pt x="444108" y="290104"/>
                      </a:lnTo>
                      <a:cubicBezTo>
                        <a:pt x="338736" y="290104"/>
                        <a:pt x="253316" y="375524"/>
                        <a:pt x="253316" y="480896"/>
                      </a:cubicBezTo>
                      <a:lnTo>
                        <a:pt x="253316" y="4029043"/>
                      </a:lnTo>
                      <a:cubicBezTo>
                        <a:pt x="253316" y="4134415"/>
                        <a:pt x="338736" y="4219835"/>
                        <a:pt x="444108" y="4219835"/>
                      </a:cubicBezTo>
                      <a:lnTo>
                        <a:pt x="2830439" y="4219835"/>
                      </a:lnTo>
                      <a:cubicBezTo>
                        <a:pt x="2935811" y="4219835"/>
                        <a:pt x="3021231" y="4134415"/>
                        <a:pt x="3021231" y="4029043"/>
                      </a:cubicBezTo>
                      <a:close/>
                      <a:moveTo>
                        <a:pt x="3286897" y="226566"/>
                      </a:moveTo>
                      <a:lnTo>
                        <a:pt x="3286897" y="4431931"/>
                      </a:lnTo>
                      <a:cubicBezTo>
                        <a:pt x="3286897" y="4557060"/>
                        <a:pt x="3185460" y="4658497"/>
                        <a:pt x="3060331" y="4658497"/>
                      </a:cubicBezTo>
                      <a:lnTo>
                        <a:pt x="226566" y="4658497"/>
                      </a:lnTo>
                      <a:cubicBezTo>
                        <a:pt x="101437" y="4658497"/>
                        <a:pt x="0" y="4557060"/>
                        <a:pt x="0" y="4431931"/>
                      </a:cubicBezTo>
                      <a:lnTo>
                        <a:pt x="0" y="226566"/>
                      </a:lnTo>
                      <a:cubicBezTo>
                        <a:pt x="0" y="101437"/>
                        <a:pt x="101437" y="0"/>
                        <a:pt x="226566" y="0"/>
                      </a:cubicBezTo>
                      <a:lnTo>
                        <a:pt x="3060331" y="0"/>
                      </a:lnTo>
                      <a:cubicBezTo>
                        <a:pt x="3185460" y="0"/>
                        <a:pt x="3286897" y="101437"/>
                        <a:pt x="3286897" y="226566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0" tIns="41970" rIns="83940" bIns="4197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755481"/>
                  <a:endParaRPr lang="en-US" sz="1836" spc="-124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</a:endParaRPr>
                </a:p>
              </p:txBody>
            </p:sp>
            <p:sp>
              <p:nvSpPr>
                <p:cNvPr id="29" name="Freeform 138"/>
                <p:cNvSpPr>
                  <a:spLocks noChangeAspect="1" noEditPoints="1"/>
                </p:cNvSpPr>
                <p:nvPr/>
              </p:nvSpPr>
              <p:spPr bwMode="auto">
                <a:xfrm>
                  <a:off x="5654435" y="1943735"/>
                  <a:ext cx="74991" cy="145272"/>
                </a:xfrm>
                <a:custGeom>
                  <a:avLst/>
                  <a:gdLst>
                    <a:gd name="T0" fmla="*/ 427 w 463"/>
                    <a:gd name="T1" fmla="*/ 0 h 773"/>
                    <a:gd name="T2" fmla="*/ 42 w 463"/>
                    <a:gd name="T3" fmla="*/ 0 h 773"/>
                    <a:gd name="T4" fmla="*/ 0 w 463"/>
                    <a:gd name="T5" fmla="*/ 35 h 773"/>
                    <a:gd name="T6" fmla="*/ 0 w 463"/>
                    <a:gd name="T7" fmla="*/ 733 h 773"/>
                    <a:gd name="T8" fmla="*/ 42 w 463"/>
                    <a:gd name="T9" fmla="*/ 773 h 773"/>
                    <a:gd name="T10" fmla="*/ 427 w 463"/>
                    <a:gd name="T11" fmla="*/ 773 h 773"/>
                    <a:gd name="T12" fmla="*/ 463 w 463"/>
                    <a:gd name="T13" fmla="*/ 733 h 773"/>
                    <a:gd name="T14" fmla="*/ 463 w 463"/>
                    <a:gd name="T15" fmla="*/ 35 h 773"/>
                    <a:gd name="T16" fmla="*/ 427 w 463"/>
                    <a:gd name="T17" fmla="*/ 0 h 773"/>
                    <a:gd name="T18" fmla="*/ 152 w 463"/>
                    <a:gd name="T19" fmla="*/ 730 h 773"/>
                    <a:gd name="T20" fmla="*/ 139 w 463"/>
                    <a:gd name="T21" fmla="*/ 743 h 773"/>
                    <a:gd name="T22" fmla="*/ 112 w 463"/>
                    <a:gd name="T23" fmla="*/ 743 h 773"/>
                    <a:gd name="T24" fmla="*/ 99 w 463"/>
                    <a:gd name="T25" fmla="*/ 730 h 773"/>
                    <a:gd name="T26" fmla="*/ 99 w 463"/>
                    <a:gd name="T27" fmla="*/ 722 h 773"/>
                    <a:gd name="T28" fmla="*/ 112 w 463"/>
                    <a:gd name="T29" fmla="*/ 709 h 773"/>
                    <a:gd name="T30" fmla="*/ 139 w 463"/>
                    <a:gd name="T31" fmla="*/ 709 h 773"/>
                    <a:gd name="T32" fmla="*/ 152 w 463"/>
                    <a:gd name="T33" fmla="*/ 722 h 773"/>
                    <a:gd name="T34" fmla="*/ 152 w 463"/>
                    <a:gd name="T35" fmla="*/ 730 h 773"/>
                    <a:gd name="T36" fmla="*/ 263 w 463"/>
                    <a:gd name="T37" fmla="*/ 724 h 773"/>
                    <a:gd name="T38" fmla="*/ 247 w 463"/>
                    <a:gd name="T39" fmla="*/ 743 h 773"/>
                    <a:gd name="T40" fmla="*/ 219 w 463"/>
                    <a:gd name="T41" fmla="*/ 743 h 773"/>
                    <a:gd name="T42" fmla="*/ 202 w 463"/>
                    <a:gd name="T43" fmla="*/ 724 h 773"/>
                    <a:gd name="T44" fmla="*/ 202 w 463"/>
                    <a:gd name="T45" fmla="*/ 716 h 773"/>
                    <a:gd name="T46" fmla="*/ 219 w 463"/>
                    <a:gd name="T47" fmla="*/ 699 h 773"/>
                    <a:gd name="T48" fmla="*/ 247 w 463"/>
                    <a:gd name="T49" fmla="*/ 699 h 773"/>
                    <a:gd name="T50" fmla="*/ 263 w 463"/>
                    <a:gd name="T51" fmla="*/ 716 h 773"/>
                    <a:gd name="T52" fmla="*/ 263 w 463"/>
                    <a:gd name="T53" fmla="*/ 724 h 773"/>
                    <a:gd name="T54" fmla="*/ 366 w 463"/>
                    <a:gd name="T55" fmla="*/ 730 h 773"/>
                    <a:gd name="T56" fmla="*/ 354 w 463"/>
                    <a:gd name="T57" fmla="*/ 743 h 773"/>
                    <a:gd name="T58" fmla="*/ 326 w 463"/>
                    <a:gd name="T59" fmla="*/ 743 h 773"/>
                    <a:gd name="T60" fmla="*/ 314 w 463"/>
                    <a:gd name="T61" fmla="*/ 730 h 773"/>
                    <a:gd name="T62" fmla="*/ 314 w 463"/>
                    <a:gd name="T63" fmla="*/ 722 h 773"/>
                    <a:gd name="T64" fmla="*/ 326 w 463"/>
                    <a:gd name="T65" fmla="*/ 709 h 773"/>
                    <a:gd name="T66" fmla="*/ 354 w 463"/>
                    <a:gd name="T67" fmla="*/ 709 h 773"/>
                    <a:gd name="T68" fmla="*/ 366 w 463"/>
                    <a:gd name="T69" fmla="*/ 722 h 773"/>
                    <a:gd name="T70" fmla="*/ 366 w 463"/>
                    <a:gd name="T71" fmla="*/ 730 h 773"/>
                    <a:gd name="T72" fmla="*/ 417 w 463"/>
                    <a:gd name="T73" fmla="*/ 644 h 773"/>
                    <a:gd name="T74" fmla="*/ 394 w 463"/>
                    <a:gd name="T75" fmla="*/ 671 h 773"/>
                    <a:gd name="T76" fmla="*/ 74 w 463"/>
                    <a:gd name="T77" fmla="*/ 671 h 773"/>
                    <a:gd name="T78" fmla="*/ 49 w 463"/>
                    <a:gd name="T79" fmla="*/ 644 h 773"/>
                    <a:gd name="T80" fmla="*/ 49 w 463"/>
                    <a:gd name="T81" fmla="*/ 67 h 773"/>
                    <a:gd name="T82" fmla="*/ 74 w 463"/>
                    <a:gd name="T83" fmla="*/ 46 h 773"/>
                    <a:gd name="T84" fmla="*/ 394 w 463"/>
                    <a:gd name="T85" fmla="*/ 46 h 773"/>
                    <a:gd name="T86" fmla="*/ 417 w 463"/>
                    <a:gd name="T87" fmla="*/ 67 h 773"/>
                    <a:gd name="T88" fmla="*/ 417 w 463"/>
                    <a:gd name="T89" fmla="*/ 64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63" h="773">
                      <a:moveTo>
                        <a:pt x="427" y="0"/>
                      </a:move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19" y="0"/>
                        <a:pt x="0" y="17"/>
                        <a:pt x="0" y="35"/>
                      </a:cubicBezTo>
                      <a:cubicBezTo>
                        <a:pt x="0" y="733"/>
                        <a:pt x="0" y="733"/>
                        <a:pt x="0" y="733"/>
                      </a:cubicBezTo>
                      <a:cubicBezTo>
                        <a:pt x="0" y="756"/>
                        <a:pt x="17" y="773"/>
                        <a:pt x="42" y="773"/>
                      </a:cubicBezTo>
                      <a:cubicBezTo>
                        <a:pt x="427" y="773"/>
                        <a:pt x="427" y="773"/>
                        <a:pt x="427" y="773"/>
                      </a:cubicBezTo>
                      <a:cubicBezTo>
                        <a:pt x="448" y="773"/>
                        <a:pt x="463" y="756"/>
                        <a:pt x="463" y="733"/>
                      </a:cubicBezTo>
                      <a:cubicBezTo>
                        <a:pt x="463" y="35"/>
                        <a:pt x="463" y="35"/>
                        <a:pt x="463" y="35"/>
                      </a:cubicBezTo>
                      <a:cubicBezTo>
                        <a:pt x="463" y="19"/>
                        <a:pt x="451" y="0"/>
                        <a:pt x="427" y="0"/>
                      </a:cubicBezTo>
                      <a:close/>
                      <a:moveTo>
                        <a:pt x="152" y="730"/>
                      </a:moveTo>
                      <a:cubicBezTo>
                        <a:pt x="152" y="737"/>
                        <a:pt x="146" y="743"/>
                        <a:pt x="139" y="743"/>
                      </a:cubicBezTo>
                      <a:cubicBezTo>
                        <a:pt x="112" y="743"/>
                        <a:pt x="112" y="743"/>
                        <a:pt x="112" y="743"/>
                      </a:cubicBezTo>
                      <a:cubicBezTo>
                        <a:pt x="106" y="743"/>
                        <a:pt x="99" y="737"/>
                        <a:pt x="99" y="730"/>
                      </a:cubicBezTo>
                      <a:cubicBezTo>
                        <a:pt x="99" y="722"/>
                        <a:pt x="99" y="722"/>
                        <a:pt x="99" y="722"/>
                      </a:cubicBezTo>
                      <a:cubicBezTo>
                        <a:pt x="99" y="714"/>
                        <a:pt x="106" y="709"/>
                        <a:pt x="112" y="709"/>
                      </a:cubicBezTo>
                      <a:cubicBezTo>
                        <a:pt x="139" y="709"/>
                        <a:pt x="139" y="709"/>
                        <a:pt x="139" y="709"/>
                      </a:cubicBezTo>
                      <a:cubicBezTo>
                        <a:pt x="146" y="709"/>
                        <a:pt x="152" y="714"/>
                        <a:pt x="152" y="722"/>
                      </a:cubicBezTo>
                      <a:cubicBezTo>
                        <a:pt x="152" y="730"/>
                        <a:pt x="152" y="730"/>
                        <a:pt x="152" y="730"/>
                      </a:cubicBezTo>
                      <a:close/>
                      <a:moveTo>
                        <a:pt x="263" y="724"/>
                      </a:moveTo>
                      <a:cubicBezTo>
                        <a:pt x="263" y="735"/>
                        <a:pt x="255" y="743"/>
                        <a:pt x="247" y="743"/>
                      </a:cubicBezTo>
                      <a:cubicBezTo>
                        <a:pt x="219" y="743"/>
                        <a:pt x="219" y="743"/>
                        <a:pt x="219" y="743"/>
                      </a:cubicBezTo>
                      <a:cubicBezTo>
                        <a:pt x="211" y="743"/>
                        <a:pt x="202" y="735"/>
                        <a:pt x="202" y="724"/>
                      </a:cubicBezTo>
                      <a:cubicBezTo>
                        <a:pt x="202" y="716"/>
                        <a:pt x="202" y="716"/>
                        <a:pt x="202" y="716"/>
                      </a:cubicBezTo>
                      <a:cubicBezTo>
                        <a:pt x="202" y="705"/>
                        <a:pt x="209" y="699"/>
                        <a:pt x="219" y="699"/>
                      </a:cubicBezTo>
                      <a:cubicBezTo>
                        <a:pt x="247" y="699"/>
                        <a:pt x="247" y="699"/>
                        <a:pt x="247" y="699"/>
                      </a:cubicBezTo>
                      <a:cubicBezTo>
                        <a:pt x="255" y="699"/>
                        <a:pt x="263" y="705"/>
                        <a:pt x="263" y="716"/>
                      </a:cubicBezTo>
                      <a:cubicBezTo>
                        <a:pt x="263" y="724"/>
                        <a:pt x="263" y="724"/>
                        <a:pt x="263" y="724"/>
                      </a:cubicBezTo>
                      <a:close/>
                      <a:moveTo>
                        <a:pt x="366" y="730"/>
                      </a:moveTo>
                      <a:cubicBezTo>
                        <a:pt x="366" y="737"/>
                        <a:pt x="360" y="743"/>
                        <a:pt x="354" y="743"/>
                      </a:cubicBezTo>
                      <a:cubicBezTo>
                        <a:pt x="326" y="743"/>
                        <a:pt x="326" y="743"/>
                        <a:pt x="326" y="743"/>
                      </a:cubicBezTo>
                      <a:cubicBezTo>
                        <a:pt x="320" y="743"/>
                        <a:pt x="314" y="737"/>
                        <a:pt x="314" y="730"/>
                      </a:cubicBezTo>
                      <a:cubicBezTo>
                        <a:pt x="314" y="722"/>
                        <a:pt x="314" y="722"/>
                        <a:pt x="314" y="722"/>
                      </a:cubicBezTo>
                      <a:cubicBezTo>
                        <a:pt x="314" y="714"/>
                        <a:pt x="320" y="709"/>
                        <a:pt x="326" y="709"/>
                      </a:cubicBezTo>
                      <a:cubicBezTo>
                        <a:pt x="354" y="709"/>
                        <a:pt x="354" y="709"/>
                        <a:pt x="354" y="709"/>
                      </a:cubicBezTo>
                      <a:cubicBezTo>
                        <a:pt x="360" y="709"/>
                        <a:pt x="366" y="714"/>
                        <a:pt x="366" y="722"/>
                      </a:cubicBezTo>
                      <a:cubicBezTo>
                        <a:pt x="366" y="730"/>
                        <a:pt x="366" y="730"/>
                        <a:pt x="366" y="730"/>
                      </a:cubicBezTo>
                      <a:close/>
                      <a:moveTo>
                        <a:pt x="417" y="644"/>
                      </a:moveTo>
                      <a:cubicBezTo>
                        <a:pt x="417" y="657"/>
                        <a:pt x="409" y="671"/>
                        <a:pt x="394" y="671"/>
                      </a:cubicBezTo>
                      <a:cubicBezTo>
                        <a:pt x="74" y="671"/>
                        <a:pt x="74" y="671"/>
                        <a:pt x="74" y="671"/>
                      </a:cubicBezTo>
                      <a:cubicBezTo>
                        <a:pt x="59" y="671"/>
                        <a:pt x="49" y="659"/>
                        <a:pt x="49" y="644"/>
                      </a:cubicBezTo>
                      <a:cubicBezTo>
                        <a:pt x="49" y="67"/>
                        <a:pt x="49" y="67"/>
                        <a:pt x="49" y="67"/>
                      </a:cubicBezTo>
                      <a:cubicBezTo>
                        <a:pt x="49" y="50"/>
                        <a:pt x="61" y="46"/>
                        <a:pt x="74" y="46"/>
                      </a:cubicBezTo>
                      <a:cubicBezTo>
                        <a:pt x="394" y="46"/>
                        <a:pt x="394" y="46"/>
                        <a:pt x="394" y="46"/>
                      </a:cubicBezTo>
                      <a:cubicBezTo>
                        <a:pt x="404" y="46"/>
                        <a:pt x="417" y="48"/>
                        <a:pt x="417" y="67"/>
                      </a:cubicBezTo>
                      <a:cubicBezTo>
                        <a:pt x="417" y="644"/>
                        <a:pt x="417" y="644"/>
                        <a:pt x="417" y="6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59"/>
                  <a:endParaRPr lang="en-US" sz="1836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</a:endParaRPr>
                </a:p>
              </p:txBody>
            </p:sp>
          </p:grpSp>
          <p:sp>
            <p:nvSpPr>
              <p:cNvPr id="26" name="Oval 44"/>
              <p:cNvSpPr/>
              <p:nvPr/>
            </p:nvSpPr>
            <p:spPr bwMode="auto">
              <a:xfrm>
                <a:off x="3017422" y="1690125"/>
                <a:ext cx="749787" cy="7690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3256" tIns="46628" rIns="93256" bIns="4662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</a:endParaRPr>
              </a:p>
            </p:txBody>
          </p:sp>
        </p:grpSp>
        <p:sp>
          <p:nvSpPr>
            <p:cNvPr id="24" name="Rectangle 6"/>
            <p:cNvSpPr/>
            <p:nvPr/>
          </p:nvSpPr>
          <p:spPr>
            <a:xfrm>
              <a:off x="3946781" y="1754842"/>
              <a:ext cx="18517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2289"/>
              <a:r>
                <a:rPr lang="en-US" sz="270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Client apps</a:t>
              </a:r>
            </a:p>
          </p:txBody>
        </p:sp>
      </p:grpSp>
      <p:sp>
        <p:nvSpPr>
          <p:cNvPr id="30" name="Rectangle 27"/>
          <p:cNvSpPr/>
          <p:nvPr/>
        </p:nvSpPr>
        <p:spPr bwMode="auto">
          <a:xfrm>
            <a:off x="2613038" y="5322059"/>
            <a:ext cx="7545926" cy="1268384"/>
          </a:xfrm>
          <a:prstGeom prst="rect">
            <a:avLst/>
          </a:prstGeom>
          <a:solidFill>
            <a:srgbClr val="68217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46083" tIns="45690" rIns="91374" bIns="73099" numCol="1" rtlCol="0" anchor="t" anchorCtr="0" compatLnSpc="1">
            <a:prstTxWarp prst="textNoShape">
              <a:avLst/>
            </a:prstTxWarp>
          </a:bodyPr>
          <a:lstStyle/>
          <a:p>
            <a:pPr defTabSz="932289"/>
            <a:endParaRPr lang="en-US" sz="2448" dirty="0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latin typeface="Segoe UI Light"/>
            </a:endParaRPr>
          </a:p>
        </p:txBody>
      </p:sp>
      <p:grpSp>
        <p:nvGrpSpPr>
          <p:cNvPr id="31" name="Group 53"/>
          <p:cNvGrpSpPr/>
          <p:nvPr/>
        </p:nvGrpSpPr>
        <p:grpSpPr>
          <a:xfrm>
            <a:off x="3428906" y="5789244"/>
            <a:ext cx="1944568" cy="724999"/>
            <a:chOff x="3631207" y="5667863"/>
            <a:chExt cx="1944568" cy="724999"/>
          </a:xfrm>
        </p:grpSpPr>
        <p:sp>
          <p:nvSpPr>
            <p:cNvPr id="32" name="Rectangle 36"/>
            <p:cNvSpPr/>
            <p:nvPr/>
          </p:nvSpPr>
          <p:spPr>
            <a:xfrm>
              <a:off x="3631207" y="5913636"/>
              <a:ext cx="1944568" cy="479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932289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224" dirty="0">
                  <a:solidFill>
                    <a:srgbClr val="FFFFFF"/>
                  </a:solidFill>
                  <a:latin typeface="Segoe UI Light"/>
                </a:rPr>
                <a:t>Next gen JIT </a:t>
              </a:r>
              <a:r>
                <a:rPr lang="en-US" sz="1071" dirty="0">
                  <a:solidFill>
                    <a:srgbClr val="FFFFFF"/>
                  </a:solidFill>
                  <a:latin typeface="Segoe UI Light"/>
                </a:rPr>
                <a:t>(“RyuJIT”)</a:t>
              </a:r>
            </a:p>
            <a:p>
              <a:pPr marL="0" lvl="1" defTabSz="932289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224" dirty="0">
                  <a:solidFill>
                    <a:srgbClr val="FFFFFF"/>
                  </a:solidFill>
                  <a:latin typeface="Segoe UI Light"/>
                </a:rPr>
                <a:t>SIMD (Data Parallelization)</a:t>
              </a:r>
            </a:p>
          </p:txBody>
        </p:sp>
        <p:sp>
          <p:nvSpPr>
            <p:cNvPr id="33" name="Rectangle 37"/>
            <p:cNvSpPr/>
            <p:nvPr/>
          </p:nvSpPr>
          <p:spPr>
            <a:xfrm>
              <a:off x="3631207" y="5667863"/>
              <a:ext cx="1033054" cy="324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32289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632" b="1" dirty="0">
                  <a:solidFill>
                    <a:srgbClr val="FFFFFF"/>
                  </a:solidFill>
                </a:rPr>
                <a:t>Runtime</a:t>
              </a:r>
            </a:p>
          </p:txBody>
        </p:sp>
      </p:grpSp>
      <p:grpSp>
        <p:nvGrpSpPr>
          <p:cNvPr id="34" name="Group 52"/>
          <p:cNvGrpSpPr/>
          <p:nvPr/>
        </p:nvGrpSpPr>
        <p:grpSpPr>
          <a:xfrm>
            <a:off x="5751791" y="5789244"/>
            <a:ext cx="2354146" cy="724999"/>
            <a:chOff x="5954092" y="5667863"/>
            <a:chExt cx="2354146" cy="724999"/>
          </a:xfrm>
        </p:grpSpPr>
        <p:sp>
          <p:nvSpPr>
            <p:cNvPr id="35" name="Rectangle 38"/>
            <p:cNvSpPr/>
            <p:nvPr/>
          </p:nvSpPr>
          <p:spPr>
            <a:xfrm>
              <a:off x="5954092" y="5667863"/>
              <a:ext cx="1164581" cy="318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32289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632" b="1" dirty="0">
                  <a:solidFill>
                    <a:srgbClr val="FFFFFF"/>
                  </a:solidFill>
                </a:rPr>
                <a:t>Compilers</a:t>
              </a:r>
            </a:p>
          </p:txBody>
        </p:sp>
        <p:sp>
          <p:nvSpPr>
            <p:cNvPr id="36" name="Rectangle 42"/>
            <p:cNvSpPr/>
            <p:nvPr/>
          </p:nvSpPr>
          <p:spPr>
            <a:xfrm>
              <a:off x="5954092" y="5913636"/>
              <a:ext cx="2354146" cy="479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932289">
                <a:lnSpc>
                  <a:spcPct val="90000"/>
                </a:lnSpc>
                <a:spcAft>
                  <a:spcPts val="340"/>
                </a:spcAft>
              </a:pPr>
              <a:r>
                <a:rPr lang="en-US" sz="1224" dirty="0">
                  <a:solidFill>
                    <a:srgbClr val="FFFFFF"/>
                  </a:solidFill>
                  <a:latin typeface="Segoe UI Light"/>
                </a:rPr>
                <a:t>.NET Compiler Platform </a:t>
              </a:r>
              <a:r>
                <a:rPr lang="en-US" sz="1071" dirty="0">
                  <a:solidFill>
                    <a:srgbClr val="FFFFFF"/>
                  </a:solidFill>
                  <a:latin typeface="Segoe UI Light"/>
                </a:rPr>
                <a:t>(“Roslyn”)</a:t>
              </a:r>
            </a:p>
            <a:p>
              <a:pPr marL="0" lvl="1" defTabSz="932289">
                <a:lnSpc>
                  <a:spcPct val="90000"/>
                </a:lnSpc>
                <a:spcAft>
                  <a:spcPts val="340"/>
                </a:spcAft>
              </a:pPr>
              <a:r>
                <a:rPr lang="en-US" sz="1224" dirty="0">
                  <a:solidFill>
                    <a:srgbClr val="FFFFFF"/>
                  </a:solidFill>
                  <a:latin typeface="Segoe UI Light"/>
                </a:rPr>
                <a:t>Languages innovation</a:t>
              </a:r>
            </a:p>
          </p:txBody>
        </p:sp>
      </p:grpSp>
      <p:grpSp>
        <p:nvGrpSpPr>
          <p:cNvPr id="37" name="Group 51"/>
          <p:cNvGrpSpPr/>
          <p:nvPr/>
        </p:nvGrpSpPr>
        <p:grpSpPr>
          <a:xfrm>
            <a:off x="8425181" y="5789244"/>
            <a:ext cx="1334417" cy="724999"/>
            <a:chOff x="8627482" y="5667863"/>
            <a:chExt cx="1334417" cy="724999"/>
          </a:xfrm>
        </p:grpSpPr>
        <p:sp>
          <p:nvSpPr>
            <p:cNvPr id="38" name="Rectangle 43"/>
            <p:cNvSpPr/>
            <p:nvPr/>
          </p:nvSpPr>
          <p:spPr>
            <a:xfrm>
              <a:off x="8627482" y="5913636"/>
              <a:ext cx="1334417" cy="479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932289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224" dirty="0">
                  <a:solidFill>
                    <a:srgbClr val="FFFFFF"/>
                  </a:solidFill>
                  <a:latin typeface="Segoe UI Light"/>
                </a:rPr>
                <a:t>BCL and PCL</a:t>
              </a:r>
            </a:p>
            <a:p>
              <a:pPr marL="0" lvl="1" defTabSz="932289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224" dirty="0">
                  <a:solidFill>
                    <a:srgbClr val="FFFFFF"/>
                  </a:solidFill>
                  <a:latin typeface="Segoe UI Light"/>
                </a:rPr>
                <a:t>Entity Framework</a:t>
              </a:r>
            </a:p>
          </p:txBody>
        </p:sp>
        <p:sp>
          <p:nvSpPr>
            <p:cNvPr id="39" name="Rectangle 45"/>
            <p:cNvSpPr/>
            <p:nvPr/>
          </p:nvSpPr>
          <p:spPr>
            <a:xfrm>
              <a:off x="8627482" y="5667863"/>
              <a:ext cx="1033054" cy="318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32289">
                <a:lnSpc>
                  <a:spcPct val="90000"/>
                </a:lnSpc>
                <a:spcAft>
                  <a:spcPts val="340"/>
                </a:spcAft>
                <a:defRPr/>
              </a:pPr>
              <a:r>
                <a:rPr lang="en-US" sz="1632" b="1" dirty="0">
                  <a:solidFill>
                    <a:srgbClr val="FFFFFF"/>
                  </a:solidFill>
                </a:rPr>
                <a:t>Libraries</a:t>
              </a:r>
            </a:p>
          </p:txBody>
        </p:sp>
      </p:grpSp>
      <p:grpSp>
        <p:nvGrpSpPr>
          <p:cNvPr id="40" name="Group 54"/>
          <p:cNvGrpSpPr/>
          <p:nvPr/>
        </p:nvGrpSpPr>
        <p:grpSpPr>
          <a:xfrm>
            <a:off x="2739336" y="5335582"/>
            <a:ext cx="2052004" cy="523220"/>
            <a:chOff x="2941637" y="5214201"/>
            <a:chExt cx="2052004" cy="523220"/>
          </a:xfrm>
        </p:grpSpPr>
        <p:grpSp>
          <p:nvGrpSpPr>
            <p:cNvPr id="41" name="Group 32"/>
            <p:cNvGrpSpPr/>
            <p:nvPr/>
          </p:nvGrpSpPr>
          <p:grpSpPr>
            <a:xfrm>
              <a:off x="2941637" y="5301944"/>
              <a:ext cx="402453" cy="328918"/>
              <a:chOff x="9061629" y="5706715"/>
              <a:chExt cx="380421" cy="310912"/>
            </a:xfrm>
          </p:grpSpPr>
          <p:sp>
            <p:nvSpPr>
              <p:cNvPr id="43" name="Freeform 86"/>
              <p:cNvSpPr>
                <a:spLocks noEditPoints="1"/>
              </p:cNvSpPr>
              <p:nvPr/>
            </p:nvSpPr>
            <p:spPr bwMode="black">
              <a:xfrm>
                <a:off x="9061629" y="5737038"/>
                <a:ext cx="277768" cy="280589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51024"/>
                <a:endParaRPr lang="en-US" sz="1632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endParaRPr>
              </a:p>
            </p:txBody>
          </p:sp>
          <p:sp>
            <p:nvSpPr>
              <p:cNvPr id="44" name="Oval 87"/>
              <p:cNvSpPr>
                <a:spLocks noChangeArrowheads="1"/>
              </p:cNvSpPr>
              <p:nvPr/>
            </p:nvSpPr>
            <p:spPr bwMode="black">
              <a:xfrm>
                <a:off x="9172736" y="5854128"/>
                <a:ext cx="51528" cy="517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51024"/>
                <a:endParaRPr lang="en-US" sz="1632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endParaRPr>
              </a:p>
            </p:txBody>
          </p:sp>
          <p:sp>
            <p:nvSpPr>
              <p:cNvPr id="45" name="Freeform 88"/>
              <p:cNvSpPr>
                <a:spLocks noEditPoints="1"/>
              </p:cNvSpPr>
              <p:nvPr/>
            </p:nvSpPr>
            <p:spPr bwMode="black">
              <a:xfrm>
                <a:off x="9301153" y="5706715"/>
                <a:ext cx="140897" cy="152424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51024"/>
                <a:endParaRPr lang="en-US" sz="1632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endParaRPr>
              </a:p>
            </p:txBody>
          </p:sp>
        </p:grpSp>
        <p:sp>
          <p:nvSpPr>
            <p:cNvPr id="42" name="Rectangle 8"/>
            <p:cNvSpPr/>
            <p:nvPr/>
          </p:nvSpPr>
          <p:spPr>
            <a:xfrm>
              <a:off x="3399935" y="5214201"/>
              <a:ext cx="15937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2289"/>
              <a:r>
                <a:rPr lang="en-US" sz="280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Common</a:t>
              </a:r>
            </a:p>
          </p:txBody>
        </p:sp>
      </p:grpSp>
      <p:sp>
        <p:nvSpPr>
          <p:cNvPr id="46" name="Rectangle 39"/>
          <p:cNvSpPr/>
          <p:nvPr/>
        </p:nvSpPr>
        <p:spPr bwMode="auto">
          <a:xfrm>
            <a:off x="10440985" y="1650972"/>
            <a:ext cx="1516155" cy="4925942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386" tIns="45696" rIns="91386" bIns="73109" numCol="1" rtlCol="0" anchor="ctr" anchorCtr="0" compatLnSpc="1">
            <a:prstTxWarp prst="textNoShape">
              <a:avLst/>
            </a:prstTxWarp>
          </a:bodyPr>
          <a:lstStyle/>
          <a:p>
            <a:pPr defTabSz="932468"/>
            <a:endParaRPr lang="en-US" dirty="0" err="1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7" name="Rectangle 40"/>
          <p:cNvSpPr/>
          <p:nvPr/>
        </p:nvSpPr>
        <p:spPr>
          <a:xfrm>
            <a:off x="10459721" y="1743134"/>
            <a:ext cx="1528390" cy="478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468"/>
            <a:r>
              <a:rPr lang="en-US" sz="2400" dirty="0" smtClean="0">
                <a:gradFill>
                  <a:gsLst>
                    <a:gs pos="2752">
                      <a:srgbClr val="002050"/>
                    </a:gs>
                    <a:gs pos="25000">
                      <a:srgbClr val="002050"/>
                    </a:gs>
                  </a:gsLst>
                  <a:lin ang="5400000" scaled="1"/>
                </a:gradFill>
                <a:latin typeface="Segoe UI Light"/>
              </a:rPr>
              <a:t>Openness</a:t>
            </a:r>
            <a:endParaRPr lang="en-US" sz="2400" dirty="0">
              <a:gradFill>
                <a:gsLst>
                  <a:gs pos="2752">
                    <a:srgbClr val="002050"/>
                  </a:gs>
                  <a:gs pos="25000">
                    <a:srgbClr val="002050"/>
                  </a:gs>
                </a:gsLst>
                <a:lin ang="5400000" scaled="1"/>
              </a:gradFill>
              <a:latin typeface="Segoe UI Light"/>
            </a:endParaRPr>
          </a:p>
        </p:txBody>
      </p:sp>
      <p:pic>
        <p:nvPicPr>
          <p:cNvPr id="48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41" y="2304328"/>
            <a:ext cx="1260907" cy="1260907"/>
          </a:xfrm>
          <a:prstGeom prst="rect">
            <a:avLst/>
          </a:prstGeom>
        </p:spPr>
      </p:pic>
      <p:sp>
        <p:nvSpPr>
          <p:cNvPr id="49" name="Rectangle 56"/>
          <p:cNvSpPr/>
          <p:nvPr/>
        </p:nvSpPr>
        <p:spPr>
          <a:xfrm>
            <a:off x="540484" y="2938223"/>
            <a:ext cx="1398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289"/>
            <a:r>
              <a:rPr lang="en-US" sz="2000" dirty="0">
                <a:solidFill>
                  <a:schemeClr val="tx2"/>
                </a:solidFill>
              </a:rPr>
              <a:t>Multi-purpose</a:t>
            </a:r>
          </a:p>
        </p:txBody>
      </p:sp>
      <p:sp>
        <p:nvSpPr>
          <p:cNvPr id="50" name="Rectangle 57"/>
          <p:cNvSpPr/>
          <p:nvPr/>
        </p:nvSpPr>
        <p:spPr>
          <a:xfrm>
            <a:off x="540484" y="4174073"/>
            <a:ext cx="1151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289"/>
            <a:r>
              <a:rPr lang="en-US" sz="2000" dirty="0">
                <a:solidFill>
                  <a:schemeClr val="tx2"/>
                </a:solidFill>
              </a:rPr>
              <a:t>Specialized</a:t>
            </a:r>
          </a:p>
        </p:txBody>
      </p:sp>
      <p:sp>
        <p:nvSpPr>
          <p:cNvPr id="51" name="Trapezoid 59"/>
          <p:cNvSpPr/>
          <p:nvPr/>
        </p:nvSpPr>
        <p:spPr bwMode="auto">
          <a:xfrm rot="16200000" flipH="1" flipV="1">
            <a:off x="7735542" y="4032640"/>
            <a:ext cx="5257800" cy="162609"/>
          </a:xfrm>
          <a:prstGeom prst="trapezoid">
            <a:avLst>
              <a:gd name="adj" fmla="val 101149"/>
            </a:avLst>
          </a:prstGeom>
          <a:solidFill>
            <a:schemeClr val="tx1">
              <a:lumMod val="8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520" tIns="274320" rIns="89639" bIns="89642" numCol="1" rtlCol="0" anchor="t" anchorCtr="0" compatLnSpc="1">
            <a:prstTxWarp prst="textNoShape">
              <a:avLst/>
            </a:prstTxWarp>
          </a:bodyPr>
          <a:lstStyle/>
          <a:p>
            <a:pPr defTabSz="914098"/>
            <a:endParaRPr lang="en-US" sz="2800" dirty="0" err="1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718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2E-6 -0.25488 L 3.952E-6 -2.26509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5361 -9.44167E-7 L -4.69747E-7 -9.44167E-7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2E-6 -0.25488 L 3.952E-6 -2.26509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5361 -9.44167E-7 L -4.69747E-7 -9.44167E-7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5361 -9.44167E-7 L -4.69747E-7 -9.44167E-7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5361 -9.44167E-7 L -4.69747E-7 -9.44167E-7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1 -9.44167E-7 L -4.69747E-7 -9.44167E-7 " pathEditMode="relative" rAng="0" ptsTypes="AA">
                                      <p:cBhvr>
                                        <p:cTn id="6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1 -9.44167E-7 L -4.69747E-7 -9.44167E-7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1496E-6 -0.09056 L -2.1496E-6 1.2256E-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1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3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5361 -9.44167E-7 L -4.69747E-7 -9.44167E-7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3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5361 -9.44167E-7 L -4.69747E-7 -9.44167E-7 " pathEditMode="relative" rAng="0" ptsTypes="AA">
                                      <p:cBhvr>
                                        <p:cTn id="9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5361 -9.44167E-7 L -4.69747E-7 -9.44167E-7 " pathEditMode="relative" rAng="0" ptsTypes="AA">
                                      <p:cBhvr>
                                        <p:cTn id="9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3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361 -9.44167E-7 L -4.69747E-7 -9.44167E-7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702 -2.52837E-6 L 1.81261E-7 -2.52837E-6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7391 -2.52837E-6 L 4.60812E-6 -2.52837E-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9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5361 -9.07853E-7 L 2.22875E-6 -9.07853E-7 " pathEditMode="relative" rAng="0" ptsTypes="AA">
                                      <p:cBhvr>
                                        <p:cTn id="12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3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5361 1.15297E-6 L -6.63773E-8 1.15297E-6 " pathEditMode="relative" rAng="0" ptsTypes="AA">
                                      <p:cBhvr>
                                        <p:cTn id="12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/>
      <p:bldP spid="17" grpId="1"/>
      <p:bldP spid="18" grpId="0"/>
      <p:bldP spid="18" grpId="1"/>
      <p:bldP spid="19" grpId="0" animBg="1"/>
      <p:bldP spid="19" grpId="1" animBg="1"/>
      <p:bldP spid="20" grpId="0"/>
      <p:bldP spid="20" grpId="1"/>
      <p:bldP spid="21" grpId="0"/>
      <p:bldP spid="21" grpId="1"/>
      <p:bldP spid="30" grpId="0" animBg="1"/>
      <p:bldP spid="30" grpId="1" animBg="1"/>
      <p:bldP spid="30" grpId="2" animBg="1"/>
      <p:bldP spid="46" grpId="0" animBg="1"/>
      <p:bldP spid="46" grpId="1" animBg="1"/>
      <p:bldP spid="46" grpId="2" animBg="1"/>
      <p:bldP spid="47" grpId="0"/>
      <p:bldP spid="47" grpId="1"/>
      <p:bldP spid="49" grpId="0"/>
      <p:bldP spid="50" grpId="0"/>
      <p:bldP spid="51" grpId="0" animBg="1"/>
      <p:bldP spid="51" grpId="1" animBg="1"/>
      <p:bldP spid="5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ASP.NET</a:t>
            </a:r>
            <a:endParaRPr lang="pt-BR" dirty="0"/>
          </a:p>
        </p:txBody>
      </p:sp>
      <p:pic>
        <p:nvPicPr>
          <p:cNvPr id="2050" name="Picture 2" descr="http://blogs.msdn.com/cfs-filesystemfile.ashx/__key/communityserver-blogs-components-weblogfiles/00-00-00-84-75-metablogapi/3652.image_5F00_thumb_5F00_00F147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810509"/>
            <a:ext cx="81534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8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173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Bebas Neue</vt:lpstr>
      <vt:lpstr>FFF Tusj</vt:lpstr>
      <vt:lpstr>Segoe UI</vt:lpstr>
      <vt:lpstr>Segoe UI Light</vt:lpstr>
      <vt:lpstr>Wingdings</vt:lpstr>
      <vt:lpstr>Tema do Office</vt:lpstr>
      <vt:lpstr>Módulo 3</vt:lpstr>
      <vt:lpstr>Módulo 3 - Agenda</vt:lpstr>
      <vt:lpstr>Novidades do ASP.NET</vt:lpstr>
      <vt:lpstr>One ASP.NET</vt:lpstr>
      <vt:lpstr>One ASP.NET</vt:lpstr>
      <vt:lpstr>One ASP.NET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66</cp:revision>
  <dcterms:created xsi:type="dcterms:W3CDTF">2015-02-23T22:14:06Z</dcterms:created>
  <dcterms:modified xsi:type="dcterms:W3CDTF">2015-06-01T18:39:53Z</dcterms:modified>
</cp:coreProperties>
</file>