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Lora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ora-italic.fntdata"/><Relationship Id="rId10" Type="http://schemas.openxmlformats.org/officeDocument/2006/relationships/slide" Target="slides/slide4.xml"/><Relationship Id="rId32" Type="http://schemas.openxmlformats.org/officeDocument/2006/relationships/font" Target="fonts/Lora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Lora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0cb9126d1_1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30cb9126d1_13_22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d6fa7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3d6fa7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3cdf4cb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3cdf4c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c066f4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3c066f4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c066f48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c066f48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c066f48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3c066f48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c066f48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3c066f48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c066f4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3c066f4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c066f48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3c066f48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c066f48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3c066f48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3c066f4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3c066f4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cc9488e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cc9488e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3c066f48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3c066f48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c066f48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3c066f48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3c066f48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3c066f4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95da492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95da492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93a836d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93a836d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3bb1189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3bb1189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bb1189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3bb1189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d6fa71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d6fa71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c066f48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3c066f48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3cdf4cb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3cdf4cb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3d6fa71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3d6fa71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:\TDC2017\Logos\TDC2017\logo-tdc-vertical-A4.emf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8238" y="500062"/>
            <a:ext cx="4427536" cy="28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648462" y="3418675"/>
            <a:ext cx="78471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</a:rPr>
              <a:t>Trilha: Software Security</a:t>
            </a:r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647725" y="4135275"/>
            <a:ext cx="7848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t-BR" sz="2000"/>
              <a:t>André Barreto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647712" y="4535487"/>
            <a:ext cx="78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Especialista em Segurança Cibernética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DC Innovation 2022 - Custom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311700" y="238300"/>
            <a:ext cx="8215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Segurança</a:t>
            </a:r>
            <a:endParaRPr sz="3000"/>
          </a:p>
        </p:txBody>
      </p:sp>
      <p:sp>
        <p:nvSpPr>
          <p:cNvPr id="28" name="Google Shape;28;p3"/>
          <p:cNvSpPr txBox="1"/>
          <p:nvPr/>
        </p:nvSpPr>
        <p:spPr>
          <a:xfrm>
            <a:off x="311700" y="2063075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Como mensurar o valor de algo abstrato e conseguir o tão almejado "orçamento"</a:t>
            </a:r>
            <a:endParaRPr sz="3000"/>
          </a:p>
        </p:txBody>
      </p:sp>
      <p:pic>
        <p:nvPicPr>
          <p:cNvPr descr="I:\TDC2017\Logos\TDC2017\logo-tdc-horizontal-A4.emf"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5532" y="287337"/>
            <a:ext cx="2500372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:\TDC2017\Logos\TDC2017\logo-tdc-horizontal-A4.emf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5532" y="287337"/>
            <a:ext cx="2500372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DC Innovation 2022 - Custom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:\TDC2017\Logos\TDC2017\logo-tdc-horizontal-A4.emf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5532" y="287337"/>
            <a:ext cx="2500372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DC Innovation 2022 - Custom 1">
  <p:cSld name="BLANK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:\TDC2017\Logos\TDC2017\logo-tdc-vertical-A4.emf"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8238" y="500062"/>
            <a:ext cx="4427536" cy="28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648462" y="3418675"/>
            <a:ext cx="78471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</a:rPr>
              <a:t>Trilha: Análise de Negócios</a:t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647725" y="4135275"/>
            <a:ext cx="7848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t-BR" sz="2000"/>
              <a:t>André Barreto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47712" y="4535487"/>
            <a:ext cx="78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Especialista em Segurança Cibernética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11700" y="2291675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Não deixe esse risco fora da sua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3600"/>
              <a:t>Análise de Negócio.</a:t>
            </a:r>
            <a:endParaRPr b="1" sz="3600"/>
          </a:p>
        </p:txBody>
      </p:sp>
      <p:pic>
        <p:nvPicPr>
          <p:cNvPr descr="I:\TDC2017\Logos\TDC2017\logo-tdc-horizontal-A4.emf" id="62" name="Google Shape;6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5532" y="287337"/>
            <a:ext cx="2500372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6900" y="23828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Ameaças Cibernéticas</a:t>
            </a:r>
            <a:endParaRPr sz="4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:\TDC2017\Logos\TDC2017\logo-tdc-horizontal-A4.emf"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5532" y="287337"/>
            <a:ext cx="2500372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DC Innovation 2022 - Custom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:\TDC2017\Logos\TDC2017\logo-tdc-horizontal-A4.emf" id="70" name="Google Shape;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5532" y="287337"/>
            <a:ext cx="2500372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-6350" y="5056175"/>
            <a:ext cx="1546800" cy="144600"/>
          </a:xfrm>
          <a:prstGeom prst="rect">
            <a:avLst/>
          </a:prstGeom>
          <a:solidFill>
            <a:srgbClr val="EF82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540349" y="5056175"/>
            <a:ext cx="1546800" cy="144600"/>
          </a:xfrm>
          <a:prstGeom prst="rect">
            <a:avLst/>
          </a:prstGeom>
          <a:solidFill>
            <a:srgbClr val="E20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082250" y="5056175"/>
            <a:ext cx="1546800" cy="144600"/>
          </a:xfrm>
          <a:prstGeom prst="rect">
            <a:avLst/>
          </a:prstGeom>
          <a:solidFill>
            <a:srgbClr val="7B25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4625750" y="5056175"/>
            <a:ext cx="1546800" cy="144600"/>
          </a:xfrm>
          <a:prstGeom prst="rect">
            <a:avLst/>
          </a:prstGeom>
          <a:solidFill>
            <a:srgbClr val="0054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6151625" y="5056175"/>
            <a:ext cx="1546800" cy="144600"/>
          </a:xfrm>
          <a:prstGeom prst="rect">
            <a:avLst/>
          </a:prstGeom>
          <a:solidFill>
            <a:srgbClr val="079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7688725" y="5056175"/>
            <a:ext cx="1494900" cy="144600"/>
          </a:xfrm>
          <a:prstGeom prst="rect">
            <a:avLst/>
          </a:prstGeom>
          <a:solidFill>
            <a:srgbClr val="0099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-22987" y="0"/>
            <a:ext cx="1546800" cy="144600"/>
          </a:xfrm>
          <a:prstGeom prst="rect">
            <a:avLst/>
          </a:prstGeom>
          <a:solidFill>
            <a:srgbClr val="EF82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523712" y="0"/>
            <a:ext cx="1546800" cy="144600"/>
          </a:xfrm>
          <a:prstGeom prst="rect">
            <a:avLst/>
          </a:prstGeom>
          <a:solidFill>
            <a:srgbClr val="E20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3065612" y="0"/>
            <a:ext cx="1546800" cy="144600"/>
          </a:xfrm>
          <a:prstGeom prst="rect">
            <a:avLst/>
          </a:prstGeom>
          <a:solidFill>
            <a:srgbClr val="7B25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609112" y="0"/>
            <a:ext cx="1546800" cy="144600"/>
          </a:xfrm>
          <a:prstGeom prst="rect">
            <a:avLst/>
          </a:prstGeom>
          <a:solidFill>
            <a:srgbClr val="0054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134987" y="0"/>
            <a:ext cx="1546800" cy="144600"/>
          </a:xfrm>
          <a:prstGeom prst="rect">
            <a:avLst/>
          </a:prstGeom>
          <a:solidFill>
            <a:srgbClr val="079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7672087" y="0"/>
            <a:ext cx="1494900" cy="144600"/>
          </a:xfrm>
          <a:prstGeom prst="rect">
            <a:avLst/>
          </a:prstGeom>
          <a:solidFill>
            <a:srgbClr val="0099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-6350" y="5056175"/>
            <a:ext cx="1546800" cy="144600"/>
          </a:xfrm>
          <a:prstGeom prst="rect">
            <a:avLst/>
          </a:prstGeom>
          <a:solidFill>
            <a:srgbClr val="EF82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540349" y="5056175"/>
            <a:ext cx="1546800" cy="144600"/>
          </a:xfrm>
          <a:prstGeom prst="rect">
            <a:avLst/>
          </a:prstGeom>
          <a:solidFill>
            <a:srgbClr val="E20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082250" y="5056175"/>
            <a:ext cx="1546800" cy="144600"/>
          </a:xfrm>
          <a:prstGeom prst="rect">
            <a:avLst/>
          </a:prstGeom>
          <a:solidFill>
            <a:srgbClr val="7B25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4625750" y="5056175"/>
            <a:ext cx="1546800" cy="144600"/>
          </a:xfrm>
          <a:prstGeom prst="rect">
            <a:avLst/>
          </a:prstGeom>
          <a:solidFill>
            <a:srgbClr val="0054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6151625" y="5056175"/>
            <a:ext cx="1546800" cy="144600"/>
          </a:xfrm>
          <a:prstGeom prst="rect">
            <a:avLst/>
          </a:prstGeom>
          <a:solidFill>
            <a:srgbClr val="079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7688725" y="5056175"/>
            <a:ext cx="1494900" cy="144600"/>
          </a:xfrm>
          <a:prstGeom prst="rect">
            <a:avLst/>
          </a:prstGeom>
          <a:solidFill>
            <a:srgbClr val="0099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-22987" y="0"/>
            <a:ext cx="1546800" cy="144600"/>
          </a:xfrm>
          <a:prstGeom prst="rect">
            <a:avLst/>
          </a:prstGeom>
          <a:solidFill>
            <a:srgbClr val="EF82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1523712" y="0"/>
            <a:ext cx="1546800" cy="144600"/>
          </a:xfrm>
          <a:prstGeom prst="rect">
            <a:avLst/>
          </a:prstGeom>
          <a:solidFill>
            <a:srgbClr val="E20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065612" y="0"/>
            <a:ext cx="1546800" cy="144600"/>
          </a:xfrm>
          <a:prstGeom prst="rect">
            <a:avLst/>
          </a:prstGeom>
          <a:solidFill>
            <a:srgbClr val="7B25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4609112" y="0"/>
            <a:ext cx="1546800" cy="144600"/>
          </a:xfrm>
          <a:prstGeom prst="rect">
            <a:avLst/>
          </a:prstGeom>
          <a:solidFill>
            <a:srgbClr val="0054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6134987" y="0"/>
            <a:ext cx="1546800" cy="144600"/>
          </a:xfrm>
          <a:prstGeom prst="rect">
            <a:avLst/>
          </a:prstGeom>
          <a:solidFill>
            <a:srgbClr val="079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7672087" y="0"/>
            <a:ext cx="1494900" cy="144600"/>
          </a:xfrm>
          <a:prstGeom prst="rect">
            <a:avLst/>
          </a:prstGeom>
          <a:solidFill>
            <a:srgbClr val="0099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ctrTitle"/>
          </p:nvPr>
        </p:nvSpPr>
        <p:spPr>
          <a:xfrm>
            <a:off x="196925" y="7445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Dilema de responsabilidade</a:t>
            </a:r>
            <a:endParaRPr sz="2400"/>
          </a:p>
        </p:txBody>
      </p:sp>
      <p:sp>
        <p:nvSpPr>
          <p:cNvPr id="143" name="Google Shape;143;p22"/>
          <p:cNvSpPr txBox="1"/>
          <p:nvPr/>
        </p:nvSpPr>
        <p:spPr>
          <a:xfrm rot="-791361">
            <a:off x="2302633" y="1940702"/>
            <a:ext cx="4538725" cy="12620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Responsabilidade com do negócio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VS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Responsabilidade regulatória e criminal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ctrTitle"/>
          </p:nvPr>
        </p:nvSpPr>
        <p:spPr>
          <a:xfrm>
            <a:off x="196925" y="7445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outro lado</a:t>
            </a:r>
            <a:endParaRPr sz="2400"/>
          </a:p>
        </p:txBody>
      </p:sp>
      <p:sp>
        <p:nvSpPr>
          <p:cNvPr id="153" name="Google Shape;153;p24"/>
          <p:cNvSpPr txBox="1"/>
          <p:nvPr/>
        </p:nvSpPr>
        <p:spPr>
          <a:xfrm>
            <a:off x="196925" y="831900"/>
            <a:ext cx="64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Invasões, vazamentos de dados e ransomware estão entre os assuntos que mais tem “tirado o sono” dos executivos em todo o mundo!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96925" y="3459275"/>
            <a:ext cx="86649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Pesquisa anual da IIA (Institute of Internal Auditors) - RISK IN FOCUS - Hot topics for internal auditors</a:t>
            </a:r>
            <a:br>
              <a:rPr lang="pt-BR" sz="1200"/>
            </a:br>
            <a:r>
              <a:rPr lang="pt-BR" sz="1200"/>
              <a:t>CAE (Chief Audit Executives) de 15 países na Europa</a:t>
            </a:r>
            <a:br>
              <a:rPr lang="pt-BR" sz="1200"/>
            </a:br>
            <a:br>
              <a:rPr lang="pt-BR" sz="1200"/>
            </a:br>
            <a:r>
              <a:rPr lang="pt-BR" sz="1200"/>
              <a:t>Guia para os comitês de auditoria, governança, compliance, gerenciamento de risco e membros do board.</a:t>
            </a:r>
            <a:br>
              <a:rPr lang="pt-BR" sz="1200"/>
            </a:br>
            <a:br>
              <a:rPr lang="pt-BR" sz="1200"/>
            </a:br>
            <a:r>
              <a:rPr i="1" lang="pt-BR" sz="1000"/>
              <a:t>Austria, Belgium, Bulgaria, France, Germany, Greece, Ireland, Italy, Luxembourg, The Netherlands, Slovenia, Spain, Sweden, Switzerland and the UK.</a:t>
            </a:r>
            <a:endParaRPr i="1" sz="1000"/>
          </a:p>
        </p:txBody>
      </p:sp>
      <p:sp>
        <p:nvSpPr>
          <p:cNvPr id="155" name="Google Shape;155;p24"/>
          <p:cNvSpPr txBox="1"/>
          <p:nvPr/>
        </p:nvSpPr>
        <p:spPr>
          <a:xfrm>
            <a:off x="196925" y="1524000"/>
            <a:ext cx="86649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Abril/2022 - Censuswide em parceria com a Cybereason - Pesquisa sobre ransomware</a:t>
            </a:r>
            <a:br>
              <a:rPr lang="pt-BR" sz="1200"/>
            </a:br>
            <a:r>
              <a:rPr lang="pt-BR" sz="1200"/>
              <a:t>1.456 profissionais de segurança de organizações com 700+ funcionários.</a:t>
            </a:r>
            <a:br>
              <a:rPr lang="pt-BR" sz="1200"/>
            </a:br>
            <a:r>
              <a:rPr i="1" lang="pt-BR" sz="1000"/>
              <a:t>United States (24%), United Kingdom (17%), Germany (10%), France (10%), Japan (10%), Italy, (7%), South Africa (7%), United Arab Emirates (7%), and Singapore (7%).</a:t>
            </a:r>
            <a:endParaRPr i="1" sz="1000"/>
          </a:p>
        </p:txBody>
      </p:sp>
      <p:sp>
        <p:nvSpPr>
          <p:cNvPr id="156" name="Google Shape;156;p24"/>
          <p:cNvSpPr txBox="1"/>
          <p:nvPr/>
        </p:nvSpPr>
        <p:spPr>
          <a:xfrm>
            <a:off x="2432900" y="2523600"/>
            <a:ext cx="4335000" cy="554100"/>
          </a:xfrm>
          <a:prstGeom prst="rect">
            <a:avLst/>
          </a:prstGeom>
          <a:noFill/>
          <a:ln cap="flat" cmpd="sng" w="28575">
            <a:solidFill>
              <a:srgbClr val="1B1B1B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37% foram forçadas a demitir funcionários após o incidente.</a:t>
            </a:r>
            <a:br>
              <a:rPr lang="pt-BR" sz="1200">
                <a:solidFill>
                  <a:schemeClr val="dk1"/>
                </a:solidFill>
              </a:rPr>
            </a:br>
            <a:r>
              <a:rPr lang="pt-BR" sz="1200">
                <a:solidFill>
                  <a:schemeClr val="dk1"/>
                </a:solidFill>
              </a:rPr>
              <a:t>35% reportaram demissões/renúncias de executivos (c-level)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4294967295" type="ctrTitle"/>
          </p:nvPr>
        </p:nvSpPr>
        <p:spPr>
          <a:xfrm>
            <a:off x="196925" y="7445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Maiores riscos corporativos</a:t>
            </a:r>
            <a:endParaRPr sz="24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25" y="583875"/>
            <a:ext cx="5902775" cy="25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200" y="2472950"/>
            <a:ext cx="6002601" cy="25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661475" y="787500"/>
            <a:ext cx="1614000" cy="10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3460800" y="2985525"/>
            <a:ext cx="1708200" cy="13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96925" y="3229075"/>
            <a:ext cx="359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⬆️ Capital humano: 5 -&gt; 4 -&gt; 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95037" y="944441"/>
            <a:ext cx="1480500" cy="1056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634850" y="3441975"/>
            <a:ext cx="1540800" cy="1335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96925" y="3610075"/>
            <a:ext cx="359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⬆️ Macroeconomia e geopolitica: 7 -&gt; 7 -&gt; 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951146" y="486816"/>
            <a:ext cx="3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🏆</a:t>
            </a:r>
            <a:endParaRPr sz="1200"/>
          </a:p>
        </p:txBody>
      </p:sp>
      <p:sp>
        <p:nvSpPr>
          <p:cNvPr id="171" name="Google Shape;171;p25"/>
          <p:cNvSpPr txBox="1"/>
          <p:nvPr/>
        </p:nvSpPr>
        <p:spPr>
          <a:xfrm>
            <a:off x="3833246" y="2392573"/>
            <a:ext cx="3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🏆</a:t>
            </a:r>
            <a:endParaRPr sz="1200"/>
          </a:p>
        </p:txBody>
      </p:sp>
      <p:sp>
        <p:nvSpPr>
          <p:cNvPr id="172" name="Google Shape;172;p25"/>
          <p:cNvSpPr txBox="1"/>
          <p:nvPr/>
        </p:nvSpPr>
        <p:spPr>
          <a:xfrm>
            <a:off x="196925" y="3991075"/>
            <a:ext cx="359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🏆 Segurança cibernética e dos dados: 1 -&gt; 1 -&gt; 1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550" y="1183375"/>
            <a:ext cx="2519075" cy="13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4294967295" type="ctrTitle"/>
          </p:nvPr>
        </p:nvSpPr>
        <p:spPr>
          <a:xfrm>
            <a:off x="196925" y="7445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Oportunidade</a:t>
            </a:r>
            <a:endParaRPr sz="24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0350"/>
            <a:ext cx="6299350" cy="25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400" y="3524975"/>
            <a:ext cx="30765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 rot="-734185">
            <a:off x="6126024" y="1274110"/>
            <a:ext cx="1983052" cy="64644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00"/>
                </a:solidFill>
              </a:rPr>
              <a:t>C</a:t>
            </a:r>
            <a:r>
              <a:rPr b="1" lang="pt-BR" sz="3000">
                <a:solidFill>
                  <a:srgbClr val="FFFF00"/>
                </a:solidFill>
              </a:rPr>
              <a:t>omo?</a:t>
            </a:r>
            <a:endParaRPr b="1" sz="3000">
              <a:solidFill>
                <a:srgbClr val="FFFF00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 rot="-734461">
            <a:off x="5583554" y="2988697"/>
            <a:ext cx="2643092" cy="117749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00"/>
                </a:solidFill>
              </a:rPr>
              <a:t>Técnicas de Venda</a:t>
            </a:r>
            <a:endParaRPr b="1" sz="30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Decisões sobre investimos</a:t>
            </a:r>
            <a:endParaRPr sz="2400"/>
          </a:p>
        </p:txBody>
      </p:sp>
      <p:sp>
        <p:nvSpPr>
          <p:cNvPr id="192" name="Google Shape;192;p28"/>
          <p:cNvSpPr txBox="1"/>
          <p:nvPr/>
        </p:nvSpPr>
        <p:spPr>
          <a:xfrm>
            <a:off x="424475" y="1114250"/>
            <a:ext cx="8065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Segurança é uma das áreas de tecnologia mais abstratas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C-levels e conselho: decisões de investimentos com embasamento (números, estatísticas, previsões, estimativas)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Nesse ponto, historicamente a área de segurança deixa a desejar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Como medir a segurança? Como medir hipóteses que você trabalha para nunca acontecerem?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Sistemas e infraestruturas são mais mensuráveis (funcionalidade existe ou não existe, x usuários, x tempo de resposta)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Apresentar as ameaças, de modo concreto, alinhado com as consequências para o negócio, ajuda a mostrar a importância da área e a receber mais investimentos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fazer isso?</a:t>
            </a:r>
            <a:endParaRPr sz="2400"/>
          </a:p>
        </p:txBody>
      </p:sp>
      <p:sp>
        <p:nvSpPr>
          <p:cNvPr id="198" name="Google Shape;198;p29"/>
          <p:cNvSpPr txBox="1"/>
          <p:nvPr/>
        </p:nvSpPr>
        <p:spPr>
          <a:xfrm>
            <a:off x="424475" y="1114250"/>
            <a:ext cx="8065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Estar informado sobre assuntos, notícias e acontecimentos no Brasil e no mundo.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Saber que problema querem resolver. Como solucionar um problema que não existe?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Relacionar questões técnicas com o negócio. Qual o impacto?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Não ficar no abstrato, no vago.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Falar uma linguagem que todos entendam.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Estar informado</a:t>
            </a:r>
            <a:endParaRPr sz="2400"/>
          </a:p>
        </p:txBody>
      </p:sp>
      <p:sp>
        <p:nvSpPr>
          <p:cNvPr id="204" name="Google Shape;204;p30"/>
          <p:cNvSpPr txBox="1"/>
          <p:nvPr/>
        </p:nvSpPr>
        <p:spPr>
          <a:xfrm>
            <a:off x="424475" y="1114250"/>
            <a:ext cx="80655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 u="sng">
                <a:solidFill>
                  <a:schemeClr val="dk1"/>
                </a:solidFill>
              </a:rPr>
              <a:t>https://www.cisoadvisor.com.br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 u="sng">
                <a:solidFill>
                  <a:schemeClr val="dk1"/>
                </a:solidFill>
              </a:rPr>
              <a:t>https://www.incyber.net.br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https://olhardigital.com.br/editorias/seguranca/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https://www1.folha.uol.com.br/folha-topicos/ciberseguranca/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problema quer resolver?</a:t>
            </a:r>
            <a:endParaRPr sz="2400"/>
          </a:p>
        </p:txBody>
      </p:sp>
      <p:sp>
        <p:nvSpPr>
          <p:cNvPr id="210" name="Google Shape;210;p31"/>
          <p:cNvSpPr txBox="1"/>
          <p:nvPr/>
        </p:nvSpPr>
        <p:spPr>
          <a:xfrm>
            <a:off x="424475" y="1114250"/>
            <a:ext cx="8065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Identificar pontos de melhoria.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Buscar possíveis falhas de segurança (processos, pessoas e tecnologia)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Propósito d</a:t>
            </a:r>
            <a:r>
              <a:rPr lang="pt-BR" sz="2400"/>
              <a:t>a palestra</a:t>
            </a:r>
            <a:endParaRPr sz="240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00" y="667300"/>
            <a:ext cx="4171400" cy="4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a importância para o negócio?</a:t>
            </a:r>
            <a:endParaRPr sz="2400"/>
          </a:p>
        </p:txBody>
      </p:sp>
      <p:sp>
        <p:nvSpPr>
          <p:cNvPr id="216" name="Google Shape;216;p32"/>
          <p:cNvSpPr txBox="1"/>
          <p:nvPr/>
        </p:nvSpPr>
        <p:spPr>
          <a:xfrm>
            <a:off x="424475" y="1114250"/>
            <a:ext cx="8065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Identificar qual a criticidade para o negócio.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Descobrir se existem formas de reverter e contornar.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Saber qual impacto a curto, médio e longo prazo.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Claro e compreensível</a:t>
            </a:r>
            <a:endParaRPr sz="2400"/>
          </a:p>
        </p:txBody>
      </p:sp>
      <p:sp>
        <p:nvSpPr>
          <p:cNvPr id="222" name="Google Shape;222;p33"/>
          <p:cNvSpPr txBox="1"/>
          <p:nvPr/>
        </p:nvSpPr>
        <p:spPr>
          <a:xfrm>
            <a:off x="424475" y="1114250"/>
            <a:ext cx="8065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Falar uma linguagem que seja compreensível, que o público alvo consiga entender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Use uma abordagem que faça sentido dentro do negócio.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 sz="1200">
                <a:solidFill>
                  <a:schemeClr val="dk1"/>
                </a:solidFill>
              </a:rPr>
              <a:t>Correlacione com atividades que façam parte do cotidiano daquele negócio.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4294967295" type="ctrTitle"/>
          </p:nvPr>
        </p:nvSpPr>
        <p:spPr>
          <a:xfrm>
            <a:off x="196925" y="7445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Segurança é responsabilidade de todos 🤝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121200" y="4174600"/>
            <a:ext cx="3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Identificar riscos e aumentar a segurança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489075" y="4174600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Entender as necessidades do negócio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2542175" y="4574800"/>
            <a:ext cx="38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Bom senso: Fazer o melhor para o negócio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 rot="-659417">
            <a:off x="5542649" y="1381112"/>
            <a:ext cx="3427359" cy="1847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</a:rPr>
              <a:t>Super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</a:rPr>
              <a:t>Cybersecurity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</a:rPr>
              <a:t>Man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 rot="-494605">
            <a:off x="192710" y="327896"/>
            <a:ext cx="2552675" cy="800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Obrigado!</a:t>
            </a:r>
            <a:endParaRPr b="1" sz="4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41" name="Google Shape;241;p36"/>
          <p:cNvGrpSpPr/>
          <p:nvPr/>
        </p:nvGrpSpPr>
        <p:grpSpPr>
          <a:xfrm rot="-481874">
            <a:off x="485096" y="1025478"/>
            <a:ext cx="2109179" cy="400163"/>
            <a:chOff x="3116217" y="2753347"/>
            <a:chExt cx="2109375" cy="400200"/>
          </a:xfrm>
        </p:grpSpPr>
        <p:sp>
          <p:nvSpPr>
            <p:cNvPr id="242" name="Google Shape;242;p36"/>
            <p:cNvSpPr txBox="1"/>
            <p:nvPr/>
          </p:nvSpPr>
          <p:spPr>
            <a:xfrm>
              <a:off x="3318192" y="2753347"/>
              <a:ext cx="190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andrebarretosantos</a:t>
              </a:r>
              <a:endParaRPr b="1"/>
            </a:p>
          </p:txBody>
        </p:sp>
        <p:pic>
          <p:nvPicPr>
            <p:cNvPr id="243" name="Google Shape;24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6217" y="2838562"/>
              <a:ext cx="229526" cy="2297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9961" y="1127738"/>
            <a:ext cx="1505725" cy="1505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TCD Innovation</a:t>
            </a:r>
            <a:endParaRPr sz="2400"/>
          </a:p>
        </p:txBody>
      </p:sp>
      <p:sp>
        <p:nvSpPr>
          <p:cNvPr id="88" name="Google Shape;88;p15"/>
          <p:cNvSpPr txBox="1"/>
          <p:nvPr/>
        </p:nvSpPr>
        <p:spPr>
          <a:xfrm>
            <a:off x="424475" y="1114250"/>
            <a:ext cx="8065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pt-BR">
                <a:solidFill>
                  <a:schemeClr val="dk1"/>
                </a:solidFill>
              </a:rPr>
              <a:t>Inovar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pt-BR">
                <a:solidFill>
                  <a:schemeClr val="dk1"/>
                </a:solidFill>
              </a:rPr>
              <a:t>Fazer diferente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pt-BR">
                <a:solidFill>
                  <a:schemeClr val="dk1"/>
                </a:solidFill>
              </a:rPr>
              <a:t>Se desafiar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Motivação</a:t>
            </a:r>
            <a:endParaRPr sz="2400"/>
          </a:p>
        </p:txBody>
      </p:sp>
      <p:sp>
        <p:nvSpPr>
          <p:cNvPr id="98" name="Google Shape;98;p17"/>
          <p:cNvSpPr txBox="1"/>
          <p:nvPr/>
        </p:nvSpPr>
        <p:spPr>
          <a:xfrm>
            <a:off x="424475" y="1544250"/>
            <a:ext cx="8065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 sz="1800">
                <a:solidFill>
                  <a:schemeClr val="dk1"/>
                </a:solidFill>
              </a:rPr>
              <a:t>Minha empresa não investe em segurança como deveria.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 sz="1800">
                <a:solidFill>
                  <a:schemeClr val="dk1"/>
                </a:solidFill>
              </a:rPr>
              <a:t>Minha empresa não prioriza questões de segurança no desenvolvimento das aplicações.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 rot="-791368">
            <a:off x="3647121" y="3101018"/>
            <a:ext cx="1600110" cy="73882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Faz sentido?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É familiar?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C-Levels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ctrTitle"/>
          </p:nvPr>
        </p:nvSpPr>
        <p:spPr>
          <a:xfrm>
            <a:off x="196925" y="679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C-Levels </a:t>
            </a:r>
            <a:r>
              <a:rPr lang="pt-BR" sz="2400"/>
              <a:t>não são monstros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ctrTitle"/>
          </p:nvPr>
        </p:nvSpPr>
        <p:spPr>
          <a:xfrm>
            <a:off x="196925" y="7445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Responsabilidade</a:t>
            </a:r>
            <a:endParaRPr sz="24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25" y="673850"/>
            <a:ext cx="5209051" cy="184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425" y="1886875"/>
            <a:ext cx="6547750" cy="274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0"/>
          <p:cNvSpPr txBox="1"/>
          <p:nvPr/>
        </p:nvSpPr>
        <p:spPr>
          <a:xfrm>
            <a:off x="2020425" y="4631700"/>
            <a:ext cx="654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666666"/>
                </a:solidFill>
              </a:rPr>
              <a:t>https://www.cisoadvisor.com.br/ex-ciso-da-uber-e-condenado-por-encobrir-violacao-de-dados/</a:t>
            </a:r>
            <a:endParaRPr i="1" sz="1000">
              <a:solidFill>
                <a:srgbClr val="666666"/>
              </a:solidFill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2670875" y="2369700"/>
            <a:ext cx="50271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2069475" y="3350631"/>
            <a:ext cx="6449700" cy="2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2069475" y="3598249"/>
            <a:ext cx="6449700" cy="2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2058450" y="4108280"/>
            <a:ext cx="6449700" cy="2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2069475" y="4346561"/>
            <a:ext cx="6449700" cy="2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 flipH="1" rot="10800000">
            <a:off x="6325825" y="3874625"/>
            <a:ext cx="2193300" cy="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 flipH="1" rot="10800000">
            <a:off x="2069475" y="4598912"/>
            <a:ext cx="1725900" cy="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43313" y="170637"/>
            <a:ext cx="5386467" cy="4625807"/>
            <a:chOff x="267125" y="246825"/>
            <a:chExt cx="5443625" cy="4735675"/>
          </a:xfrm>
        </p:grpSpPr>
        <p:pic>
          <p:nvPicPr>
            <p:cNvPr id="130" name="Google Shape;13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125" y="246825"/>
              <a:ext cx="5443625" cy="47356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1" name="Google Shape;13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750" y="3350025"/>
              <a:ext cx="4899175" cy="1570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21"/>
          <p:cNvSpPr txBox="1"/>
          <p:nvPr/>
        </p:nvSpPr>
        <p:spPr>
          <a:xfrm>
            <a:off x="343325" y="4720000"/>
            <a:ext cx="538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https://industriasa.com.br/ex-chefe-de-seguranca-do-uber-e-condenado-por-encobrir-hack/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1358875" y="3608075"/>
            <a:ext cx="36951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270775" y="3380475"/>
            <a:ext cx="856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 flipH="1" rot="10800000">
            <a:off x="391800" y="3795475"/>
            <a:ext cx="705900" cy="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970625" y="4518450"/>
            <a:ext cx="41790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391800" y="4720000"/>
            <a:ext cx="4247100" cy="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