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5"/>
  </p:notesMasterIdLst>
  <p:sldIdLst>
    <p:sldId id="557" r:id="rId2"/>
    <p:sldId id="558" r:id="rId3"/>
    <p:sldId id="5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an" initials="C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/>
    <p:restoredTop sz="79210" autoAdjust="0"/>
  </p:normalViewPr>
  <p:slideViewPr>
    <p:cSldViewPr>
      <p:cViewPr>
        <p:scale>
          <a:sx n="115" d="100"/>
          <a:sy n="115" d="100"/>
        </p:scale>
        <p:origin x="116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A87E-C20F-456A-B618-E84D0C22D0A2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214D-ADA2-49D4-AF48-CB36DAE4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4FC9D-0EF0-4241-894F-A196A2753C7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98425"/>
            <a:ext cx="7496175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35074"/>
            <a:ext cx="4257675" cy="5241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4" y="1235075"/>
            <a:ext cx="4276725" cy="524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" y="6583680"/>
            <a:ext cx="3794760" cy="27432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583680"/>
            <a:ext cx="2133600" cy="180975"/>
          </a:xfrm>
        </p:spPr>
        <p:txBody>
          <a:bodyPr/>
          <a:lstStyle>
            <a:lvl1pPr>
              <a:defRPr/>
            </a:lvl1pPr>
          </a:lstStyle>
          <a:p>
            <a:fld id="{06F7EEC6-16C5-4373-BA4A-89E488C8CEF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186" y="6610926"/>
            <a:ext cx="729614" cy="170874"/>
          </a:xfrm>
        </p:spPr>
        <p:txBody>
          <a:bodyPr/>
          <a:lstStyle>
            <a:lvl1pPr>
              <a:defRPr sz="1000">
                <a:latin typeface="+mn-lt"/>
                <a:cs typeface="Times New Roman" panose="02020603050405020304" pitchFamily="18" charset="0"/>
              </a:defRPr>
            </a:lvl1pPr>
          </a:lstStyle>
          <a:p>
            <a:fld id="{E954CB04-13B4-4A07-99CD-8644EA05D1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Palatino Linotyp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F0B63-98C7-4840-BFC9-EA82C65C6D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35074"/>
            <a:ext cx="4297680" cy="524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1235075"/>
            <a:ext cx="4297680" cy="5241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AD467-83A5-41DF-AE16-5D0EC6AF58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4297680" cy="803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57400"/>
            <a:ext cx="4297680" cy="4419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297679" cy="803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057400"/>
            <a:ext cx="4297680" cy="4419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9B88-8EB9-4708-BA0F-C70123C6FF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3675" y="98425"/>
            <a:ext cx="7496175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1621E-3603-4B3A-A1FD-0CB3C4D471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7CA45-D39C-4147-91FC-69DBCC8885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AD20C-77FB-4700-B222-B27D2384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720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8423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3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2847E-D702-42CE-AEBF-6240F28FA9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3675" y="98425"/>
            <a:ext cx="7496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" y="1235074"/>
            <a:ext cx="8778240" cy="523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" y="6583680"/>
            <a:ext cx="432816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3720" y="6583680"/>
            <a:ext cx="2133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79EF11-27EE-4DFE-BF83-490AF1DDAEE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6743" name="AutoShape 7"/>
          <p:cNvSpPr>
            <a:spLocks noChangeArrowheads="1"/>
          </p:cNvSpPr>
          <p:nvPr userDrawn="1"/>
        </p:nvSpPr>
        <p:spPr bwMode="auto">
          <a:xfrm>
            <a:off x="-7620" y="773430"/>
            <a:ext cx="9151620" cy="47625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ONR oval Logo Red Blue Gold 300ppi1x3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" y="53341"/>
            <a:ext cx="1424948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 i="1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FontTx/>
        <a:buNone/>
        <a:defRPr sz="2400" b="1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5000"/>
        <a:buFont typeface="Arial" pitchFamily="34" charset="0"/>
        <a:buChar char="•"/>
        <a:defRPr sz="2000" b="1">
          <a:solidFill>
            <a:schemeClr val="tx1"/>
          </a:solidFill>
          <a:latin typeface="Palatino Linotype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Courier New" pitchFamily="49" charset="0"/>
        <a:buChar char="o"/>
        <a:defRPr b="1">
          <a:solidFill>
            <a:schemeClr val="tx1"/>
          </a:solidFill>
          <a:latin typeface="Palatino Linotype" pitchFamily="18" charset="0"/>
        </a:defRPr>
      </a:lvl3pPr>
      <a:lvl4pPr marL="1600200" indent="-230188" algn="l" rtl="0" fontAlgn="base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Palatino Linotype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Palatino Linotype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33584-39CA-0C4D-95E2-C53931AD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75" y="98425"/>
            <a:ext cx="7604125" cy="549275"/>
          </a:xfrm>
        </p:spPr>
        <p:txBody>
          <a:bodyPr/>
          <a:lstStyle/>
          <a:p>
            <a:r>
              <a:rPr lang="en-US" smtClean="0"/>
              <a:t>Stability-plasticity in multi-schema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5074"/>
            <a:ext cx="8427720" cy="5236211"/>
          </a:xfrm>
        </p:spPr>
        <p:txBody>
          <a:bodyPr/>
          <a:lstStyle/>
          <a:p>
            <a:r>
              <a:rPr lang="en-US" dirty="0" smtClean="0"/>
              <a:t>Stability-plasticity dilemma: when/why/how does new learning interfere with old knowledge?</a:t>
            </a:r>
          </a:p>
          <a:p>
            <a:r>
              <a:rPr lang="en-US" dirty="0" smtClean="0"/>
              <a:t>Models that split vs. models that do not split representational resources. </a:t>
            </a:r>
          </a:p>
          <a:p>
            <a:r>
              <a:rPr lang="en-US" dirty="0" smtClean="0"/>
              <a:t>Dual role of prediction error: small prediction errors update existing representations; large prediction errors signal change in environment mode.</a:t>
            </a:r>
          </a:p>
          <a:p>
            <a:r>
              <a:rPr lang="en-US" dirty="0" smtClean="0"/>
              <a:t>Our goal: develop a multi-schema sequential prediction learning task for humans and models. </a:t>
            </a:r>
          </a:p>
          <a:p>
            <a:r>
              <a:rPr lang="en-US" dirty="0" smtClean="0"/>
              <a:t>Manipulate curriculum of the learning experience: (</a:t>
            </a:r>
            <a:r>
              <a:rPr lang="en-US" dirty="0" err="1" smtClean="0"/>
              <a:t>i</a:t>
            </a:r>
            <a:r>
              <a:rPr lang="en-US" dirty="0" smtClean="0"/>
              <a:t>) Do humans split representations? (ii) Evaluate hypothesis about dual role role of prediction errors.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B4B2-EF92-2949-AD34-16FDB64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97D80B-BA22-D54F-A32B-CB3223A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CB04-13B4-4A07-99CD-8644EA05D17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33584-39CA-0C4D-95E2-C53931AD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88" y="5290035"/>
            <a:ext cx="8756631" cy="1263165"/>
          </a:xfrm>
        </p:spPr>
        <p:txBody>
          <a:bodyPr/>
          <a:lstStyle/>
          <a:p>
            <a:r>
              <a:rPr lang="en-US" dirty="0" smtClean="0"/>
              <a:t>humans and splitting models: blocked &gt; interleaved</a:t>
            </a:r>
          </a:p>
          <a:p>
            <a:r>
              <a:rPr lang="en-US" dirty="0" smtClean="0"/>
              <a:t>dual-role of prediction error: update or split representations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B4B2-EF92-2949-AD34-16FDB64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97D80B-BA22-D54F-A32B-CB3223A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CB04-13B4-4A07-99CD-8644EA05D17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lh4.googleusercontent.com/rWantmDZwm4r7LmPX75FD68TtR_kf0T6MyHnO5EZ76GwaNUBF2rTiHPqiTmxYa1bSZxqIzYODVRCD8fiz20f7PKPOVDumaJwe9OUMRKkwX37-ILaWGAYG3WNaJNJlmyg9C7SYR-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43000"/>
            <a:ext cx="5599804" cy="183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P-7s_3QM0HG7hpSQKFChNMg7rXKe6c-x5BcdRISAunopKMfIQpSxJrw0ix63tIe1cwWsz66pIPCEV8Q-GA1WHcfHvpYqYD9dGk92At4WhKJwRO1N3KkY7k62yCoC6X2s5WJ3eKa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" y="1190625"/>
            <a:ext cx="3048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6Ae6RH03fRl945rohGHPxGorZ2Ww6scQ_02n9rv7Q2a2lJQBp5WmgRi6KJwBOM98REhWp4yE34dhaET_gRwbXd6E0ItWxqeA8FVzRl-k0Huz48HqJDlavc7gKKY9jvAnzSbxqQ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571875"/>
            <a:ext cx="43624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9ct5cg5z4IDA9k0uLI_FwGsWVgK-QOs44AO-wQFTXDTV2Y4rD9v6JLZlaQJFxfY7melCPWkw_cCA0RUofu1ZzaX0oEqaKDtA1N2Ut5H_w-3_elNiu60_SmzHr_A96vn93XP0czB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9" b="15207"/>
          <a:stretch/>
        </p:blipFill>
        <p:spPr bwMode="auto">
          <a:xfrm>
            <a:off x="4758690" y="3581400"/>
            <a:ext cx="222599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0-wCXlgqNCaK5LrD7w67FKxY4nGqkJbxzTuFXJcsYQOAPrMqmGr7WVgvGkWT-oSOskAA_Tscx-DIZHtPrqIls6O5cYVQCIRTMo64pTDEYfaRLGrPSzBfX0MDb4_8srHf9HYm7FV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8" r="17420" b="10925"/>
          <a:stretch/>
        </p:blipFill>
        <p:spPr bwMode="auto">
          <a:xfrm>
            <a:off x="7086600" y="3568561"/>
            <a:ext cx="1447800" cy="176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 txBox="1">
            <a:spLocks/>
          </p:cNvSpPr>
          <p:nvPr/>
        </p:nvSpPr>
        <p:spPr bwMode="auto">
          <a:xfrm>
            <a:off x="3547563" y="794009"/>
            <a:ext cx="1329237" cy="42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400" b="1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None/>
              <a:defRPr sz="2000" b="1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b="1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3018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smtClean="0"/>
              <a:t>humans</a:t>
            </a:r>
            <a:endParaRPr lang="en-US" sz="2000" kern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 txBox="1">
            <a:spLocks/>
          </p:cNvSpPr>
          <p:nvPr/>
        </p:nvSpPr>
        <p:spPr bwMode="auto">
          <a:xfrm>
            <a:off x="152400" y="795914"/>
            <a:ext cx="1905000" cy="42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400" b="1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None/>
              <a:defRPr sz="2000" b="1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b="1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3018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smtClean="0"/>
              <a:t>task structure</a:t>
            </a:r>
            <a:endParaRPr lang="en-US" sz="2000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 txBox="1">
            <a:spLocks/>
          </p:cNvSpPr>
          <p:nvPr/>
        </p:nvSpPr>
        <p:spPr bwMode="auto">
          <a:xfrm>
            <a:off x="152400" y="3158114"/>
            <a:ext cx="1329237" cy="42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400" b="1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None/>
              <a:defRPr sz="2000" b="1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b="1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3018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smtClean="0"/>
              <a:t>humans</a:t>
            </a:r>
            <a:endParaRPr lang="en-US" sz="2000" kern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 txBox="1">
            <a:spLocks/>
          </p:cNvSpPr>
          <p:nvPr/>
        </p:nvSpPr>
        <p:spPr bwMode="auto">
          <a:xfrm>
            <a:off x="4664845" y="3234313"/>
            <a:ext cx="3005637" cy="42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671" rIns="91344" bIns="45671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400" b="1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None/>
              <a:defRPr sz="2000" b="1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b="1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3018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/>
              <a:t>SEM: splitting model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549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33584-39CA-0C4D-95E2-C53931AD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1B060-DED3-AC43-9BE6-D3C0A429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prep for submission to </a:t>
            </a:r>
            <a:r>
              <a:rPr lang="en-US" i="1" dirty="0" smtClean="0"/>
              <a:t>nature human behavior</a:t>
            </a:r>
          </a:p>
          <a:p>
            <a:r>
              <a:rPr lang="en-US" dirty="0" smtClean="0"/>
              <a:t>previously presented in: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/>
              <a:t>Curriculum effects in multi-schema learning (2019) </a:t>
            </a:r>
            <a:r>
              <a:rPr lang="en-US" b="0" i="1" dirty="0" err="1"/>
              <a:t>Psychonomics</a:t>
            </a:r>
            <a:r>
              <a:rPr lang="en-US" b="0" i="1" dirty="0"/>
              <a:t> </a:t>
            </a:r>
            <a:r>
              <a:rPr lang="en-US" b="0" i="1" dirty="0" smtClean="0"/>
              <a:t>Society.</a:t>
            </a:r>
            <a:endParaRPr lang="en-US" b="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Curriculum effects in multi-schema learning (2019) </a:t>
            </a:r>
            <a:r>
              <a:rPr lang="en-US" b="0" i="1" dirty="0" smtClean="0"/>
              <a:t>Context and Episodic Memory Symposium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Event schemas: learning and use in humans and neural networks (2018) </a:t>
            </a:r>
            <a:r>
              <a:rPr lang="en-US" b="0" i="1" dirty="0"/>
              <a:t>Context and Episodic Memory Symposium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B4B2-EF92-2949-AD34-16FDB64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Event Representation MURI Progress Report for Year 3 Review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97D80B-BA22-D54F-A32B-CB3223A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CB04-13B4-4A07-99CD-8644EA05D17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01337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Courier New</vt:lpstr>
      <vt:lpstr>Palatino Linotype</vt:lpstr>
      <vt:lpstr>Times New Roman</vt:lpstr>
      <vt:lpstr>Arial</vt:lpstr>
      <vt:lpstr>4_Default Design</vt:lpstr>
      <vt:lpstr>Stability-plasticity in multi-schema learning</vt:lpstr>
      <vt:lpstr>Results</vt:lpstr>
      <vt:lpstr>Next Steps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2015-05-29T13:09:48Z</dcterms:created>
  <dcterms:modified xsi:type="dcterms:W3CDTF">2020-02-07T16:28:37Z</dcterms:modified>
</cp:coreProperties>
</file>