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8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3369"/>
    <p:restoredTop sz="94663"/>
  </p:normalViewPr>
  <p:slideViewPr>
    <p:cSldViewPr snapToGrid="0">
      <p:cViewPr varScale="1">
        <p:scale>
          <a:sx n="156" d="100"/>
          <a:sy n="156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96c14a44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96c14a44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96c14a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96c14a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628dd04f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628dd04f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628dd04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628dd04f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the story begins “alice walked into cafe”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96c14a4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96c14a4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next sentence is going to be drawn from either order food or drink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96c14a44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96c14a44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96c14a44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96c14a44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196c14a4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196c14a4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data I’ll be presenting here we used deterministic paths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8628dd04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8628dd04f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next sentence is going to be drawn from either order food or drink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8628dd04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8628dd04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96c14a44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96c14a44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96c14a4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96c14a4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196c14a4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196c14a4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 differences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8628dd0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8628dd0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8628dd04f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8628dd04f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8628dd04f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8628dd04f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5196c14a44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5196c14a44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reinstate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196c14a44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196c14a44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196c14a44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196c14a44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196c14a44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196c14a44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7cba4b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7cba4b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4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628dd04f_1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628dd04f_1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196c14a44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196c14a44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196c14a44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196c14a44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196c14a44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196c14a44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replication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8628dd04f_1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8628dd04f_1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196c14a44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196c14a44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196c14a44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196c14a44_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58628dd04f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58628dd04f_1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196c14a44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196c14a44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196c14a44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196c14a44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87cba4b4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587cba4b4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628dd0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628dd0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196c14a44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196c14a44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196c14a44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196c14a44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87cba4b4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87cba4b4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7cba4b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7cba4b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96c14a44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96c14a44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96c14a44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96c14a44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96c14a44_0_1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96c14a44_0_1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96c14a44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96c14a44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31715" y="781525"/>
            <a:ext cx="74805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effects in multi-schema learning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Beukers, Ken Norman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these stories come from?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3"/>
          <p:cNvCxnSpPr>
            <a:endCxn id="130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3"/>
          <p:cNvCxnSpPr>
            <a:stCxn id="130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3"/>
          <p:cNvCxnSpPr>
            <a:stCxn id="130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3"/>
          <p:cNvCxnSpPr>
            <a:stCxn id="131" idx="4"/>
            <a:endCxn id="133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3"/>
          <p:cNvCxnSpPr>
            <a:stCxn id="131" idx="5"/>
            <a:endCxn id="134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3"/>
          <p:cNvCxnSpPr>
            <a:stCxn id="132" idx="3"/>
            <a:endCxn id="133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3"/>
          <p:cNvCxnSpPr>
            <a:stCxn id="132" idx="4"/>
            <a:endCxn id="134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3"/>
          <p:cNvCxnSpPr>
            <a:stCxn id="133" idx="4"/>
            <a:endCxn id="135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3"/>
          <p:cNvCxnSpPr>
            <a:stCxn id="134" idx="4"/>
            <a:endCxn id="136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3"/>
          <p:cNvCxnSpPr>
            <a:stCxn id="133" idx="5"/>
            <a:endCxn id="136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3"/>
          <p:cNvCxnSpPr>
            <a:stCxn id="135" idx="7"/>
            <a:endCxn id="134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3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23"/>
          <p:cNvCxnSpPr>
            <a:stCxn id="135" idx="4"/>
            <a:endCxn id="148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3"/>
          <p:cNvCxnSpPr>
            <a:stCxn id="136" idx="4"/>
            <a:endCxn id="148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3"/>
          <p:cNvSpPr txBox="1"/>
          <p:nvPr/>
        </p:nvSpPr>
        <p:spPr>
          <a:xfrm>
            <a:off x="4031200" y="1650625"/>
            <a:ext cx="4537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Stories generated from a probabilistic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node is an event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4"/>
          <p:cNvCxnSpPr>
            <a:endCxn id="157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4"/>
          <p:cNvCxnSpPr>
            <a:stCxn id="157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>
            <a:stCxn id="157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4"/>
          <p:cNvCxnSpPr>
            <a:stCxn id="158" idx="4"/>
            <a:endCxn id="160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>
            <a:stCxn id="158" idx="5"/>
            <a:endCxn id="161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4"/>
          <p:cNvCxnSpPr>
            <a:stCxn id="159" idx="3"/>
            <a:endCxn id="160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>
            <a:stCxn id="159" idx="4"/>
            <a:endCxn id="161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>
            <a:stCxn id="160" idx="4"/>
            <a:endCxn id="162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stCxn id="161" idx="4"/>
            <a:endCxn id="163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stCxn id="160" idx="5"/>
            <a:endCxn id="163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>
            <a:stCxn id="162" idx="7"/>
            <a:endCxn id="161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4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24"/>
          <p:cNvCxnSpPr>
            <a:stCxn id="162" idx="4"/>
            <a:endCxn id="175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>
            <a:stCxn id="163" idx="4"/>
            <a:endCxn id="175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4"/>
          <p:cNvSpPr txBox="1"/>
          <p:nvPr/>
        </p:nvSpPr>
        <p:spPr>
          <a:xfrm>
            <a:off x="4031200" y="1650625"/>
            <a:ext cx="4537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Stories generated from a probabilistic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node is an event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77175" y="27953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Sit down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77175" y="34430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Read book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77175" y="40907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Leave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5"/>
          <p:cNvCxnSpPr>
            <a:endCxn id="190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5"/>
          <p:cNvCxnSpPr>
            <a:stCxn id="190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5"/>
          <p:cNvCxnSpPr>
            <a:stCxn id="190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5"/>
          <p:cNvCxnSpPr>
            <a:stCxn id="191" idx="4"/>
            <a:endCxn id="193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5"/>
          <p:cNvCxnSpPr>
            <a:stCxn id="191" idx="5"/>
            <a:endCxn id="194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5"/>
          <p:cNvCxnSpPr>
            <a:stCxn id="192" idx="3"/>
            <a:endCxn id="193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5"/>
          <p:cNvCxnSpPr>
            <a:stCxn id="192" idx="4"/>
            <a:endCxn id="194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5"/>
          <p:cNvCxnSpPr>
            <a:stCxn id="193" idx="4"/>
            <a:endCxn id="195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5"/>
          <p:cNvCxnSpPr>
            <a:stCxn id="194" idx="4"/>
            <a:endCxn id="196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5"/>
          <p:cNvCxnSpPr>
            <a:stCxn id="193" idx="5"/>
            <a:endCxn id="196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5"/>
          <p:cNvCxnSpPr>
            <a:stCxn id="195" idx="7"/>
            <a:endCxn id="194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5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5"/>
          <p:cNvCxnSpPr>
            <a:stCxn id="195" idx="4"/>
            <a:endCxn id="208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5"/>
          <p:cNvCxnSpPr>
            <a:stCxn id="196" idx="4"/>
            <a:endCxn id="208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5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212" name="Google Shape;212;p25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213" name="Google Shape;213;p25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26"/>
          <p:cNvCxnSpPr>
            <a:endCxn id="220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6"/>
          <p:cNvCxnSpPr>
            <a:stCxn id="220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>
            <a:stCxn id="220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6"/>
          <p:cNvCxnSpPr>
            <a:stCxn id="221" idx="4"/>
            <a:endCxn id="223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6"/>
          <p:cNvCxnSpPr>
            <a:stCxn id="221" idx="5"/>
            <a:endCxn id="224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6"/>
          <p:cNvCxnSpPr>
            <a:stCxn id="222" idx="3"/>
            <a:endCxn id="223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6"/>
          <p:cNvCxnSpPr>
            <a:stCxn id="222" idx="4"/>
            <a:endCxn id="224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>
            <a:stCxn id="223" idx="4"/>
            <a:endCxn id="225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>
            <a:stCxn id="224" idx="4"/>
            <a:endCxn id="226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>
            <a:stCxn id="223" idx="5"/>
            <a:endCxn id="226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6"/>
          <p:cNvCxnSpPr>
            <a:stCxn id="225" idx="7"/>
            <a:endCxn id="224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6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6"/>
          <p:cNvCxnSpPr>
            <a:stCxn id="225" idx="4"/>
            <a:endCxn id="238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6"/>
          <p:cNvCxnSpPr>
            <a:stCxn id="226" idx="4"/>
            <a:endCxn id="238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6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242" name="Google Shape;242;p26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243" name="Google Shape;243;p26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39585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drink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" name="Google Shape;259;p27"/>
          <p:cNvCxnSpPr>
            <a:endCxn id="252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7"/>
          <p:cNvCxnSpPr>
            <a:stCxn id="252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7"/>
          <p:cNvCxnSpPr>
            <a:stCxn id="252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7"/>
          <p:cNvCxnSpPr>
            <a:stCxn id="253" idx="4"/>
            <a:endCxn id="255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7"/>
          <p:cNvCxnSpPr>
            <a:stCxn id="253" idx="5"/>
            <a:endCxn id="256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>
            <a:stCxn id="254" idx="3"/>
            <a:endCxn id="255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7"/>
          <p:cNvCxnSpPr>
            <a:stCxn id="254" idx="4"/>
            <a:endCxn id="256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7"/>
          <p:cNvCxnSpPr>
            <a:stCxn id="255" idx="4"/>
            <a:endCxn id="257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7"/>
          <p:cNvCxnSpPr>
            <a:stCxn id="256" idx="4"/>
            <a:endCxn id="258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7"/>
          <p:cNvCxnSpPr>
            <a:stCxn id="255" idx="5"/>
            <a:endCxn id="258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7"/>
          <p:cNvCxnSpPr>
            <a:stCxn id="257" idx="7"/>
            <a:endCxn id="256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7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7"/>
          <p:cNvCxnSpPr>
            <a:stCxn id="257" idx="4"/>
            <a:endCxn id="270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7"/>
          <p:cNvCxnSpPr>
            <a:stCxn id="258" idx="4"/>
            <a:endCxn id="270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7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274" name="Google Shape;274;p27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275" name="Google Shape;275;p27"/>
          <p:cNvSpPr txBox="1"/>
          <p:nvPr/>
        </p:nvSpPr>
        <p:spPr>
          <a:xfrm>
            <a:off x="4031200" y="1650625"/>
            <a:ext cx="4537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Stories generated from a probabilistic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node is an event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8"/>
          <p:cNvCxnSpPr>
            <a:endCxn id="284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8"/>
          <p:cNvCxnSpPr>
            <a:stCxn id="284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8"/>
          <p:cNvCxnSpPr>
            <a:stCxn id="284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>
            <a:stCxn id="285" idx="4"/>
            <a:endCxn id="287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8"/>
          <p:cNvCxnSpPr>
            <a:stCxn id="286" idx="4"/>
            <a:endCxn id="288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8"/>
          <p:cNvCxnSpPr>
            <a:stCxn id="287" idx="4"/>
            <a:endCxn id="289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8"/>
          <p:cNvCxnSpPr>
            <a:stCxn id="288" idx="4"/>
            <a:endCxn id="290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8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28"/>
          <p:cNvCxnSpPr>
            <a:stCxn id="289" idx="4"/>
            <a:endCxn id="298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8"/>
          <p:cNvCxnSpPr>
            <a:stCxn id="290" idx="4"/>
            <a:endCxn id="298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8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302" name="Google Shape;302;p28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303" name="Google Shape;303;p28"/>
          <p:cNvSpPr txBox="1"/>
          <p:nvPr/>
        </p:nvSpPr>
        <p:spPr>
          <a:xfrm>
            <a:off x="1650375" y="30772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304" name="Google Shape;304;p28"/>
          <p:cNvSpPr txBox="1"/>
          <p:nvPr/>
        </p:nvSpPr>
        <p:spPr>
          <a:xfrm>
            <a:off x="1802775" y="39154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305" name="Google Shape;305;p28"/>
          <p:cNvSpPr txBox="1"/>
          <p:nvPr/>
        </p:nvSpPr>
        <p:spPr>
          <a:xfrm>
            <a:off x="1650375" y="23914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306" name="Google Shape;306;p28"/>
          <p:cNvSpPr txBox="1"/>
          <p:nvPr/>
        </p:nvSpPr>
        <p:spPr>
          <a:xfrm>
            <a:off x="4031200" y="1650625"/>
            <a:ext cx="4537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Stories generated from a probabilistic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node is an event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29"/>
          <p:cNvCxnSpPr>
            <a:endCxn id="315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29"/>
          <p:cNvCxnSpPr>
            <a:stCxn id="315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29"/>
          <p:cNvCxnSpPr>
            <a:stCxn id="315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9"/>
          <p:cNvCxnSpPr>
            <a:stCxn id="316" idx="4"/>
            <a:endCxn id="318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9"/>
          <p:cNvCxnSpPr>
            <a:stCxn id="317" idx="4"/>
            <a:endCxn id="319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9"/>
          <p:cNvCxnSpPr>
            <a:stCxn id="318" idx="4"/>
            <a:endCxn id="320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9"/>
          <p:cNvCxnSpPr>
            <a:stCxn id="319" idx="4"/>
            <a:endCxn id="321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9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29"/>
          <p:cNvCxnSpPr>
            <a:stCxn id="320" idx="4"/>
            <a:endCxn id="329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9"/>
          <p:cNvCxnSpPr>
            <a:stCxn id="321" idx="4"/>
            <a:endCxn id="329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29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333" name="Google Shape;333;p29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334" name="Google Shape;334;p29"/>
          <p:cNvSpPr txBox="1"/>
          <p:nvPr/>
        </p:nvSpPr>
        <p:spPr>
          <a:xfrm>
            <a:off x="1650375" y="30772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335" name="Google Shape;335;p29"/>
          <p:cNvSpPr txBox="1"/>
          <p:nvPr/>
        </p:nvSpPr>
        <p:spPr>
          <a:xfrm>
            <a:off x="1802775" y="39154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336" name="Google Shape;336;p29"/>
          <p:cNvSpPr txBox="1"/>
          <p:nvPr/>
        </p:nvSpPr>
        <p:spPr>
          <a:xfrm>
            <a:off x="1650375" y="23914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337" name="Google Shape;337;p29"/>
          <p:cNvSpPr txBox="1"/>
          <p:nvPr/>
        </p:nvSpPr>
        <p:spPr>
          <a:xfrm>
            <a:off x="4031200" y="1650625"/>
            <a:ext cx="4537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Stories generated from a probabilistic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node is an event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 path defines a story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2424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377175" y="27953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Sit down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377175" y="34430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Read book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377175" y="40907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Leave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30"/>
          <p:cNvCxnSpPr>
            <a:endCxn id="350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0"/>
          <p:cNvCxnSpPr>
            <a:stCxn id="350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30"/>
          <p:cNvCxnSpPr>
            <a:stCxn id="350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1" idx="4"/>
            <a:endCxn id="353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1" idx="5"/>
            <a:endCxn id="354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2" idx="3"/>
            <a:endCxn id="353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2" idx="4"/>
            <a:endCxn id="354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3" idx="4"/>
            <a:endCxn id="355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stCxn id="354" idx="4"/>
            <a:endCxn id="356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0"/>
          <p:cNvCxnSpPr>
            <a:stCxn id="353" idx="5"/>
            <a:endCxn id="356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0"/>
          <p:cNvCxnSpPr>
            <a:stCxn id="355" idx="7"/>
            <a:endCxn id="354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30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30"/>
          <p:cNvCxnSpPr>
            <a:stCxn id="355" idx="4"/>
            <a:endCxn id="368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0"/>
          <p:cNvCxnSpPr>
            <a:stCxn id="356" idx="4"/>
            <a:endCxn id="368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30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372" name="Google Shape;372;p30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373" name="Google Shape;373;p30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39585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drink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9" name="Google Shape;389;p31"/>
          <p:cNvCxnSpPr>
            <a:endCxn id="382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1"/>
          <p:cNvCxnSpPr>
            <a:stCxn id="382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1"/>
          <p:cNvCxnSpPr>
            <a:stCxn id="382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1"/>
          <p:cNvCxnSpPr>
            <a:stCxn id="383" idx="4"/>
            <a:endCxn id="385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1"/>
          <p:cNvCxnSpPr>
            <a:stCxn id="383" idx="5"/>
            <a:endCxn id="386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1"/>
          <p:cNvCxnSpPr>
            <a:stCxn id="384" idx="3"/>
            <a:endCxn id="385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1"/>
          <p:cNvCxnSpPr>
            <a:stCxn id="384" idx="4"/>
            <a:endCxn id="386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1"/>
          <p:cNvCxnSpPr>
            <a:stCxn id="385" idx="4"/>
            <a:endCxn id="387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1"/>
          <p:cNvCxnSpPr>
            <a:stCxn id="386" idx="4"/>
            <a:endCxn id="388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1"/>
          <p:cNvCxnSpPr>
            <a:stCxn id="385" idx="5"/>
            <a:endCxn id="388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1"/>
          <p:cNvCxnSpPr>
            <a:stCxn id="387" idx="7"/>
            <a:endCxn id="386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1" name="Google Shape;401;p31"/>
          <p:cNvCxnSpPr>
            <a:stCxn id="387" idx="4"/>
            <a:endCxn id="400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31"/>
          <p:cNvCxnSpPr>
            <a:stCxn id="388" idx="4"/>
            <a:endCxn id="400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1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404" name="Google Shape;404;p31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405" name="Google Shape;405;p31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39585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drink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Curricula:</a:t>
            </a:r>
            <a:r>
              <a:rPr lang="en"/>
              <a:t> Structure of the learning experience.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Typically operationalized as </a:t>
            </a:r>
            <a:r>
              <a:rPr lang="en" i="1"/>
              <a:t>blocked</a:t>
            </a:r>
            <a:r>
              <a:rPr lang="en"/>
              <a:t>-</a:t>
            </a:r>
            <a:r>
              <a:rPr lang="en" i="1"/>
              <a:t>interleaved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Schema: </a:t>
            </a:r>
            <a:r>
              <a:rPr lang="en"/>
              <a:t>Scaffolding of memory, used for prediction.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0" name="Google Shape;420;p32"/>
          <p:cNvCxnSpPr>
            <a:endCxn id="413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32"/>
          <p:cNvCxnSpPr>
            <a:stCxn id="413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2"/>
          <p:cNvCxnSpPr>
            <a:stCxn id="413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32"/>
          <p:cNvCxnSpPr>
            <a:stCxn id="414" idx="4"/>
            <a:endCxn id="416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32"/>
          <p:cNvCxnSpPr>
            <a:stCxn id="415" idx="4"/>
            <a:endCxn id="417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2"/>
          <p:cNvCxnSpPr>
            <a:stCxn id="416" idx="4"/>
            <a:endCxn id="418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2"/>
          <p:cNvCxnSpPr>
            <a:stCxn id="417" idx="4"/>
            <a:endCxn id="419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32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8" name="Google Shape;428;p32"/>
          <p:cNvCxnSpPr>
            <a:stCxn id="418" idx="4"/>
            <a:endCxn id="427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2"/>
          <p:cNvCxnSpPr>
            <a:stCxn id="419" idx="4"/>
            <a:endCxn id="427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32"/>
          <p:cNvSpPr txBox="1"/>
          <p:nvPr/>
        </p:nvSpPr>
        <p:spPr>
          <a:xfrm>
            <a:off x="1878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431" name="Google Shape;431;p32"/>
          <p:cNvSpPr txBox="1"/>
          <p:nvPr/>
        </p:nvSpPr>
        <p:spPr>
          <a:xfrm>
            <a:off x="3021975" y="1661625"/>
            <a:ext cx="580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50%</a:t>
            </a:r>
            <a:endParaRPr b="1"/>
          </a:p>
        </p:txBody>
      </p:sp>
      <p:sp>
        <p:nvSpPr>
          <p:cNvPr id="432" name="Google Shape;432;p32"/>
          <p:cNvSpPr txBox="1"/>
          <p:nvPr/>
        </p:nvSpPr>
        <p:spPr>
          <a:xfrm>
            <a:off x="3098175" y="30772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433" name="Google Shape;433;p32"/>
          <p:cNvSpPr txBox="1"/>
          <p:nvPr/>
        </p:nvSpPr>
        <p:spPr>
          <a:xfrm>
            <a:off x="3021975" y="39154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434" name="Google Shape;434;p32"/>
          <p:cNvSpPr txBox="1"/>
          <p:nvPr/>
        </p:nvSpPr>
        <p:spPr>
          <a:xfrm>
            <a:off x="3098175" y="2391475"/>
            <a:ext cx="6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100%</a:t>
            </a:r>
            <a:endParaRPr b="1"/>
          </a:p>
        </p:txBody>
      </p:sp>
      <p:sp>
        <p:nvSpPr>
          <p:cNvPr id="435" name="Google Shape;435;p32"/>
          <p:cNvSpPr txBox="1"/>
          <p:nvPr/>
        </p:nvSpPr>
        <p:spPr>
          <a:xfrm>
            <a:off x="4710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3771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37" name="Google Shape;437;p32"/>
          <p:cNvSpPr txBox="1"/>
          <p:nvPr/>
        </p:nvSpPr>
        <p:spPr>
          <a:xfrm>
            <a:off x="3771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food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377175" y="27953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Sit down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377175" y="34430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Read book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377175" y="40907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Leave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4052400" y="1430350"/>
            <a:ext cx="1123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3958575" y="14999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cafe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3" name="Google Shape;443;p32"/>
          <p:cNvSpPr txBox="1"/>
          <p:nvPr/>
        </p:nvSpPr>
        <p:spPr>
          <a:xfrm>
            <a:off x="3958575" y="21476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Order drink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3958575" y="2795375"/>
            <a:ext cx="1284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Stand by bar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3958575" y="3443075"/>
            <a:ext cx="15594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Steal tip jar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3958575" y="409077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Leave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3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3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9" name="Google Shape;459;p33"/>
          <p:cNvCxnSpPr>
            <a:endCxn id="452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3"/>
          <p:cNvCxnSpPr>
            <a:stCxn id="452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3"/>
          <p:cNvCxnSpPr>
            <a:stCxn id="452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3"/>
          <p:cNvCxnSpPr>
            <a:stCxn id="453" idx="4"/>
            <a:endCxn id="455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3"/>
          <p:cNvCxnSpPr>
            <a:stCxn id="453" idx="5"/>
            <a:endCxn id="456" idx="1"/>
          </p:cNvCxnSpPr>
          <p:nvPr/>
        </p:nvCxnSpPr>
        <p:spPr>
          <a:xfrm>
            <a:off x="248132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3"/>
          <p:cNvCxnSpPr>
            <a:stCxn id="454" idx="3"/>
            <a:endCxn id="455" idx="7"/>
          </p:cNvCxnSpPr>
          <p:nvPr/>
        </p:nvCxnSpPr>
        <p:spPr>
          <a:xfrm flipH="1">
            <a:off x="2481427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3"/>
          <p:cNvCxnSpPr>
            <a:stCxn id="454" idx="4"/>
            <a:endCxn id="456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33"/>
          <p:cNvCxnSpPr>
            <a:stCxn id="455" idx="4"/>
            <a:endCxn id="457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33"/>
          <p:cNvCxnSpPr>
            <a:stCxn id="456" idx="4"/>
            <a:endCxn id="458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33"/>
          <p:cNvCxnSpPr>
            <a:stCxn id="455" idx="5"/>
            <a:endCxn id="458" idx="1"/>
          </p:cNvCxnSpPr>
          <p:nvPr/>
        </p:nvCxnSpPr>
        <p:spPr>
          <a:xfrm>
            <a:off x="2481335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33"/>
          <p:cNvCxnSpPr>
            <a:stCxn id="457" idx="7"/>
            <a:endCxn id="456" idx="3"/>
          </p:cNvCxnSpPr>
          <p:nvPr/>
        </p:nvCxnSpPr>
        <p:spPr>
          <a:xfrm rot="10800000" flipH="1">
            <a:off x="2481323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33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" name="Google Shape;471;p33"/>
          <p:cNvCxnSpPr>
            <a:stCxn id="457" idx="4"/>
            <a:endCxn id="470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3"/>
          <p:cNvCxnSpPr>
            <a:stCxn id="458" idx="4"/>
            <a:endCxn id="470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33"/>
          <p:cNvSpPr/>
          <p:nvPr/>
        </p:nvSpPr>
        <p:spPr>
          <a:xfrm>
            <a:off x="5894711" y="1418375"/>
            <a:ext cx="472200" cy="4119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3"/>
          <p:cNvSpPr/>
          <p:nvPr/>
        </p:nvSpPr>
        <p:spPr>
          <a:xfrm>
            <a:off x="54962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3"/>
          <p:cNvSpPr/>
          <p:nvPr/>
        </p:nvSpPr>
        <p:spPr>
          <a:xfrm>
            <a:off x="62931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5496274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6293149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54962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62931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0" name="Google Shape;480;p33"/>
          <p:cNvCxnSpPr>
            <a:endCxn id="473" idx="3"/>
          </p:cNvCxnSpPr>
          <p:nvPr/>
        </p:nvCxnSpPr>
        <p:spPr>
          <a:xfrm rot="10800000" flipH="1">
            <a:off x="5732263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3"/>
          <p:cNvCxnSpPr>
            <a:stCxn id="473" idx="5"/>
          </p:cNvCxnSpPr>
          <p:nvPr/>
        </p:nvCxnSpPr>
        <p:spPr>
          <a:xfrm>
            <a:off x="6297759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3"/>
          <p:cNvCxnSpPr>
            <a:stCxn id="473" idx="5"/>
          </p:cNvCxnSpPr>
          <p:nvPr/>
        </p:nvCxnSpPr>
        <p:spPr>
          <a:xfrm>
            <a:off x="6297759" y="1769954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3"/>
          <p:cNvCxnSpPr>
            <a:stCxn id="474" idx="4"/>
            <a:endCxn id="476" idx="0"/>
          </p:cNvCxnSpPr>
          <p:nvPr/>
        </p:nvCxnSpPr>
        <p:spPr>
          <a:xfrm>
            <a:off x="5732361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33"/>
          <p:cNvCxnSpPr>
            <a:stCxn id="474" idx="5"/>
            <a:endCxn id="477" idx="1"/>
          </p:cNvCxnSpPr>
          <p:nvPr/>
        </p:nvCxnSpPr>
        <p:spPr>
          <a:xfrm>
            <a:off x="5899309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33"/>
          <p:cNvCxnSpPr>
            <a:stCxn id="475" idx="3"/>
            <a:endCxn id="476" idx="7"/>
          </p:cNvCxnSpPr>
          <p:nvPr/>
        </p:nvCxnSpPr>
        <p:spPr>
          <a:xfrm flipH="1">
            <a:off x="5899413" y="238837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3"/>
          <p:cNvCxnSpPr>
            <a:stCxn id="475" idx="4"/>
            <a:endCxn id="477" idx="0"/>
          </p:cNvCxnSpPr>
          <p:nvPr/>
        </p:nvCxnSpPr>
        <p:spPr>
          <a:xfrm>
            <a:off x="6529261" y="244870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3"/>
          <p:cNvCxnSpPr>
            <a:stCxn id="476" idx="4"/>
            <a:endCxn id="478" idx="0"/>
          </p:cNvCxnSpPr>
          <p:nvPr/>
        </p:nvCxnSpPr>
        <p:spPr>
          <a:xfrm>
            <a:off x="5732374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3"/>
          <p:cNvCxnSpPr>
            <a:stCxn id="477" idx="4"/>
            <a:endCxn id="479" idx="0"/>
          </p:cNvCxnSpPr>
          <p:nvPr/>
        </p:nvCxnSpPr>
        <p:spPr>
          <a:xfrm>
            <a:off x="6529249" y="3146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3"/>
          <p:cNvCxnSpPr>
            <a:stCxn id="476" idx="5"/>
            <a:endCxn id="479" idx="1"/>
          </p:cNvCxnSpPr>
          <p:nvPr/>
        </p:nvCxnSpPr>
        <p:spPr>
          <a:xfrm>
            <a:off x="5899321" y="3085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3"/>
          <p:cNvCxnSpPr>
            <a:stCxn id="478" idx="7"/>
            <a:endCxn id="477" idx="3"/>
          </p:cNvCxnSpPr>
          <p:nvPr/>
        </p:nvCxnSpPr>
        <p:spPr>
          <a:xfrm rot="10800000" flipH="1">
            <a:off x="5899309" y="3085571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3"/>
          <p:cNvSpPr/>
          <p:nvPr/>
        </p:nvSpPr>
        <p:spPr>
          <a:xfrm>
            <a:off x="5899311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2" name="Google Shape;492;p33"/>
          <p:cNvCxnSpPr>
            <a:stCxn id="478" idx="4"/>
            <a:endCxn id="491" idx="1"/>
          </p:cNvCxnSpPr>
          <p:nvPr/>
        </p:nvCxnSpPr>
        <p:spPr>
          <a:xfrm>
            <a:off x="5732361" y="3843350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33"/>
          <p:cNvCxnSpPr>
            <a:stCxn id="479" idx="4"/>
            <a:endCxn id="491" idx="7"/>
          </p:cNvCxnSpPr>
          <p:nvPr/>
        </p:nvCxnSpPr>
        <p:spPr>
          <a:xfrm flipH="1">
            <a:off x="6294361" y="3843350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33"/>
          <p:cNvSpPr txBox="1"/>
          <p:nvPr/>
        </p:nvSpPr>
        <p:spPr>
          <a:xfrm>
            <a:off x="986775" y="1499975"/>
            <a:ext cx="1352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</a:t>
            </a:r>
            <a:r>
              <a:rPr lang="en" b="1" u="sng">
                <a:solidFill>
                  <a:srgbClr val="0000FF"/>
                </a:solidFill>
              </a:rPr>
              <a:t>cafe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4383625" y="1499975"/>
            <a:ext cx="1275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Walk in</a:t>
            </a:r>
            <a:r>
              <a:rPr lang="en" b="1">
                <a:solidFill>
                  <a:srgbClr val="6AA84F"/>
                </a:solidFill>
              </a:rPr>
              <a:t> </a:t>
            </a:r>
            <a:r>
              <a:rPr lang="en" b="1" u="sng">
                <a:solidFill>
                  <a:srgbClr val="6AA84F"/>
                </a:solidFill>
              </a:rPr>
              <a:t>bar</a:t>
            </a:r>
            <a:endParaRPr b="1" u="sng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8" name="Google Shape;508;p34"/>
          <p:cNvCxnSpPr>
            <a:endCxn id="501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34"/>
          <p:cNvCxnSpPr>
            <a:stCxn id="501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4"/>
          <p:cNvCxnSpPr>
            <a:stCxn id="501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34"/>
          <p:cNvCxnSpPr>
            <a:stCxn id="502" idx="4"/>
            <a:endCxn id="504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34"/>
          <p:cNvCxnSpPr>
            <a:stCxn id="503" idx="4"/>
            <a:endCxn id="505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34"/>
          <p:cNvCxnSpPr>
            <a:stCxn id="504" idx="4"/>
            <a:endCxn id="506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34"/>
          <p:cNvCxnSpPr>
            <a:stCxn id="505" idx="4"/>
            <a:endCxn id="507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34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6" name="Google Shape;516;p34"/>
          <p:cNvCxnSpPr>
            <a:stCxn id="506" idx="4"/>
            <a:endCxn id="515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4"/>
          <p:cNvCxnSpPr>
            <a:stCxn id="507" idx="4"/>
            <a:endCxn id="515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34"/>
          <p:cNvSpPr/>
          <p:nvPr/>
        </p:nvSpPr>
        <p:spPr>
          <a:xfrm>
            <a:off x="5894711" y="1418375"/>
            <a:ext cx="472200" cy="4119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4962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62931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5496274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6293149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/>
          <p:nvPr/>
        </p:nvSpPr>
        <p:spPr>
          <a:xfrm>
            <a:off x="54962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62931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" name="Google Shape;525;p34"/>
          <p:cNvCxnSpPr>
            <a:endCxn id="518" idx="3"/>
          </p:cNvCxnSpPr>
          <p:nvPr/>
        </p:nvCxnSpPr>
        <p:spPr>
          <a:xfrm rot="10800000" flipH="1">
            <a:off x="573226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4"/>
          <p:cNvCxnSpPr>
            <a:stCxn id="518" idx="5"/>
          </p:cNvCxnSpPr>
          <p:nvPr/>
        </p:nvCxnSpPr>
        <p:spPr>
          <a:xfrm>
            <a:off x="6297759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34"/>
          <p:cNvCxnSpPr>
            <a:stCxn id="518" idx="5"/>
          </p:cNvCxnSpPr>
          <p:nvPr/>
        </p:nvCxnSpPr>
        <p:spPr>
          <a:xfrm>
            <a:off x="6297759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34"/>
          <p:cNvCxnSpPr>
            <a:stCxn id="519" idx="5"/>
            <a:endCxn id="522" idx="1"/>
          </p:cNvCxnSpPr>
          <p:nvPr/>
        </p:nvCxnSpPr>
        <p:spPr>
          <a:xfrm>
            <a:off x="5899309" y="2388379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4"/>
          <p:cNvCxnSpPr>
            <a:stCxn id="520" idx="3"/>
            <a:endCxn id="521" idx="7"/>
          </p:cNvCxnSpPr>
          <p:nvPr/>
        </p:nvCxnSpPr>
        <p:spPr>
          <a:xfrm flipH="1">
            <a:off x="5899413" y="2388379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4"/>
          <p:cNvCxnSpPr>
            <a:stCxn id="521" idx="5"/>
            <a:endCxn id="524" idx="1"/>
          </p:cNvCxnSpPr>
          <p:nvPr/>
        </p:nvCxnSpPr>
        <p:spPr>
          <a:xfrm>
            <a:off x="5899321" y="3085704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4"/>
          <p:cNvCxnSpPr>
            <a:stCxn id="523" idx="7"/>
            <a:endCxn id="522" idx="3"/>
          </p:cNvCxnSpPr>
          <p:nvPr/>
        </p:nvCxnSpPr>
        <p:spPr>
          <a:xfrm rot="10800000" flipH="1">
            <a:off x="5899309" y="3085571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34"/>
          <p:cNvSpPr/>
          <p:nvPr/>
        </p:nvSpPr>
        <p:spPr>
          <a:xfrm>
            <a:off x="5899311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34"/>
          <p:cNvCxnSpPr>
            <a:stCxn id="523" idx="4"/>
            <a:endCxn id="532" idx="1"/>
          </p:cNvCxnSpPr>
          <p:nvPr/>
        </p:nvCxnSpPr>
        <p:spPr>
          <a:xfrm>
            <a:off x="5732361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4"/>
          <p:cNvCxnSpPr>
            <a:stCxn id="524" idx="4"/>
            <a:endCxn id="532" idx="7"/>
          </p:cNvCxnSpPr>
          <p:nvPr/>
        </p:nvCxnSpPr>
        <p:spPr>
          <a:xfrm flipH="1">
            <a:off x="6294361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34"/>
          <p:cNvSpPr txBox="1"/>
          <p:nvPr/>
        </p:nvSpPr>
        <p:spPr>
          <a:xfrm>
            <a:off x="986775" y="1499975"/>
            <a:ext cx="1352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</a:t>
            </a:r>
            <a:r>
              <a:rPr lang="en" b="1" u="sng">
                <a:solidFill>
                  <a:srgbClr val="0000FF"/>
                </a:solidFill>
              </a:rPr>
              <a:t>cafe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536" name="Google Shape;536;p34"/>
          <p:cNvSpPr txBox="1"/>
          <p:nvPr/>
        </p:nvSpPr>
        <p:spPr>
          <a:xfrm>
            <a:off x="4383625" y="1499975"/>
            <a:ext cx="1275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Walk in</a:t>
            </a:r>
            <a:r>
              <a:rPr lang="en" b="1">
                <a:solidFill>
                  <a:srgbClr val="6AA84F"/>
                </a:solidFill>
              </a:rPr>
              <a:t> </a:t>
            </a:r>
            <a:r>
              <a:rPr lang="en" b="1" u="sng">
                <a:solidFill>
                  <a:srgbClr val="6AA84F"/>
                </a:solidFill>
              </a:rPr>
              <a:t>bar</a:t>
            </a:r>
            <a:endParaRPr b="1" u="sng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5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9" name="Google Shape;549;p35"/>
          <p:cNvCxnSpPr>
            <a:endCxn id="542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35"/>
          <p:cNvCxnSpPr>
            <a:stCxn id="542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35"/>
          <p:cNvCxnSpPr>
            <a:stCxn id="542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5"/>
          <p:cNvCxnSpPr>
            <a:stCxn id="543" idx="4"/>
            <a:endCxn id="545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35"/>
          <p:cNvCxnSpPr>
            <a:stCxn id="544" idx="4"/>
            <a:endCxn id="546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35"/>
          <p:cNvCxnSpPr>
            <a:stCxn id="545" idx="4"/>
            <a:endCxn id="547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35"/>
          <p:cNvCxnSpPr>
            <a:stCxn id="546" idx="4"/>
            <a:endCxn id="548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35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7" name="Google Shape;557;p35"/>
          <p:cNvCxnSpPr>
            <a:stCxn id="547" idx="4"/>
            <a:endCxn id="556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35"/>
          <p:cNvCxnSpPr>
            <a:stCxn id="548" idx="4"/>
            <a:endCxn id="556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35"/>
          <p:cNvSpPr/>
          <p:nvPr/>
        </p:nvSpPr>
        <p:spPr>
          <a:xfrm>
            <a:off x="5894711" y="1418375"/>
            <a:ext cx="472200" cy="4119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54962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62931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5496274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6293149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54962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62931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6" name="Google Shape;566;p35"/>
          <p:cNvCxnSpPr>
            <a:endCxn id="559" idx="3"/>
          </p:cNvCxnSpPr>
          <p:nvPr/>
        </p:nvCxnSpPr>
        <p:spPr>
          <a:xfrm rot="10800000" flipH="1">
            <a:off x="573226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35"/>
          <p:cNvCxnSpPr>
            <a:stCxn id="559" idx="5"/>
          </p:cNvCxnSpPr>
          <p:nvPr/>
        </p:nvCxnSpPr>
        <p:spPr>
          <a:xfrm>
            <a:off x="6297759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35"/>
          <p:cNvCxnSpPr>
            <a:stCxn id="559" idx="5"/>
          </p:cNvCxnSpPr>
          <p:nvPr/>
        </p:nvCxnSpPr>
        <p:spPr>
          <a:xfrm>
            <a:off x="6297759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35"/>
          <p:cNvCxnSpPr>
            <a:stCxn id="560" idx="5"/>
            <a:endCxn id="563" idx="1"/>
          </p:cNvCxnSpPr>
          <p:nvPr/>
        </p:nvCxnSpPr>
        <p:spPr>
          <a:xfrm>
            <a:off x="5899309" y="2388379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35"/>
          <p:cNvCxnSpPr>
            <a:stCxn id="561" idx="3"/>
            <a:endCxn id="562" idx="7"/>
          </p:cNvCxnSpPr>
          <p:nvPr/>
        </p:nvCxnSpPr>
        <p:spPr>
          <a:xfrm flipH="1">
            <a:off x="5899413" y="2388379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35"/>
          <p:cNvCxnSpPr>
            <a:stCxn id="562" idx="5"/>
            <a:endCxn id="565" idx="1"/>
          </p:cNvCxnSpPr>
          <p:nvPr/>
        </p:nvCxnSpPr>
        <p:spPr>
          <a:xfrm>
            <a:off x="5899321" y="3085704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35"/>
          <p:cNvCxnSpPr>
            <a:stCxn id="564" idx="7"/>
            <a:endCxn id="563" idx="3"/>
          </p:cNvCxnSpPr>
          <p:nvPr/>
        </p:nvCxnSpPr>
        <p:spPr>
          <a:xfrm rot="10800000" flipH="1">
            <a:off x="5899309" y="3085571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3" name="Google Shape;573;p35"/>
          <p:cNvSpPr/>
          <p:nvPr/>
        </p:nvSpPr>
        <p:spPr>
          <a:xfrm>
            <a:off x="5899311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4" name="Google Shape;574;p35"/>
          <p:cNvCxnSpPr>
            <a:stCxn id="564" idx="4"/>
            <a:endCxn id="573" idx="1"/>
          </p:cNvCxnSpPr>
          <p:nvPr/>
        </p:nvCxnSpPr>
        <p:spPr>
          <a:xfrm>
            <a:off x="5732361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35"/>
          <p:cNvCxnSpPr>
            <a:stCxn id="565" idx="4"/>
            <a:endCxn id="573" idx="7"/>
          </p:cNvCxnSpPr>
          <p:nvPr/>
        </p:nvCxnSpPr>
        <p:spPr>
          <a:xfrm flipH="1">
            <a:off x="6294361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35"/>
          <p:cNvSpPr txBox="1"/>
          <p:nvPr/>
        </p:nvSpPr>
        <p:spPr>
          <a:xfrm>
            <a:off x="986775" y="1499975"/>
            <a:ext cx="1352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</a:t>
            </a:r>
            <a:r>
              <a:rPr lang="en" b="1" u="sng">
                <a:solidFill>
                  <a:srgbClr val="0000FF"/>
                </a:solidFill>
              </a:rPr>
              <a:t>cafe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4383625" y="1499975"/>
            <a:ext cx="1275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Walk in</a:t>
            </a:r>
            <a:r>
              <a:rPr lang="en" b="1">
                <a:solidFill>
                  <a:srgbClr val="6AA84F"/>
                </a:solidFill>
              </a:rPr>
              <a:t> </a:t>
            </a:r>
            <a:r>
              <a:rPr lang="en" b="1" u="sng">
                <a:solidFill>
                  <a:srgbClr val="6AA84F"/>
                </a:solidFill>
              </a:rPr>
              <a:t>bar</a:t>
            </a:r>
            <a:endParaRPr b="1" u="sng">
              <a:solidFill>
                <a:srgbClr val="6AA84F"/>
              </a:solidFill>
            </a:endParaRPr>
          </a:p>
        </p:txBody>
      </p:sp>
      <p:sp>
        <p:nvSpPr>
          <p:cNvPr id="578" name="Google Shape;578;p35"/>
          <p:cNvSpPr txBox="1"/>
          <p:nvPr/>
        </p:nvSpPr>
        <p:spPr>
          <a:xfrm>
            <a:off x="3719975" y="312352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Order drink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579" name="Google Shape;579;p35"/>
          <p:cNvCxnSpPr/>
          <p:nvPr/>
        </p:nvCxnSpPr>
        <p:spPr>
          <a:xfrm>
            <a:off x="3109425" y="2287025"/>
            <a:ext cx="1194600" cy="83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35"/>
          <p:cNvCxnSpPr>
            <a:endCxn id="578" idx="0"/>
          </p:cNvCxnSpPr>
          <p:nvPr/>
        </p:nvCxnSpPr>
        <p:spPr>
          <a:xfrm flipH="1">
            <a:off x="4303775" y="2252325"/>
            <a:ext cx="2226900" cy="871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2476725" y="141837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20782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2875175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2078288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2875163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20782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2875175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3" name="Google Shape;593;p36"/>
          <p:cNvCxnSpPr>
            <a:endCxn id="586" idx="3"/>
          </p:cNvCxnSpPr>
          <p:nvPr/>
        </p:nvCxnSpPr>
        <p:spPr>
          <a:xfrm rot="10800000" flipH="1">
            <a:off x="2314277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36"/>
          <p:cNvCxnSpPr>
            <a:stCxn id="586" idx="5"/>
          </p:cNvCxnSpPr>
          <p:nvPr/>
        </p:nvCxnSpPr>
        <p:spPr>
          <a:xfrm>
            <a:off x="2879773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36"/>
          <p:cNvCxnSpPr>
            <a:stCxn id="586" idx="5"/>
          </p:cNvCxnSpPr>
          <p:nvPr/>
        </p:nvCxnSpPr>
        <p:spPr>
          <a:xfrm>
            <a:off x="287977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36"/>
          <p:cNvCxnSpPr>
            <a:stCxn id="587" idx="4"/>
            <a:endCxn id="589" idx="0"/>
          </p:cNvCxnSpPr>
          <p:nvPr/>
        </p:nvCxnSpPr>
        <p:spPr>
          <a:xfrm>
            <a:off x="23143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36"/>
          <p:cNvCxnSpPr>
            <a:stCxn id="588" idx="4"/>
            <a:endCxn id="590" idx="0"/>
          </p:cNvCxnSpPr>
          <p:nvPr/>
        </p:nvCxnSpPr>
        <p:spPr>
          <a:xfrm>
            <a:off x="3111275" y="2448700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6"/>
          <p:cNvCxnSpPr>
            <a:stCxn id="589" idx="4"/>
            <a:endCxn id="591" idx="0"/>
          </p:cNvCxnSpPr>
          <p:nvPr/>
        </p:nvCxnSpPr>
        <p:spPr>
          <a:xfrm>
            <a:off x="2314388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36"/>
          <p:cNvCxnSpPr>
            <a:stCxn id="590" idx="4"/>
            <a:endCxn id="592" idx="0"/>
          </p:cNvCxnSpPr>
          <p:nvPr/>
        </p:nvCxnSpPr>
        <p:spPr>
          <a:xfrm>
            <a:off x="3111263" y="3146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36"/>
          <p:cNvSpPr/>
          <p:nvPr/>
        </p:nvSpPr>
        <p:spPr>
          <a:xfrm>
            <a:off x="2481325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1" name="Google Shape;601;p36"/>
          <p:cNvCxnSpPr>
            <a:stCxn id="591" idx="4"/>
            <a:endCxn id="600" idx="1"/>
          </p:cNvCxnSpPr>
          <p:nvPr/>
        </p:nvCxnSpPr>
        <p:spPr>
          <a:xfrm>
            <a:off x="2314375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6"/>
          <p:cNvCxnSpPr>
            <a:stCxn id="592" idx="4"/>
            <a:endCxn id="600" idx="7"/>
          </p:cNvCxnSpPr>
          <p:nvPr/>
        </p:nvCxnSpPr>
        <p:spPr>
          <a:xfrm flipH="1">
            <a:off x="2876375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36"/>
          <p:cNvSpPr/>
          <p:nvPr/>
        </p:nvSpPr>
        <p:spPr>
          <a:xfrm>
            <a:off x="5894711" y="1418375"/>
            <a:ext cx="472200" cy="4119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54962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/>
          <p:cNvSpPr/>
          <p:nvPr/>
        </p:nvSpPr>
        <p:spPr>
          <a:xfrm>
            <a:off x="6293161" y="203680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5496274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6"/>
          <p:cNvSpPr/>
          <p:nvPr/>
        </p:nvSpPr>
        <p:spPr>
          <a:xfrm>
            <a:off x="6293149" y="2734125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54962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6293161" y="3431450"/>
            <a:ext cx="472200" cy="411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0" name="Google Shape;610;p36"/>
          <p:cNvCxnSpPr>
            <a:endCxn id="603" idx="3"/>
          </p:cNvCxnSpPr>
          <p:nvPr/>
        </p:nvCxnSpPr>
        <p:spPr>
          <a:xfrm rot="10800000" flipH="1">
            <a:off x="5732263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36"/>
          <p:cNvCxnSpPr>
            <a:stCxn id="603" idx="5"/>
          </p:cNvCxnSpPr>
          <p:nvPr/>
        </p:nvCxnSpPr>
        <p:spPr>
          <a:xfrm>
            <a:off x="6297759" y="176995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6"/>
          <p:cNvCxnSpPr>
            <a:stCxn id="603" idx="5"/>
          </p:cNvCxnSpPr>
          <p:nvPr/>
        </p:nvCxnSpPr>
        <p:spPr>
          <a:xfrm>
            <a:off x="6297759" y="1769954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36"/>
          <p:cNvCxnSpPr>
            <a:stCxn id="604" idx="5"/>
            <a:endCxn id="607" idx="1"/>
          </p:cNvCxnSpPr>
          <p:nvPr/>
        </p:nvCxnSpPr>
        <p:spPr>
          <a:xfrm>
            <a:off x="5899309" y="2388379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6"/>
          <p:cNvCxnSpPr>
            <a:stCxn id="605" idx="3"/>
            <a:endCxn id="606" idx="7"/>
          </p:cNvCxnSpPr>
          <p:nvPr/>
        </p:nvCxnSpPr>
        <p:spPr>
          <a:xfrm flipH="1">
            <a:off x="5899413" y="2388379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6"/>
          <p:cNvCxnSpPr>
            <a:stCxn id="606" idx="5"/>
            <a:endCxn id="609" idx="1"/>
          </p:cNvCxnSpPr>
          <p:nvPr/>
        </p:nvCxnSpPr>
        <p:spPr>
          <a:xfrm>
            <a:off x="5899321" y="3085704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6"/>
          <p:cNvCxnSpPr>
            <a:stCxn id="608" idx="7"/>
            <a:endCxn id="607" idx="3"/>
          </p:cNvCxnSpPr>
          <p:nvPr/>
        </p:nvCxnSpPr>
        <p:spPr>
          <a:xfrm rot="10800000" flipH="1">
            <a:off x="5899309" y="3085571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36"/>
          <p:cNvSpPr/>
          <p:nvPr/>
        </p:nvSpPr>
        <p:spPr>
          <a:xfrm>
            <a:off x="5899311" y="4038475"/>
            <a:ext cx="462900" cy="4620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8" name="Google Shape;618;p36"/>
          <p:cNvCxnSpPr>
            <a:stCxn id="608" idx="4"/>
            <a:endCxn id="617" idx="1"/>
          </p:cNvCxnSpPr>
          <p:nvPr/>
        </p:nvCxnSpPr>
        <p:spPr>
          <a:xfrm>
            <a:off x="5732361" y="3843350"/>
            <a:ext cx="2346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6"/>
          <p:cNvCxnSpPr>
            <a:stCxn id="609" idx="4"/>
            <a:endCxn id="617" idx="7"/>
          </p:cNvCxnSpPr>
          <p:nvPr/>
        </p:nvCxnSpPr>
        <p:spPr>
          <a:xfrm flipH="1">
            <a:off x="6294361" y="3843350"/>
            <a:ext cx="234900" cy="262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36"/>
          <p:cNvSpPr txBox="1"/>
          <p:nvPr/>
        </p:nvSpPr>
        <p:spPr>
          <a:xfrm>
            <a:off x="986775" y="1499975"/>
            <a:ext cx="1352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Walk in </a:t>
            </a:r>
            <a:r>
              <a:rPr lang="en" b="1" u="sng">
                <a:solidFill>
                  <a:srgbClr val="0000FF"/>
                </a:solidFill>
              </a:rPr>
              <a:t>cafe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621" name="Google Shape;621;p36"/>
          <p:cNvSpPr txBox="1"/>
          <p:nvPr/>
        </p:nvSpPr>
        <p:spPr>
          <a:xfrm>
            <a:off x="4383625" y="1499975"/>
            <a:ext cx="1275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Walk in</a:t>
            </a:r>
            <a:r>
              <a:rPr lang="en" b="1">
                <a:solidFill>
                  <a:srgbClr val="6AA84F"/>
                </a:solidFill>
              </a:rPr>
              <a:t> </a:t>
            </a:r>
            <a:r>
              <a:rPr lang="en" b="1" u="sng">
                <a:solidFill>
                  <a:srgbClr val="6AA84F"/>
                </a:solidFill>
              </a:rPr>
              <a:t>bar</a:t>
            </a:r>
            <a:endParaRPr b="1" u="sng">
              <a:solidFill>
                <a:srgbClr val="6AA84F"/>
              </a:solidFill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3719975" y="3123525"/>
            <a:ext cx="116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Order drink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623" name="Google Shape;623;p36"/>
          <p:cNvCxnSpPr/>
          <p:nvPr/>
        </p:nvCxnSpPr>
        <p:spPr>
          <a:xfrm>
            <a:off x="3109425" y="2287025"/>
            <a:ext cx="1194600" cy="83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36"/>
          <p:cNvCxnSpPr>
            <a:endCxn id="622" idx="0"/>
          </p:cNvCxnSpPr>
          <p:nvPr/>
        </p:nvCxnSpPr>
        <p:spPr>
          <a:xfrm flipH="1">
            <a:off x="4303775" y="2252325"/>
            <a:ext cx="2226900" cy="871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25" name="Google Shape;625;p36"/>
          <p:cNvSpPr txBox="1"/>
          <p:nvPr/>
        </p:nvSpPr>
        <p:spPr>
          <a:xfrm>
            <a:off x="3467975" y="3708300"/>
            <a:ext cx="15045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Stand by bar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626" name="Google Shape;626;p36"/>
          <p:cNvCxnSpPr>
            <a:endCxn id="625" idx="0"/>
          </p:cNvCxnSpPr>
          <p:nvPr/>
        </p:nvCxnSpPr>
        <p:spPr>
          <a:xfrm>
            <a:off x="3037325" y="2942700"/>
            <a:ext cx="1182900" cy="76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36"/>
          <p:cNvCxnSpPr>
            <a:endCxn id="625" idx="0"/>
          </p:cNvCxnSpPr>
          <p:nvPr/>
        </p:nvCxnSpPr>
        <p:spPr>
          <a:xfrm flipH="1">
            <a:off x="4220225" y="3023700"/>
            <a:ext cx="2250000" cy="684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1" y="1003262"/>
            <a:ext cx="5859627" cy="3136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3" name="Google Shape;633;p37"/>
          <p:cNvSpPr/>
          <p:nvPr/>
        </p:nvSpPr>
        <p:spPr>
          <a:xfrm>
            <a:off x="7464894" y="10307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7066444" y="1649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7863344" y="1649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7066457" y="2346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7863332" y="2346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7066444" y="304377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7863344" y="304377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37"/>
          <p:cNvCxnSpPr>
            <a:endCxn id="633" idx="3"/>
          </p:cNvCxnSpPr>
          <p:nvPr/>
        </p:nvCxnSpPr>
        <p:spPr>
          <a:xfrm rot="10800000" flipH="1">
            <a:off x="7302446" y="1382279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37"/>
          <p:cNvCxnSpPr>
            <a:stCxn id="633" idx="5"/>
          </p:cNvCxnSpPr>
          <p:nvPr/>
        </p:nvCxnSpPr>
        <p:spPr>
          <a:xfrm>
            <a:off x="7867942" y="1382279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7"/>
          <p:cNvCxnSpPr>
            <a:stCxn id="633" idx="5"/>
          </p:cNvCxnSpPr>
          <p:nvPr/>
        </p:nvCxnSpPr>
        <p:spPr>
          <a:xfrm>
            <a:off x="7867942" y="1382279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7"/>
          <p:cNvCxnSpPr>
            <a:stCxn id="634" idx="4"/>
            <a:endCxn id="636" idx="0"/>
          </p:cNvCxnSpPr>
          <p:nvPr/>
        </p:nvCxnSpPr>
        <p:spPr>
          <a:xfrm>
            <a:off x="7302544" y="2061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7"/>
          <p:cNvCxnSpPr>
            <a:stCxn id="634" idx="5"/>
            <a:endCxn id="637" idx="1"/>
          </p:cNvCxnSpPr>
          <p:nvPr/>
        </p:nvCxnSpPr>
        <p:spPr>
          <a:xfrm>
            <a:off x="7469492" y="2000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7"/>
          <p:cNvCxnSpPr>
            <a:stCxn id="635" idx="3"/>
            <a:endCxn id="636" idx="7"/>
          </p:cNvCxnSpPr>
          <p:nvPr/>
        </p:nvCxnSpPr>
        <p:spPr>
          <a:xfrm flipH="1">
            <a:off x="7469596" y="2000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37"/>
          <p:cNvCxnSpPr>
            <a:stCxn id="635" idx="4"/>
            <a:endCxn id="637" idx="0"/>
          </p:cNvCxnSpPr>
          <p:nvPr/>
        </p:nvCxnSpPr>
        <p:spPr>
          <a:xfrm>
            <a:off x="8099444" y="2061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37"/>
          <p:cNvCxnSpPr>
            <a:stCxn id="636" idx="4"/>
            <a:endCxn id="638" idx="0"/>
          </p:cNvCxnSpPr>
          <p:nvPr/>
        </p:nvCxnSpPr>
        <p:spPr>
          <a:xfrm>
            <a:off x="7302557" y="275835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7"/>
          <p:cNvCxnSpPr>
            <a:stCxn id="637" idx="4"/>
            <a:endCxn id="639" idx="0"/>
          </p:cNvCxnSpPr>
          <p:nvPr/>
        </p:nvCxnSpPr>
        <p:spPr>
          <a:xfrm>
            <a:off x="8099432" y="275835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37"/>
          <p:cNvCxnSpPr>
            <a:stCxn id="636" idx="5"/>
            <a:endCxn id="639" idx="1"/>
          </p:cNvCxnSpPr>
          <p:nvPr/>
        </p:nvCxnSpPr>
        <p:spPr>
          <a:xfrm>
            <a:off x="7469505" y="269802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7"/>
          <p:cNvCxnSpPr>
            <a:stCxn id="638" idx="7"/>
            <a:endCxn id="637" idx="3"/>
          </p:cNvCxnSpPr>
          <p:nvPr/>
        </p:nvCxnSpPr>
        <p:spPr>
          <a:xfrm rot="10800000" flipH="1">
            <a:off x="7469492" y="2697896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7"/>
          <p:cNvSpPr/>
          <p:nvPr/>
        </p:nvSpPr>
        <p:spPr>
          <a:xfrm>
            <a:off x="7469494" y="3650800"/>
            <a:ext cx="462900" cy="4620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7"/>
          <p:cNvCxnSpPr>
            <a:stCxn id="638" idx="4"/>
            <a:endCxn id="651" idx="1"/>
          </p:cNvCxnSpPr>
          <p:nvPr/>
        </p:nvCxnSpPr>
        <p:spPr>
          <a:xfrm>
            <a:off x="7302544" y="3455675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37"/>
          <p:cNvCxnSpPr>
            <a:stCxn id="639" idx="4"/>
            <a:endCxn id="651" idx="7"/>
          </p:cNvCxnSpPr>
          <p:nvPr/>
        </p:nvCxnSpPr>
        <p:spPr>
          <a:xfrm flipH="1">
            <a:off x="7864544" y="3455675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0" y="1003250"/>
            <a:ext cx="5859626" cy="3136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9" name="Google Shape;659;p38"/>
          <p:cNvSpPr/>
          <p:nvPr/>
        </p:nvSpPr>
        <p:spPr>
          <a:xfrm>
            <a:off x="7464894" y="10307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7066444" y="164912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7863344" y="1649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7066457" y="2346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7863332" y="2346450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7066444" y="304377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8"/>
          <p:cNvSpPr/>
          <p:nvPr/>
        </p:nvSpPr>
        <p:spPr>
          <a:xfrm>
            <a:off x="7863344" y="304377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6" name="Google Shape;666;p38"/>
          <p:cNvCxnSpPr>
            <a:endCxn id="659" idx="3"/>
          </p:cNvCxnSpPr>
          <p:nvPr/>
        </p:nvCxnSpPr>
        <p:spPr>
          <a:xfrm rot="10800000" flipH="1">
            <a:off x="7302446" y="1382279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38"/>
          <p:cNvCxnSpPr>
            <a:stCxn id="659" idx="5"/>
          </p:cNvCxnSpPr>
          <p:nvPr/>
        </p:nvCxnSpPr>
        <p:spPr>
          <a:xfrm>
            <a:off x="7867942" y="1382279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38"/>
          <p:cNvCxnSpPr>
            <a:stCxn id="659" idx="5"/>
          </p:cNvCxnSpPr>
          <p:nvPr/>
        </p:nvCxnSpPr>
        <p:spPr>
          <a:xfrm>
            <a:off x="7867942" y="1382279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38"/>
          <p:cNvCxnSpPr>
            <a:stCxn id="660" idx="4"/>
            <a:endCxn id="662" idx="0"/>
          </p:cNvCxnSpPr>
          <p:nvPr/>
        </p:nvCxnSpPr>
        <p:spPr>
          <a:xfrm>
            <a:off x="7302544" y="2061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38"/>
          <p:cNvCxnSpPr>
            <a:stCxn id="660" idx="5"/>
            <a:endCxn id="663" idx="1"/>
          </p:cNvCxnSpPr>
          <p:nvPr/>
        </p:nvCxnSpPr>
        <p:spPr>
          <a:xfrm>
            <a:off x="7469492" y="2000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8"/>
          <p:cNvCxnSpPr>
            <a:stCxn id="661" idx="3"/>
            <a:endCxn id="662" idx="7"/>
          </p:cNvCxnSpPr>
          <p:nvPr/>
        </p:nvCxnSpPr>
        <p:spPr>
          <a:xfrm flipH="1">
            <a:off x="7469596" y="2000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8"/>
          <p:cNvCxnSpPr>
            <a:stCxn id="661" idx="4"/>
            <a:endCxn id="663" idx="0"/>
          </p:cNvCxnSpPr>
          <p:nvPr/>
        </p:nvCxnSpPr>
        <p:spPr>
          <a:xfrm>
            <a:off x="8099444" y="2061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8"/>
          <p:cNvCxnSpPr>
            <a:stCxn id="662" idx="4"/>
            <a:endCxn id="664" idx="0"/>
          </p:cNvCxnSpPr>
          <p:nvPr/>
        </p:nvCxnSpPr>
        <p:spPr>
          <a:xfrm>
            <a:off x="7302557" y="275835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8"/>
          <p:cNvCxnSpPr>
            <a:stCxn id="663" idx="4"/>
            <a:endCxn id="665" idx="0"/>
          </p:cNvCxnSpPr>
          <p:nvPr/>
        </p:nvCxnSpPr>
        <p:spPr>
          <a:xfrm>
            <a:off x="8099432" y="275835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8"/>
          <p:cNvCxnSpPr>
            <a:stCxn id="662" idx="5"/>
            <a:endCxn id="665" idx="1"/>
          </p:cNvCxnSpPr>
          <p:nvPr/>
        </p:nvCxnSpPr>
        <p:spPr>
          <a:xfrm>
            <a:off x="7469505" y="269802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8"/>
          <p:cNvCxnSpPr>
            <a:stCxn id="664" idx="7"/>
            <a:endCxn id="663" idx="3"/>
          </p:cNvCxnSpPr>
          <p:nvPr/>
        </p:nvCxnSpPr>
        <p:spPr>
          <a:xfrm rot="10800000" flipH="1">
            <a:off x="7469492" y="2697896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8"/>
          <p:cNvSpPr/>
          <p:nvPr/>
        </p:nvSpPr>
        <p:spPr>
          <a:xfrm>
            <a:off x="7469494" y="3650800"/>
            <a:ext cx="462900" cy="4620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38"/>
          <p:cNvCxnSpPr>
            <a:stCxn id="664" idx="4"/>
            <a:endCxn id="677" idx="1"/>
          </p:cNvCxnSpPr>
          <p:nvPr/>
        </p:nvCxnSpPr>
        <p:spPr>
          <a:xfrm>
            <a:off x="7302544" y="3455675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38"/>
          <p:cNvCxnSpPr>
            <a:stCxn id="665" idx="4"/>
            <a:endCxn id="677" idx="7"/>
          </p:cNvCxnSpPr>
          <p:nvPr/>
        </p:nvCxnSpPr>
        <p:spPr>
          <a:xfrm flipH="1">
            <a:off x="7864544" y="3455675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"/>
          <p:cNvSpPr/>
          <p:nvPr/>
        </p:nvSpPr>
        <p:spPr>
          <a:xfrm>
            <a:off x="7464894" y="1030700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7066444" y="1649125"/>
            <a:ext cx="472200" cy="411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7863344" y="164912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7066457" y="2346450"/>
            <a:ext cx="472200" cy="4119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7863332" y="2346450"/>
            <a:ext cx="472200" cy="4119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7066444" y="304377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7863344" y="3043775"/>
            <a:ext cx="472200" cy="41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1" name="Google Shape;691;p39"/>
          <p:cNvCxnSpPr>
            <a:endCxn id="684" idx="3"/>
          </p:cNvCxnSpPr>
          <p:nvPr/>
        </p:nvCxnSpPr>
        <p:spPr>
          <a:xfrm rot="10800000" flipH="1">
            <a:off x="7302446" y="1382279"/>
            <a:ext cx="231600" cy="25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9"/>
          <p:cNvCxnSpPr>
            <a:stCxn id="684" idx="5"/>
          </p:cNvCxnSpPr>
          <p:nvPr/>
        </p:nvCxnSpPr>
        <p:spPr>
          <a:xfrm>
            <a:off x="7867942" y="1382279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9"/>
          <p:cNvCxnSpPr>
            <a:stCxn id="684" idx="5"/>
          </p:cNvCxnSpPr>
          <p:nvPr/>
        </p:nvCxnSpPr>
        <p:spPr>
          <a:xfrm>
            <a:off x="7867942" y="1382279"/>
            <a:ext cx="231600" cy="25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9"/>
          <p:cNvCxnSpPr>
            <a:stCxn id="685" idx="4"/>
            <a:endCxn id="687" idx="0"/>
          </p:cNvCxnSpPr>
          <p:nvPr/>
        </p:nvCxnSpPr>
        <p:spPr>
          <a:xfrm>
            <a:off x="7302544" y="2061025"/>
            <a:ext cx="0" cy="28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9"/>
          <p:cNvCxnSpPr>
            <a:stCxn id="685" idx="5"/>
            <a:endCxn id="688" idx="1"/>
          </p:cNvCxnSpPr>
          <p:nvPr/>
        </p:nvCxnSpPr>
        <p:spPr>
          <a:xfrm>
            <a:off x="7469492" y="2000704"/>
            <a:ext cx="462900" cy="406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9"/>
          <p:cNvCxnSpPr>
            <a:stCxn id="686" idx="3"/>
            <a:endCxn id="687" idx="7"/>
          </p:cNvCxnSpPr>
          <p:nvPr/>
        </p:nvCxnSpPr>
        <p:spPr>
          <a:xfrm flipH="1">
            <a:off x="7469596" y="2000704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9"/>
          <p:cNvCxnSpPr>
            <a:stCxn id="686" idx="4"/>
            <a:endCxn id="688" idx="0"/>
          </p:cNvCxnSpPr>
          <p:nvPr/>
        </p:nvCxnSpPr>
        <p:spPr>
          <a:xfrm>
            <a:off x="8099444" y="2061025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9"/>
          <p:cNvCxnSpPr>
            <a:stCxn id="687" idx="4"/>
            <a:endCxn id="689" idx="0"/>
          </p:cNvCxnSpPr>
          <p:nvPr/>
        </p:nvCxnSpPr>
        <p:spPr>
          <a:xfrm>
            <a:off x="7302557" y="275835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9"/>
          <p:cNvCxnSpPr>
            <a:stCxn id="688" idx="4"/>
            <a:endCxn id="690" idx="0"/>
          </p:cNvCxnSpPr>
          <p:nvPr/>
        </p:nvCxnSpPr>
        <p:spPr>
          <a:xfrm>
            <a:off x="8099432" y="2758350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9"/>
          <p:cNvCxnSpPr>
            <a:stCxn id="687" idx="5"/>
            <a:endCxn id="690" idx="1"/>
          </p:cNvCxnSpPr>
          <p:nvPr/>
        </p:nvCxnSpPr>
        <p:spPr>
          <a:xfrm>
            <a:off x="7469505" y="2698029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9"/>
          <p:cNvCxnSpPr>
            <a:stCxn id="689" idx="7"/>
            <a:endCxn id="688" idx="3"/>
          </p:cNvCxnSpPr>
          <p:nvPr/>
        </p:nvCxnSpPr>
        <p:spPr>
          <a:xfrm rot="10800000" flipH="1">
            <a:off x="7469492" y="2697896"/>
            <a:ext cx="462900" cy="406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39"/>
          <p:cNvSpPr/>
          <p:nvPr/>
        </p:nvSpPr>
        <p:spPr>
          <a:xfrm>
            <a:off x="7469494" y="3650800"/>
            <a:ext cx="462900" cy="4620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3" name="Google Shape;703;p39"/>
          <p:cNvCxnSpPr>
            <a:stCxn id="689" idx="4"/>
            <a:endCxn id="702" idx="1"/>
          </p:cNvCxnSpPr>
          <p:nvPr/>
        </p:nvCxnSpPr>
        <p:spPr>
          <a:xfrm>
            <a:off x="7302544" y="3455675"/>
            <a:ext cx="2346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9"/>
          <p:cNvCxnSpPr>
            <a:stCxn id="690" idx="4"/>
            <a:endCxn id="702" idx="7"/>
          </p:cNvCxnSpPr>
          <p:nvPr/>
        </p:nvCxnSpPr>
        <p:spPr>
          <a:xfrm flipH="1">
            <a:off x="7864544" y="3455675"/>
            <a:ext cx="234900" cy="2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5" name="Google Shape;705;p39"/>
          <p:cNvGrpSpPr/>
          <p:nvPr/>
        </p:nvGrpSpPr>
        <p:grpSpPr>
          <a:xfrm>
            <a:off x="389442" y="1003262"/>
            <a:ext cx="5859627" cy="3136975"/>
            <a:chOff x="306401" y="1308062"/>
            <a:chExt cx="5859627" cy="3136975"/>
          </a:xfrm>
        </p:grpSpPr>
        <p:pic>
          <p:nvPicPr>
            <p:cNvPr id="706" name="Google Shape;706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6401" y="1308062"/>
              <a:ext cx="5859627" cy="31369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07" name="Google Shape;707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3776" y="2265650"/>
              <a:ext cx="1667650" cy="466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8" name="Google Shape;708;p39"/>
            <p:cNvGrpSpPr/>
            <p:nvPr/>
          </p:nvGrpSpPr>
          <p:grpSpPr>
            <a:xfrm>
              <a:off x="495725" y="2781225"/>
              <a:ext cx="2720400" cy="638700"/>
              <a:chOff x="495725" y="3390825"/>
              <a:chExt cx="2720400" cy="638700"/>
            </a:xfrm>
          </p:grpSpPr>
          <p:sp>
            <p:nvSpPr>
              <p:cNvPr id="709" name="Google Shape;709;p39"/>
              <p:cNvSpPr/>
              <p:nvPr/>
            </p:nvSpPr>
            <p:spPr>
              <a:xfrm>
                <a:off x="495725" y="3390825"/>
                <a:ext cx="2720400" cy="6387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1C4587"/>
                  </a:solidFill>
                </a:endParaRPr>
              </a:p>
            </p:txBody>
          </p:sp>
          <p:sp>
            <p:nvSpPr>
              <p:cNvPr id="710" name="Google Shape;710;p39"/>
              <p:cNvSpPr txBox="1"/>
              <p:nvPr/>
            </p:nvSpPr>
            <p:spPr>
              <a:xfrm>
                <a:off x="594850" y="3445875"/>
                <a:ext cx="25221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rgbClr val="1C4587"/>
                    </a:solidFill>
                  </a:rPr>
                  <a:t>Today, Justin cut the line</a:t>
                </a:r>
                <a:endParaRPr sz="1000" b="1">
                  <a:solidFill>
                    <a:srgbClr val="1C4587"/>
                  </a:solidFill>
                </a:endParaRPr>
              </a:p>
            </p:txBody>
          </p:sp>
        </p:grpSp>
        <p:grpSp>
          <p:nvGrpSpPr>
            <p:cNvPr id="711" name="Google Shape;711;p39"/>
            <p:cNvGrpSpPr/>
            <p:nvPr/>
          </p:nvGrpSpPr>
          <p:grpSpPr>
            <a:xfrm>
              <a:off x="3337153" y="2781225"/>
              <a:ext cx="2720400" cy="638700"/>
              <a:chOff x="3337153" y="3390825"/>
              <a:chExt cx="2720400" cy="638700"/>
            </a:xfrm>
          </p:grpSpPr>
          <p:sp>
            <p:nvSpPr>
              <p:cNvPr id="712" name="Google Shape;712;p39"/>
              <p:cNvSpPr/>
              <p:nvPr/>
            </p:nvSpPr>
            <p:spPr>
              <a:xfrm>
                <a:off x="3337153" y="3390825"/>
                <a:ext cx="2720400" cy="6387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1C4587"/>
                  </a:solidFill>
                </a:endParaRPr>
              </a:p>
            </p:txBody>
          </p:sp>
          <p:sp>
            <p:nvSpPr>
              <p:cNvPr id="713" name="Google Shape;713;p39"/>
              <p:cNvSpPr txBox="1"/>
              <p:nvPr/>
            </p:nvSpPr>
            <p:spPr>
              <a:xfrm>
                <a:off x="3414250" y="3445875"/>
                <a:ext cx="25221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rgbClr val="1C4587"/>
                    </a:solidFill>
                  </a:rPr>
                  <a:t>Today, Justin waited in line patiently</a:t>
                </a:r>
                <a:endParaRPr sz="1000" b="1">
                  <a:solidFill>
                    <a:srgbClr val="1C4587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Curricula</a:t>
            </a:r>
            <a:endParaRPr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subject manipulation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stories per subject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Blocked: </a:t>
            </a:r>
            <a:r>
              <a:rPr lang="en" b="1">
                <a:solidFill>
                  <a:srgbClr val="0000FF"/>
                </a:solidFill>
              </a:rPr>
              <a:t>cafe cafe cafe cafe</a:t>
            </a:r>
            <a:r>
              <a:rPr lang="en" b="1"/>
              <a:t> </a:t>
            </a:r>
            <a:r>
              <a:rPr lang="en" b="1">
                <a:solidFill>
                  <a:srgbClr val="6AA84F"/>
                </a:solidFill>
              </a:rPr>
              <a:t>bar bar bar bar </a:t>
            </a:r>
            <a:endParaRPr b="1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Interleaved: </a:t>
            </a:r>
            <a:r>
              <a:rPr lang="en" b="1">
                <a:solidFill>
                  <a:srgbClr val="0000FF"/>
                </a:solidFill>
              </a:rPr>
              <a:t>cafe </a:t>
            </a:r>
            <a:r>
              <a:rPr lang="en" b="1">
                <a:solidFill>
                  <a:srgbClr val="6AA84F"/>
                </a:solidFill>
              </a:rPr>
              <a:t>bar</a:t>
            </a:r>
            <a:r>
              <a:rPr lang="en" b="1">
                <a:solidFill>
                  <a:srgbClr val="0000FF"/>
                </a:solidFill>
              </a:rPr>
              <a:t> cafe </a:t>
            </a:r>
            <a:r>
              <a:rPr lang="en" b="1">
                <a:solidFill>
                  <a:srgbClr val="6AA84F"/>
                </a:solidFill>
              </a:rPr>
              <a:t>bar</a:t>
            </a:r>
            <a:r>
              <a:rPr lang="en" b="1">
                <a:solidFill>
                  <a:srgbClr val="0000FF"/>
                </a:solidFill>
              </a:rPr>
              <a:t> cafe </a:t>
            </a:r>
            <a:r>
              <a:rPr lang="en" b="1">
                <a:solidFill>
                  <a:srgbClr val="6AA84F"/>
                </a:solidFill>
              </a:rPr>
              <a:t>bar</a:t>
            </a:r>
            <a:r>
              <a:rPr lang="en" b="1">
                <a:solidFill>
                  <a:srgbClr val="0000FF"/>
                </a:solidFill>
              </a:rPr>
              <a:t> cafe</a:t>
            </a:r>
            <a:r>
              <a:rPr lang="en" b="1"/>
              <a:t> </a:t>
            </a:r>
            <a:r>
              <a:rPr lang="en" b="1">
                <a:solidFill>
                  <a:srgbClr val="6AA84F"/>
                </a:solidFill>
              </a:rPr>
              <a:t>bar </a:t>
            </a:r>
            <a:endParaRPr b="1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 b="1">
                <a:solidFill>
                  <a:srgbClr val="434343"/>
                </a:solidFill>
              </a:rPr>
              <a:t>Random test: </a:t>
            </a:r>
            <a:r>
              <a:rPr lang="en" b="1">
                <a:solidFill>
                  <a:srgbClr val="CC0000"/>
                </a:solidFill>
              </a:rPr>
              <a:t>50% </a:t>
            </a:r>
            <a:r>
              <a:rPr lang="en" b="1">
                <a:solidFill>
                  <a:srgbClr val="0000FF"/>
                </a:solidFill>
              </a:rPr>
              <a:t>cafe </a:t>
            </a:r>
            <a:r>
              <a:rPr lang="en" b="1">
                <a:solidFill>
                  <a:srgbClr val="CC0000"/>
                </a:solidFill>
              </a:rPr>
              <a:t>50% </a:t>
            </a:r>
            <a:r>
              <a:rPr lang="en" b="1">
                <a:solidFill>
                  <a:srgbClr val="6AA84F"/>
                </a:solidFill>
              </a:rPr>
              <a:t>bar</a:t>
            </a:r>
            <a:endParaRPr b="1">
              <a:solidFill>
                <a:srgbClr val="6AA84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Same between both conditions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CC41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Blocked learning will set-up stronger expectation; when violated, this will cause participants to infer that a new latent cause is present.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New observations are assigned to the new latent cause, preventing interference with previous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6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effects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75475" y="1152475"/>
            <a:ext cx="879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Benefits of interleaved practicing on learning are well documented (Schmidt &amp; Bjork, 1994)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Benefits of blocking have been observed (Carvalho &amp; Goldstone, 2017)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Previous work focused on </a:t>
            </a:r>
            <a:r>
              <a:rPr lang="en" sz="1600" b="1"/>
              <a:t>category learning</a:t>
            </a:r>
            <a:r>
              <a:rPr lang="en" sz="1600"/>
              <a:t> classification task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Here we focus on </a:t>
            </a:r>
            <a:r>
              <a:rPr lang="en" sz="1600" b="1"/>
              <a:t>sequential prediction</a:t>
            </a:r>
            <a:r>
              <a:rPr lang="en" sz="1600"/>
              <a:t> task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42"/>
          <p:cNvPicPr preferRelativeResize="0"/>
          <p:nvPr/>
        </p:nvPicPr>
        <p:blipFill rotWithShape="1">
          <a:blip r:embed="rId3">
            <a:alphaModFix/>
          </a:blip>
          <a:srcRect b="9206"/>
          <a:stretch/>
        </p:blipFill>
        <p:spPr>
          <a:xfrm>
            <a:off x="152400" y="152400"/>
            <a:ext cx="8839201" cy="21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2"/>
          <p:cNvSpPr txBox="1"/>
          <p:nvPr/>
        </p:nvSpPr>
        <p:spPr>
          <a:xfrm>
            <a:off x="779400" y="1378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732" name="Google Shape;732;p42"/>
          <p:cNvSpPr txBox="1"/>
          <p:nvPr/>
        </p:nvSpPr>
        <p:spPr>
          <a:xfrm>
            <a:off x="779350" y="3112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733" name="Google Shape;733;p42"/>
          <p:cNvSpPr txBox="1"/>
          <p:nvPr/>
        </p:nvSpPr>
        <p:spPr>
          <a:xfrm>
            <a:off x="779400" y="19876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734" name="Google Shape;734;p42"/>
          <p:cNvSpPr txBox="1"/>
          <p:nvPr/>
        </p:nvSpPr>
        <p:spPr>
          <a:xfrm>
            <a:off x="2455800" y="2140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735" name="Google Shape;735;p42"/>
          <p:cNvSpPr txBox="1"/>
          <p:nvPr/>
        </p:nvSpPr>
        <p:spPr>
          <a:xfrm>
            <a:off x="6494400" y="21400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</a:t>
            </a:r>
            <a:endParaRPr/>
          </a:p>
        </p:txBody>
      </p:sp>
      <p:sp>
        <p:nvSpPr>
          <p:cNvPr id="736" name="Google Shape;736;p42"/>
          <p:cNvSpPr txBox="1"/>
          <p:nvPr/>
        </p:nvSpPr>
        <p:spPr>
          <a:xfrm>
            <a:off x="7789800" y="21400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737" name="Google Shape;737;p42"/>
          <p:cNvSpPr txBox="1"/>
          <p:nvPr/>
        </p:nvSpPr>
        <p:spPr>
          <a:xfrm>
            <a:off x="1084200" y="2140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8" name="Google Shape;738;p42"/>
          <p:cNvSpPr txBox="1"/>
          <p:nvPr/>
        </p:nvSpPr>
        <p:spPr>
          <a:xfrm rot="-5400000">
            <a:off x="114800" y="1044100"/>
            <a:ext cx="1024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</p:txBody>
      </p:sp>
      <p:sp>
        <p:nvSpPr>
          <p:cNvPr id="739" name="Google Shape;739;p42"/>
          <p:cNvSpPr txBox="1"/>
          <p:nvPr/>
        </p:nvSpPr>
        <p:spPr>
          <a:xfrm>
            <a:off x="3924800" y="2187100"/>
            <a:ext cx="1552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(stories)</a:t>
            </a:r>
            <a:endParaRPr b="1"/>
          </a:p>
        </p:txBody>
      </p:sp>
      <p:sp>
        <p:nvSpPr>
          <p:cNvPr id="740" name="Google Shape;740;p42"/>
          <p:cNvSpPr txBox="1"/>
          <p:nvPr/>
        </p:nvSpPr>
        <p:spPr>
          <a:xfrm>
            <a:off x="16530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741" name="Google Shape;741;p42"/>
          <p:cNvSpPr txBox="1"/>
          <p:nvPr/>
        </p:nvSpPr>
        <p:spPr>
          <a:xfrm>
            <a:off x="30246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742" name="Google Shape;742;p42"/>
          <p:cNvSpPr txBox="1"/>
          <p:nvPr/>
        </p:nvSpPr>
        <p:spPr>
          <a:xfrm>
            <a:off x="43962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743" name="Google Shape;743;p42"/>
          <p:cNvSpPr txBox="1"/>
          <p:nvPr/>
        </p:nvSpPr>
        <p:spPr>
          <a:xfrm>
            <a:off x="57678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744" name="Google Shape;744;p42"/>
          <p:cNvSpPr txBox="1"/>
          <p:nvPr/>
        </p:nvSpPr>
        <p:spPr>
          <a:xfrm>
            <a:off x="71394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745" name="Google Shape;745;p42"/>
          <p:cNvSpPr txBox="1"/>
          <p:nvPr/>
        </p:nvSpPr>
        <p:spPr>
          <a:xfrm>
            <a:off x="8115800" y="1104325"/>
            <a:ext cx="1028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N=33 (50)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43"/>
          <p:cNvPicPr preferRelativeResize="0"/>
          <p:nvPr/>
        </p:nvPicPr>
        <p:blipFill rotWithShape="1">
          <a:blip r:embed="rId3">
            <a:alphaModFix/>
          </a:blip>
          <a:srcRect b="9206"/>
          <a:stretch/>
        </p:blipFill>
        <p:spPr>
          <a:xfrm>
            <a:off x="152400" y="152400"/>
            <a:ext cx="8839201" cy="21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3"/>
          <p:cNvSpPr txBox="1"/>
          <p:nvPr/>
        </p:nvSpPr>
        <p:spPr>
          <a:xfrm>
            <a:off x="779400" y="1378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752" name="Google Shape;752;p43"/>
          <p:cNvSpPr txBox="1"/>
          <p:nvPr/>
        </p:nvSpPr>
        <p:spPr>
          <a:xfrm>
            <a:off x="779350" y="3112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753" name="Google Shape;753;p43"/>
          <p:cNvSpPr txBox="1"/>
          <p:nvPr/>
        </p:nvSpPr>
        <p:spPr>
          <a:xfrm>
            <a:off x="779400" y="19876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754" name="Google Shape;754;p43"/>
          <p:cNvSpPr txBox="1"/>
          <p:nvPr/>
        </p:nvSpPr>
        <p:spPr>
          <a:xfrm>
            <a:off x="2455800" y="2140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755" name="Google Shape;755;p43"/>
          <p:cNvSpPr txBox="1"/>
          <p:nvPr/>
        </p:nvSpPr>
        <p:spPr>
          <a:xfrm>
            <a:off x="6494400" y="21400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</a:t>
            </a:r>
            <a:endParaRPr/>
          </a:p>
        </p:txBody>
      </p:sp>
      <p:sp>
        <p:nvSpPr>
          <p:cNvPr id="756" name="Google Shape;756;p43"/>
          <p:cNvSpPr txBox="1"/>
          <p:nvPr/>
        </p:nvSpPr>
        <p:spPr>
          <a:xfrm>
            <a:off x="7789800" y="21400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pic>
        <p:nvPicPr>
          <p:cNvPr id="757" name="Google Shape;7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45650"/>
            <a:ext cx="8839201" cy="235712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43"/>
          <p:cNvSpPr txBox="1"/>
          <p:nvPr/>
        </p:nvSpPr>
        <p:spPr>
          <a:xfrm>
            <a:off x="1084200" y="2140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9" name="Google Shape;759;p43"/>
          <p:cNvSpPr txBox="1"/>
          <p:nvPr/>
        </p:nvSpPr>
        <p:spPr>
          <a:xfrm>
            <a:off x="779400" y="38164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760" name="Google Shape;760;p43"/>
          <p:cNvSpPr txBox="1"/>
          <p:nvPr/>
        </p:nvSpPr>
        <p:spPr>
          <a:xfrm>
            <a:off x="779350" y="27496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761" name="Google Shape;761;p43"/>
          <p:cNvSpPr txBox="1"/>
          <p:nvPr/>
        </p:nvSpPr>
        <p:spPr>
          <a:xfrm>
            <a:off x="779400" y="4426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762" name="Google Shape;762;p43"/>
          <p:cNvSpPr txBox="1"/>
          <p:nvPr/>
        </p:nvSpPr>
        <p:spPr>
          <a:xfrm>
            <a:off x="2455800" y="45784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763" name="Google Shape;763;p43"/>
          <p:cNvSpPr txBox="1"/>
          <p:nvPr/>
        </p:nvSpPr>
        <p:spPr>
          <a:xfrm>
            <a:off x="6494400" y="45784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</a:t>
            </a:r>
            <a:endParaRPr/>
          </a:p>
        </p:txBody>
      </p:sp>
      <p:sp>
        <p:nvSpPr>
          <p:cNvPr id="764" name="Google Shape;764;p43"/>
          <p:cNvSpPr txBox="1"/>
          <p:nvPr/>
        </p:nvSpPr>
        <p:spPr>
          <a:xfrm>
            <a:off x="7789800" y="45784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1084200" y="45784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66" name="Google Shape;766;p43"/>
          <p:cNvSpPr txBox="1"/>
          <p:nvPr/>
        </p:nvSpPr>
        <p:spPr>
          <a:xfrm rot="-5400000">
            <a:off x="114800" y="1044100"/>
            <a:ext cx="1024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</p:txBody>
      </p:sp>
      <p:sp>
        <p:nvSpPr>
          <p:cNvPr id="767" name="Google Shape;767;p43"/>
          <p:cNvSpPr txBox="1"/>
          <p:nvPr/>
        </p:nvSpPr>
        <p:spPr>
          <a:xfrm>
            <a:off x="3924800" y="2187100"/>
            <a:ext cx="1552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(stories)</a:t>
            </a:r>
            <a:endParaRPr b="1"/>
          </a:p>
        </p:txBody>
      </p:sp>
      <p:sp>
        <p:nvSpPr>
          <p:cNvPr id="768" name="Google Shape;768;p43"/>
          <p:cNvSpPr txBox="1"/>
          <p:nvPr/>
        </p:nvSpPr>
        <p:spPr>
          <a:xfrm rot="-5400000">
            <a:off x="114800" y="3482500"/>
            <a:ext cx="1024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</p:txBody>
      </p:sp>
      <p:sp>
        <p:nvSpPr>
          <p:cNvPr id="769" name="Google Shape;769;p43"/>
          <p:cNvSpPr txBox="1"/>
          <p:nvPr/>
        </p:nvSpPr>
        <p:spPr>
          <a:xfrm>
            <a:off x="3924800" y="4625500"/>
            <a:ext cx="1552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(stories)</a:t>
            </a:r>
            <a:endParaRPr b="1"/>
          </a:p>
        </p:txBody>
      </p:sp>
      <p:sp>
        <p:nvSpPr>
          <p:cNvPr id="770" name="Google Shape;770;p43"/>
          <p:cNvSpPr txBox="1"/>
          <p:nvPr/>
        </p:nvSpPr>
        <p:spPr>
          <a:xfrm>
            <a:off x="16530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771" name="Google Shape;771;p43"/>
          <p:cNvSpPr txBox="1"/>
          <p:nvPr/>
        </p:nvSpPr>
        <p:spPr>
          <a:xfrm>
            <a:off x="30246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772" name="Google Shape;772;p43"/>
          <p:cNvSpPr txBox="1"/>
          <p:nvPr/>
        </p:nvSpPr>
        <p:spPr>
          <a:xfrm>
            <a:off x="43962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773" name="Google Shape;773;p43"/>
          <p:cNvSpPr txBox="1"/>
          <p:nvPr/>
        </p:nvSpPr>
        <p:spPr>
          <a:xfrm>
            <a:off x="57678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774" name="Google Shape;774;p43"/>
          <p:cNvSpPr txBox="1"/>
          <p:nvPr/>
        </p:nvSpPr>
        <p:spPr>
          <a:xfrm>
            <a:off x="71394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775" name="Google Shape;775;p43"/>
          <p:cNvSpPr txBox="1"/>
          <p:nvPr/>
        </p:nvSpPr>
        <p:spPr>
          <a:xfrm>
            <a:off x="1653050" y="4274650"/>
            <a:ext cx="20304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Interleave cafe/bar</a:t>
            </a:r>
            <a:endParaRPr sz="1800" b="1"/>
          </a:p>
        </p:txBody>
      </p:sp>
      <p:sp>
        <p:nvSpPr>
          <p:cNvPr id="776" name="Google Shape;776;p43"/>
          <p:cNvSpPr txBox="1"/>
          <p:nvPr/>
        </p:nvSpPr>
        <p:spPr>
          <a:xfrm>
            <a:off x="7139450" y="42746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777" name="Google Shape;777;p43"/>
          <p:cNvSpPr txBox="1"/>
          <p:nvPr/>
        </p:nvSpPr>
        <p:spPr>
          <a:xfrm>
            <a:off x="8115800" y="3695125"/>
            <a:ext cx="1028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N=24 (55)</a:t>
            </a:r>
            <a:endParaRPr/>
          </a:p>
        </p:txBody>
      </p:sp>
      <p:sp>
        <p:nvSpPr>
          <p:cNvPr id="778" name="Google Shape;778;p43"/>
          <p:cNvSpPr txBox="1"/>
          <p:nvPr/>
        </p:nvSpPr>
        <p:spPr>
          <a:xfrm>
            <a:off x="8115800" y="1104325"/>
            <a:ext cx="1028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N=33 (50)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35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00933"/>
            <a:ext cx="8839238" cy="2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44"/>
          <p:cNvSpPr txBox="1"/>
          <p:nvPr/>
        </p:nvSpPr>
        <p:spPr>
          <a:xfrm>
            <a:off x="3924800" y="2187100"/>
            <a:ext cx="1552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(stories)</a:t>
            </a:r>
            <a:endParaRPr b="1"/>
          </a:p>
        </p:txBody>
      </p:sp>
      <p:sp>
        <p:nvSpPr>
          <p:cNvPr id="786" name="Google Shape;786;p44"/>
          <p:cNvSpPr txBox="1"/>
          <p:nvPr/>
        </p:nvSpPr>
        <p:spPr>
          <a:xfrm>
            <a:off x="3924800" y="4701700"/>
            <a:ext cx="1552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(stories)</a:t>
            </a:r>
            <a:endParaRPr b="1"/>
          </a:p>
        </p:txBody>
      </p:sp>
      <p:grpSp>
        <p:nvGrpSpPr>
          <p:cNvPr id="787" name="Google Shape;787;p44"/>
          <p:cNvGrpSpPr/>
          <p:nvPr/>
        </p:nvGrpSpPr>
        <p:grpSpPr>
          <a:xfrm>
            <a:off x="449750" y="311250"/>
            <a:ext cx="7878550" cy="2082000"/>
            <a:chOff x="449750" y="311250"/>
            <a:chExt cx="7878550" cy="2082000"/>
          </a:xfrm>
        </p:grpSpPr>
        <p:sp>
          <p:nvSpPr>
            <p:cNvPr id="788" name="Google Shape;788;p44"/>
            <p:cNvSpPr txBox="1"/>
            <p:nvPr/>
          </p:nvSpPr>
          <p:spPr>
            <a:xfrm rot="-5400000">
              <a:off x="114800" y="1044100"/>
              <a:ext cx="1024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accuracy</a:t>
              </a:r>
              <a:endParaRPr b="1"/>
            </a:p>
          </p:txBody>
        </p:sp>
        <p:sp>
          <p:nvSpPr>
            <p:cNvPr id="789" name="Google Shape;789;p44"/>
            <p:cNvSpPr txBox="1"/>
            <p:nvPr/>
          </p:nvSpPr>
          <p:spPr>
            <a:xfrm>
              <a:off x="779400" y="13780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0.5</a:t>
              </a:r>
              <a:endParaRPr/>
            </a:p>
          </p:txBody>
        </p:sp>
        <p:sp>
          <p:nvSpPr>
            <p:cNvPr id="790" name="Google Shape;790;p44"/>
            <p:cNvSpPr txBox="1"/>
            <p:nvPr/>
          </p:nvSpPr>
          <p:spPr>
            <a:xfrm>
              <a:off x="779350" y="3112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1.0</a:t>
              </a:r>
              <a:endParaRPr/>
            </a:p>
          </p:txBody>
        </p:sp>
        <p:sp>
          <p:nvSpPr>
            <p:cNvPr id="791" name="Google Shape;791;p44"/>
            <p:cNvSpPr txBox="1"/>
            <p:nvPr/>
          </p:nvSpPr>
          <p:spPr>
            <a:xfrm>
              <a:off x="779400" y="19876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0.2</a:t>
              </a:r>
              <a:endParaRPr/>
            </a:p>
          </p:txBody>
        </p:sp>
        <p:sp>
          <p:nvSpPr>
            <p:cNvPr id="792" name="Google Shape;792;p44"/>
            <p:cNvSpPr txBox="1"/>
            <p:nvPr/>
          </p:nvSpPr>
          <p:spPr>
            <a:xfrm>
              <a:off x="2455800" y="21400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793" name="Google Shape;793;p44"/>
            <p:cNvSpPr txBox="1"/>
            <p:nvPr/>
          </p:nvSpPr>
          <p:spPr>
            <a:xfrm>
              <a:off x="6494400" y="2140050"/>
              <a:ext cx="5385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160</a:t>
              </a:r>
              <a:endParaRPr/>
            </a:p>
          </p:txBody>
        </p:sp>
        <p:sp>
          <p:nvSpPr>
            <p:cNvPr id="794" name="Google Shape;794;p44"/>
            <p:cNvSpPr txBox="1"/>
            <p:nvPr/>
          </p:nvSpPr>
          <p:spPr>
            <a:xfrm>
              <a:off x="7789800" y="2140050"/>
              <a:ext cx="5385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200</a:t>
              </a:r>
              <a:endParaRPr/>
            </a:p>
          </p:txBody>
        </p:sp>
        <p:sp>
          <p:nvSpPr>
            <p:cNvPr id="795" name="Google Shape;795;p44"/>
            <p:cNvSpPr txBox="1"/>
            <p:nvPr/>
          </p:nvSpPr>
          <p:spPr>
            <a:xfrm>
              <a:off x="1084200" y="21400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796" name="Google Shape;796;p44"/>
          <p:cNvSpPr txBox="1"/>
          <p:nvPr/>
        </p:nvSpPr>
        <p:spPr>
          <a:xfrm>
            <a:off x="779400" y="38164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797" name="Google Shape;797;p44"/>
          <p:cNvSpPr txBox="1"/>
          <p:nvPr/>
        </p:nvSpPr>
        <p:spPr>
          <a:xfrm>
            <a:off x="779350" y="27496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798" name="Google Shape;798;p44"/>
          <p:cNvSpPr txBox="1"/>
          <p:nvPr/>
        </p:nvSpPr>
        <p:spPr>
          <a:xfrm>
            <a:off x="779400" y="44260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799" name="Google Shape;799;p44"/>
          <p:cNvSpPr txBox="1"/>
          <p:nvPr/>
        </p:nvSpPr>
        <p:spPr>
          <a:xfrm>
            <a:off x="2455800" y="45784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800" name="Google Shape;800;p44"/>
          <p:cNvSpPr txBox="1"/>
          <p:nvPr/>
        </p:nvSpPr>
        <p:spPr>
          <a:xfrm>
            <a:off x="6494400" y="45784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</a:t>
            </a:r>
            <a:endParaRPr/>
          </a:p>
        </p:txBody>
      </p:sp>
      <p:sp>
        <p:nvSpPr>
          <p:cNvPr id="801" name="Google Shape;801;p44"/>
          <p:cNvSpPr txBox="1"/>
          <p:nvPr/>
        </p:nvSpPr>
        <p:spPr>
          <a:xfrm>
            <a:off x="7789800" y="4578450"/>
            <a:ext cx="538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802" name="Google Shape;802;p44"/>
          <p:cNvSpPr txBox="1"/>
          <p:nvPr/>
        </p:nvSpPr>
        <p:spPr>
          <a:xfrm>
            <a:off x="1084200" y="4578450"/>
            <a:ext cx="4407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03" name="Google Shape;803;p44"/>
          <p:cNvSpPr txBox="1"/>
          <p:nvPr/>
        </p:nvSpPr>
        <p:spPr>
          <a:xfrm rot="-5400000">
            <a:off x="114800" y="3482500"/>
            <a:ext cx="1024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</p:txBody>
      </p:sp>
      <p:sp>
        <p:nvSpPr>
          <p:cNvPr id="804" name="Google Shape;804;p44"/>
          <p:cNvSpPr txBox="1"/>
          <p:nvPr/>
        </p:nvSpPr>
        <p:spPr>
          <a:xfrm>
            <a:off x="16530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805" name="Google Shape;805;p44"/>
          <p:cNvSpPr txBox="1"/>
          <p:nvPr/>
        </p:nvSpPr>
        <p:spPr>
          <a:xfrm>
            <a:off x="30246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806" name="Google Shape;806;p44"/>
          <p:cNvSpPr txBox="1"/>
          <p:nvPr/>
        </p:nvSpPr>
        <p:spPr>
          <a:xfrm>
            <a:off x="43962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807" name="Google Shape;807;p44"/>
          <p:cNvSpPr txBox="1"/>
          <p:nvPr/>
        </p:nvSpPr>
        <p:spPr>
          <a:xfrm>
            <a:off x="57678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808" name="Google Shape;808;p44"/>
          <p:cNvSpPr txBox="1"/>
          <p:nvPr/>
        </p:nvSpPr>
        <p:spPr>
          <a:xfrm>
            <a:off x="71394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809" name="Google Shape;809;p44"/>
          <p:cNvSpPr txBox="1"/>
          <p:nvPr/>
        </p:nvSpPr>
        <p:spPr>
          <a:xfrm>
            <a:off x="1653050" y="4274650"/>
            <a:ext cx="20304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Interleave cafe/bar</a:t>
            </a:r>
            <a:endParaRPr sz="1800" b="1"/>
          </a:p>
        </p:txBody>
      </p:sp>
      <p:sp>
        <p:nvSpPr>
          <p:cNvPr id="810" name="Google Shape;810;p44"/>
          <p:cNvSpPr txBox="1"/>
          <p:nvPr/>
        </p:nvSpPr>
        <p:spPr>
          <a:xfrm>
            <a:off x="7139450" y="42746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811" name="Google Shape;811;p44"/>
          <p:cNvSpPr txBox="1"/>
          <p:nvPr/>
        </p:nvSpPr>
        <p:spPr>
          <a:xfrm>
            <a:off x="8115800" y="1104325"/>
            <a:ext cx="10947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N=26 (55)</a:t>
            </a:r>
            <a:endParaRPr/>
          </a:p>
        </p:txBody>
      </p:sp>
      <p:sp>
        <p:nvSpPr>
          <p:cNvPr id="812" name="Google Shape;812;p44"/>
          <p:cNvSpPr txBox="1"/>
          <p:nvPr/>
        </p:nvSpPr>
        <p:spPr>
          <a:xfrm>
            <a:off x="8115800" y="3695125"/>
            <a:ext cx="11427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N=39 (56)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</p:txBody>
      </p:sp>
      <p:sp>
        <p:nvSpPr>
          <p:cNvPr id="818" name="Google Shape;8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detect context marker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Unable to identify that location signals different graph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keep representations separate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Regardless of context cue identification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Interleaved explicit </a:t>
            </a:r>
            <a:endParaRPr/>
          </a:p>
        </p:txBody>
      </p:sp>
      <p:pic>
        <p:nvPicPr>
          <p:cNvPr id="824" name="Google Shape;8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357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825;p46"/>
          <p:cNvGrpSpPr/>
          <p:nvPr/>
        </p:nvGrpSpPr>
        <p:grpSpPr>
          <a:xfrm>
            <a:off x="449750" y="1378050"/>
            <a:ext cx="7878550" cy="2082000"/>
            <a:chOff x="449750" y="311250"/>
            <a:chExt cx="7878550" cy="2082000"/>
          </a:xfrm>
        </p:grpSpPr>
        <p:sp>
          <p:nvSpPr>
            <p:cNvPr id="826" name="Google Shape;826;p46"/>
            <p:cNvSpPr txBox="1"/>
            <p:nvPr/>
          </p:nvSpPr>
          <p:spPr>
            <a:xfrm rot="-5400000">
              <a:off x="114800" y="1044100"/>
              <a:ext cx="1024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accuracy</a:t>
              </a:r>
              <a:endParaRPr b="1"/>
            </a:p>
          </p:txBody>
        </p:sp>
        <p:sp>
          <p:nvSpPr>
            <p:cNvPr id="827" name="Google Shape;827;p46"/>
            <p:cNvSpPr txBox="1"/>
            <p:nvPr/>
          </p:nvSpPr>
          <p:spPr>
            <a:xfrm>
              <a:off x="779400" y="13780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0.5</a:t>
              </a:r>
              <a:endParaRPr/>
            </a:p>
          </p:txBody>
        </p:sp>
        <p:sp>
          <p:nvSpPr>
            <p:cNvPr id="828" name="Google Shape;828;p46"/>
            <p:cNvSpPr txBox="1"/>
            <p:nvPr/>
          </p:nvSpPr>
          <p:spPr>
            <a:xfrm>
              <a:off x="779350" y="3112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1.0</a:t>
              </a:r>
              <a:endParaRPr/>
            </a:p>
          </p:txBody>
        </p:sp>
        <p:sp>
          <p:nvSpPr>
            <p:cNvPr id="829" name="Google Shape;829;p46"/>
            <p:cNvSpPr txBox="1"/>
            <p:nvPr/>
          </p:nvSpPr>
          <p:spPr>
            <a:xfrm>
              <a:off x="779400" y="19876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0.2</a:t>
              </a:r>
              <a:endParaRPr/>
            </a:p>
          </p:txBody>
        </p:sp>
        <p:sp>
          <p:nvSpPr>
            <p:cNvPr id="830" name="Google Shape;830;p46"/>
            <p:cNvSpPr txBox="1"/>
            <p:nvPr/>
          </p:nvSpPr>
          <p:spPr>
            <a:xfrm>
              <a:off x="2455800" y="21400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831" name="Google Shape;831;p46"/>
            <p:cNvSpPr txBox="1"/>
            <p:nvPr/>
          </p:nvSpPr>
          <p:spPr>
            <a:xfrm>
              <a:off x="6494400" y="2140050"/>
              <a:ext cx="5385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160</a:t>
              </a:r>
              <a:endParaRPr/>
            </a:p>
          </p:txBody>
        </p:sp>
        <p:sp>
          <p:nvSpPr>
            <p:cNvPr id="832" name="Google Shape;832;p46"/>
            <p:cNvSpPr txBox="1"/>
            <p:nvPr/>
          </p:nvSpPr>
          <p:spPr>
            <a:xfrm>
              <a:off x="7789800" y="2140050"/>
              <a:ext cx="5385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200</a:t>
              </a:r>
              <a:endParaRPr/>
            </a:p>
          </p:txBody>
        </p:sp>
        <p:sp>
          <p:nvSpPr>
            <p:cNvPr id="833" name="Google Shape;833;p46"/>
            <p:cNvSpPr txBox="1"/>
            <p:nvPr/>
          </p:nvSpPr>
          <p:spPr>
            <a:xfrm>
              <a:off x="1084200" y="2140050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834" name="Google Shape;834;p46"/>
          <p:cNvSpPr txBox="1"/>
          <p:nvPr/>
        </p:nvSpPr>
        <p:spPr>
          <a:xfrm>
            <a:off x="704975" y="3701075"/>
            <a:ext cx="7555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 (graph) disclosed on every sentence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 was bold faced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Participants instructed to attend to location</a:t>
            </a:r>
            <a:endParaRPr/>
          </a:p>
        </p:txBody>
      </p:sp>
      <p:sp>
        <p:nvSpPr>
          <p:cNvPr id="835" name="Google Shape;835;p46"/>
          <p:cNvSpPr txBox="1"/>
          <p:nvPr/>
        </p:nvSpPr>
        <p:spPr>
          <a:xfrm>
            <a:off x="1653050" y="2903050"/>
            <a:ext cx="20304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Interleave cafe/bar</a:t>
            </a:r>
            <a:endParaRPr sz="1800" b="1"/>
          </a:p>
        </p:txBody>
      </p:sp>
      <p:sp>
        <p:nvSpPr>
          <p:cNvPr id="836" name="Google Shape;836;p46"/>
          <p:cNvSpPr txBox="1"/>
          <p:nvPr/>
        </p:nvSpPr>
        <p:spPr>
          <a:xfrm>
            <a:off x="7139450" y="29030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7"/>
          <p:cNvGrpSpPr/>
          <p:nvPr/>
        </p:nvGrpSpPr>
        <p:grpSpPr>
          <a:xfrm>
            <a:off x="152400" y="92475"/>
            <a:ext cx="8839201" cy="2390175"/>
            <a:chOff x="281600" y="2508200"/>
            <a:chExt cx="8839201" cy="2390175"/>
          </a:xfrm>
        </p:grpSpPr>
        <p:pic>
          <p:nvPicPr>
            <p:cNvPr id="842" name="Google Shape;842;p47"/>
            <p:cNvPicPr preferRelativeResize="0"/>
            <p:nvPr/>
          </p:nvPicPr>
          <p:blipFill rotWithShape="1">
            <a:blip r:embed="rId3">
              <a:alphaModFix/>
            </a:blip>
            <a:srcRect b="9206"/>
            <a:stretch/>
          </p:blipFill>
          <p:spPr>
            <a:xfrm>
              <a:off x="281600" y="2508200"/>
              <a:ext cx="8839201" cy="214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Google Shape;843;p47"/>
            <p:cNvSpPr txBox="1"/>
            <p:nvPr/>
          </p:nvSpPr>
          <p:spPr>
            <a:xfrm>
              <a:off x="779350" y="2668225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1.0</a:t>
              </a:r>
              <a:endParaRPr/>
            </a:p>
          </p:txBody>
        </p:sp>
        <p:sp>
          <p:nvSpPr>
            <p:cNvPr id="844" name="Google Shape;844;p47"/>
            <p:cNvSpPr txBox="1"/>
            <p:nvPr/>
          </p:nvSpPr>
          <p:spPr>
            <a:xfrm>
              <a:off x="779400" y="3735025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0.5</a:t>
              </a:r>
              <a:endParaRPr/>
            </a:p>
          </p:txBody>
        </p:sp>
        <p:sp>
          <p:nvSpPr>
            <p:cNvPr id="845" name="Google Shape;845;p47"/>
            <p:cNvSpPr txBox="1"/>
            <p:nvPr/>
          </p:nvSpPr>
          <p:spPr>
            <a:xfrm>
              <a:off x="779400" y="4344625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0.2</a:t>
              </a:r>
              <a:endParaRPr/>
            </a:p>
          </p:txBody>
        </p:sp>
        <p:sp>
          <p:nvSpPr>
            <p:cNvPr id="846" name="Google Shape;846;p47"/>
            <p:cNvSpPr txBox="1"/>
            <p:nvPr/>
          </p:nvSpPr>
          <p:spPr>
            <a:xfrm>
              <a:off x="2455800" y="4497025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40</a:t>
              </a:r>
              <a:endParaRPr/>
            </a:p>
          </p:txBody>
        </p:sp>
        <p:sp>
          <p:nvSpPr>
            <p:cNvPr id="847" name="Google Shape;847;p47"/>
            <p:cNvSpPr txBox="1"/>
            <p:nvPr/>
          </p:nvSpPr>
          <p:spPr>
            <a:xfrm>
              <a:off x="6494400" y="4497025"/>
              <a:ext cx="5385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160</a:t>
              </a:r>
              <a:endParaRPr/>
            </a:p>
          </p:txBody>
        </p:sp>
        <p:sp>
          <p:nvSpPr>
            <p:cNvPr id="848" name="Google Shape;848;p47"/>
            <p:cNvSpPr txBox="1"/>
            <p:nvPr/>
          </p:nvSpPr>
          <p:spPr>
            <a:xfrm>
              <a:off x="7789800" y="4497025"/>
              <a:ext cx="5385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200</a:t>
              </a:r>
              <a:endParaRPr/>
            </a:p>
          </p:txBody>
        </p:sp>
        <p:sp>
          <p:nvSpPr>
            <p:cNvPr id="849" name="Google Shape;849;p47"/>
            <p:cNvSpPr txBox="1"/>
            <p:nvPr/>
          </p:nvSpPr>
          <p:spPr>
            <a:xfrm>
              <a:off x="1084200" y="4497025"/>
              <a:ext cx="440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50" name="Google Shape;850;p47"/>
            <p:cNvSpPr txBox="1"/>
            <p:nvPr/>
          </p:nvSpPr>
          <p:spPr>
            <a:xfrm rot="-5400000">
              <a:off x="114800" y="3401075"/>
              <a:ext cx="1024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accuracy</a:t>
              </a:r>
              <a:endParaRPr b="1"/>
            </a:p>
          </p:txBody>
        </p:sp>
        <p:sp>
          <p:nvSpPr>
            <p:cNvPr id="851" name="Google Shape;851;p47"/>
            <p:cNvSpPr txBox="1"/>
            <p:nvPr/>
          </p:nvSpPr>
          <p:spPr>
            <a:xfrm>
              <a:off x="3924800" y="4544075"/>
              <a:ext cx="15528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Time (stories)</a:t>
              </a:r>
              <a:endParaRPr b="1"/>
            </a:p>
          </p:txBody>
        </p:sp>
      </p:grpSp>
      <p:grpSp>
        <p:nvGrpSpPr>
          <p:cNvPr id="852" name="Google Shape;852;p47"/>
          <p:cNvGrpSpPr/>
          <p:nvPr/>
        </p:nvGrpSpPr>
        <p:grpSpPr>
          <a:xfrm>
            <a:off x="152400" y="2571750"/>
            <a:ext cx="8839201" cy="2357120"/>
            <a:chOff x="152400" y="2571750"/>
            <a:chExt cx="8839201" cy="2357120"/>
          </a:xfrm>
        </p:grpSpPr>
        <p:grpSp>
          <p:nvGrpSpPr>
            <p:cNvPr id="853" name="Google Shape;853;p47"/>
            <p:cNvGrpSpPr/>
            <p:nvPr/>
          </p:nvGrpSpPr>
          <p:grpSpPr>
            <a:xfrm>
              <a:off x="152400" y="2571750"/>
              <a:ext cx="8839201" cy="2357120"/>
              <a:chOff x="152400" y="1170125"/>
              <a:chExt cx="8839201" cy="2357120"/>
            </a:xfrm>
          </p:grpSpPr>
          <p:pic>
            <p:nvPicPr>
              <p:cNvPr id="854" name="Google Shape;854;p4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0" y="1170125"/>
                <a:ext cx="8839201" cy="235712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55" name="Google Shape;855;p47"/>
              <p:cNvGrpSpPr/>
              <p:nvPr/>
            </p:nvGrpSpPr>
            <p:grpSpPr>
              <a:xfrm>
                <a:off x="449750" y="1378050"/>
                <a:ext cx="7878550" cy="2082000"/>
                <a:chOff x="449750" y="311250"/>
                <a:chExt cx="7878550" cy="2082000"/>
              </a:xfrm>
            </p:grpSpPr>
            <p:sp>
              <p:nvSpPr>
                <p:cNvPr id="856" name="Google Shape;856;p47"/>
                <p:cNvSpPr txBox="1"/>
                <p:nvPr/>
              </p:nvSpPr>
              <p:spPr>
                <a:xfrm rot="-5400000">
                  <a:off x="114800" y="1044100"/>
                  <a:ext cx="1024200" cy="35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/>
                    <a:t>accuracy</a:t>
                  </a:r>
                  <a:endParaRPr b="1"/>
                </a:p>
              </p:txBody>
            </p:sp>
            <p:sp>
              <p:nvSpPr>
                <p:cNvPr id="857" name="Google Shape;857;p47"/>
                <p:cNvSpPr txBox="1"/>
                <p:nvPr/>
              </p:nvSpPr>
              <p:spPr>
                <a:xfrm>
                  <a:off x="779400" y="1378050"/>
                  <a:ext cx="4407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0.5</a:t>
                  </a:r>
                  <a:endParaRPr/>
                </a:p>
              </p:txBody>
            </p:sp>
            <p:sp>
              <p:nvSpPr>
                <p:cNvPr id="858" name="Google Shape;858;p47"/>
                <p:cNvSpPr txBox="1"/>
                <p:nvPr/>
              </p:nvSpPr>
              <p:spPr>
                <a:xfrm>
                  <a:off x="779350" y="311250"/>
                  <a:ext cx="4407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1.0</a:t>
                  </a:r>
                  <a:endParaRPr/>
                </a:p>
              </p:txBody>
            </p:sp>
            <p:sp>
              <p:nvSpPr>
                <p:cNvPr id="859" name="Google Shape;859;p47"/>
                <p:cNvSpPr txBox="1"/>
                <p:nvPr/>
              </p:nvSpPr>
              <p:spPr>
                <a:xfrm>
                  <a:off x="779400" y="1987650"/>
                  <a:ext cx="4407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0.2</a:t>
                  </a:r>
                  <a:endParaRPr/>
                </a:p>
              </p:txBody>
            </p:sp>
            <p:sp>
              <p:nvSpPr>
                <p:cNvPr id="860" name="Google Shape;860;p47"/>
                <p:cNvSpPr txBox="1"/>
                <p:nvPr/>
              </p:nvSpPr>
              <p:spPr>
                <a:xfrm>
                  <a:off x="2455800" y="2140050"/>
                  <a:ext cx="4407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40</a:t>
                  </a:r>
                  <a:endParaRPr/>
                </a:p>
              </p:txBody>
            </p:sp>
            <p:sp>
              <p:nvSpPr>
                <p:cNvPr id="861" name="Google Shape;861;p47"/>
                <p:cNvSpPr txBox="1"/>
                <p:nvPr/>
              </p:nvSpPr>
              <p:spPr>
                <a:xfrm>
                  <a:off x="6494400" y="2140050"/>
                  <a:ext cx="5385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160</a:t>
                  </a:r>
                  <a:endParaRPr/>
                </a:p>
              </p:txBody>
            </p:sp>
            <p:sp>
              <p:nvSpPr>
                <p:cNvPr id="862" name="Google Shape;862;p47"/>
                <p:cNvSpPr txBox="1"/>
                <p:nvPr/>
              </p:nvSpPr>
              <p:spPr>
                <a:xfrm>
                  <a:off x="7789800" y="2140050"/>
                  <a:ext cx="5385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200</a:t>
                  </a:r>
                  <a:endParaRPr/>
                </a:p>
              </p:txBody>
            </p:sp>
            <p:sp>
              <p:nvSpPr>
                <p:cNvPr id="863" name="Google Shape;863;p47"/>
                <p:cNvSpPr txBox="1"/>
                <p:nvPr/>
              </p:nvSpPr>
              <p:spPr>
                <a:xfrm>
                  <a:off x="1084200" y="2140050"/>
                  <a:ext cx="440700" cy="25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</p:grpSp>
        <p:sp>
          <p:nvSpPr>
            <p:cNvPr id="864" name="Google Shape;864;p47"/>
            <p:cNvSpPr txBox="1"/>
            <p:nvPr/>
          </p:nvSpPr>
          <p:spPr>
            <a:xfrm>
              <a:off x="3795600" y="4566750"/>
              <a:ext cx="15528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Time (stories)</a:t>
              </a:r>
              <a:endParaRPr b="1"/>
            </a:p>
          </p:txBody>
        </p:sp>
      </p:grpSp>
      <p:sp>
        <p:nvSpPr>
          <p:cNvPr id="865" name="Google Shape;865;p47"/>
          <p:cNvSpPr txBox="1"/>
          <p:nvPr/>
        </p:nvSpPr>
        <p:spPr>
          <a:xfrm>
            <a:off x="16530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866" name="Google Shape;866;p47"/>
          <p:cNvSpPr txBox="1"/>
          <p:nvPr/>
        </p:nvSpPr>
        <p:spPr>
          <a:xfrm>
            <a:off x="30246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867" name="Google Shape;867;p47"/>
          <p:cNvSpPr txBox="1"/>
          <p:nvPr/>
        </p:nvSpPr>
        <p:spPr>
          <a:xfrm>
            <a:off x="43962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Cafe</a:t>
            </a:r>
            <a:endParaRPr sz="1800" b="1"/>
          </a:p>
        </p:txBody>
      </p:sp>
      <p:sp>
        <p:nvSpPr>
          <p:cNvPr id="868" name="Google Shape;868;p47"/>
          <p:cNvSpPr txBox="1"/>
          <p:nvPr/>
        </p:nvSpPr>
        <p:spPr>
          <a:xfrm>
            <a:off x="57678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Bar</a:t>
            </a:r>
            <a:endParaRPr sz="1800" b="1"/>
          </a:p>
        </p:txBody>
      </p:sp>
      <p:sp>
        <p:nvSpPr>
          <p:cNvPr id="869" name="Google Shape;869;p47"/>
          <p:cNvSpPr txBox="1"/>
          <p:nvPr/>
        </p:nvSpPr>
        <p:spPr>
          <a:xfrm>
            <a:off x="7139450" y="18362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870" name="Google Shape;870;p47"/>
          <p:cNvSpPr txBox="1"/>
          <p:nvPr/>
        </p:nvSpPr>
        <p:spPr>
          <a:xfrm>
            <a:off x="1653050" y="4274650"/>
            <a:ext cx="20304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Interleave cafe/bar</a:t>
            </a:r>
            <a:endParaRPr sz="1800" b="1"/>
          </a:p>
        </p:txBody>
      </p:sp>
      <p:sp>
        <p:nvSpPr>
          <p:cNvPr id="871" name="Google Shape;871;p47"/>
          <p:cNvSpPr txBox="1"/>
          <p:nvPr/>
        </p:nvSpPr>
        <p:spPr>
          <a:xfrm>
            <a:off x="7139450" y="4274650"/>
            <a:ext cx="6588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</a:t>
            </a:r>
            <a:endParaRPr sz="1800" b="1"/>
          </a:p>
        </p:txBody>
      </p:sp>
      <p:sp>
        <p:nvSpPr>
          <p:cNvPr id="872" name="Google Shape;872;p47"/>
          <p:cNvSpPr txBox="1"/>
          <p:nvPr/>
        </p:nvSpPr>
        <p:spPr>
          <a:xfrm>
            <a:off x="8115800" y="1104325"/>
            <a:ext cx="10947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N=26 (55)</a:t>
            </a:r>
            <a:endParaRPr/>
          </a:p>
        </p:txBody>
      </p:sp>
      <p:sp>
        <p:nvSpPr>
          <p:cNvPr id="873" name="Google Shape;873;p47"/>
          <p:cNvSpPr txBox="1"/>
          <p:nvPr/>
        </p:nvSpPr>
        <p:spPr>
          <a:xfrm>
            <a:off x="8115800" y="3695125"/>
            <a:ext cx="11427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N=30 (51)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</p:txBody>
      </p:sp>
      <p:sp>
        <p:nvSpPr>
          <p:cNvPr id="879" name="Google Shape;8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detect context marker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Unable to identify that location signals different graph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keep representations separate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Regardless of context cue identification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Evidence for both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885" name="Google Shape;88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made curricula to test prediction error hypothesis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single block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subject modeling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some subjects learn others don’t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pic>
        <p:nvPicPr>
          <p:cNvPr id="891" name="Google Shape;8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1461225"/>
            <a:ext cx="2472900" cy="24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pic>
        <p:nvPicPr>
          <p:cNvPr id="897" name="Google Shape;8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1461225"/>
            <a:ext cx="2472900" cy="24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370" y="387320"/>
            <a:ext cx="1261550" cy="154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657" y="391425"/>
            <a:ext cx="1261550" cy="1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segmentation theory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75475" y="1152475"/>
            <a:ext cx="832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EST: how continuous experience is segmented into episodes/events and how these in turn serve to organize memory and prediction (Kurby &amp; Zacks, 2007).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Special emphasis on the role of prediction error learning signal in non-stationary environments (Franklin et al., 2019)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2"/>
          <p:cNvSpPr txBox="1">
            <a:spLocks noGrp="1"/>
          </p:cNvSpPr>
          <p:nvPr>
            <p:ph type="body" idx="1"/>
          </p:nvPr>
        </p:nvSpPr>
        <p:spPr>
          <a:xfrm>
            <a:off x="3821925" y="2371675"/>
            <a:ext cx="2709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James Antony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Silvy Collin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Manoj Kumar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Elizabeth McDevitt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Meir Meshulam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Sebastian Michelmann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Monika Schönauer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Paula P. Brooks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Qihong Lu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Rolando Masis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5" name="Google Shape;90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906" name="Google Shape;906;p52"/>
          <p:cNvSpPr txBox="1">
            <a:spLocks noGrp="1"/>
          </p:cNvSpPr>
          <p:nvPr>
            <p:ph type="body" idx="2"/>
          </p:nvPr>
        </p:nvSpPr>
        <p:spPr>
          <a:xfrm>
            <a:off x="6047422" y="2371675"/>
            <a:ext cx="23613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Anne Mennen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Abigail Novick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Victoria J.H. Ritvo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Nina Rouhani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Yeon Soon Shin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Karina Tachihara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Jamal Williams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Asieh Zadbood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Jordan Gunn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Neggin Keshavarzian</a:t>
            </a:r>
            <a:endParaRPr sz="12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907" name="Google Shape;907;p52"/>
          <p:cNvSpPr txBox="1"/>
          <p:nvPr/>
        </p:nvSpPr>
        <p:spPr>
          <a:xfrm>
            <a:off x="4031200" y="2018950"/>
            <a:ext cx="145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Compmem lab</a:t>
            </a:r>
            <a:endParaRPr b="1"/>
          </a:p>
        </p:txBody>
      </p:sp>
      <p:pic>
        <p:nvPicPr>
          <p:cNvPr id="908" name="Google Shape;9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1461225"/>
            <a:ext cx="2472900" cy="24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370" y="387320"/>
            <a:ext cx="1261550" cy="154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657" y="391425"/>
            <a:ext cx="1261550" cy="1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pic>
        <p:nvPicPr>
          <p:cNvPr id="916" name="Google Shape;9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00" y="2309927"/>
            <a:ext cx="4286146" cy="22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3"/>
          <p:cNvSpPr txBox="1"/>
          <p:nvPr/>
        </p:nvSpPr>
        <p:spPr>
          <a:xfrm>
            <a:off x="4031200" y="2018950"/>
            <a:ext cx="145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Compmem lab</a:t>
            </a:r>
            <a:endParaRPr b="1"/>
          </a:p>
        </p:txBody>
      </p:sp>
      <p:pic>
        <p:nvPicPr>
          <p:cNvPr id="918" name="Google Shape;9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50" y="1461225"/>
            <a:ext cx="2472900" cy="24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370" y="387320"/>
            <a:ext cx="1261550" cy="154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657" y="391425"/>
            <a:ext cx="1261550" cy="1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pic>
        <p:nvPicPr>
          <p:cNvPr id="926" name="Google Shape;9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00" y="2328025"/>
            <a:ext cx="4286146" cy="22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54"/>
          <p:cNvSpPr txBox="1"/>
          <p:nvPr/>
        </p:nvSpPr>
        <p:spPr>
          <a:xfrm>
            <a:off x="4031200" y="2018950"/>
            <a:ext cx="145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Compmem lab</a:t>
            </a:r>
            <a:endParaRPr b="1"/>
          </a:p>
        </p:txBody>
      </p:sp>
      <p:pic>
        <p:nvPicPr>
          <p:cNvPr id="928" name="Google Shape;9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50" y="1461225"/>
            <a:ext cx="2472900" cy="24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54"/>
          <p:cNvSpPr txBox="1"/>
          <p:nvPr/>
        </p:nvSpPr>
        <p:spPr>
          <a:xfrm>
            <a:off x="747150" y="4367725"/>
            <a:ext cx="2595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Funding provided by ONR MURI</a:t>
            </a:r>
            <a:endParaRPr i="1"/>
          </a:p>
        </p:txBody>
      </p:sp>
      <p:pic>
        <p:nvPicPr>
          <p:cNvPr id="930" name="Google Shape;93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370" y="387320"/>
            <a:ext cx="1261550" cy="154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657" y="391425"/>
            <a:ext cx="1261550" cy="1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Blocked learning will set-up stronger expectation; when violated, this will cause participants to infer that a new latent cause is present.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 b="1"/>
              <a:t>New observations are assigned to the new latent cause, preventing interference with previous learning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1" y="1308062"/>
            <a:ext cx="5859627" cy="3136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8"/>
          <p:cNvSpPr txBox="1"/>
          <p:nvPr/>
        </p:nvSpPr>
        <p:spPr>
          <a:xfrm>
            <a:off x="6399200" y="1452350"/>
            <a:ext cx="2367900" cy="2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Subjects read stories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 at a time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1" y="1308062"/>
            <a:ext cx="5859627" cy="3136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9"/>
          <p:cNvSpPr txBox="1"/>
          <p:nvPr/>
        </p:nvSpPr>
        <p:spPr>
          <a:xfrm>
            <a:off x="6399200" y="1452350"/>
            <a:ext cx="2367900" cy="2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Subjects read stories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 at a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probe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776" y="2265650"/>
            <a:ext cx="1667650" cy="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399200" y="1452350"/>
            <a:ext cx="2367900" cy="2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Subjects read stories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 at a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probe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2AFC response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382601" y="1308062"/>
            <a:ext cx="5859627" cy="3136975"/>
            <a:chOff x="382601" y="1308062"/>
            <a:chExt cx="5859627" cy="3136975"/>
          </a:xfrm>
        </p:grpSpPr>
        <p:pic>
          <p:nvPicPr>
            <p:cNvPr id="102" name="Google Shape;10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2601" y="1308062"/>
              <a:ext cx="5859627" cy="31369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3" name="Google Shape;10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3776" y="2265650"/>
              <a:ext cx="1667650" cy="466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" name="Google Shape;104;p20"/>
            <p:cNvGrpSpPr/>
            <p:nvPr/>
          </p:nvGrpSpPr>
          <p:grpSpPr>
            <a:xfrm>
              <a:off x="495725" y="2781225"/>
              <a:ext cx="2720400" cy="638700"/>
              <a:chOff x="495725" y="3390825"/>
              <a:chExt cx="2720400" cy="638700"/>
            </a:xfrm>
          </p:grpSpPr>
          <p:sp>
            <p:nvSpPr>
              <p:cNvPr id="105" name="Google Shape;105;p20"/>
              <p:cNvSpPr/>
              <p:nvPr/>
            </p:nvSpPr>
            <p:spPr>
              <a:xfrm>
                <a:off x="495725" y="3390825"/>
                <a:ext cx="2720400" cy="6387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1C4587"/>
                  </a:solidFill>
                </a:endParaRPr>
              </a:p>
            </p:txBody>
          </p:sp>
          <p:sp>
            <p:nvSpPr>
              <p:cNvPr id="106" name="Google Shape;106;p20"/>
              <p:cNvSpPr txBox="1"/>
              <p:nvPr/>
            </p:nvSpPr>
            <p:spPr>
              <a:xfrm>
                <a:off x="594850" y="3445875"/>
                <a:ext cx="25221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rgbClr val="1C4587"/>
                    </a:solidFill>
                  </a:rPr>
                  <a:t>Today, Justin cut the line</a:t>
                </a:r>
                <a:endParaRPr sz="1000" b="1">
                  <a:solidFill>
                    <a:srgbClr val="1C4587"/>
                  </a:solidFill>
                </a:endParaRPr>
              </a:p>
            </p:txBody>
          </p:sp>
        </p:grpSp>
        <p:grpSp>
          <p:nvGrpSpPr>
            <p:cNvPr id="107" name="Google Shape;107;p20"/>
            <p:cNvGrpSpPr/>
            <p:nvPr/>
          </p:nvGrpSpPr>
          <p:grpSpPr>
            <a:xfrm>
              <a:off x="3337153" y="2781225"/>
              <a:ext cx="2720400" cy="638700"/>
              <a:chOff x="3337153" y="3390825"/>
              <a:chExt cx="2720400" cy="638700"/>
            </a:xfrm>
          </p:grpSpPr>
          <p:sp>
            <p:nvSpPr>
              <p:cNvPr id="108" name="Google Shape;108;p20"/>
              <p:cNvSpPr/>
              <p:nvPr/>
            </p:nvSpPr>
            <p:spPr>
              <a:xfrm>
                <a:off x="3337153" y="3390825"/>
                <a:ext cx="2720400" cy="6387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1C4587"/>
                  </a:solidFill>
                </a:endParaRPr>
              </a:p>
            </p:txBody>
          </p:sp>
          <p:sp>
            <p:nvSpPr>
              <p:cNvPr id="109" name="Google Shape;109;p20"/>
              <p:cNvSpPr txBox="1"/>
              <p:nvPr/>
            </p:nvSpPr>
            <p:spPr>
              <a:xfrm>
                <a:off x="3414250" y="3445875"/>
                <a:ext cx="25221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rgbClr val="1C4587"/>
                    </a:solidFill>
                  </a:rPr>
                  <a:t>Today, Justin waited in line patiently</a:t>
                </a:r>
                <a:endParaRPr sz="1000" b="1">
                  <a:solidFill>
                    <a:srgbClr val="1C4587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5" y="1308048"/>
            <a:ext cx="5909649" cy="309384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" name="Google Shape;115;p21"/>
          <p:cNvSpPr txBox="1"/>
          <p:nvPr/>
        </p:nvSpPr>
        <p:spPr>
          <a:xfrm>
            <a:off x="6399200" y="1452350"/>
            <a:ext cx="2367900" cy="2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Subjects read stories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 at a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probe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2AFC response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Next sentence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Prediction Paradigm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25" y="2202725"/>
            <a:ext cx="56811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50" y="3293700"/>
            <a:ext cx="5681099" cy="86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961</Words>
  <Application>Microsoft Macintosh PowerPoint</Application>
  <PresentationFormat>On-screen Show (16:9)</PresentationFormat>
  <Paragraphs>314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Verdana</vt:lpstr>
      <vt:lpstr>Simple Light</vt:lpstr>
      <vt:lpstr>Curriculum effects in multi-schema learning</vt:lpstr>
      <vt:lpstr>Definitions </vt:lpstr>
      <vt:lpstr>Curriculum effects</vt:lpstr>
      <vt:lpstr>Event segmentation theory</vt:lpstr>
      <vt:lpstr>Hypothesis</vt:lpstr>
      <vt:lpstr>Sequential Prediction Paradigm</vt:lpstr>
      <vt:lpstr>Sequential Prediction Paradigm</vt:lpstr>
      <vt:lpstr>Sequential Prediction Paradigm</vt:lpstr>
      <vt:lpstr>Sequential Prediction Paradigm</vt:lpstr>
      <vt:lpstr>Where do these stories come from?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Sequential Prediction Paradigm</vt:lpstr>
      <vt:lpstr>PowerPoint Presentation</vt:lpstr>
      <vt:lpstr>PowerPoint Presentation</vt:lpstr>
      <vt:lpstr>PowerPoint Presentation</vt:lpstr>
      <vt:lpstr>Curricula</vt:lpstr>
      <vt:lpstr>Hypothesis</vt:lpstr>
      <vt:lpstr>PowerPoint Presentation</vt:lpstr>
      <vt:lpstr>PowerPoint Presentation</vt:lpstr>
      <vt:lpstr>PowerPoint Presentation</vt:lpstr>
      <vt:lpstr>But why?</vt:lpstr>
      <vt:lpstr>Interleaved explicit </vt:lpstr>
      <vt:lpstr>PowerPoint Presentation</vt:lpstr>
      <vt:lpstr>But why?</vt:lpstr>
      <vt:lpstr>Future directions</vt:lpstr>
      <vt:lpstr>Acknowledgements</vt:lpstr>
      <vt:lpstr>Acknowledgements</vt:lpstr>
      <vt:lpstr>Acknowledgements</vt:lpstr>
      <vt:lpstr>Acknowledgements</vt:lpstr>
      <vt:lpstr>Acknowledgements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effects in multi-schema learning</dc:title>
  <cp:lastModifiedBy>Microsoft Office User</cp:lastModifiedBy>
  <cp:revision>4</cp:revision>
  <dcterms:modified xsi:type="dcterms:W3CDTF">2019-05-28T19:07:22Z</dcterms:modified>
</cp:coreProperties>
</file>