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795">
          <p15:clr>
            <a:srgbClr val="A4A3A4"/>
          </p15:clr>
        </p15:guide>
        <p15:guide id="3" orient="horz" pos="1457">
          <p15:clr>
            <a:srgbClr val="A4A3A4"/>
          </p15:clr>
        </p15:guide>
        <p15:guide id="4" orient="horz" pos="595">
          <p15:clr>
            <a:srgbClr val="A4A3A4"/>
          </p15:clr>
        </p15:guide>
        <p15:guide id="5" pos="279">
          <p15:clr>
            <a:srgbClr val="A4A3A4"/>
          </p15:clr>
        </p15:guide>
        <p15:guide id="6" pos="7401">
          <p15:clr>
            <a:srgbClr val="A4A3A4"/>
          </p15:clr>
        </p15:guide>
        <p15:guide id="7" pos="393">
          <p15:clr>
            <a:srgbClr val="A4A3A4"/>
          </p15:clr>
        </p15:guide>
        <p15:guide id="8" orient="horz" pos="255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pos="6902">
          <p15:clr>
            <a:srgbClr val="A4A3A4"/>
          </p15:clr>
        </p15:guide>
        <p15:guide id="11" orient="horz" pos="958">
          <p15:clr>
            <a:srgbClr val="A4A3A4"/>
          </p15:clr>
        </p15:guide>
        <p15:guide id="12" pos="2819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AdsDMfh0RouGQs5e86FXrwA3/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795"/>
        <p:guide pos="1457" orient="horz"/>
        <p:guide pos="595" orient="horz"/>
        <p:guide pos="279"/>
        <p:guide pos="7401"/>
        <p:guide pos="393"/>
        <p:guide pos="255" orient="horz"/>
        <p:guide pos="4065" orient="horz"/>
        <p:guide pos="6902"/>
        <p:guide pos="958" orient="horz"/>
        <p:guide pos="281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8a464272a_1_2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08a464272a_1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8a464272a_1_2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08a464272a_1_2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8a464272a_1_3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08a464272a_1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0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0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0.jp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echamento 01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6"/>
          <p:cNvSpPr/>
          <p:nvPr/>
        </p:nvSpPr>
        <p:spPr>
          <a:xfrm>
            <a:off x="-97536" y="-109728"/>
            <a:ext cx="12374880" cy="7095744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5"/>
          <p:cNvCxnSpPr/>
          <p:nvPr/>
        </p:nvCxnSpPr>
        <p:spPr>
          <a:xfrm>
            <a:off x="6787662" y="368300"/>
            <a:ext cx="4127988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5203026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0" y="0"/>
            <a:ext cx="4454769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92" name="Google Shape;92;p15"/>
          <p:cNvPicPr preferRelativeResize="0"/>
          <p:nvPr/>
        </p:nvPicPr>
        <p:blipFill rotWithShape="1">
          <a:blip r:embed="rId3">
            <a:alphaModFix amt="50000"/>
          </a:blip>
          <a:srcRect b="11712" l="3903" r="60985" t="7206"/>
          <a:stretch/>
        </p:blipFill>
        <p:spPr>
          <a:xfrm>
            <a:off x="0" y="0"/>
            <a:ext cx="445476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5"/>
          <p:cNvGrpSpPr/>
          <p:nvPr/>
        </p:nvGrpSpPr>
        <p:grpSpPr>
          <a:xfrm rot="5400000">
            <a:off x="11405083" y="6121554"/>
            <a:ext cx="485985" cy="392433"/>
            <a:chOff x="4779940" y="404813"/>
            <a:chExt cx="485985" cy="392433"/>
          </a:xfrm>
        </p:grpSpPr>
        <p:sp>
          <p:nvSpPr>
            <p:cNvPr id="94" name="Google Shape;94;p15"/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08" y="6011620"/>
            <a:ext cx="667619" cy="65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6617466" y="0"/>
            <a:ext cx="5574533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988" y="361901"/>
            <a:ext cx="667619" cy="652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drão do plano de fundo&#10;&#10;Descrição gerada automaticamente" id="108" name="Google Shape;108;p16"/>
          <p:cNvPicPr preferRelativeResize="0"/>
          <p:nvPr/>
        </p:nvPicPr>
        <p:blipFill rotWithShape="1">
          <a:blip r:embed="rId3">
            <a:alphaModFix amt="50000"/>
          </a:blip>
          <a:srcRect b="11712" l="56060" r="2" t="7206"/>
          <a:stretch/>
        </p:blipFill>
        <p:spPr>
          <a:xfrm>
            <a:off x="6617466" y="0"/>
            <a:ext cx="557453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2">
  <p:cSld name="p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0"/>
            <a:ext cx="12192000" cy="4549965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5800605"/>
            <a:ext cx="667619" cy="652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de vídeo game&#10;&#10;Descrição gerada automaticamente com confiança média" id="112" name="Google Shape;112;p17"/>
          <p:cNvPicPr preferRelativeResize="0"/>
          <p:nvPr/>
        </p:nvPicPr>
        <p:blipFill rotWithShape="1">
          <a:blip r:embed="rId3">
            <a:alphaModFix amt="20000"/>
          </a:blip>
          <a:srcRect b="30853" l="694" r="694" t="13944"/>
          <a:stretch/>
        </p:blipFill>
        <p:spPr>
          <a:xfrm>
            <a:off x="0" y="0"/>
            <a:ext cx="12192000" cy="454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2">
  <p:cSld name="1_p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0"/>
            <a:ext cx="12192000" cy="5800605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6011620"/>
            <a:ext cx="667619" cy="6525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de vídeo game&#10;&#10;Descrição gerada automaticamente com confiança média" id="116" name="Google Shape;116;p18"/>
          <p:cNvPicPr preferRelativeResize="0"/>
          <p:nvPr/>
        </p:nvPicPr>
        <p:blipFill rotWithShape="1">
          <a:blip r:embed="rId3">
            <a:alphaModFix amt="20000"/>
          </a:blip>
          <a:srcRect b="12827" l="694" r="694" t="13945"/>
          <a:stretch/>
        </p:blipFill>
        <p:spPr>
          <a:xfrm>
            <a:off x="0" y="0"/>
            <a:ext cx="12192000" cy="5800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365125"/>
            <a:ext cx="667619" cy="65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s">
  <p:cSld name="Tabela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85344" y="-85344"/>
            <a:ext cx="12362688" cy="7034784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m de vídeo game&#10;&#10;Descrição gerada automaticamente com confiança média" id="121" name="Google Shape;121;p20"/>
          <p:cNvPicPr preferRelativeResize="0"/>
          <p:nvPr/>
        </p:nvPicPr>
        <p:blipFill rotWithShape="1">
          <a:blip r:embed="rId2">
            <a:alphaModFix amt="20000"/>
          </a:blip>
          <a:srcRect b="2850" l="694" r="694" t="13944"/>
          <a:stretch/>
        </p:blipFill>
        <p:spPr>
          <a:xfrm>
            <a:off x="-118534" y="87180"/>
            <a:ext cx="12429067" cy="699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1943100" y="368300"/>
            <a:ext cx="897255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44854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 02">
  <p:cSld name="Fechamento 0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-195072" y="-204216"/>
            <a:ext cx="12667488" cy="7266431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127" name="Google Shape;127;p21"/>
          <p:cNvPicPr preferRelativeResize="0"/>
          <p:nvPr/>
        </p:nvPicPr>
        <p:blipFill rotWithShape="1">
          <a:blip r:embed="rId2">
            <a:alphaModFix amt="20000"/>
          </a:blip>
          <a:srcRect b="11712" l="3903" r="0" t="7206"/>
          <a:stretch/>
        </p:blipFill>
        <p:spPr>
          <a:xfrm>
            <a:off x="-195072" y="-204217"/>
            <a:ext cx="12918099" cy="726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32020" l="18717" r="0" t="1"/>
          <a:stretch/>
        </p:blipFill>
        <p:spPr>
          <a:xfrm>
            <a:off x="-195072" y="2478087"/>
            <a:ext cx="5682924" cy="46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 01">
  <p:cSld name="Fechamento 0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-151722" y="-85344"/>
            <a:ext cx="12441258" cy="6943344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134" name="Google Shape;134;p22"/>
          <p:cNvPicPr preferRelativeResize="0"/>
          <p:nvPr/>
        </p:nvPicPr>
        <p:blipFill rotWithShape="1">
          <a:blip r:embed="rId2">
            <a:alphaModFix amt="50000"/>
          </a:blip>
          <a:srcRect b="11712" l="3903" r="0" t="7206"/>
          <a:stretch/>
        </p:blipFill>
        <p:spPr>
          <a:xfrm>
            <a:off x="-151722" y="-85344"/>
            <a:ext cx="12441258" cy="6998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840" y="1317637"/>
            <a:ext cx="3579446" cy="349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8a464272a_1_314"/>
          <p:cNvSpPr/>
          <p:nvPr/>
        </p:nvSpPr>
        <p:spPr>
          <a:xfrm>
            <a:off x="6617466" y="0"/>
            <a:ext cx="557460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308a464272a_1_3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988" y="361901"/>
            <a:ext cx="667618" cy="652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drão do plano de fundo&#10;&#10;Descrição gerada automaticamente" id="145" name="Google Shape;145;g308a464272a_1_314"/>
          <p:cNvPicPr preferRelativeResize="0"/>
          <p:nvPr/>
        </p:nvPicPr>
        <p:blipFill rotWithShape="1">
          <a:blip r:embed="rId3">
            <a:alphaModFix amt="50000"/>
          </a:blip>
          <a:srcRect b="11708" l="56061" r="0" t="7208"/>
          <a:stretch/>
        </p:blipFill>
        <p:spPr>
          <a:xfrm>
            <a:off x="6617466" y="0"/>
            <a:ext cx="557453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eutro" type="blank">
  <p:cSld name="BLANK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8a464272a_1_318"/>
          <p:cNvSpPr/>
          <p:nvPr/>
        </p:nvSpPr>
        <p:spPr>
          <a:xfrm>
            <a:off x="7265810" y="0"/>
            <a:ext cx="496140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308a464272a_1_318"/>
          <p:cNvCxnSpPr/>
          <p:nvPr/>
        </p:nvCxnSpPr>
        <p:spPr>
          <a:xfrm>
            <a:off x="1929490" y="368300"/>
            <a:ext cx="36975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9" name="Google Shape;149;g308a464272a_1_318"/>
          <p:cNvPicPr preferRelativeResize="0"/>
          <p:nvPr/>
        </p:nvPicPr>
        <p:blipFill rotWithShape="1">
          <a:blip r:embed="rId2">
            <a:alphaModFix/>
          </a:blip>
          <a:srcRect b="0" l="0" r="0" t="78112"/>
          <a:stretch/>
        </p:blipFill>
        <p:spPr>
          <a:xfrm>
            <a:off x="576384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08a464272a_1_318"/>
          <p:cNvSpPr txBox="1"/>
          <p:nvPr/>
        </p:nvSpPr>
        <p:spPr>
          <a:xfrm>
            <a:off x="344854" y="87180"/>
            <a:ext cx="18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E-MAIL RETROSPECTIVA</a:t>
            </a:r>
            <a:endParaRPr/>
          </a:p>
        </p:txBody>
      </p:sp>
      <p:sp>
        <p:nvSpPr>
          <p:cNvPr id="151" name="Google Shape;151;g308a464272a_1_318"/>
          <p:cNvSpPr/>
          <p:nvPr/>
        </p:nvSpPr>
        <p:spPr>
          <a:xfrm>
            <a:off x="0" y="0"/>
            <a:ext cx="10110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152" name="Google Shape;152;g308a464272a_1_318"/>
          <p:cNvPicPr preferRelativeResize="0"/>
          <p:nvPr/>
        </p:nvPicPr>
        <p:blipFill rotWithShape="1">
          <a:blip r:embed="rId3">
            <a:alphaModFix amt="50000"/>
          </a:blip>
          <a:srcRect b="11708" l="61168" r="3" t="7208"/>
          <a:stretch/>
        </p:blipFill>
        <p:spPr>
          <a:xfrm>
            <a:off x="7265810" y="0"/>
            <a:ext cx="492619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7"/>
          <p:cNvPicPr preferRelativeResize="0"/>
          <p:nvPr/>
        </p:nvPicPr>
        <p:blipFill rotWithShape="1">
          <a:blip r:embed="rId2">
            <a:alphaModFix/>
          </a:blip>
          <a:srcRect b="32974" l="33772" r="0" t="1"/>
          <a:stretch/>
        </p:blipFill>
        <p:spPr>
          <a:xfrm>
            <a:off x="0" y="2993416"/>
            <a:ext cx="3901641" cy="38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8" y="361901"/>
            <a:ext cx="667619" cy="652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7"/>
          <p:cNvGrpSpPr/>
          <p:nvPr/>
        </p:nvGrpSpPr>
        <p:grpSpPr>
          <a:xfrm>
            <a:off x="11298027" y="361901"/>
            <a:ext cx="485985" cy="392433"/>
            <a:chOff x="4779940" y="404813"/>
            <a:chExt cx="485985" cy="392433"/>
          </a:xfrm>
        </p:grpSpPr>
        <p:sp>
          <p:nvSpPr>
            <p:cNvPr id="24" name="Google Shape;24;p7"/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eutro">
  <p:cSld name="1_Neutro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g308a464272a_1_325"/>
          <p:cNvCxnSpPr/>
          <p:nvPr/>
        </p:nvCxnSpPr>
        <p:spPr>
          <a:xfrm>
            <a:off x="1943100" y="368300"/>
            <a:ext cx="89727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g308a464272a_1_325"/>
          <p:cNvPicPr preferRelativeResize="0"/>
          <p:nvPr/>
        </p:nvPicPr>
        <p:blipFill rotWithShape="1">
          <a:blip r:embed="rId2">
            <a:alphaModFix/>
          </a:blip>
          <a:srcRect b="0" l="0" r="0" t="78112"/>
          <a:stretch/>
        </p:blipFill>
        <p:spPr>
          <a:xfrm>
            <a:off x="1111970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08a464272a_1_325"/>
          <p:cNvSpPr txBox="1"/>
          <p:nvPr/>
        </p:nvSpPr>
        <p:spPr>
          <a:xfrm>
            <a:off x="344854" y="87181"/>
            <a:ext cx="199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E-MAIL RETROSPECTIVA</a:t>
            </a:r>
            <a:endParaRPr/>
          </a:p>
        </p:txBody>
      </p:sp>
      <p:sp>
        <p:nvSpPr>
          <p:cNvPr id="157" name="Google Shape;157;g308a464272a_1_325"/>
          <p:cNvSpPr/>
          <p:nvPr/>
        </p:nvSpPr>
        <p:spPr>
          <a:xfrm>
            <a:off x="0" y="6755952"/>
            <a:ext cx="12192000" cy="102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08a464272a_1_325"/>
          <p:cNvPicPr preferRelativeResize="0"/>
          <p:nvPr/>
        </p:nvPicPr>
        <p:blipFill rotWithShape="1">
          <a:blip r:embed="rId3">
            <a:alphaModFix/>
          </a:blip>
          <a:srcRect b="32019" l="18719" r="0" t="0"/>
          <a:stretch/>
        </p:blipFill>
        <p:spPr>
          <a:xfrm>
            <a:off x="0" y="2478088"/>
            <a:ext cx="5333999" cy="43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8a464272a_1_3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308a464272a_1_3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g308a464272a_1_3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308a464272a_1_3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308a464272a_1_3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8a464272a_1_3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308a464272a_1_3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308a464272a_1_3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08a464272a_1_341"/>
          <p:cNvPicPr preferRelativeResize="0"/>
          <p:nvPr/>
        </p:nvPicPr>
        <p:blipFill rotWithShape="1">
          <a:blip r:embed="rId2">
            <a:alphaModFix/>
          </a:blip>
          <a:srcRect b="32975" l="33770" r="0" t="0"/>
          <a:stretch/>
        </p:blipFill>
        <p:spPr>
          <a:xfrm>
            <a:off x="0" y="2993416"/>
            <a:ext cx="3901641" cy="38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08a464272a_1_3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8" y="361901"/>
            <a:ext cx="667618" cy="6525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g308a464272a_1_341"/>
          <p:cNvGrpSpPr/>
          <p:nvPr/>
        </p:nvGrpSpPr>
        <p:grpSpPr>
          <a:xfrm>
            <a:off x="11298027" y="361901"/>
            <a:ext cx="485910" cy="392358"/>
            <a:chOff x="4779940" y="404813"/>
            <a:chExt cx="485910" cy="392358"/>
          </a:xfrm>
        </p:grpSpPr>
        <p:sp>
          <p:nvSpPr>
            <p:cNvPr id="173" name="Google Shape;173;g308a464272a_1_341"/>
            <p:cNvSpPr/>
            <p:nvPr/>
          </p:nvSpPr>
          <p:spPr>
            <a:xfrm>
              <a:off x="477994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08a464272a_1_341"/>
            <p:cNvSpPr/>
            <p:nvPr/>
          </p:nvSpPr>
          <p:spPr>
            <a:xfrm>
              <a:off x="491971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08a464272a_1_341"/>
            <p:cNvSpPr/>
            <p:nvPr/>
          </p:nvSpPr>
          <p:spPr>
            <a:xfrm>
              <a:off x="505948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08a464272a_1_341"/>
            <p:cNvSpPr/>
            <p:nvPr/>
          </p:nvSpPr>
          <p:spPr>
            <a:xfrm>
              <a:off x="519925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08a464272a_1_341"/>
            <p:cNvSpPr/>
            <p:nvPr/>
          </p:nvSpPr>
          <p:spPr>
            <a:xfrm>
              <a:off x="491971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08a464272a_1_341"/>
            <p:cNvSpPr/>
            <p:nvPr/>
          </p:nvSpPr>
          <p:spPr>
            <a:xfrm>
              <a:off x="505948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08a464272a_1_341"/>
            <p:cNvSpPr/>
            <p:nvPr/>
          </p:nvSpPr>
          <p:spPr>
            <a:xfrm>
              <a:off x="519925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08a464272a_1_341"/>
            <p:cNvSpPr/>
            <p:nvPr/>
          </p:nvSpPr>
          <p:spPr>
            <a:xfrm>
              <a:off x="505948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08a464272a_1_341"/>
            <p:cNvSpPr/>
            <p:nvPr/>
          </p:nvSpPr>
          <p:spPr>
            <a:xfrm>
              <a:off x="519925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08a464272a_1_341"/>
            <p:cNvSpPr/>
            <p:nvPr/>
          </p:nvSpPr>
          <p:spPr>
            <a:xfrm>
              <a:off x="5199250" y="730571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tro">
  <p:cSld name="Neutro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8a464272a_1_35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308a464272a_1_35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308a464272a_1_3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87" name="Google Shape;187;g308a464272a_1_355"/>
          <p:cNvCxnSpPr/>
          <p:nvPr/>
        </p:nvCxnSpPr>
        <p:spPr>
          <a:xfrm>
            <a:off x="1943100" y="368300"/>
            <a:ext cx="89727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g308a464272a_1_355"/>
          <p:cNvPicPr preferRelativeResize="0"/>
          <p:nvPr/>
        </p:nvPicPr>
        <p:blipFill rotWithShape="1">
          <a:blip r:embed="rId2">
            <a:alphaModFix/>
          </a:blip>
          <a:srcRect b="0" l="0" r="0" t="78112"/>
          <a:stretch/>
        </p:blipFill>
        <p:spPr>
          <a:xfrm>
            <a:off x="1111970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08a464272a_1_355"/>
          <p:cNvSpPr txBox="1"/>
          <p:nvPr/>
        </p:nvSpPr>
        <p:spPr>
          <a:xfrm>
            <a:off x="344854" y="87180"/>
            <a:ext cx="188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LOREM IPSUM</a:t>
            </a:r>
            <a:endParaRPr/>
          </a:p>
        </p:txBody>
      </p:sp>
      <p:sp>
        <p:nvSpPr>
          <p:cNvPr id="190" name="Google Shape;190;g308a464272a_1_355"/>
          <p:cNvSpPr/>
          <p:nvPr/>
        </p:nvSpPr>
        <p:spPr>
          <a:xfrm>
            <a:off x="0" y="6755952"/>
            <a:ext cx="12192000" cy="102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eutro">
  <p:cSld name="3_Neutro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8a464272a_1_3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308a464272a_1_3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308a464272a_1_3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308a464272a_1_367"/>
          <p:cNvCxnSpPr/>
          <p:nvPr/>
        </p:nvCxnSpPr>
        <p:spPr>
          <a:xfrm>
            <a:off x="6787662" y="368300"/>
            <a:ext cx="41280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g308a464272a_1_367"/>
          <p:cNvPicPr preferRelativeResize="0"/>
          <p:nvPr/>
        </p:nvPicPr>
        <p:blipFill rotWithShape="1">
          <a:blip r:embed="rId2">
            <a:alphaModFix/>
          </a:blip>
          <a:srcRect b="0" l="0" r="0" t="78112"/>
          <a:stretch/>
        </p:blipFill>
        <p:spPr>
          <a:xfrm>
            <a:off x="1111970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08a464272a_1_367"/>
          <p:cNvSpPr txBox="1"/>
          <p:nvPr/>
        </p:nvSpPr>
        <p:spPr>
          <a:xfrm>
            <a:off x="5203026" y="87180"/>
            <a:ext cx="18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E-MAIL RETROSPECTIVA</a:t>
            </a:r>
            <a:endParaRPr/>
          </a:p>
        </p:txBody>
      </p:sp>
      <p:sp>
        <p:nvSpPr>
          <p:cNvPr id="199" name="Google Shape;199;g308a464272a_1_367"/>
          <p:cNvSpPr/>
          <p:nvPr/>
        </p:nvSpPr>
        <p:spPr>
          <a:xfrm>
            <a:off x="0" y="0"/>
            <a:ext cx="445470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200" name="Google Shape;200;g308a464272a_1_367"/>
          <p:cNvPicPr preferRelativeResize="0"/>
          <p:nvPr/>
        </p:nvPicPr>
        <p:blipFill rotWithShape="1">
          <a:blip r:embed="rId3">
            <a:alphaModFix amt="50000"/>
          </a:blip>
          <a:srcRect b="11708" l="3904" r="60983" t="7208"/>
          <a:stretch/>
        </p:blipFill>
        <p:spPr>
          <a:xfrm>
            <a:off x="0" y="0"/>
            <a:ext cx="445477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g308a464272a_1_367"/>
          <p:cNvGrpSpPr/>
          <p:nvPr/>
        </p:nvGrpSpPr>
        <p:grpSpPr>
          <a:xfrm rot="5400000">
            <a:off x="11405158" y="6121554"/>
            <a:ext cx="485910" cy="392358"/>
            <a:chOff x="4779940" y="404813"/>
            <a:chExt cx="485910" cy="392358"/>
          </a:xfrm>
        </p:grpSpPr>
        <p:sp>
          <p:nvSpPr>
            <p:cNvPr id="202" name="Google Shape;202;g308a464272a_1_367"/>
            <p:cNvSpPr/>
            <p:nvPr/>
          </p:nvSpPr>
          <p:spPr>
            <a:xfrm>
              <a:off x="477994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08a464272a_1_367"/>
            <p:cNvSpPr/>
            <p:nvPr/>
          </p:nvSpPr>
          <p:spPr>
            <a:xfrm>
              <a:off x="491971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08a464272a_1_367"/>
            <p:cNvSpPr/>
            <p:nvPr/>
          </p:nvSpPr>
          <p:spPr>
            <a:xfrm>
              <a:off x="505948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08a464272a_1_367"/>
            <p:cNvSpPr/>
            <p:nvPr/>
          </p:nvSpPr>
          <p:spPr>
            <a:xfrm>
              <a:off x="519925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08a464272a_1_367"/>
            <p:cNvSpPr/>
            <p:nvPr/>
          </p:nvSpPr>
          <p:spPr>
            <a:xfrm>
              <a:off x="491971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308a464272a_1_367"/>
            <p:cNvSpPr/>
            <p:nvPr/>
          </p:nvSpPr>
          <p:spPr>
            <a:xfrm>
              <a:off x="505948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08a464272a_1_367"/>
            <p:cNvSpPr/>
            <p:nvPr/>
          </p:nvSpPr>
          <p:spPr>
            <a:xfrm>
              <a:off x="519925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308a464272a_1_367"/>
            <p:cNvSpPr/>
            <p:nvPr/>
          </p:nvSpPr>
          <p:spPr>
            <a:xfrm>
              <a:off x="505948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08a464272a_1_367"/>
            <p:cNvSpPr/>
            <p:nvPr/>
          </p:nvSpPr>
          <p:spPr>
            <a:xfrm>
              <a:off x="519925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308a464272a_1_367"/>
            <p:cNvSpPr/>
            <p:nvPr/>
          </p:nvSpPr>
          <p:spPr>
            <a:xfrm>
              <a:off x="5199250" y="730571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2" name="Google Shape;212;g308a464272a_1_3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5204" y="6011620"/>
            <a:ext cx="667618" cy="65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g308a464272a_1_385"/>
          <p:cNvCxnSpPr/>
          <p:nvPr/>
        </p:nvCxnSpPr>
        <p:spPr>
          <a:xfrm>
            <a:off x="6787662" y="368300"/>
            <a:ext cx="41280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g308a464272a_1_385"/>
          <p:cNvPicPr preferRelativeResize="0"/>
          <p:nvPr/>
        </p:nvPicPr>
        <p:blipFill rotWithShape="1">
          <a:blip r:embed="rId2">
            <a:alphaModFix/>
          </a:blip>
          <a:srcRect b="0" l="0" r="0" t="78112"/>
          <a:stretch/>
        </p:blipFill>
        <p:spPr>
          <a:xfrm>
            <a:off x="1111970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08a464272a_1_385"/>
          <p:cNvSpPr txBox="1"/>
          <p:nvPr/>
        </p:nvSpPr>
        <p:spPr>
          <a:xfrm>
            <a:off x="5203026" y="87180"/>
            <a:ext cx="1884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E-MAIL RETROSPECTIVA</a:t>
            </a:r>
            <a:endParaRPr/>
          </a:p>
        </p:txBody>
      </p:sp>
      <p:sp>
        <p:nvSpPr>
          <p:cNvPr id="217" name="Google Shape;217;g308a464272a_1_385"/>
          <p:cNvSpPr/>
          <p:nvPr/>
        </p:nvSpPr>
        <p:spPr>
          <a:xfrm>
            <a:off x="0" y="0"/>
            <a:ext cx="445470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218" name="Google Shape;218;g308a464272a_1_385"/>
          <p:cNvPicPr preferRelativeResize="0"/>
          <p:nvPr/>
        </p:nvPicPr>
        <p:blipFill rotWithShape="1">
          <a:blip r:embed="rId3">
            <a:alphaModFix amt="50000"/>
          </a:blip>
          <a:srcRect b="11708" l="3904" r="60983" t="7208"/>
          <a:stretch/>
        </p:blipFill>
        <p:spPr>
          <a:xfrm>
            <a:off x="0" y="0"/>
            <a:ext cx="445477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g308a464272a_1_385"/>
          <p:cNvGrpSpPr/>
          <p:nvPr/>
        </p:nvGrpSpPr>
        <p:grpSpPr>
          <a:xfrm rot="5400000">
            <a:off x="11405158" y="6121554"/>
            <a:ext cx="485910" cy="392358"/>
            <a:chOff x="4779940" y="404813"/>
            <a:chExt cx="485910" cy="392358"/>
          </a:xfrm>
        </p:grpSpPr>
        <p:sp>
          <p:nvSpPr>
            <p:cNvPr id="220" name="Google Shape;220;g308a464272a_1_385"/>
            <p:cNvSpPr/>
            <p:nvPr/>
          </p:nvSpPr>
          <p:spPr>
            <a:xfrm>
              <a:off x="477994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08a464272a_1_385"/>
            <p:cNvSpPr/>
            <p:nvPr/>
          </p:nvSpPr>
          <p:spPr>
            <a:xfrm>
              <a:off x="491971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08a464272a_1_385"/>
            <p:cNvSpPr/>
            <p:nvPr/>
          </p:nvSpPr>
          <p:spPr>
            <a:xfrm>
              <a:off x="505948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308a464272a_1_385"/>
            <p:cNvSpPr/>
            <p:nvPr/>
          </p:nvSpPr>
          <p:spPr>
            <a:xfrm>
              <a:off x="5199250" y="404813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08a464272a_1_385"/>
            <p:cNvSpPr/>
            <p:nvPr/>
          </p:nvSpPr>
          <p:spPr>
            <a:xfrm>
              <a:off x="491971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08a464272a_1_385"/>
            <p:cNvSpPr/>
            <p:nvPr/>
          </p:nvSpPr>
          <p:spPr>
            <a:xfrm>
              <a:off x="505948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08a464272a_1_385"/>
            <p:cNvSpPr/>
            <p:nvPr/>
          </p:nvSpPr>
          <p:spPr>
            <a:xfrm>
              <a:off x="5199250" y="513399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08a464272a_1_385"/>
            <p:cNvSpPr/>
            <p:nvPr/>
          </p:nvSpPr>
          <p:spPr>
            <a:xfrm>
              <a:off x="505948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08a464272a_1_385"/>
            <p:cNvSpPr/>
            <p:nvPr/>
          </p:nvSpPr>
          <p:spPr>
            <a:xfrm>
              <a:off x="5199250" y="621985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08a464272a_1_385"/>
            <p:cNvSpPr/>
            <p:nvPr/>
          </p:nvSpPr>
          <p:spPr>
            <a:xfrm>
              <a:off x="5199250" y="730571"/>
              <a:ext cx="66600" cy="66600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0" name="Google Shape;230;g308a464272a_1_3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08" y="6011620"/>
            <a:ext cx="667618" cy="65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2">
  <p:cSld name="p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8a464272a_1_403"/>
          <p:cNvSpPr/>
          <p:nvPr/>
        </p:nvSpPr>
        <p:spPr>
          <a:xfrm>
            <a:off x="0" y="0"/>
            <a:ext cx="12192000" cy="45501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308a464272a_1_4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5800605"/>
            <a:ext cx="667618" cy="652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de vídeo game&#10;&#10;Descrição gerada automaticamente com confiança média" id="234" name="Google Shape;234;g308a464272a_1_403"/>
          <p:cNvPicPr preferRelativeResize="0"/>
          <p:nvPr/>
        </p:nvPicPr>
        <p:blipFill rotWithShape="1">
          <a:blip r:embed="rId3">
            <a:alphaModFix amt="20000"/>
          </a:blip>
          <a:srcRect b="30852" l="690" r="700" t="13944"/>
          <a:stretch/>
        </p:blipFill>
        <p:spPr>
          <a:xfrm>
            <a:off x="0" y="0"/>
            <a:ext cx="12192000" cy="454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2">
  <p:cSld name="1_p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8a464272a_1_407"/>
          <p:cNvSpPr/>
          <p:nvPr/>
        </p:nvSpPr>
        <p:spPr>
          <a:xfrm>
            <a:off x="0" y="0"/>
            <a:ext cx="12192000" cy="58005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308a464272a_1_4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6011620"/>
            <a:ext cx="667618" cy="652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de vídeo game&#10;&#10;Descrição gerada automaticamente com confiança média" id="238" name="Google Shape;238;g308a464272a_1_407"/>
          <p:cNvPicPr preferRelativeResize="0"/>
          <p:nvPr/>
        </p:nvPicPr>
        <p:blipFill rotWithShape="1">
          <a:blip r:embed="rId3">
            <a:alphaModFix amt="20000"/>
          </a:blip>
          <a:srcRect b="12829" l="690" r="700" t="13942"/>
          <a:stretch/>
        </p:blipFill>
        <p:spPr>
          <a:xfrm>
            <a:off x="0" y="0"/>
            <a:ext cx="12192000" cy="580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eutro">
  <p:cSld name="2_Neutr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7265810" y="0"/>
            <a:ext cx="4961360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p8"/>
          <p:cNvCxnSpPr/>
          <p:nvPr/>
        </p:nvCxnSpPr>
        <p:spPr>
          <a:xfrm>
            <a:off x="1929490" y="368300"/>
            <a:ext cx="3697587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0" r="0" t="78113"/>
          <a:stretch/>
        </p:blipFill>
        <p:spPr>
          <a:xfrm>
            <a:off x="576384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/>
        </p:nvSpPr>
        <p:spPr>
          <a:xfrm>
            <a:off x="344854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0" y="0"/>
            <a:ext cx="101167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40" name="Google Shape;40;p8"/>
          <p:cNvPicPr preferRelativeResize="0"/>
          <p:nvPr/>
        </p:nvPicPr>
        <p:blipFill rotWithShape="1">
          <a:blip r:embed="rId3">
            <a:alphaModFix amt="50000"/>
          </a:blip>
          <a:srcRect b="11712" l="61171" r="0" t="7206"/>
          <a:stretch/>
        </p:blipFill>
        <p:spPr>
          <a:xfrm>
            <a:off x="7265810" y="0"/>
            <a:ext cx="492618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g308a464272a_1_4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5204" y="365125"/>
            <a:ext cx="667618" cy="65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as">
  <p:cSld name="Tabelas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8a464272a_1_413"/>
          <p:cNvSpPr/>
          <p:nvPr/>
        </p:nvSpPr>
        <p:spPr>
          <a:xfrm>
            <a:off x="-85344" y="-85344"/>
            <a:ext cx="12362700" cy="70347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m de vídeo game&#10;&#10;Descrição gerada automaticamente com confiança média" id="243" name="Google Shape;243;g308a464272a_1_413"/>
          <p:cNvPicPr preferRelativeResize="0"/>
          <p:nvPr/>
        </p:nvPicPr>
        <p:blipFill rotWithShape="1">
          <a:blip r:embed="rId2">
            <a:alphaModFix amt="20000"/>
          </a:blip>
          <a:srcRect b="2853" l="690" r="700" t="13944"/>
          <a:stretch/>
        </p:blipFill>
        <p:spPr>
          <a:xfrm>
            <a:off x="-151723" y="-85344"/>
            <a:ext cx="12429068" cy="699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308a464272a_1_413"/>
          <p:cNvCxnSpPr/>
          <p:nvPr/>
        </p:nvCxnSpPr>
        <p:spPr>
          <a:xfrm>
            <a:off x="1943100" y="368300"/>
            <a:ext cx="897270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5" name="Google Shape;245;g308a464272a_1_413"/>
          <p:cNvPicPr preferRelativeResize="0"/>
          <p:nvPr/>
        </p:nvPicPr>
        <p:blipFill rotWithShape="1">
          <a:blip r:embed="rId3">
            <a:alphaModFix/>
          </a:blip>
          <a:srcRect b="0" l="0" r="0" t="78112"/>
          <a:stretch/>
        </p:blipFill>
        <p:spPr>
          <a:xfrm>
            <a:off x="11119706" y="297237"/>
            <a:ext cx="664306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08a464272a_1_413"/>
          <p:cNvSpPr txBox="1"/>
          <p:nvPr/>
        </p:nvSpPr>
        <p:spPr>
          <a:xfrm>
            <a:off x="344854" y="87180"/>
            <a:ext cx="188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LOREM IPSUM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 02">
  <p:cSld name="Fechamento 0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8a464272a_1_419"/>
          <p:cNvSpPr/>
          <p:nvPr/>
        </p:nvSpPr>
        <p:spPr>
          <a:xfrm>
            <a:off x="-195072" y="-204216"/>
            <a:ext cx="12667500" cy="7266300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249" name="Google Shape;249;g308a464272a_1_419"/>
          <p:cNvPicPr preferRelativeResize="0"/>
          <p:nvPr/>
        </p:nvPicPr>
        <p:blipFill rotWithShape="1">
          <a:blip r:embed="rId2">
            <a:alphaModFix amt="20000"/>
          </a:blip>
          <a:srcRect b="11708" l="3901" r="0" t="7208"/>
          <a:stretch/>
        </p:blipFill>
        <p:spPr>
          <a:xfrm>
            <a:off x="-195072" y="-204217"/>
            <a:ext cx="12918098" cy="7266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08a464272a_1_419"/>
          <p:cNvPicPr preferRelativeResize="0"/>
          <p:nvPr/>
        </p:nvPicPr>
        <p:blipFill rotWithShape="1">
          <a:blip r:embed="rId3">
            <a:alphaModFix/>
          </a:blip>
          <a:srcRect b="32019" l="18719" r="0" t="0"/>
          <a:stretch/>
        </p:blipFill>
        <p:spPr>
          <a:xfrm>
            <a:off x="-195072" y="2478087"/>
            <a:ext cx="5682923" cy="466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chamento 01">
  <p:cSld name="Fechamento 0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8a464272a_1_4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308a464272a_1_4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308a464272a_1_4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5" name="Google Shape;255;g308a464272a_1_423"/>
          <p:cNvSpPr/>
          <p:nvPr/>
        </p:nvSpPr>
        <p:spPr>
          <a:xfrm>
            <a:off x="-151722" y="-85344"/>
            <a:ext cx="12441300" cy="6943200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256" name="Google Shape;256;g308a464272a_1_423"/>
          <p:cNvPicPr preferRelativeResize="0"/>
          <p:nvPr/>
        </p:nvPicPr>
        <p:blipFill rotWithShape="1">
          <a:blip r:embed="rId2">
            <a:alphaModFix amt="50000"/>
          </a:blip>
          <a:srcRect b="11708" l="3901" r="0" t="7208"/>
          <a:stretch/>
        </p:blipFill>
        <p:spPr>
          <a:xfrm>
            <a:off x="-151722" y="-85344"/>
            <a:ext cx="12441260" cy="699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08a464272a_1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840" y="1317637"/>
            <a:ext cx="3579446" cy="349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echamento 01">
  <p:cSld name="1_Fechamento 0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8a464272a_1_4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g308a464272a_1_4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g308a464272a_1_4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2" name="Google Shape;262;g308a464272a_1_430"/>
          <p:cNvSpPr/>
          <p:nvPr/>
        </p:nvSpPr>
        <p:spPr>
          <a:xfrm>
            <a:off x="-97536" y="-109728"/>
            <a:ext cx="12375000" cy="7095600"/>
          </a:xfrm>
          <a:prstGeom prst="rect">
            <a:avLst/>
          </a:prstGeom>
          <a:gradFill>
            <a:gsLst>
              <a:gs pos="0">
                <a:srgbClr val="330099"/>
              </a:gs>
              <a:gs pos="100000">
                <a:srgbClr val="030540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eutro">
  <p:cSld name="1_Neutr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9"/>
          <p:cNvCxnSpPr/>
          <p:nvPr/>
        </p:nvCxnSpPr>
        <p:spPr>
          <a:xfrm>
            <a:off x="1943100" y="368300"/>
            <a:ext cx="897255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/>
        </p:nvSpPr>
        <p:spPr>
          <a:xfrm>
            <a:off x="344854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0" y="6755952"/>
            <a:ext cx="12192000" cy="102048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9"/>
          <p:cNvPicPr preferRelativeResize="0"/>
          <p:nvPr/>
        </p:nvPicPr>
        <p:blipFill rotWithShape="1">
          <a:blip r:embed="rId3">
            <a:alphaModFix/>
          </a:blip>
          <a:srcRect b="32020" l="18717" r="0" t="1"/>
          <a:stretch/>
        </p:blipFill>
        <p:spPr>
          <a:xfrm>
            <a:off x="0" y="2478088"/>
            <a:ext cx="5334000" cy="43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utro">
  <p:cSld name="Neutr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1" name="Google Shape;61;p12"/>
          <p:cNvCxnSpPr/>
          <p:nvPr/>
        </p:nvCxnSpPr>
        <p:spPr>
          <a:xfrm>
            <a:off x="1943100" y="368300"/>
            <a:ext cx="8972550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0" l="0" r="0"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344854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0" y="6755952"/>
            <a:ext cx="12192000" cy="102048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Neutro">
  <p:cSld name="3_Neutr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4"/>
          <p:cNvCxnSpPr/>
          <p:nvPr/>
        </p:nvCxnSpPr>
        <p:spPr>
          <a:xfrm>
            <a:off x="6787662" y="368300"/>
            <a:ext cx="4127988" cy="0"/>
          </a:xfrm>
          <a:prstGeom prst="straightConnector1">
            <a:avLst/>
          </a:prstGeom>
          <a:noFill/>
          <a:ln cap="flat" cmpd="sng" w="19050">
            <a:solidFill>
              <a:srgbClr val="F1B03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78113"/>
          <a:stretch/>
        </p:blipFill>
        <p:spPr>
          <a:xfrm>
            <a:off x="11119706" y="297237"/>
            <a:ext cx="664307" cy="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203026" y="87180"/>
            <a:ext cx="1883996" cy="420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0" y="0"/>
            <a:ext cx="4454769" cy="6858000"/>
          </a:xfrm>
          <a:prstGeom prst="rect">
            <a:avLst/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drão do plano de fundo&#10;&#10;Descrição gerada automaticamente" id="74" name="Google Shape;74;p14"/>
          <p:cNvPicPr preferRelativeResize="0"/>
          <p:nvPr/>
        </p:nvPicPr>
        <p:blipFill rotWithShape="1">
          <a:blip r:embed="rId3">
            <a:alphaModFix amt="50000"/>
          </a:blip>
          <a:srcRect b="11712" l="3903" r="60985" t="7206"/>
          <a:stretch/>
        </p:blipFill>
        <p:spPr>
          <a:xfrm>
            <a:off x="0" y="0"/>
            <a:ext cx="445476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4"/>
          <p:cNvGrpSpPr/>
          <p:nvPr/>
        </p:nvGrpSpPr>
        <p:grpSpPr>
          <a:xfrm rot="5400000">
            <a:off x="11405083" y="6121554"/>
            <a:ext cx="485985" cy="392433"/>
            <a:chOff x="4779940" y="404813"/>
            <a:chExt cx="485985" cy="392433"/>
          </a:xfrm>
        </p:grpSpPr>
        <p:sp>
          <p:nvSpPr>
            <p:cNvPr id="76" name="Google Shape;76;p14"/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" name="Google Shape;8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5204" y="6011620"/>
            <a:ext cx="667619" cy="65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a464272a_1_30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8" name="Google Shape;138;g308a464272a_1_30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g308a464272a_1_3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308a464272a_1_3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308a464272a_1_3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m de vídeo game&#10;&#10;Descrição gerada automaticamente com confiança média" id="267" name="Google Shape;267;p1"/>
          <p:cNvPicPr preferRelativeResize="0"/>
          <p:nvPr/>
        </p:nvPicPr>
        <p:blipFill rotWithShape="1">
          <a:blip r:embed="rId3">
            <a:alphaModFix amt="12000"/>
          </a:blip>
          <a:srcRect b="11496" l="4365" r="4364" t="1149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"/>
          <p:cNvSpPr txBox="1"/>
          <p:nvPr/>
        </p:nvSpPr>
        <p:spPr>
          <a:xfrm>
            <a:off x="449370" y="1579425"/>
            <a:ext cx="6216436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Checklist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Resumo da sessão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pic>
        <p:nvPicPr>
          <p:cNvPr id="269" name="Google Shape;2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5806" y="1049497"/>
            <a:ext cx="4440809" cy="4340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"/>
          <p:cNvSpPr/>
          <p:nvPr/>
        </p:nvSpPr>
        <p:spPr>
          <a:xfrm>
            <a:off x="541714" y="3381377"/>
            <a:ext cx="501805" cy="45719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1"/>
          <p:cNvGrpSpPr/>
          <p:nvPr/>
        </p:nvGrpSpPr>
        <p:grpSpPr>
          <a:xfrm>
            <a:off x="11254402" y="393661"/>
            <a:ext cx="485985" cy="392433"/>
            <a:chOff x="4779940" y="404813"/>
            <a:chExt cx="485985" cy="392433"/>
          </a:xfrm>
        </p:grpSpPr>
        <p:sp>
          <p:nvSpPr>
            <p:cNvPr id="272" name="Google Shape;272;p1"/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"/>
          <p:cNvGrpSpPr/>
          <p:nvPr/>
        </p:nvGrpSpPr>
        <p:grpSpPr>
          <a:xfrm rot="10800000">
            <a:off x="473020" y="5973416"/>
            <a:ext cx="485985" cy="392433"/>
            <a:chOff x="4779940" y="404813"/>
            <a:chExt cx="485985" cy="392433"/>
          </a:xfrm>
        </p:grpSpPr>
        <p:sp>
          <p:nvSpPr>
            <p:cNvPr id="283" name="Google Shape;283;p1"/>
            <p:cNvSpPr/>
            <p:nvPr/>
          </p:nvSpPr>
          <p:spPr>
            <a:xfrm>
              <a:off x="477994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491971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505948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5199250" y="404813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491971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505948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5199250" y="513399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5059480" y="621985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5199250" y="621985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199250" y="730571"/>
              <a:ext cx="66675" cy="66675"/>
            </a:xfrm>
            <a:prstGeom prst="ellipse">
              <a:avLst/>
            </a:prstGeom>
            <a:solidFill>
              <a:srgbClr val="EEF2F8">
                <a:alpha val="3568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"/>
          <p:cNvSpPr/>
          <p:nvPr/>
        </p:nvSpPr>
        <p:spPr>
          <a:xfrm>
            <a:off x="4950080" y="0"/>
            <a:ext cx="6679212" cy="6858000"/>
          </a:xfrm>
          <a:prstGeom prst="rect">
            <a:avLst/>
          </a:prstGeom>
          <a:solidFill>
            <a:srgbClr val="330099"/>
          </a:solidFill>
          <a:ln>
            <a:noFill/>
          </a:ln>
          <a:effectLst>
            <a:outerShdw blurRad="63500" sx="102000" rotWithShape="0" algn="ctr" sy="10200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5184170" y="368300"/>
            <a:ext cx="6211033" cy="6489700"/>
          </a:xfrm>
          <a:prstGeom prst="round2SameRect">
            <a:avLst>
              <a:gd fmla="val 24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2"/>
          <p:cNvGrpSpPr/>
          <p:nvPr/>
        </p:nvGrpSpPr>
        <p:grpSpPr>
          <a:xfrm>
            <a:off x="5734678" y="2311420"/>
            <a:ext cx="5316779" cy="276999"/>
            <a:chOff x="5734678" y="2301588"/>
            <a:chExt cx="5316779" cy="276999"/>
          </a:xfrm>
        </p:grpSpPr>
        <p:sp>
          <p:nvSpPr>
            <p:cNvPr id="300" name="Google Shape;300;p2"/>
            <p:cNvSpPr txBox="1"/>
            <p:nvPr/>
          </p:nvSpPr>
          <p:spPr>
            <a:xfrm>
              <a:off x="5924368" y="2301588"/>
              <a:ext cx="51270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latin typeface="Avenir"/>
                  <a:ea typeface="Avenir"/>
                  <a:cs typeface="Avenir"/>
                  <a:sym typeface="Avenir"/>
                </a:rPr>
                <a:t>Fazer uma retrospectiva de todo o trabalho</a:t>
              </a:r>
              <a:endParaRPr sz="12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734678" y="2361957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2"/>
          <p:cNvSpPr txBox="1"/>
          <p:nvPr/>
        </p:nvSpPr>
        <p:spPr>
          <a:xfrm>
            <a:off x="5436962" y="870286"/>
            <a:ext cx="33432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Fase atual</a:t>
            </a:r>
            <a:endParaRPr/>
          </a:p>
        </p:txBody>
      </p:sp>
      <p:sp>
        <p:nvSpPr>
          <p:cNvPr id="303" name="Google Shape;303;p2"/>
          <p:cNvSpPr/>
          <p:nvPr/>
        </p:nvSpPr>
        <p:spPr>
          <a:xfrm>
            <a:off x="5519739" y="1262946"/>
            <a:ext cx="5437186" cy="444142"/>
          </a:xfrm>
          <a:prstGeom prst="roundRect">
            <a:avLst>
              <a:gd fmla="val 10959" name="adj"/>
            </a:avLst>
          </a:prstGeom>
          <a:solidFill>
            <a:srgbClr val="EEF2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"/>
          <p:cNvSpPr txBox="1"/>
          <p:nvPr/>
        </p:nvSpPr>
        <p:spPr>
          <a:xfrm>
            <a:off x="5561899" y="1307125"/>
            <a:ext cx="49392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5 - O que o Planejador deve entregar ...</a:t>
            </a:r>
            <a:endParaRPr/>
          </a:p>
        </p:txBody>
      </p:sp>
      <p:cxnSp>
        <p:nvCxnSpPr>
          <p:cNvPr id="305" name="Google Shape;305;p2"/>
          <p:cNvCxnSpPr/>
          <p:nvPr/>
        </p:nvCxnSpPr>
        <p:spPr>
          <a:xfrm>
            <a:off x="5184170" y="2066925"/>
            <a:ext cx="6293455" cy="0"/>
          </a:xfrm>
          <a:prstGeom prst="straightConnector1">
            <a:avLst/>
          </a:prstGeom>
          <a:noFill/>
          <a:ln cap="flat" cmpd="sng" w="19050">
            <a:solidFill>
              <a:srgbClr val="3300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"/>
          <p:cNvSpPr txBox="1"/>
          <p:nvPr/>
        </p:nvSpPr>
        <p:spPr>
          <a:xfrm>
            <a:off x="528359" y="5166562"/>
            <a:ext cx="33432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Sessão 5</a:t>
            </a:r>
            <a:endParaRPr/>
          </a:p>
        </p:txBody>
      </p:sp>
      <p:sp>
        <p:nvSpPr>
          <p:cNvPr id="307" name="Google Shape;307;p2"/>
          <p:cNvSpPr txBox="1"/>
          <p:nvPr/>
        </p:nvSpPr>
        <p:spPr>
          <a:xfrm>
            <a:off x="528359" y="5718346"/>
            <a:ext cx="42627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 que o Planejador deve entregar nesta reunião?</a:t>
            </a:r>
            <a:endParaRPr/>
          </a:p>
        </p:txBody>
      </p:sp>
      <p:sp>
        <p:nvSpPr>
          <p:cNvPr id="308" name="Google Shape;308;p2"/>
          <p:cNvSpPr/>
          <p:nvPr/>
        </p:nvSpPr>
        <p:spPr>
          <a:xfrm>
            <a:off x="442913" y="5269784"/>
            <a:ext cx="45719" cy="1033337"/>
          </a:xfrm>
          <a:prstGeom prst="rect">
            <a:avLst/>
          </a:prstGeom>
          <a:solidFill>
            <a:srgbClr val="F1B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"/>
          <p:cNvGrpSpPr/>
          <p:nvPr/>
        </p:nvGrpSpPr>
        <p:grpSpPr>
          <a:xfrm>
            <a:off x="5734678" y="2747213"/>
            <a:ext cx="5222247" cy="461665"/>
            <a:chOff x="5734678" y="2595339"/>
            <a:chExt cx="5222247" cy="461665"/>
          </a:xfrm>
        </p:grpSpPr>
        <p:sp>
          <p:nvSpPr>
            <p:cNvPr id="310" name="Google Shape;310;p2"/>
            <p:cNvSpPr txBox="1"/>
            <p:nvPr/>
          </p:nvSpPr>
          <p:spPr>
            <a:xfrm>
              <a:off x="5924369" y="2595339"/>
              <a:ext cx="50325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latin typeface="Avenir"/>
                  <a:ea typeface="Avenir"/>
                  <a:cs typeface="Avenir"/>
                  <a:sym typeface="Avenir"/>
                </a:rPr>
                <a:t>Automatizações dos processos / débitos automáticos dos investimentos / ensinamento sobre como destinar o patrimônio</a:t>
              </a:r>
              <a:endParaRPr b="0" sz="1200">
                <a:solidFill>
                  <a:srgbClr val="59595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"/>
          <p:cNvGrpSpPr/>
          <p:nvPr/>
        </p:nvGrpSpPr>
        <p:grpSpPr>
          <a:xfrm>
            <a:off x="5733672" y="3257475"/>
            <a:ext cx="5582251" cy="276999"/>
            <a:chOff x="5734678" y="2605171"/>
            <a:chExt cx="5582251" cy="276999"/>
          </a:xfrm>
        </p:grpSpPr>
        <p:sp>
          <p:nvSpPr>
            <p:cNvPr id="313" name="Google Shape;313;p2"/>
            <p:cNvSpPr txBox="1"/>
            <p:nvPr/>
          </p:nvSpPr>
          <p:spPr>
            <a:xfrm>
              <a:off x="5924369" y="2605171"/>
              <a:ext cx="53925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latin typeface="Avenir"/>
                  <a:ea typeface="Avenir"/>
                  <a:cs typeface="Avenir"/>
                  <a:sym typeface="Avenir"/>
                </a:rPr>
                <a:t>Aprofundar sobre investimentos / seguros</a:t>
              </a:r>
              <a:endParaRPr sz="12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2"/>
          <p:cNvGrpSpPr/>
          <p:nvPr/>
        </p:nvGrpSpPr>
        <p:grpSpPr>
          <a:xfrm>
            <a:off x="5733672" y="3678278"/>
            <a:ext cx="5582251" cy="276999"/>
            <a:chOff x="5734678" y="2602552"/>
            <a:chExt cx="5260503" cy="276999"/>
          </a:xfrm>
        </p:grpSpPr>
        <p:sp>
          <p:nvSpPr>
            <p:cNvPr id="316" name="Google Shape;316;p2"/>
            <p:cNvSpPr txBox="1"/>
            <p:nvPr/>
          </p:nvSpPr>
          <p:spPr>
            <a:xfrm>
              <a:off x="5913437" y="2602552"/>
              <a:ext cx="508174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highlight>
                    <a:srgbClr val="FFFFFF"/>
                  </a:highlight>
                  <a:latin typeface="Avenir"/>
                  <a:ea typeface="Avenir"/>
                  <a:cs typeface="Avenir"/>
                  <a:sym typeface="Avenir"/>
                </a:rPr>
                <a:t>Fazer uma análise dos 4 meses estimados</a:t>
              </a:r>
              <a:endParaRPr b="0" sz="1200">
                <a:solidFill>
                  <a:srgbClr val="59595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5734678" y="2645876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2"/>
          <p:cNvGrpSpPr/>
          <p:nvPr/>
        </p:nvGrpSpPr>
        <p:grpSpPr>
          <a:xfrm>
            <a:off x="5734678" y="4167545"/>
            <a:ext cx="5222247" cy="276999"/>
            <a:chOff x="5734678" y="2329867"/>
            <a:chExt cx="5222247" cy="276999"/>
          </a:xfrm>
        </p:grpSpPr>
        <p:sp>
          <p:nvSpPr>
            <p:cNvPr id="319" name="Google Shape;319;p2"/>
            <p:cNvSpPr txBox="1"/>
            <p:nvPr/>
          </p:nvSpPr>
          <p:spPr>
            <a:xfrm>
              <a:off x="5924369" y="2329867"/>
              <a:ext cx="5032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latin typeface="Avenir"/>
                  <a:ea typeface="Avenir"/>
                  <a:cs typeface="Avenir"/>
                  <a:sym typeface="Avenir"/>
                </a:rPr>
                <a:t>Realizar movimentações de carteira com os clientes se necessários</a:t>
              </a:r>
              <a:endParaRPr sz="12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5734678" y="2390237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2"/>
          <p:cNvGrpSpPr/>
          <p:nvPr/>
        </p:nvGrpSpPr>
        <p:grpSpPr>
          <a:xfrm>
            <a:off x="5734678" y="4653302"/>
            <a:ext cx="5222247" cy="276999"/>
            <a:chOff x="5734678" y="2221709"/>
            <a:chExt cx="5222247" cy="276999"/>
          </a:xfrm>
        </p:grpSpPr>
        <p:sp>
          <p:nvSpPr>
            <p:cNvPr id="322" name="Google Shape;322;p2"/>
            <p:cNvSpPr txBox="1"/>
            <p:nvPr/>
          </p:nvSpPr>
          <p:spPr>
            <a:xfrm>
              <a:off x="5924369" y="2221709"/>
              <a:ext cx="50325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200" u="none" strike="noStrike">
                  <a:solidFill>
                    <a:srgbClr val="595959"/>
                  </a:solidFill>
                  <a:latin typeface="Avenir"/>
                  <a:ea typeface="Avenir"/>
                  <a:cs typeface="Avenir"/>
                  <a:sym typeface="Avenir"/>
                </a:rPr>
                <a:t>Desmamar o cliente / espaçar reuniões</a:t>
              </a:r>
              <a:endParaRPr b="0" sz="1200">
                <a:solidFill>
                  <a:srgbClr val="595959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5734678" y="2272250"/>
              <a:ext cx="189691" cy="195587"/>
            </a:xfrm>
            <a:prstGeom prst="roundRect">
              <a:avLst>
                <a:gd fmla="val 15490" name="adj"/>
              </a:avLst>
            </a:prstGeom>
            <a:solidFill>
              <a:srgbClr val="EEF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8a464272a_1_290"/>
          <p:cNvSpPr txBox="1"/>
          <p:nvPr/>
        </p:nvSpPr>
        <p:spPr>
          <a:xfrm>
            <a:off x="432618" y="2413482"/>
            <a:ext cx="36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Queridos João e Maria,</a:t>
            </a:r>
            <a:endParaRPr/>
          </a:p>
        </p:txBody>
      </p:sp>
      <p:sp>
        <p:nvSpPr>
          <p:cNvPr id="329" name="Google Shape;329;g308a464272a_1_290"/>
          <p:cNvSpPr txBox="1"/>
          <p:nvPr/>
        </p:nvSpPr>
        <p:spPr>
          <a:xfrm>
            <a:off x="432619" y="2921025"/>
            <a:ext cx="5087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Primeiramente, quero parabenizá-los pela excelente dedicação e comprometimento que tiveram durante toda a primeira fase do nosso trabalho.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sz="1800" u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Vocês compraram a ideia do que propus lá atrás e agora, conforme percebemos na reunião, estamos colhendo diversos frutos. </a:t>
            </a:r>
            <a:endParaRPr/>
          </a:p>
        </p:txBody>
      </p:sp>
      <p:sp>
        <p:nvSpPr>
          <p:cNvPr id="330" name="Google Shape;330;g308a464272a_1_290"/>
          <p:cNvSpPr txBox="1"/>
          <p:nvPr/>
        </p:nvSpPr>
        <p:spPr>
          <a:xfrm>
            <a:off x="432618" y="1943656"/>
            <a:ext cx="611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F1B032"/>
                </a:solidFill>
                <a:latin typeface="Calibri"/>
                <a:ea typeface="Calibri"/>
                <a:cs typeface="Calibri"/>
                <a:sym typeface="Calibri"/>
              </a:rPr>
              <a:t>E-mail de fechamento e retrospectiva da Fase 1:</a:t>
            </a:r>
            <a:endParaRPr b="0" sz="1800">
              <a:solidFill>
                <a:srgbClr val="F1B0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308a464272a_1_290"/>
          <p:cNvSpPr/>
          <p:nvPr/>
        </p:nvSpPr>
        <p:spPr>
          <a:xfrm>
            <a:off x="7443367" y="388344"/>
            <a:ext cx="4340700" cy="6081300"/>
          </a:xfrm>
          <a:prstGeom prst="roundRect">
            <a:avLst>
              <a:gd fmla="val 4484" name="adj"/>
            </a:avLst>
          </a:prstGeom>
          <a:blipFill rotWithShape="1">
            <a:blip r:embed="rId3">
              <a:alphaModFix/>
            </a:blip>
            <a:stretch>
              <a:fillRect b="-1619" l="-38617" r="-46598" t="-160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08a464272a_1_290"/>
          <p:cNvSpPr txBox="1"/>
          <p:nvPr/>
        </p:nvSpPr>
        <p:spPr>
          <a:xfrm rot="-5400000">
            <a:off x="5497699" y="1409358"/>
            <a:ext cx="297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Sobre João e Maria</a:t>
            </a:r>
            <a:endParaRPr/>
          </a:p>
        </p:txBody>
      </p:sp>
      <p:sp>
        <p:nvSpPr>
          <p:cNvPr id="333" name="Google Shape;333;g308a464272a_1_290"/>
          <p:cNvSpPr txBox="1"/>
          <p:nvPr/>
        </p:nvSpPr>
        <p:spPr>
          <a:xfrm>
            <a:off x="344128" y="1339411"/>
            <a:ext cx="54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Reunião de Planejamento – Sessão 6 - final da fase 1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8a464272a_1_299"/>
          <p:cNvSpPr txBox="1"/>
          <p:nvPr/>
        </p:nvSpPr>
        <p:spPr>
          <a:xfrm>
            <a:off x="432618" y="840634"/>
            <a:ext cx="611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strike="noStrike">
                <a:solidFill>
                  <a:srgbClr val="330B86"/>
                </a:solidFill>
                <a:latin typeface="Avenir"/>
                <a:ea typeface="Avenir"/>
                <a:cs typeface="Avenir"/>
                <a:sym typeface="Avenir"/>
              </a:rPr>
              <a:t>Hoje, conforme alinhamos:</a:t>
            </a:r>
            <a:endParaRPr/>
          </a:p>
        </p:txBody>
      </p:sp>
      <p:sp>
        <p:nvSpPr>
          <p:cNvPr id="339" name="Google Shape;339;g308a464272a_1_299"/>
          <p:cNvSpPr txBox="1"/>
          <p:nvPr/>
        </p:nvSpPr>
        <p:spPr>
          <a:xfrm>
            <a:off x="432618" y="1209966"/>
            <a:ext cx="6332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"/>
              <a:buAutoNum type="arabicParenR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Vocês tem o dinheiro e estão tranquilos com relação a ter o segundo filho. 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"/>
              <a:buAutoNum type="arabicParenR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2) Vocês estão investindo e tem dinheiro destinado para os 2 outros objetivos mais importantes, a Liberdade Financeira e o fundo de emergência. 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"/>
              <a:buAutoNum type="arabicParenR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 vocês estão conseguindo investir para todos os objetivos de vida que querem realizar nos próximos anos. 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"/>
              <a:buAutoNum type="arabicParenR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Quanto ao imóvel, conforme falamos, já passou a não ser mais uma prioridade. Vocês puderam decidir que preferem investir em qualidade de moradia (e se um dia tiverem que vender o imóvel atual para irem pro aluguel, tudo bem). Ou, conforme forem aumentando de renda, esse objetivo pode voltar para a prateleira, provando que o planejamento é flexível e vai ser adaptado ao longo dos próximos anos. 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"/>
              <a:buAutoNum type="arabicParenR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Além disso, vocês possuem total conhecimento sobre o controle e o comportamento que vocês tem com os gastos de vocês.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8a464272a_1_304"/>
          <p:cNvSpPr txBox="1"/>
          <p:nvPr/>
        </p:nvSpPr>
        <p:spPr>
          <a:xfrm>
            <a:off x="887131" y="2110947"/>
            <a:ext cx="1041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Ter uma vida planejada é uma experiência que temos que aprender a cultivar todos os dias. Como falei, essa fase 2 é tão importante quanto a fase 1, pois a criação dos hábitos financeiros, como melhorar o comportamento, investir todo mês, ter clareza para repriorizar objetivos - é algo que precisa ser amadurecido. E a fase 2 é justamente para enxergarmos essa implementação e fazer os ajustes necessários.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Um abraço,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Planejador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/>
        </p:nvSpPr>
        <p:spPr>
          <a:xfrm>
            <a:off x="432619" y="1372245"/>
            <a:ext cx="2576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1B032"/>
                </a:solidFill>
                <a:latin typeface="Avenir"/>
                <a:ea typeface="Avenir"/>
                <a:cs typeface="Avenir"/>
                <a:sym typeface="Avenir"/>
              </a:rPr>
              <a:t>Olá João e Maria,</a:t>
            </a:r>
            <a:endParaRPr/>
          </a:p>
        </p:txBody>
      </p:sp>
      <p:sp>
        <p:nvSpPr>
          <p:cNvPr id="350" name="Google Shape;350;p3"/>
          <p:cNvSpPr txBox="1"/>
          <p:nvPr/>
        </p:nvSpPr>
        <p:spPr>
          <a:xfrm>
            <a:off x="432619" y="1839931"/>
            <a:ext cx="61156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strike="noStrike">
                <a:solidFill>
                  <a:srgbClr val="330B86"/>
                </a:solidFill>
                <a:latin typeface="Avenir"/>
                <a:ea typeface="Avenir"/>
                <a:cs typeface="Avenir"/>
                <a:sym typeface="Avenir"/>
              </a:rPr>
              <a:t>Obrigado pela reunião de hoje!</a:t>
            </a:r>
            <a:endParaRPr b="1" sz="1800">
              <a:solidFill>
                <a:srgbClr val="330B86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strike="noStrike">
                <a:solidFill>
                  <a:srgbClr val="330B86"/>
                </a:solidFill>
                <a:latin typeface="Avenir"/>
                <a:ea typeface="Avenir"/>
                <a:cs typeface="Avenir"/>
                <a:sym typeface="Avenir"/>
              </a:rPr>
              <a:t>Segue breve resumo do que fizemos:</a:t>
            </a:r>
            <a:endParaRPr b="1" sz="1800">
              <a:solidFill>
                <a:srgbClr val="330B8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3"/>
          <p:cNvSpPr txBox="1"/>
          <p:nvPr/>
        </p:nvSpPr>
        <p:spPr>
          <a:xfrm>
            <a:off x="432618" y="902419"/>
            <a:ext cx="6115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Reunião de Planejamento – Sessão 5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432618" y="2662372"/>
            <a:ext cx="6331975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1) Analisamos o orçamento estimado versus realizado dos 4 primeiros meses.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2) Fizemos os primeiros investimentos para os planos cadastrados.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 </a:t>
            </a:r>
            <a:endParaRPr b="0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3) Agendamos novos investimentos para os meses seguintes. </a:t>
            </a:r>
            <a:endParaRPr b="0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4) Analisamos a sua carteira atual de investimentos e decidimos modificar os investimentos atuais para ficarem mais condizentes com o perfil dos objetivos. </a:t>
            </a:r>
            <a:endParaRPr b="0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5) Fizemos mudanças nos seguros e ajustamos conforme as necessidades. </a:t>
            </a:r>
            <a:endParaRPr b="0"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"/>
          <p:cNvSpPr txBox="1"/>
          <p:nvPr/>
        </p:nvSpPr>
        <p:spPr>
          <a:xfrm>
            <a:off x="539186" y="2359837"/>
            <a:ext cx="5273185" cy="263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Lançar os investimentos pelo APP. 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 próxima reunião finalizaremos a fase 1 do Planejamento e partiremos para a fase 2!</a:t>
            </a:r>
            <a:endParaRPr/>
          </a:p>
          <a:p>
            <a:pPr indent="-1841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Um abraço,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6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Planejador</a:t>
            </a:r>
            <a:endParaRPr/>
          </a:p>
        </p:txBody>
      </p:sp>
      <p:sp>
        <p:nvSpPr>
          <p:cNvPr id="358" name="Google Shape;358;p4"/>
          <p:cNvSpPr txBox="1"/>
          <p:nvPr/>
        </p:nvSpPr>
        <p:spPr>
          <a:xfrm>
            <a:off x="539186" y="1477836"/>
            <a:ext cx="48788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Lembretes:</a:t>
            </a:r>
            <a:endParaRPr/>
          </a:p>
        </p:txBody>
      </p:sp>
      <p:sp>
        <p:nvSpPr>
          <p:cNvPr id="359" name="Google Shape;359;p4"/>
          <p:cNvSpPr/>
          <p:nvPr/>
        </p:nvSpPr>
        <p:spPr>
          <a:xfrm>
            <a:off x="6379631" y="2283036"/>
            <a:ext cx="4577294" cy="3313091"/>
          </a:xfrm>
          <a:prstGeom prst="roundRect">
            <a:avLst>
              <a:gd fmla="val 5638" name="adj"/>
            </a:avLst>
          </a:prstGeom>
          <a:solidFill>
            <a:srgbClr val="3300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"/>
          <p:cNvSpPr txBox="1"/>
          <p:nvPr/>
        </p:nvSpPr>
        <p:spPr>
          <a:xfrm>
            <a:off x="6669445" y="3230771"/>
            <a:ext cx="3997665" cy="1446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Checkpoint padrão 1 vez por mês, para análise geral do cliente.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pt-BR" sz="1200" u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Está engajado?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pt-BR" sz="1200" u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Tem dúvidas?</a:t>
            </a:r>
            <a:endParaRPr/>
          </a:p>
          <a:p>
            <a:pPr indent="-171450" lvl="0" marL="1714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pt-BR" sz="1200" u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Tem pendências</a:t>
            </a:r>
            <a:endParaRPr/>
          </a:p>
        </p:txBody>
      </p:sp>
      <p:sp>
        <p:nvSpPr>
          <p:cNvPr id="361" name="Google Shape;361;p4"/>
          <p:cNvSpPr txBox="1"/>
          <p:nvPr/>
        </p:nvSpPr>
        <p:spPr>
          <a:xfrm>
            <a:off x="6879881" y="2455114"/>
            <a:ext cx="359076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1B032"/>
                </a:solidFill>
                <a:latin typeface="Avenir"/>
                <a:ea typeface="Avenir"/>
                <a:cs typeface="Avenir"/>
                <a:sym typeface="Avenir"/>
              </a:rPr>
              <a:t>CRM Padrão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1B032"/>
                </a:solidFill>
                <a:latin typeface="Avenir"/>
                <a:ea typeface="Avenir"/>
                <a:cs typeface="Avenir"/>
                <a:sym typeface="Avenir"/>
              </a:rPr>
              <a:t> 15 dias depois da sessão </a:t>
            </a:r>
            <a:endParaRPr/>
          </a:p>
        </p:txBody>
      </p:sp>
      <p:sp>
        <p:nvSpPr>
          <p:cNvPr id="362" name="Google Shape;362;p4"/>
          <p:cNvSpPr txBox="1"/>
          <p:nvPr/>
        </p:nvSpPr>
        <p:spPr>
          <a:xfrm>
            <a:off x="6096000" y="1477836"/>
            <a:ext cx="52731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30099"/>
                </a:solidFill>
                <a:latin typeface="Avenir"/>
                <a:ea typeface="Avenir"/>
                <a:cs typeface="Avenir"/>
                <a:sym typeface="Avenir"/>
              </a:rPr>
              <a:t>CRM Entre sessões - fase 2</a:t>
            </a:r>
            <a:endParaRPr b="1" sz="3200">
              <a:solidFill>
                <a:srgbClr val="33009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2024-08-13T11:31:38Z</dcterms:created>
  <dc:creator>Mayara Alves Mayh</dc:creator>
</cp:coreProperties>
</file>