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4" r:id="rId2"/>
    <p:sldId id="305" r:id="rId3"/>
    <p:sldId id="353" r:id="rId4"/>
    <p:sldId id="354" r:id="rId5"/>
    <p:sldId id="332" r:id="rId6"/>
    <p:sldId id="333" r:id="rId7"/>
    <p:sldId id="334" r:id="rId8"/>
    <p:sldId id="335" r:id="rId9"/>
    <p:sldId id="355" r:id="rId10"/>
    <p:sldId id="356" r:id="rId11"/>
  </p:sldIdLst>
  <p:sldSz cx="12192000" cy="6858000"/>
  <p:notesSz cx="6858000" cy="9144000"/>
  <p:embeddedFontLst>
    <p:embeddedFont>
      <p:font typeface="Avenir Next LT Pro" panose="020B0504020202020204" pitchFamily="34" charset="77"/>
      <p:regular r:id="rId14"/>
      <p:bold r:id="rId15"/>
      <p:italic r:id="rId16"/>
      <p:boldItalic r:id="rId17"/>
    </p:embeddedFont>
    <p:embeddedFont>
      <p:font typeface="Avenir Next LT Pro Demi" panose="020B0504020202020204" pitchFamily="34" charset="77"/>
      <p:regular r:id="rId18"/>
      <p:bold r:id="rId19"/>
      <p:italic r:id="rId20"/>
      <p:boldItalic r:id="rId21"/>
    </p:embeddedFont>
    <p:embeddedFont>
      <p:font typeface="Avenir Next LT Pro Light" panose="020B0304020202020204" pitchFamily="34" charset="77"/>
      <p:regular r:id="rId22"/>
      <p: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pos="279" userDrawn="1">
          <p15:clr>
            <a:srgbClr val="A4A3A4"/>
          </p15:clr>
        </p15:guide>
        <p15:guide id="6" pos="7401" userDrawn="1">
          <p15:clr>
            <a:srgbClr val="A4A3A4"/>
          </p15:clr>
        </p15:guide>
        <p15:guide id="7" pos="393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4065" userDrawn="1">
          <p15:clr>
            <a:srgbClr val="A4A3A4"/>
          </p15:clr>
        </p15:guide>
        <p15:guide id="10" pos="6902" userDrawn="1">
          <p15:clr>
            <a:srgbClr val="A4A3A4"/>
          </p15:clr>
        </p15:guide>
        <p15:guide id="11" orient="horz" pos="958" userDrawn="1">
          <p15:clr>
            <a:srgbClr val="A4A3A4"/>
          </p15:clr>
        </p15:guide>
        <p15:guide id="12" pos="28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32"/>
    <a:srgbClr val="330099"/>
    <a:srgbClr val="EEF2F8"/>
    <a:srgbClr val="3F0F9F"/>
    <a:srgbClr val="6F4BB7"/>
    <a:srgbClr val="330B86"/>
    <a:srgbClr val="FFFFFF"/>
    <a:srgbClr val="10A4C3"/>
    <a:srgbClr val="F7FAFF"/>
    <a:srgbClr val="03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8"/>
  </p:normalViewPr>
  <p:slideViewPr>
    <p:cSldViewPr snapToGrid="0">
      <p:cViewPr varScale="1">
        <p:scale>
          <a:sx n="105" d="100"/>
          <a:sy n="105" d="100"/>
        </p:scale>
        <p:origin x="880" y="200"/>
      </p:cViewPr>
      <p:guideLst>
        <p:guide orient="horz" pos="2160"/>
        <p:guide pos="3795"/>
        <p:guide orient="horz" pos="1457"/>
        <p:guide orient="horz" pos="595"/>
        <p:guide pos="279"/>
        <p:guide pos="7401"/>
        <p:guide pos="393"/>
        <p:guide orient="horz" pos="255"/>
        <p:guide orient="horz" pos="4065"/>
        <p:guide pos="6902"/>
        <p:guide orient="horz" pos="958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9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87F65BE-EF87-8B9F-EA4B-F3692253E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31F9F8-BD1F-F3B5-ADA0-B03F05E5C4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77AF5-7C60-4877-9556-B06175E52ADF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0CF446-D64F-C30F-38AC-CAB8C2A3A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02A05A-965F-8375-63E5-D9E72B7A5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62505-17CB-426C-B8D3-59658EE27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9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4A63A-8ADA-47D3-BA0B-3917AA6D8359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608CF-3FDF-4982-AC2B-34872395A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8AA9A-4798-ECCB-3465-380D41B93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51C76-AAC7-2649-E1DE-BCA8C2BB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20449-CB9F-C8BC-832F-F0E0C2CC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840A9-9446-F201-7479-0E24FB1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A9722-AFBA-E27F-A426-24C865D2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6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1AF1B0A-646C-605E-1E00-CD7B9CDDE2A6}"/>
              </a:ext>
            </a:extLst>
          </p:cNvPr>
          <p:cNvSpPr/>
          <p:nvPr userDrawn="1"/>
        </p:nvSpPr>
        <p:spPr>
          <a:xfrm>
            <a:off x="6617466" y="0"/>
            <a:ext cx="5574533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B69BA5D-3284-5CFE-764C-94C13B411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361901"/>
            <a:ext cx="667619" cy="652583"/>
          </a:xfrm>
          <a:prstGeom prst="rect">
            <a:avLst/>
          </a:prstGeom>
        </p:spPr>
      </p:pic>
      <p:pic>
        <p:nvPicPr>
          <p:cNvPr id="8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FF27A61C-54AF-BDBE-ED3F-3AA265A73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0" t="7207" r="2" b="11712"/>
          <a:stretch/>
        </p:blipFill>
        <p:spPr>
          <a:xfrm>
            <a:off x="6617466" y="0"/>
            <a:ext cx="557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91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BFFFC9-9D3E-A806-C578-B50880A5DCB1}"/>
              </a:ext>
            </a:extLst>
          </p:cNvPr>
          <p:cNvSpPr/>
          <p:nvPr userDrawn="1"/>
        </p:nvSpPr>
        <p:spPr>
          <a:xfrm>
            <a:off x="0" y="0"/>
            <a:ext cx="12192000" cy="4549965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68A505B-3B80-2DD6-E5BB-863C8F13B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204" y="5800605"/>
            <a:ext cx="667619" cy="652583"/>
          </a:xfrm>
          <a:prstGeom prst="rect">
            <a:avLst/>
          </a:prstGeom>
        </p:spPr>
      </p:pic>
      <p:pic>
        <p:nvPicPr>
          <p:cNvPr id="8" name="Imagem 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757DD090-4F57-7805-E00E-0A20F93F7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3944" r="694" b="30854"/>
          <a:stretch/>
        </p:blipFill>
        <p:spPr>
          <a:xfrm>
            <a:off x="0" y="0"/>
            <a:ext cx="12192000" cy="45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BFFFC9-9D3E-A806-C578-B50880A5DCB1}"/>
              </a:ext>
            </a:extLst>
          </p:cNvPr>
          <p:cNvSpPr/>
          <p:nvPr userDrawn="1"/>
        </p:nvSpPr>
        <p:spPr>
          <a:xfrm>
            <a:off x="0" y="0"/>
            <a:ext cx="12192000" cy="5800605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68A505B-3B80-2DD6-E5BB-863C8F13B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204" y="6011620"/>
            <a:ext cx="667619" cy="652583"/>
          </a:xfrm>
          <a:prstGeom prst="rect">
            <a:avLst/>
          </a:prstGeom>
        </p:spPr>
      </p:pic>
      <p:pic>
        <p:nvPicPr>
          <p:cNvPr id="8" name="Imagem 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757DD090-4F57-7805-E00E-0A20F93F7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3945" r="694" b="12827"/>
          <a:stretch/>
        </p:blipFill>
        <p:spPr>
          <a:xfrm>
            <a:off x="0" y="0"/>
            <a:ext cx="12192000" cy="58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5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0D48B66-8A8F-DA03-8D74-54C2B8FA97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204" y="365125"/>
            <a:ext cx="667619" cy="6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b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DA25714-B771-EAD0-6C1A-750BB0A35392}"/>
              </a:ext>
            </a:extLst>
          </p:cNvPr>
          <p:cNvSpPr/>
          <p:nvPr userDrawn="1"/>
        </p:nvSpPr>
        <p:spPr>
          <a:xfrm>
            <a:off x="-85344" y="-85344"/>
            <a:ext cx="12362688" cy="7034784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FD0ED47C-1CD8-59BB-D636-52CB13020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3944" r="694" b="2851"/>
          <a:stretch/>
        </p:blipFill>
        <p:spPr>
          <a:xfrm>
            <a:off x="-151723" y="-85344"/>
            <a:ext cx="12429067" cy="69913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7167C96-7B88-350E-507C-FF6E6A4B79CC}"/>
              </a:ext>
            </a:extLst>
          </p:cNvPr>
          <p:cNvCxnSpPr>
            <a:cxnSpLocks/>
          </p:cNvCxnSpPr>
          <p:nvPr userDrawn="1"/>
        </p:nvCxnSpPr>
        <p:spPr>
          <a:xfrm>
            <a:off x="1943100" y="368300"/>
            <a:ext cx="8972550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FA9C2EF3-B17C-DDE6-E564-FDA25CC14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37BE91A-E6C3-7C2E-32B2-D35D30DCB309}"/>
              </a:ext>
            </a:extLst>
          </p:cNvPr>
          <p:cNvSpPr txBox="1"/>
          <p:nvPr userDrawn="1"/>
        </p:nvSpPr>
        <p:spPr>
          <a:xfrm>
            <a:off x="344854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FFFFFF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1637917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6F3355D2-6589-1192-68D5-34EAF77A66CA}"/>
              </a:ext>
            </a:extLst>
          </p:cNvPr>
          <p:cNvSpPr/>
          <p:nvPr userDrawn="1"/>
        </p:nvSpPr>
        <p:spPr>
          <a:xfrm>
            <a:off x="-195072" y="-204216"/>
            <a:ext cx="12667488" cy="7266431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Padrão do plano de fundo&#10;&#10;Descrição gerada automaticamente">
            <a:extLst>
              <a:ext uri="{FF2B5EF4-FFF2-40B4-BE49-F238E27FC236}">
                <a16:creationId xmlns:a16="http://schemas.microsoft.com/office/drawing/2014/main" id="{CCD0B15D-88BE-EEAA-5921-B9F0BD57E4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7207" b="11712"/>
          <a:stretch/>
        </p:blipFill>
        <p:spPr>
          <a:xfrm>
            <a:off x="-195072" y="-204217"/>
            <a:ext cx="12918099" cy="7266431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49DEF0F0-34D0-0B4C-655C-53481C0F6A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18" t="1" b="32020"/>
          <a:stretch/>
        </p:blipFill>
        <p:spPr>
          <a:xfrm>
            <a:off x="-195072" y="2478087"/>
            <a:ext cx="5682924" cy="46664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1176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5149C-7793-A058-E9C0-2EB2561B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5007B1-65C6-0BCD-F252-771197C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57C4-8214-B50C-6DFB-DA52D2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3CD1BF-6FBA-DE7A-AF49-BAE874BCD161}"/>
              </a:ext>
            </a:extLst>
          </p:cNvPr>
          <p:cNvSpPr/>
          <p:nvPr userDrawn="1"/>
        </p:nvSpPr>
        <p:spPr>
          <a:xfrm>
            <a:off x="-151722" y="-85344"/>
            <a:ext cx="12441258" cy="6943344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AB6E5186-69DB-2419-5DF3-C1E370CEE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7207" b="11712"/>
          <a:stretch/>
        </p:blipFill>
        <p:spPr>
          <a:xfrm>
            <a:off x="-151722" y="-85344"/>
            <a:ext cx="12441258" cy="699820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E8C14D7-0D51-C887-4BE4-499B772DB1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4840" y="1317637"/>
            <a:ext cx="3579446" cy="34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7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Fechamen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5149C-7793-A058-E9C0-2EB2561B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5007B1-65C6-0BCD-F252-771197C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57C4-8214-B50C-6DFB-DA52D2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3CD1BF-6FBA-DE7A-AF49-BAE874BCD161}"/>
              </a:ext>
            </a:extLst>
          </p:cNvPr>
          <p:cNvSpPr/>
          <p:nvPr userDrawn="1"/>
        </p:nvSpPr>
        <p:spPr>
          <a:xfrm>
            <a:off x="-97536" y="-109728"/>
            <a:ext cx="12374880" cy="7095744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175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5149C-7793-A058-E9C0-2EB2561B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5007B1-65C6-0BCD-F252-771197C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57C4-8214-B50C-6DFB-DA52D2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BDF9E60F-1714-F061-7C97-2F2B430F5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72" t="1" b="32975"/>
          <a:stretch/>
        </p:blipFill>
        <p:spPr>
          <a:xfrm>
            <a:off x="0" y="2993416"/>
            <a:ext cx="3901641" cy="3876775"/>
          </a:xfrm>
          <a:prstGeom prst="rect">
            <a:avLst/>
          </a:prstGeom>
          <a:effectLst/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9C5812B-9C9C-1B33-0AB5-6DD36AFB24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361901"/>
            <a:ext cx="667619" cy="652583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E00A26D-3E4B-E1BB-B481-5CFB66DF7B23}"/>
              </a:ext>
            </a:extLst>
          </p:cNvPr>
          <p:cNvGrpSpPr/>
          <p:nvPr userDrawn="1"/>
        </p:nvGrpSpPr>
        <p:grpSpPr>
          <a:xfrm>
            <a:off x="11298027" y="361901"/>
            <a:ext cx="485985" cy="392433"/>
            <a:chOff x="4779940" y="404813"/>
            <a:chExt cx="485985" cy="392433"/>
          </a:xfrm>
          <a:solidFill>
            <a:srgbClr val="EEF2F8"/>
          </a:solidFill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58BF773-D251-ECB0-F9F3-D40AD2EC9B50}"/>
                </a:ext>
              </a:extLst>
            </p:cNvPr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D715E7C-A557-FEF0-2AE9-50153C858DEF}"/>
                </a:ext>
              </a:extLst>
            </p:cNvPr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9341541-00E9-C983-2A96-3374C8A72BF1}"/>
                </a:ext>
              </a:extLst>
            </p:cNvPr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97EE606-4BC5-7A2A-34C5-388AE57976F1}"/>
                </a:ext>
              </a:extLst>
            </p:cNvPr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9648168-807A-9A99-4307-8600FBB254F4}"/>
                </a:ext>
              </a:extLst>
            </p:cNvPr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9225D4B-3F69-C8FC-7DC1-ABBF6C74E2FB}"/>
                </a:ext>
              </a:extLst>
            </p:cNvPr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397C72B-DFDD-7B97-E85B-D3A0E84B7989}"/>
                </a:ext>
              </a:extLst>
            </p:cNvPr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2022536-C521-EBAA-AE36-C745AE7D7B59}"/>
                </a:ext>
              </a:extLst>
            </p:cNvPr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E2B4C5C-B87A-6F45-7DD2-CB52315215C7}"/>
                </a:ext>
              </a:extLst>
            </p:cNvPr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C1DC7CA-42ED-5C72-93A9-1EFAFCB632D0}"/>
                </a:ext>
              </a:extLst>
            </p:cNvPr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8123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5149C-7793-A058-E9C0-2EB2561B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5007B1-65C6-0BCD-F252-771197C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57C4-8214-B50C-6DFB-DA52D2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F2FBC10-E366-CC87-A430-0DF7229646CF}"/>
              </a:ext>
            </a:extLst>
          </p:cNvPr>
          <p:cNvCxnSpPr>
            <a:cxnSpLocks/>
          </p:cNvCxnSpPr>
          <p:nvPr userDrawn="1"/>
        </p:nvCxnSpPr>
        <p:spPr>
          <a:xfrm>
            <a:off x="1943100" y="368300"/>
            <a:ext cx="8972550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A7675ADA-0150-196B-66D8-BDE6A35DC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FAFD4F-D524-41E4-48B5-8DAB44735DC0}"/>
              </a:ext>
            </a:extLst>
          </p:cNvPr>
          <p:cNvSpPr txBox="1"/>
          <p:nvPr userDrawn="1"/>
        </p:nvSpPr>
        <p:spPr>
          <a:xfrm>
            <a:off x="344854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A0BCFB-C045-081C-E66F-809F478F5FC8}"/>
              </a:ext>
            </a:extLst>
          </p:cNvPr>
          <p:cNvSpPr/>
          <p:nvPr userDrawn="1"/>
        </p:nvSpPr>
        <p:spPr>
          <a:xfrm>
            <a:off x="0" y="6755952"/>
            <a:ext cx="12192000" cy="102048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11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Ne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25149C-7793-A058-E9C0-2EB2561B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5007B1-65C6-0BCD-F252-771197C7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57C4-8214-B50C-6DFB-DA52D233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91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Ne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F2FBC10-E366-CC87-A430-0DF7229646CF}"/>
              </a:ext>
            </a:extLst>
          </p:cNvPr>
          <p:cNvCxnSpPr>
            <a:cxnSpLocks/>
          </p:cNvCxnSpPr>
          <p:nvPr userDrawn="1"/>
        </p:nvCxnSpPr>
        <p:spPr>
          <a:xfrm>
            <a:off x="1943100" y="368300"/>
            <a:ext cx="8972550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A7675ADA-0150-196B-66D8-BDE6A35DC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8FAFD4F-D524-41E4-48B5-8DAB44735DC0}"/>
              </a:ext>
            </a:extLst>
          </p:cNvPr>
          <p:cNvSpPr txBox="1"/>
          <p:nvPr userDrawn="1"/>
        </p:nvSpPr>
        <p:spPr>
          <a:xfrm>
            <a:off x="344854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A0BCFB-C045-081C-E66F-809F478F5FC8}"/>
              </a:ext>
            </a:extLst>
          </p:cNvPr>
          <p:cNvSpPr/>
          <p:nvPr userDrawn="1"/>
        </p:nvSpPr>
        <p:spPr>
          <a:xfrm>
            <a:off x="0" y="6755952"/>
            <a:ext cx="12192000" cy="102048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084BDBE-973C-82C7-A749-19A84F988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718" t="1" b="32020"/>
          <a:stretch/>
        </p:blipFill>
        <p:spPr>
          <a:xfrm>
            <a:off x="0" y="2478088"/>
            <a:ext cx="5334000" cy="43799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84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1B9F599-2782-84C8-41EF-D167418E8AF0}"/>
              </a:ext>
            </a:extLst>
          </p:cNvPr>
          <p:cNvCxnSpPr>
            <a:cxnSpLocks/>
          </p:cNvCxnSpPr>
          <p:nvPr userDrawn="1"/>
        </p:nvCxnSpPr>
        <p:spPr>
          <a:xfrm>
            <a:off x="6787662" y="368300"/>
            <a:ext cx="4127988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E5CECBDA-38F2-33BC-15DC-70DA4DC40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3CEC81-5491-8E4E-8832-8DA9EB812392}"/>
              </a:ext>
            </a:extLst>
          </p:cNvPr>
          <p:cNvSpPr txBox="1"/>
          <p:nvPr userDrawn="1"/>
        </p:nvSpPr>
        <p:spPr>
          <a:xfrm>
            <a:off x="5203026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C18748-DBC8-8C1E-6717-32172FCBE77D}"/>
              </a:ext>
            </a:extLst>
          </p:cNvPr>
          <p:cNvSpPr/>
          <p:nvPr userDrawn="1"/>
        </p:nvSpPr>
        <p:spPr>
          <a:xfrm>
            <a:off x="0" y="0"/>
            <a:ext cx="4454769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Padrão do plano de fundo&#10;&#10;Descrição gerada automaticamente">
            <a:extLst>
              <a:ext uri="{FF2B5EF4-FFF2-40B4-BE49-F238E27FC236}">
                <a16:creationId xmlns:a16="http://schemas.microsoft.com/office/drawing/2014/main" id="{2F1BDA5A-8BF6-1545-5C07-D7703FA90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7207" r="60985" b="11712"/>
          <a:stretch/>
        </p:blipFill>
        <p:spPr>
          <a:xfrm>
            <a:off x="0" y="0"/>
            <a:ext cx="4454769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B6DA8F-9DE0-A748-57F8-C0B8286C30F6}"/>
              </a:ext>
            </a:extLst>
          </p:cNvPr>
          <p:cNvGrpSpPr/>
          <p:nvPr userDrawn="1"/>
        </p:nvGrpSpPr>
        <p:grpSpPr>
          <a:xfrm rot="5400000">
            <a:off x="11405083" y="6121554"/>
            <a:ext cx="485985" cy="392433"/>
            <a:chOff x="4779940" y="404813"/>
            <a:chExt cx="485985" cy="392433"/>
          </a:xfrm>
          <a:solidFill>
            <a:srgbClr val="EEF2F8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81B9FD-5A59-DB77-EDF5-EF35E97EF9C7}"/>
                </a:ext>
              </a:extLst>
            </p:cNvPr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2E6A047-A2CE-D1B6-73B9-DFF5500BE274}"/>
                </a:ext>
              </a:extLst>
            </p:cNvPr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7A6F24F-5B73-2DD6-C14D-760B306E6BCE}"/>
                </a:ext>
              </a:extLst>
            </p:cNvPr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F17341C-AFE7-B61C-0574-4BF2E556E1F2}"/>
                </a:ext>
              </a:extLst>
            </p:cNvPr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8C478C-9D95-558A-7D69-D2BA26354B70}"/>
                </a:ext>
              </a:extLst>
            </p:cNvPr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02450FD-BBB0-1E1D-E549-122819472A1D}"/>
                </a:ext>
              </a:extLst>
            </p:cNvPr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CD2BD8D-DBF9-DCA9-C6CE-C43D9C66CFCA}"/>
                </a:ext>
              </a:extLst>
            </p:cNvPr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ADC450-5CF8-D467-EEC7-DCCD943C6D86}"/>
                </a:ext>
              </a:extLst>
            </p:cNvPr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77FBA0A-C6A8-18BC-0FCA-E31F513FC8D5}"/>
                </a:ext>
              </a:extLst>
            </p:cNvPr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5BEA01-8222-175F-4A4F-E6EC3AA63AE2}"/>
                </a:ext>
              </a:extLst>
            </p:cNvPr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5E207264-A9DE-82EB-49A1-97E825BC92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5204" y="6011620"/>
            <a:ext cx="667619" cy="6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38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1B9F599-2782-84C8-41EF-D167418E8AF0}"/>
              </a:ext>
            </a:extLst>
          </p:cNvPr>
          <p:cNvCxnSpPr>
            <a:cxnSpLocks/>
          </p:cNvCxnSpPr>
          <p:nvPr userDrawn="1"/>
        </p:nvCxnSpPr>
        <p:spPr>
          <a:xfrm>
            <a:off x="6787662" y="368300"/>
            <a:ext cx="4127988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E5CECBDA-38F2-33BC-15DC-70DA4DC40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3CEC81-5491-8E4E-8832-8DA9EB812392}"/>
              </a:ext>
            </a:extLst>
          </p:cNvPr>
          <p:cNvSpPr txBox="1"/>
          <p:nvPr userDrawn="1"/>
        </p:nvSpPr>
        <p:spPr>
          <a:xfrm>
            <a:off x="5203026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1C18748-DBC8-8C1E-6717-32172FCBE77D}"/>
              </a:ext>
            </a:extLst>
          </p:cNvPr>
          <p:cNvSpPr/>
          <p:nvPr userDrawn="1"/>
        </p:nvSpPr>
        <p:spPr>
          <a:xfrm>
            <a:off x="0" y="0"/>
            <a:ext cx="4454769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Padrão do plano de fundo&#10;&#10;Descrição gerada automaticamente">
            <a:extLst>
              <a:ext uri="{FF2B5EF4-FFF2-40B4-BE49-F238E27FC236}">
                <a16:creationId xmlns:a16="http://schemas.microsoft.com/office/drawing/2014/main" id="{2F1BDA5A-8BF6-1545-5C07-D7703FA90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7207" r="60985" b="11712"/>
          <a:stretch/>
        </p:blipFill>
        <p:spPr>
          <a:xfrm>
            <a:off x="0" y="0"/>
            <a:ext cx="4454769" cy="685800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B6DA8F-9DE0-A748-57F8-C0B8286C30F6}"/>
              </a:ext>
            </a:extLst>
          </p:cNvPr>
          <p:cNvGrpSpPr/>
          <p:nvPr userDrawn="1"/>
        </p:nvGrpSpPr>
        <p:grpSpPr>
          <a:xfrm rot="5400000">
            <a:off x="11405083" y="6121554"/>
            <a:ext cx="485985" cy="392433"/>
            <a:chOff x="4779940" y="404813"/>
            <a:chExt cx="485985" cy="392433"/>
          </a:xfrm>
          <a:solidFill>
            <a:srgbClr val="EEF2F8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681B9FD-5A59-DB77-EDF5-EF35E97EF9C7}"/>
                </a:ext>
              </a:extLst>
            </p:cNvPr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2E6A047-A2CE-D1B6-73B9-DFF5500BE274}"/>
                </a:ext>
              </a:extLst>
            </p:cNvPr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7A6F24F-5B73-2DD6-C14D-760B306E6BCE}"/>
                </a:ext>
              </a:extLst>
            </p:cNvPr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F17341C-AFE7-B61C-0574-4BF2E556E1F2}"/>
                </a:ext>
              </a:extLst>
            </p:cNvPr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8C478C-9D95-558A-7D69-D2BA26354B70}"/>
                </a:ext>
              </a:extLst>
            </p:cNvPr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02450FD-BBB0-1E1D-E549-122819472A1D}"/>
                </a:ext>
              </a:extLst>
            </p:cNvPr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CD2BD8D-DBF9-DCA9-C6CE-C43D9C66CFCA}"/>
                </a:ext>
              </a:extLst>
            </p:cNvPr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ADC450-5CF8-D467-EEC7-DCCD943C6D86}"/>
                </a:ext>
              </a:extLst>
            </p:cNvPr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77FBA0A-C6A8-18BC-0FCA-E31F513FC8D5}"/>
                </a:ext>
              </a:extLst>
            </p:cNvPr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3A5BEA01-8222-175F-4A4F-E6EC3AA63AE2}"/>
                </a:ext>
              </a:extLst>
            </p:cNvPr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5E207264-A9DE-82EB-49A1-97E825BC92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708" y="6011620"/>
            <a:ext cx="667619" cy="6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Ne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ED7E3E4-2304-330F-D279-E61923E0D667}"/>
              </a:ext>
            </a:extLst>
          </p:cNvPr>
          <p:cNvSpPr/>
          <p:nvPr userDrawn="1"/>
        </p:nvSpPr>
        <p:spPr>
          <a:xfrm>
            <a:off x="7265810" y="0"/>
            <a:ext cx="496136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2D97423-3C8F-DE9B-F117-28FEC4791550}"/>
              </a:ext>
            </a:extLst>
          </p:cNvPr>
          <p:cNvCxnSpPr>
            <a:cxnSpLocks/>
          </p:cNvCxnSpPr>
          <p:nvPr userDrawn="1"/>
        </p:nvCxnSpPr>
        <p:spPr>
          <a:xfrm>
            <a:off x="1929490" y="368300"/>
            <a:ext cx="3697587" cy="0"/>
          </a:xfrm>
          <a:prstGeom prst="line">
            <a:avLst/>
          </a:prstGeom>
          <a:ln>
            <a:solidFill>
              <a:srgbClr val="F1B0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áfico 3">
            <a:extLst>
              <a:ext uri="{FF2B5EF4-FFF2-40B4-BE49-F238E27FC236}">
                <a16:creationId xmlns:a16="http://schemas.microsoft.com/office/drawing/2014/main" id="{09CD2424-4F6D-1F95-9567-94DB74AC9F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113"/>
          <a:stretch/>
        </p:blipFill>
        <p:spPr>
          <a:xfrm>
            <a:off x="5763846" y="297237"/>
            <a:ext cx="664307" cy="1421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E61B72-ABF0-FA82-D49B-BCB89EF5D2C6}"/>
              </a:ext>
            </a:extLst>
          </p:cNvPr>
          <p:cNvSpPr txBox="1"/>
          <p:nvPr userDrawn="1"/>
        </p:nvSpPr>
        <p:spPr>
          <a:xfrm>
            <a:off x="344854" y="87180"/>
            <a:ext cx="188399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86C5B7-4312-7F32-F07D-3083796EA451}"/>
              </a:ext>
            </a:extLst>
          </p:cNvPr>
          <p:cNvSpPr/>
          <p:nvPr userDrawn="1"/>
        </p:nvSpPr>
        <p:spPr>
          <a:xfrm>
            <a:off x="0" y="0"/>
            <a:ext cx="101167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adrão do plano de fundo&#10;&#10;Descrição gerada automaticamente">
            <a:extLst>
              <a:ext uri="{FF2B5EF4-FFF2-40B4-BE49-F238E27FC236}">
                <a16:creationId xmlns:a16="http://schemas.microsoft.com/office/drawing/2014/main" id="{1C27E7EC-3319-635F-A80E-06296D15C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7207" r="1" b="11712"/>
          <a:stretch/>
        </p:blipFill>
        <p:spPr>
          <a:xfrm>
            <a:off x="7265810" y="0"/>
            <a:ext cx="492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11E858-A383-7AE0-A6DF-D9BDC1CF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0897D1-66A6-BC4E-E963-47EFD5D1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6805E-C1B2-8BF3-A656-F1AFBB14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74F12-D15D-41DA-AE67-ADB7B2ED57A0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4AF65-3FB9-3EDD-5DDA-009AAD8F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C7563-A2EC-951E-47CA-36DE17387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841DF-BB29-4CBB-9ABA-DBB90526C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6" r:id="rId3"/>
    <p:sldLayoutId id="2147483656" r:id="rId4"/>
    <p:sldLayoutId id="2147483669" r:id="rId5"/>
    <p:sldLayoutId id="2147483660" r:id="rId6"/>
    <p:sldLayoutId id="2147483662" r:id="rId7"/>
    <p:sldLayoutId id="2147483670" r:id="rId8"/>
    <p:sldLayoutId id="2147483661" r:id="rId9"/>
    <p:sldLayoutId id="2147483664" r:id="rId10"/>
    <p:sldLayoutId id="2147483663" r:id="rId11"/>
    <p:sldLayoutId id="2147483667" r:id="rId12"/>
    <p:sldLayoutId id="2147483665" r:id="rId13"/>
    <p:sldLayoutId id="2147483659" r:id="rId14"/>
    <p:sldLayoutId id="2147483658" r:id="rId15"/>
    <p:sldLayoutId id="214748365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D46976BA-7E11-FC93-5312-A1C4B954F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11496" r="4365" b="114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F78B326-32EF-93AA-6EEC-C42EB05F688F}"/>
              </a:ext>
            </a:extLst>
          </p:cNvPr>
          <p:cNvSpPr txBox="1"/>
          <p:nvPr/>
        </p:nvSpPr>
        <p:spPr>
          <a:xfrm>
            <a:off x="449370" y="1579425"/>
            <a:ext cx="6216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FFFF"/>
                </a:solidFill>
                <a:latin typeface="Avenir Next LT Pro Demi" panose="020B0704020202020204" pitchFamily="34" charset="0"/>
              </a:rPr>
              <a:t>Retrospectiva</a:t>
            </a:r>
          </a:p>
          <a:p>
            <a:r>
              <a:rPr lang="pt-BR" sz="4000" b="1" dirty="0">
                <a:solidFill>
                  <a:srgbClr val="FFFFFF"/>
                </a:solidFill>
                <a:latin typeface="Avenir Next LT Pro Demi" panose="020B0704020202020204" pitchFamily="34" charset="0"/>
              </a:rPr>
              <a:t>Checklist fases 1, 2 e 3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ACF816F-6539-C532-559D-714800802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5806" y="1049497"/>
            <a:ext cx="4440809" cy="434079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D3C959-E6DC-E728-C9C9-60EC55CE53EA}"/>
              </a:ext>
            </a:extLst>
          </p:cNvPr>
          <p:cNvSpPr/>
          <p:nvPr/>
        </p:nvSpPr>
        <p:spPr>
          <a:xfrm>
            <a:off x="541714" y="3381377"/>
            <a:ext cx="501805" cy="45719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44B718-A817-B2C5-A916-7FE66F73F274}"/>
              </a:ext>
            </a:extLst>
          </p:cNvPr>
          <p:cNvGrpSpPr/>
          <p:nvPr/>
        </p:nvGrpSpPr>
        <p:grpSpPr>
          <a:xfrm>
            <a:off x="11254402" y="393661"/>
            <a:ext cx="485985" cy="392433"/>
            <a:chOff x="4779940" y="404813"/>
            <a:chExt cx="485985" cy="392433"/>
          </a:xfrm>
          <a:solidFill>
            <a:srgbClr val="EEF2F8">
              <a:alpha val="36000"/>
            </a:srgbClr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AC14E70-7396-EA1D-5D62-9D75FF42B726}"/>
                </a:ext>
              </a:extLst>
            </p:cNvPr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AD224F6-A1DC-2284-F736-30DC46A6A1FA}"/>
                </a:ext>
              </a:extLst>
            </p:cNvPr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D2C8071-5B96-858C-DEA6-965AA8227D21}"/>
                </a:ext>
              </a:extLst>
            </p:cNvPr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462EFAA-A4F0-187D-3905-987460594B0E}"/>
                </a:ext>
              </a:extLst>
            </p:cNvPr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A90302E-EA16-E996-FAB5-46AFED0CD3E9}"/>
                </a:ext>
              </a:extLst>
            </p:cNvPr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62E0DFE-D519-FCB7-047E-7F080A40CF01}"/>
                </a:ext>
              </a:extLst>
            </p:cNvPr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DC45D0E-0C0F-FFB8-658A-985BFD4E684A}"/>
                </a:ext>
              </a:extLst>
            </p:cNvPr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EA08112-C30A-C651-B666-D1A53FA7A4E6}"/>
                </a:ext>
              </a:extLst>
            </p:cNvPr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81378DC-CED5-7561-04F8-BAF0A0A8A669}"/>
                </a:ext>
              </a:extLst>
            </p:cNvPr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5E4D8CD-2AE4-84A5-DC91-98AEC750F50B}"/>
                </a:ext>
              </a:extLst>
            </p:cNvPr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CA9DE49-78C0-790F-E7B8-D0A7623CA7BE}"/>
              </a:ext>
            </a:extLst>
          </p:cNvPr>
          <p:cNvGrpSpPr/>
          <p:nvPr/>
        </p:nvGrpSpPr>
        <p:grpSpPr>
          <a:xfrm rot="10800000">
            <a:off x="473020" y="5973416"/>
            <a:ext cx="485985" cy="392433"/>
            <a:chOff x="4779940" y="404813"/>
            <a:chExt cx="485985" cy="392433"/>
          </a:xfrm>
          <a:solidFill>
            <a:srgbClr val="EEF2F8">
              <a:alpha val="36000"/>
            </a:srgbClr>
          </a:solidFill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6B08BD5-B7A7-58AA-9A32-57606FA00936}"/>
                </a:ext>
              </a:extLst>
            </p:cNvPr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642DD11-F57E-4DB2-2106-FC68A5D02088}"/>
                </a:ext>
              </a:extLst>
            </p:cNvPr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5E387BA-6703-430C-9595-70118194EBFB}"/>
                </a:ext>
              </a:extLst>
            </p:cNvPr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F9707F5-F9FA-3B21-BB60-359DAE40113A}"/>
                </a:ext>
              </a:extLst>
            </p:cNvPr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522EC81-3D5A-6C19-9B14-7DEEF211B026}"/>
                </a:ext>
              </a:extLst>
            </p:cNvPr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9C33822-8552-4FB5-F867-F52571790D0A}"/>
                </a:ext>
              </a:extLst>
            </p:cNvPr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C88C43F-C6E4-3084-6BA1-BDCB31A48C4D}"/>
                </a:ext>
              </a:extLst>
            </p:cNvPr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18341C4-BB1C-9642-CA5C-89935B8C138D}"/>
                </a:ext>
              </a:extLst>
            </p:cNvPr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82C21E4-7B07-D3F2-1F5C-8868FEA99D8B}"/>
                </a:ext>
              </a:extLst>
            </p:cNvPr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EBB71BD-1C95-E8E0-0436-B1F294877064}"/>
                </a:ext>
              </a:extLst>
            </p:cNvPr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270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745AE5-0F71-181B-4594-F4EAD7C49EEA}"/>
              </a:ext>
            </a:extLst>
          </p:cNvPr>
          <p:cNvSpPr txBox="1"/>
          <p:nvPr/>
        </p:nvSpPr>
        <p:spPr>
          <a:xfrm>
            <a:off x="5175359" y="2359837"/>
            <a:ext cx="6248544" cy="149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para ensinar sobre Planejamento Anual Tributário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de "Expectativas de um novo ano"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de "Realinhamento de expectativas"</a:t>
            </a: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77A2FB-B330-9DD4-3EE6-8F9ABA475E49}"/>
              </a:ext>
            </a:extLst>
          </p:cNvPr>
          <p:cNvSpPr txBox="1"/>
          <p:nvPr/>
        </p:nvSpPr>
        <p:spPr>
          <a:xfrm>
            <a:off x="5175358" y="1477836"/>
            <a:ext cx="624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330099"/>
                </a:solidFill>
                <a:latin typeface="Avenir Next LT Pro Demi" panose="020B0704020202020204" pitchFamily="34" charset="0"/>
              </a:rPr>
              <a:t>Perfil de Reuniões Anuais</a:t>
            </a:r>
            <a:endParaRPr lang="pt-BR" sz="3200" b="1" dirty="0">
              <a:solidFill>
                <a:srgbClr val="330099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3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8B476E-8796-AAD3-C1A4-B4B29096B1FA}"/>
              </a:ext>
            </a:extLst>
          </p:cNvPr>
          <p:cNvSpPr txBox="1"/>
          <p:nvPr/>
        </p:nvSpPr>
        <p:spPr>
          <a:xfrm>
            <a:off x="432618" y="2413482"/>
            <a:ext cx="360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Queridos João e Maria,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0353B0-C987-41AD-222A-893C1E967FBE}"/>
              </a:ext>
            </a:extLst>
          </p:cNvPr>
          <p:cNvSpPr txBox="1"/>
          <p:nvPr/>
        </p:nvSpPr>
        <p:spPr>
          <a:xfrm>
            <a:off x="432619" y="2921025"/>
            <a:ext cx="5087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effectLst/>
                <a:latin typeface="Avenir Next LT Pro Light" panose="020B0304020202020204" pitchFamily="34" charset="0"/>
              </a:rPr>
              <a:t>Primeiramente, quero parabenizá-los pela excelente dedicação e comprometimento que tiveram durante toda a primeira fase do nosso trabalho.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1800" i="0" u="none" strike="noStrike" dirty="0">
              <a:effectLst/>
              <a:latin typeface="Avenir Next LT Pro Light" panose="020B03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dirty="0">
                <a:effectLst/>
                <a:latin typeface="Avenir Next LT Pro Light" panose="020B0304020202020204" pitchFamily="34" charset="0"/>
              </a:rPr>
              <a:t>Vocês compraram a ideia do que propus lá atrás e agora, conforme percebemos na reunião, estamos colhendo diversos frutos.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5AD217-59D9-98DD-FA3B-E54AE8B43025}"/>
              </a:ext>
            </a:extLst>
          </p:cNvPr>
          <p:cNvSpPr txBox="1"/>
          <p:nvPr/>
        </p:nvSpPr>
        <p:spPr>
          <a:xfrm>
            <a:off x="432618" y="1943656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dirty="0">
                <a:solidFill>
                  <a:srgbClr val="F1B032"/>
                </a:solidFill>
                <a:effectLst/>
                <a:latin typeface="Calibri" panose="020F0502020204030204" pitchFamily="34" charset="0"/>
              </a:rPr>
              <a:t>E-mail de fechamento e retrospectiva da Fase 1:</a:t>
            </a:r>
            <a:endParaRPr lang="pt-BR" b="0" dirty="0">
              <a:solidFill>
                <a:srgbClr val="F1B032"/>
              </a:solidFill>
              <a:effectLst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F1FB780-FA7B-5091-02DE-CB1669255D1A}"/>
              </a:ext>
            </a:extLst>
          </p:cNvPr>
          <p:cNvSpPr/>
          <p:nvPr/>
        </p:nvSpPr>
        <p:spPr>
          <a:xfrm>
            <a:off x="7443367" y="388344"/>
            <a:ext cx="4340646" cy="6081311"/>
          </a:xfrm>
          <a:prstGeom prst="roundRect">
            <a:avLst>
              <a:gd name="adj" fmla="val 448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624" t="-1614" r="-46602" b="-161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D5B0C2-19A6-C704-2F29-0F9498DF1D46}"/>
              </a:ext>
            </a:extLst>
          </p:cNvPr>
          <p:cNvSpPr txBox="1"/>
          <p:nvPr/>
        </p:nvSpPr>
        <p:spPr>
          <a:xfrm rot="16200000">
            <a:off x="5538378" y="1368622"/>
            <a:ext cx="297455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FFFFFF"/>
                </a:solidFill>
                <a:latin typeface="Avenir Next LT Pro Light" panose="020B0304020202020204" pitchFamily="34" charset="0"/>
              </a:rPr>
              <a:t>Sobre João e Maria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5B844-2C71-EEE6-28E3-1CBAA4FA2542}"/>
              </a:ext>
            </a:extLst>
          </p:cNvPr>
          <p:cNvSpPr txBox="1"/>
          <p:nvPr/>
        </p:nvSpPr>
        <p:spPr>
          <a:xfrm>
            <a:off x="344128" y="1339411"/>
            <a:ext cx="5422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Reunião de Planejamento – Sessão 6 - final da fase 1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83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A0353B0-C987-41AD-222A-893C1E967FBE}"/>
              </a:ext>
            </a:extLst>
          </p:cNvPr>
          <p:cNvSpPr txBox="1"/>
          <p:nvPr/>
        </p:nvSpPr>
        <p:spPr>
          <a:xfrm>
            <a:off x="432619" y="759897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>
                <a:solidFill>
                  <a:srgbClr val="330B86"/>
                </a:solidFill>
                <a:effectLst/>
                <a:latin typeface="Avenir Next LT Pro Demi" panose="020B0704020202020204" pitchFamily="34" charset="0"/>
              </a:rPr>
              <a:t>Hoje, conforme alinhamos:</a:t>
            </a:r>
            <a:endParaRPr lang="pt-BR" sz="1800" b="1" i="0" u="none" strike="noStrike" dirty="0">
              <a:solidFill>
                <a:srgbClr val="330B86"/>
              </a:solidFill>
              <a:effectLst/>
              <a:latin typeface="Avenir Next LT Pro Demi" panose="020B07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478972-51DB-C664-A4B3-2F9D1DF1ADE3}"/>
              </a:ext>
            </a:extLst>
          </p:cNvPr>
          <p:cNvSpPr txBox="1"/>
          <p:nvPr/>
        </p:nvSpPr>
        <p:spPr>
          <a:xfrm>
            <a:off x="432618" y="1209966"/>
            <a:ext cx="63319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Vocês tem o dinheiro e estão tranquilos com relação a ter o segundo filho. 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2) Vocês estão investindo e tem dinheiro destinado para os 2 outros objetivos mais importantes, a Liberdade Financeira e o fundo de emergência. 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E vocês estão conseguindo investir para todos os objetivos de vida que querem realizar nos próximos anos. 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Quanto ao imóvel, conforme falamos, já passou a não ser mais uma prioridade. Vocês puderam decidir que preferem investir em qualidade de moradia (e se um dia tiverem que vender o imóvel atual para irem pro aluguel, tudo bem). Ou, conforme forem aumentando de renda, esse objetivo pode voltar para a prateleira, provando que o planejamento é flexível e vai ser adaptado ao longo dos próximos anos. 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Além disso, vocês possuem total conhecimento sobre o controle e o comportamento que vocês tem com os gastos de vocês. </a:t>
            </a:r>
          </a:p>
        </p:txBody>
      </p:sp>
    </p:spTree>
    <p:extLst>
      <p:ext uri="{BB962C8B-B14F-4D97-AF65-F5344CB8AC3E}">
        <p14:creationId xmlns:p14="http://schemas.microsoft.com/office/powerpoint/2010/main" val="10914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3A0A626-C24A-5B78-68AD-7EAFE806083E}"/>
              </a:ext>
            </a:extLst>
          </p:cNvPr>
          <p:cNvSpPr txBox="1"/>
          <p:nvPr/>
        </p:nvSpPr>
        <p:spPr>
          <a:xfrm>
            <a:off x="887131" y="2110947"/>
            <a:ext cx="10417739" cy="2636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Ter uma vida planejada é uma experiência que temos que aprender a cultivar todos os dias. Como falei, essa fase 2 é tão importante quanto a fase 1, pois a criação dos hábitos financeiros, como melhorar o comportamento, investir todo mês, ter clareza para 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repriorizar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 objetivos - é algo que precisa ser amadurecido. E a fase 2 é justamente para enxergarmos essa implementação e fazer os ajustes necessários.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Um abraço,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b="1" i="0" u="none" strike="noStrike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Planejador</a:t>
            </a:r>
          </a:p>
        </p:txBody>
      </p:sp>
    </p:spTree>
    <p:extLst>
      <p:ext uri="{BB962C8B-B14F-4D97-AF65-F5344CB8AC3E}">
        <p14:creationId xmlns:p14="http://schemas.microsoft.com/office/powerpoint/2010/main" val="85776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ABD05-8933-7379-3ABA-C8F43719C6D3}"/>
              </a:ext>
            </a:extLst>
          </p:cNvPr>
          <p:cNvSpPr/>
          <p:nvPr/>
        </p:nvSpPr>
        <p:spPr>
          <a:xfrm>
            <a:off x="4950080" y="0"/>
            <a:ext cx="6679212" cy="68580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635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E14D7E7-3571-1E54-54D5-DB705A6DEAFA}"/>
              </a:ext>
            </a:extLst>
          </p:cNvPr>
          <p:cNvSpPr>
            <a:spLocks/>
          </p:cNvSpPr>
          <p:nvPr/>
        </p:nvSpPr>
        <p:spPr>
          <a:xfrm>
            <a:off x="5184170" y="368300"/>
            <a:ext cx="6211033" cy="6489700"/>
          </a:xfrm>
          <a:prstGeom prst="round2SameRect">
            <a:avLst>
              <a:gd name="adj1" fmla="val 249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9080D63-F395-70E5-7D95-C54F4CE484AD}"/>
              </a:ext>
            </a:extLst>
          </p:cNvPr>
          <p:cNvGrpSpPr/>
          <p:nvPr/>
        </p:nvGrpSpPr>
        <p:grpSpPr>
          <a:xfrm>
            <a:off x="5734678" y="2311420"/>
            <a:ext cx="5316779" cy="276999"/>
            <a:chOff x="5734678" y="2301588"/>
            <a:chExt cx="5316779" cy="276999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CFAD5DD-E5F2-5BC3-3649-198778A6A2EB}"/>
                </a:ext>
              </a:extLst>
            </p:cNvPr>
            <p:cNvSpPr txBox="1"/>
            <p:nvPr/>
          </p:nvSpPr>
          <p:spPr>
            <a:xfrm>
              <a:off x="5924368" y="2301588"/>
              <a:ext cx="5127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entender o compromisso com o trabalho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6C0C944-3413-9C52-4A7D-6DF93EADB6E3}"/>
                </a:ext>
              </a:extLst>
            </p:cNvPr>
            <p:cNvSpPr/>
            <p:nvPr/>
          </p:nvSpPr>
          <p:spPr>
            <a:xfrm>
              <a:off x="5734678" y="236195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D53EDF-1068-D43D-D788-F78D0556AE43}"/>
              </a:ext>
            </a:extLst>
          </p:cNvPr>
          <p:cNvSpPr txBox="1"/>
          <p:nvPr/>
        </p:nvSpPr>
        <p:spPr>
          <a:xfrm>
            <a:off x="5436962" y="870286"/>
            <a:ext cx="334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 Demi" panose="020B0704020202020204" pitchFamily="34" charset="0"/>
              </a:rPr>
              <a:t>Fase atual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F9C2AE5-1137-F75B-669C-66581DC6124C}"/>
              </a:ext>
            </a:extLst>
          </p:cNvPr>
          <p:cNvSpPr/>
          <p:nvPr/>
        </p:nvSpPr>
        <p:spPr>
          <a:xfrm>
            <a:off x="5519739" y="1262946"/>
            <a:ext cx="5437186" cy="444142"/>
          </a:xfrm>
          <a:prstGeom prst="roundRect">
            <a:avLst>
              <a:gd name="adj" fmla="val 10959"/>
            </a:avLst>
          </a:prstGeom>
          <a:solidFill>
            <a:srgbClr val="EEF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A8F2F-6AF1-CB87-EF56-938A007501E9}"/>
              </a:ext>
            </a:extLst>
          </p:cNvPr>
          <p:cNvSpPr txBox="1"/>
          <p:nvPr/>
        </p:nvSpPr>
        <p:spPr>
          <a:xfrm>
            <a:off x="5561899" y="1307125"/>
            <a:ext cx="539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 Fase 1 – O que precisa ter sido atingindo ...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2676F1-A809-FC73-4320-9E5E9BF37C8E}"/>
              </a:ext>
            </a:extLst>
          </p:cNvPr>
          <p:cNvCxnSpPr/>
          <p:nvPr/>
        </p:nvCxnSpPr>
        <p:spPr>
          <a:xfrm>
            <a:off x="5184170" y="2066925"/>
            <a:ext cx="6293455" cy="0"/>
          </a:xfrm>
          <a:prstGeom prst="line">
            <a:avLst/>
          </a:prstGeom>
          <a:ln>
            <a:solidFill>
              <a:srgbClr val="3300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4974C3-ADDE-9268-32CA-E0F2EF97D305}"/>
              </a:ext>
            </a:extLst>
          </p:cNvPr>
          <p:cNvSpPr txBox="1"/>
          <p:nvPr/>
        </p:nvSpPr>
        <p:spPr>
          <a:xfrm>
            <a:off x="528359" y="5166562"/>
            <a:ext cx="3343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 Fase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1BD1C-B1A9-8908-B1BA-428CF1A2B792}"/>
              </a:ext>
            </a:extLst>
          </p:cNvPr>
          <p:cNvSpPr txBox="1"/>
          <p:nvPr/>
        </p:nvSpPr>
        <p:spPr>
          <a:xfrm>
            <a:off x="528359" y="5718346"/>
            <a:ext cx="426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O que precisa ter sido atingindo até o final da Fase 1: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F6640-24D3-4F84-0641-6431BEE0F748}"/>
              </a:ext>
            </a:extLst>
          </p:cNvPr>
          <p:cNvSpPr/>
          <p:nvPr/>
        </p:nvSpPr>
        <p:spPr>
          <a:xfrm>
            <a:off x="442913" y="5269784"/>
            <a:ext cx="45719" cy="1033337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3438519-5263-454F-D675-127335F03248}"/>
              </a:ext>
            </a:extLst>
          </p:cNvPr>
          <p:cNvGrpSpPr/>
          <p:nvPr/>
        </p:nvGrpSpPr>
        <p:grpSpPr>
          <a:xfrm>
            <a:off x="5734678" y="2747213"/>
            <a:ext cx="5222247" cy="276999"/>
            <a:chOff x="5734678" y="2595339"/>
            <a:chExt cx="5222247" cy="276999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0F8EEA1-E167-5166-A497-670B07C7EC93}"/>
                </a:ext>
              </a:extLst>
            </p:cNvPr>
            <p:cNvSpPr txBox="1"/>
            <p:nvPr/>
          </p:nvSpPr>
          <p:spPr>
            <a:xfrm>
              <a:off x="5924369" y="259533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Avenir Next LT Pro Light" panose="020B0304020202020204" pitchFamily="34" charset="0"/>
                </a:rPr>
                <a:t>Cliente engajado com os lançamentos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F8A2BE6-28E0-C235-C356-5468AE6707CD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52D9AF1-8B61-C8B7-FC22-594884BF51C2}"/>
              </a:ext>
            </a:extLst>
          </p:cNvPr>
          <p:cNvGrpSpPr/>
          <p:nvPr/>
        </p:nvGrpSpPr>
        <p:grpSpPr>
          <a:xfrm>
            <a:off x="5733672" y="3257475"/>
            <a:ext cx="5582251" cy="276999"/>
            <a:chOff x="5734678" y="2605171"/>
            <a:chExt cx="5582251" cy="27699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A78EA6A-6B27-D347-4CC8-BBCDC3C74188}"/>
                </a:ext>
              </a:extLst>
            </p:cNvPr>
            <p:cNvSpPr txBox="1"/>
            <p:nvPr/>
          </p:nvSpPr>
          <p:spPr>
            <a:xfrm>
              <a:off x="5924369" y="2605171"/>
              <a:ext cx="539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Avenir Next LT Pro Light" panose="020B0304020202020204" pitchFamily="34" charset="0"/>
                </a:rPr>
                <a:t>Ter planos e sonhos cadastrados e priorizados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8C50BF0-0677-50CA-61A1-FE5C047547D3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6B579A7-BF6C-40EF-3A2D-25DCBBA1219E}"/>
              </a:ext>
            </a:extLst>
          </p:cNvPr>
          <p:cNvGrpSpPr/>
          <p:nvPr/>
        </p:nvGrpSpPr>
        <p:grpSpPr>
          <a:xfrm>
            <a:off x="5733672" y="3678278"/>
            <a:ext cx="5582251" cy="276999"/>
            <a:chOff x="5734678" y="2602552"/>
            <a:chExt cx="5260503" cy="276999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5B2F48E-54A8-FD27-D907-2C1ECA3C661E}"/>
                </a:ext>
              </a:extLst>
            </p:cNvPr>
            <p:cNvSpPr txBox="1"/>
            <p:nvPr/>
          </p:nvSpPr>
          <p:spPr>
            <a:xfrm>
              <a:off x="5913437" y="2602552"/>
              <a:ext cx="508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Ter o cadastro do patrimônio e dívidas atualizado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82DB5B20-EA62-8251-8BC5-7491694D1690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D58A93D-95C0-3333-15C4-E5F227A1A837}"/>
              </a:ext>
            </a:extLst>
          </p:cNvPr>
          <p:cNvGrpSpPr/>
          <p:nvPr/>
        </p:nvGrpSpPr>
        <p:grpSpPr>
          <a:xfrm>
            <a:off x="5734678" y="4167545"/>
            <a:ext cx="5222247" cy="276999"/>
            <a:chOff x="5734678" y="2329867"/>
            <a:chExt cx="5222247" cy="276999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B3ABA6E-CAC5-D622-EBFA-345B6976361A}"/>
                </a:ext>
              </a:extLst>
            </p:cNvPr>
            <p:cNvSpPr txBox="1"/>
            <p:nvPr/>
          </p:nvSpPr>
          <p:spPr>
            <a:xfrm>
              <a:off x="5924369" y="2329867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highlight>
                    <a:srgbClr val="FFFFFF"/>
                  </a:highlight>
                  <a:latin typeface="Avenir Next LT Pro Light" panose="020B0304020202020204" pitchFamily="34" charset="0"/>
                </a:rPr>
                <a:t>Ter um plano estabelecido (R - D - I - D = 0) / Termômetro financeiro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55E5B37F-3A2F-1CC8-9F2D-27FF0736DB4F}"/>
                </a:ext>
              </a:extLst>
            </p:cNvPr>
            <p:cNvSpPr/>
            <p:nvPr/>
          </p:nvSpPr>
          <p:spPr>
            <a:xfrm>
              <a:off x="5734678" y="239023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43DC8-B0AA-3D68-169D-66EAE7EDDE7C}"/>
              </a:ext>
            </a:extLst>
          </p:cNvPr>
          <p:cNvGrpSpPr/>
          <p:nvPr/>
        </p:nvGrpSpPr>
        <p:grpSpPr>
          <a:xfrm>
            <a:off x="5734678" y="4679549"/>
            <a:ext cx="5222247" cy="276999"/>
            <a:chOff x="5734678" y="2221709"/>
            <a:chExt cx="5222247" cy="276999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CBD40C1-486B-61C2-A8C1-8A0E1889E9E9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Ter débitos automáticos nos investimentos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118CDE8-4356-2D4A-4DD4-6863E0C756A3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8AB2D03-A519-A7A2-7F03-118DA501CE40}"/>
              </a:ext>
            </a:extLst>
          </p:cNvPr>
          <p:cNvGrpSpPr/>
          <p:nvPr/>
        </p:nvGrpSpPr>
        <p:grpSpPr>
          <a:xfrm>
            <a:off x="5734678" y="5212839"/>
            <a:ext cx="5222247" cy="276999"/>
            <a:chOff x="5734678" y="2221709"/>
            <a:chExt cx="5222247" cy="27699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12A1E2-886E-4827-47BC-EF7EF54E6512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Ter a carteira de investimentos e seguros bem dimensionados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1B3D303-D961-963A-FFB7-6C91E4EDBA6E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43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ABD05-8933-7379-3ABA-C8F43719C6D3}"/>
              </a:ext>
            </a:extLst>
          </p:cNvPr>
          <p:cNvSpPr/>
          <p:nvPr/>
        </p:nvSpPr>
        <p:spPr>
          <a:xfrm>
            <a:off x="4950080" y="0"/>
            <a:ext cx="6679212" cy="68580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635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E14D7E7-3571-1E54-54D5-DB705A6DEAFA}"/>
              </a:ext>
            </a:extLst>
          </p:cNvPr>
          <p:cNvSpPr>
            <a:spLocks/>
          </p:cNvSpPr>
          <p:nvPr/>
        </p:nvSpPr>
        <p:spPr>
          <a:xfrm>
            <a:off x="5184170" y="368300"/>
            <a:ext cx="6211033" cy="6489700"/>
          </a:xfrm>
          <a:prstGeom prst="round2SameRect">
            <a:avLst>
              <a:gd name="adj1" fmla="val 249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9080D63-F395-70E5-7D95-C54F4CE484AD}"/>
              </a:ext>
            </a:extLst>
          </p:cNvPr>
          <p:cNvGrpSpPr/>
          <p:nvPr/>
        </p:nvGrpSpPr>
        <p:grpSpPr>
          <a:xfrm>
            <a:off x="5734678" y="2311420"/>
            <a:ext cx="5316779" cy="276999"/>
            <a:chOff x="5734678" y="2301588"/>
            <a:chExt cx="5316779" cy="276999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CFAD5DD-E5F2-5BC3-3649-198778A6A2EB}"/>
                </a:ext>
              </a:extLst>
            </p:cNvPr>
            <p:cNvSpPr txBox="1"/>
            <p:nvPr/>
          </p:nvSpPr>
          <p:spPr>
            <a:xfrm>
              <a:off x="5924368" y="2301588"/>
              <a:ext cx="5127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Ajustar pontos que ficaram pendentes da fase 1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6C0C944-3413-9C52-4A7D-6DF93EADB6E3}"/>
                </a:ext>
              </a:extLst>
            </p:cNvPr>
            <p:cNvSpPr/>
            <p:nvPr/>
          </p:nvSpPr>
          <p:spPr>
            <a:xfrm>
              <a:off x="5734678" y="236195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D53EDF-1068-D43D-D788-F78D0556AE43}"/>
              </a:ext>
            </a:extLst>
          </p:cNvPr>
          <p:cNvSpPr txBox="1"/>
          <p:nvPr/>
        </p:nvSpPr>
        <p:spPr>
          <a:xfrm>
            <a:off x="5436962" y="870286"/>
            <a:ext cx="334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 Demi" panose="020B0704020202020204" pitchFamily="34" charset="0"/>
              </a:rPr>
              <a:t>Fase atual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F9C2AE5-1137-F75B-669C-66581DC6124C}"/>
              </a:ext>
            </a:extLst>
          </p:cNvPr>
          <p:cNvSpPr/>
          <p:nvPr/>
        </p:nvSpPr>
        <p:spPr>
          <a:xfrm>
            <a:off x="5519739" y="1262946"/>
            <a:ext cx="5437186" cy="444142"/>
          </a:xfrm>
          <a:prstGeom prst="roundRect">
            <a:avLst>
              <a:gd name="adj" fmla="val 10959"/>
            </a:avLst>
          </a:prstGeom>
          <a:solidFill>
            <a:srgbClr val="EEF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A8F2F-6AF1-CB87-EF56-938A007501E9}"/>
              </a:ext>
            </a:extLst>
          </p:cNvPr>
          <p:cNvSpPr txBox="1"/>
          <p:nvPr/>
        </p:nvSpPr>
        <p:spPr>
          <a:xfrm>
            <a:off x="5561898" y="1307125"/>
            <a:ext cx="525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 Fase 2 – O que precisa ter sido atingindo ...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2676F1-A809-FC73-4320-9E5E9BF37C8E}"/>
              </a:ext>
            </a:extLst>
          </p:cNvPr>
          <p:cNvCxnSpPr/>
          <p:nvPr/>
        </p:nvCxnSpPr>
        <p:spPr>
          <a:xfrm>
            <a:off x="5184170" y="2066925"/>
            <a:ext cx="6293455" cy="0"/>
          </a:xfrm>
          <a:prstGeom prst="line">
            <a:avLst/>
          </a:prstGeom>
          <a:ln>
            <a:solidFill>
              <a:srgbClr val="3300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4974C3-ADDE-9268-32CA-E0F2EF97D305}"/>
              </a:ext>
            </a:extLst>
          </p:cNvPr>
          <p:cNvSpPr txBox="1"/>
          <p:nvPr/>
        </p:nvSpPr>
        <p:spPr>
          <a:xfrm>
            <a:off x="528359" y="5166562"/>
            <a:ext cx="334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Checklist Fase 2	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1BD1C-B1A9-8908-B1BA-428CF1A2B792}"/>
              </a:ext>
            </a:extLst>
          </p:cNvPr>
          <p:cNvSpPr txBox="1"/>
          <p:nvPr/>
        </p:nvSpPr>
        <p:spPr>
          <a:xfrm>
            <a:off x="528359" y="5718346"/>
            <a:ext cx="426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O que precisa ter sido atingindo até o final da Fase 2: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F6640-24D3-4F84-0641-6431BEE0F748}"/>
              </a:ext>
            </a:extLst>
          </p:cNvPr>
          <p:cNvSpPr/>
          <p:nvPr/>
        </p:nvSpPr>
        <p:spPr>
          <a:xfrm>
            <a:off x="442913" y="5269784"/>
            <a:ext cx="45719" cy="1033337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3438519-5263-454F-D675-127335F03248}"/>
              </a:ext>
            </a:extLst>
          </p:cNvPr>
          <p:cNvGrpSpPr/>
          <p:nvPr/>
        </p:nvGrpSpPr>
        <p:grpSpPr>
          <a:xfrm>
            <a:off x="5734678" y="2747213"/>
            <a:ext cx="5222247" cy="276999"/>
            <a:chOff x="5734678" y="2595339"/>
            <a:chExt cx="5222247" cy="276999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0F8EEA1-E167-5166-A497-670B07C7EC93}"/>
                </a:ext>
              </a:extLst>
            </p:cNvPr>
            <p:cNvSpPr txBox="1"/>
            <p:nvPr/>
          </p:nvSpPr>
          <p:spPr>
            <a:xfrm>
              <a:off x="5924369" y="259533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Aprofundar nos planos e sonhos de médio e longo prazo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F8A2BE6-28E0-C235-C356-5468AE6707CD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52D9AF1-8B61-C8B7-FC22-594884BF51C2}"/>
              </a:ext>
            </a:extLst>
          </p:cNvPr>
          <p:cNvGrpSpPr/>
          <p:nvPr/>
        </p:nvGrpSpPr>
        <p:grpSpPr>
          <a:xfrm>
            <a:off x="5733672" y="3257475"/>
            <a:ext cx="5582251" cy="276999"/>
            <a:chOff x="5734678" y="2605171"/>
            <a:chExt cx="5582251" cy="27699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A78EA6A-6B27-D347-4CC8-BBCDC3C74188}"/>
                </a:ext>
              </a:extLst>
            </p:cNvPr>
            <p:cNvSpPr txBox="1"/>
            <p:nvPr/>
          </p:nvSpPr>
          <p:spPr>
            <a:xfrm>
              <a:off x="5924369" y="2605171"/>
              <a:ext cx="539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Aprimorar o processo de internalização de rotinas e hábitos financeiros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8C50BF0-0677-50CA-61A1-FE5C047547D3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6B579A7-BF6C-40EF-3A2D-25DCBBA1219E}"/>
              </a:ext>
            </a:extLst>
          </p:cNvPr>
          <p:cNvGrpSpPr/>
          <p:nvPr/>
        </p:nvGrpSpPr>
        <p:grpSpPr>
          <a:xfrm>
            <a:off x="5733672" y="3678278"/>
            <a:ext cx="5582251" cy="276999"/>
            <a:chOff x="5734678" y="2602552"/>
            <a:chExt cx="5260503" cy="276999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5B2F48E-54A8-FD27-D907-2C1ECA3C661E}"/>
                </a:ext>
              </a:extLst>
            </p:cNvPr>
            <p:cNvSpPr txBox="1"/>
            <p:nvPr/>
          </p:nvSpPr>
          <p:spPr>
            <a:xfrm>
              <a:off x="5913437" y="2602552"/>
              <a:ext cx="508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Desenvolver uma gestão de risco eficiente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82DB5B20-EA62-8251-8BC5-7491694D1690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D58A93D-95C0-3333-15C4-E5F227A1A837}"/>
              </a:ext>
            </a:extLst>
          </p:cNvPr>
          <p:cNvGrpSpPr/>
          <p:nvPr/>
        </p:nvGrpSpPr>
        <p:grpSpPr>
          <a:xfrm>
            <a:off x="5734678" y="4167545"/>
            <a:ext cx="5222247" cy="276999"/>
            <a:chOff x="5734678" y="2329867"/>
            <a:chExt cx="5222247" cy="276999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B3ABA6E-CAC5-D622-EBFA-345B6976361A}"/>
                </a:ext>
              </a:extLst>
            </p:cNvPr>
            <p:cNvSpPr txBox="1"/>
            <p:nvPr/>
          </p:nvSpPr>
          <p:spPr>
            <a:xfrm>
              <a:off x="5924369" y="2329867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Revisar os estimados/ realizados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55E5B37F-3A2F-1CC8-9F2D-27FF0736DB4F}"/>
                </a:ext>
              </a:extLst>
            </p:cNvPr>
            <p:cNvSpPr/>
            <p:nvPr/>
          </p:nvSpPr>
          <p:spPr>
            <a:xfrm>
              <a:off x="5734678" y="239023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43DC8-B0AA-3D68-169D-66EAE7EDDE7C}"/>
              </a:ext>
            </a:extLst>
          </p:cNvPr>
          <p:cNvGrpSpPr/>
          <p:nvPr/>
        </p:nvGrpSpPr>
        <p:grpSpPr>
          <a:xfrm>
            <a:off x="5734678" y="4679549"/>
            <a:ext cx="5222247" cy="276999"/>
            <a:chOff x="5734678" y="2221709"/>
            <a:chExt cx="5222247" cy="276999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CBD40C1-486B-61C2-A8C1-8A0E1889E9E9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Trabalhar carteira de investimentos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118CDE8-4356-2D4A-4DD4-6863E0C756A3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8AB2D03-A519-A7A2-7F03-118DA501CE40}"/>
              </a:ext>
            </a:extLst>
          </p:cNvPr>
          <p:cNvGrpSpPr/>
          <p:nvPr/>
        </p:nvGrpSpPr>
        <p:grpSpPr>
          <a:xfrm>
            <a:off x="5734678" y="5203007"/>
            <a:ext cx="5222247" cy="461665"/>
            <a:chOff x="5734678" y="2221709"/>
            <a:chExt cx="5222247" cy="46166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12A1E2-886E-4827-47BC-EF7EF54E6512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Aprimorar débitos automáticos direcionados aos investimentos e definição dos objetivos.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1B3D303-D961-963A-FFB7-6C91E4EDBA6E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89C43E-5EE7-FC82-7D7E-3DDCFBAA49F5}"/>
              </a:ext>
            </a:extLst>
          </p:cNvPr>
          <p:cNvGrpSpPr/>
          <p:nvPr/>
        </p:nvGrpSpPr>
        <p:grpSpPr>
          <a:xfrm>
            <a:off x="5734678" y="5770167"/>
            <a:ext cx="5222247" cy="276999"/>
            <a:chOff x="5734678" y="2231541"/>
            <a:chExt cx="5222247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6A83A01-A183-C919-C120-A517AE753C29}"/>
                </a:ext>
              </a:extLst>
            </p:cNvPr>
            <p:cNvSpPr txBox="1"/>
            <p:nvPr/>
          </p:nvSpPr>
          <p:spPr>
            <a:xfrm>
              <a:off x="5924369" y="2231541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Planejamento tributário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E52CB07-AD98-78AB-8ADC-FB78BE952D2A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10AA01F-F795-7114-C712-B30A757672E5}"/>
              </a:ext>
            </a:extLst>
          </p:cNvPr>
          <p:cNvGrpSpPr/>
          <p:nvPr/>
        </p:nvGrpSpPr>
        <p:grpSpPr>
          <a:xfrm>
            <a:off x="5734678" y="6210596"/>
            <a:ext cx="5222247" cy="276999"/>
            <a:chOff x="5734678" y="2221709"/>
            <a:chExt cx="5222247" cy="276999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1C66F7A-9919-C909-6B20-A1F83155CC8F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Traçar metas realistas de planos e manter a priorização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06859B6-C4C7-B69B-D952-2E8381D58785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893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ABD05-8933-7379-3ABA-C8F43719C6D3}"/>
              </a:ext>
            </a:extLst>
          </p:cNvPr>
          <p:cNvSpPr/>
          <p:nvPr/>
        </p:nvSpPr>
        <p:spPr>
          <a:xfrm>
            <a:off x="4950080" y="0"/>
            <a:ext cx="6679212" cy="68580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635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E14D7E7-3571-1E54-54D5-DB705A6DEAFA}"/>
              </a:ext>
            </a:extLst>
          </p:cNvPr>
          <p:cNvSpPr>
            <a:spLocks/>
          </p:cNvSpPr>
          <p:nvPr/>
        </p:nvSpPr>
        <p:spPr>
          <a:xfrm>
            <a:off x="5184170" y="368300"/>
            <a:ext cx="6211033" cy="6489700"/>
          </a:xfrm>
          <a:prstGeom prst="round2SameRect">
            <a:avLst>
              <a:gd name="adj1" fmla="val 249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9080D63-F395-70E5-7D95-C54F4CE484AD}"/>
              </a:ext>
            </a:extLst>
          </p:cNvPr>
          <p:cNvGrpSpPr/>
          <p:nvPr/>
        </p:nvGrpSpPr>
        <p:grpSpPr>
          <a:xfrm>
            <a:off x="5734678" y="2311420"/>
            <a:ext cx="5316779" cy="276999"/>
            <a:chOff x="5734678" y="2301588"/>
            <a:chExt cx="5316779" cy="276999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CFAD5DD-E5F2-5BC3-3649-198778A6A2EB}"/>
                </a:ext>
              </a:extLst>
            </p:cNvPr>
            <p:cNvSpPr txBox="1"/>
            <p:nvPr/>
          </p:nvSpPr>
          <p:spPr>
            <a:xfrm>
              <a:off x="5924368" y="2301588"/>
              <a:ext cx="5127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Todos os objetivos da fase 2 foram alcançados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6C0C944-3413-9C52-4A7D-6DF93EADB6E3}"/>
                </a:ext>
              </a:extLst>
            </p:cNvPr>
            <p:cNvSpPr/>
            <p:nvPr/>
          </p:nvSpPr>
          <p:spPr>
            <a:xfrm>
              <a:off x="5734678" y="236195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D53EDF-1068-D43D-D788-F78D0556AE43}"/>
              </a:ext>
            </a:extLst>
          </p:cNvPr>
          <p:cNvSpPr txBox="1"/>
          <p:nvPr/>
        </p:nvSpPr>
        <p:spPr>
          <a:xfrm>
            <a:off x="5436962" y="870286"/>
            <a:ext cx="334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 Demi" panose="020B0704020202020204" pitchFamily="34" charset="0"/>
              </a:rPr>
              <a:t>Fase atual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F9C2AE5-1137-F75B-669C-66581DC6124C}"/>
              </a:ext>
            </a:extLst>
          </p:cNvPr>
          <p:cNvSpPr/>
          <p:nvPr/>
        </p:nvSpPr>
        <p:spPr>
          <a:xfrm>
            <a:off x="5519739" y="1262946"/>
            <a:ext cx="5437186" cy="444142"/>
          </a:xfrm>
          <a:prstGeom prst="roundRect">
            <a:avLst>
              <a:gd name="adj" fmla="val 10959"/>
            </a:avLst>
          </a:prstGeom>
          <a:solidFill>
            <a:srgbClr val="EEF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A8F2F-6AF1-CB87-EF56-938A007501E9}"/>
              </a:ext>
            </a:extLst>
          </p:cNvPr>
          <p:cNvSpPr txBox="1"/>
          <p:nvPr/>
        </p:nvSpPr>
        <p:spPr>
          <a:xfrm>
            <a:off x="5561898" y="1307125"/>
            <a:ext cx="525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Metas para a Fase 2 – O que precisa ter sido ...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2676F1-A809-FC73-4320-9E5E9BF37C8E}"/>
              </a:ext>
            </a:extLst>
          </p:cNvPr>
          <p:cNvCxnSpPr/>
          <p:nvPr/>
        </p:nvCxnSpPr>
        <p:spPr>
          <a:xfrm>
            <a:off x="5184170" y="2066925"/>
            <a:ext cx="6293455" cy="0"/>
          </a:xfrm>
          <a:prstGeom prst="line">
            <a:avLst/>
          </a:prstGeom>
          <a:ln>
            <a:solidFill>
              <a:srgbClr val="3300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4974C3-ADDE-9268-32CA-E0F2EF97D305}"/>
              </a:ext>
            </a:extLst>
          </p:cNvPr>
          <p:cNvSpPr txBox="1"/>
          <p:nvPr/>
        </p:nvSpPr>
        <p:spPr>
          <a:xfrm>
            <a:off x="528359" y="4704442"/>
            <a:ext cx="334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Metas para a Fase 2	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1BD1C-B1A9-8908-B1BA-428CF1A2B792}"/>
              </a:ext>
            </a:extLst>
          </p:cNvPr>
          <p:cNvSpPr txBox="1"/>
          <p:nvPr/>
        </p:nvSpPr>
        <p:spPr>
          <a:xfrm>
            <a:off x="528359" y="5718346"/>
            <a:ext cx="426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O que precisa ter sido atingindo até o final da Fase 2: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F6640-24D3-4F84-0641-6431BEE0F748}"/>
              </a:ext>
            </a:extLst>
          </p:cNvPr>
          <p:cNvSpPr/>
          <p:nvPr/>
        </p:nvSpPr>
        <p:spPr>
          <a:xfrm>
            <a:off x="442913" y="4730090"/>
            <a:ext cx="45719" cy="1573031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3438519-5263-454F-D675-127335F03248}"/>
              </a:ext>
            </a:extLst>
          </p:cNvPr>
          <p:cNvGrpSpPr/>
          <p:nvPr/>
        </p:nvGrpSpPr>
        <p:grpSpPr>
          <a:xfrm>
            <a:off x="5734678" y="2786542"/>
            <a:ext cx="5222247" cy="276999"/>
            <a:chOff x="5734678" y="2595339"/>
            <a:chExt cx="5222247" cy="276999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0F8EEA1-E167-5166-A497-670B07C7EC93}"/>
                </a:ext>
              </a:extLst>
            </p:cNvPr>
            <p:cNvSpPr txBox="1"/>
            <p:nvPr/>
          </p:nvSpPr>
          <p:spPr>
            <a:xfrm>
              <a:off x="5924369" y="259533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já está aportando regularmente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F8A2BE6-28E0-C235-C356-5468AE6707CD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52D9AF1-8B61-C8B7-FC22-594884BF51C2}"/>
              </a:ext>
            </a:extLst>
          </p:cNvPr>
          <p:cNvGrpSpPr/>
          <p:nvPr/>
        </p:nvGrpSpPr>
        <p:grpSpPr>
          <a:xfrm>
            <a:off x="5733672" y="3257475"/>
            <a:ext cx="5582251" cy="461665"/>
            <a:chOff x="5734678" y="2605171"/>
            <a:chExt cx="5582251" cy="461665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A78EA6A-6B27-D347-4CC8-BBCDC3C74188}"/>
                </a:ext>
              </a:extLst>
            </p:cNvPr>
            <p:cNvSpPr txBox="1"/>
            <p:nvPr/>
          </p:nvSpPr>
          <p:spPr>
            <a:xfrm>
              <a:off x="5924369" y="2605171"/>
              <a:ext cx="5392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possui um </a:t>
              </a:r>
              <a:r>
                <a:rPr lang="pt-BR" sz="1200" b="0" i="0" u="none" strike="noStrike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Asset</a:t>
              </a: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 </a:t>
              </a:r>
              <a:r>
                <a:rPr lang="pt-BR" sz="1200" b="0" i="0" u="none" strike="noStrike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Allocation</a:t>
              </a: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 adequado ao seu perfil de risco e objetivos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8C50BF0-0677-50CA-61A1-FE5C047547D3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6B579A7-BF6C-40EF-3A2D-25DCBBA1219E}"/>
              </a:ext>
            </a:extLst>
          </p:cNvPr>
          <p:cNvGrpSpPr/>
          <p:nvPr/>
        </p:nvGrpSpPr>
        <p:grpSpPr>
          <a:xfrm>
            <a:off x="5733672" y="3756935"/>
            <a:ext cx="5582251" cy="276999"/>
            <a:chOff x="5734678" y="2602552"/>
            <a:chExt cx="5260503" cy="276999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5B2F48E-54A8-FD27-D907-2C1ECA3C661E}"/>
                </a:ext>
              </a:extLst>
            </p:cNvPr>
            <p:cNvSpPr txBox="1"/>
            <p:nvPr/>
          </p:nvSpPr>
          <p:spPr>
            <a:xfrm>
              <a:off x="5913437" y="2602552"/>
              <a:ext cx="508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possui reserva de emergência completa / em construção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82DB5B20-EA62-8251-8BC5-7491694D1690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D58A93D-95C0-3333-15C4-E5F227A1A837}"/>
              </a:ext>
            </a:extLst>
          </p:cNvPr>
          <p:cNvGrpSpPr/>
          <p:nvPr/>
        </p:nvGrpSpPr>
        <p:grpSpPr>
          <a:xfrm>
            <a:off x="5734678" y="4226538"/>
            <a:ext cx="5222247" cy="461665"/>
            <a:chOff x="5734678" y="2329867"/>
            <a:chExt cx="5222247" cy="461665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B3ABA6E-CAC5-D622-EBFA-345B6976361A}"/>
                </a:ext>
              </a:extLst>
            </p:cNvPr>
            <p:cNvSpPr txBox="1"/>
            <p:nvPr/>
          </p:nvSpPr>
          <p:spPr>
            <a:xfrm>
              <a:off x="5924369" y="2329867"/>
              <a:ext cx="503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utiliza o vista além das reuniões como uma ferramenta de gestão no seu dia-a-dia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55E5B37F-3A2F-1CC8-9F2D-27FF0736DB4F}"/>
                </a:ext>
              </a:extLst>
            </p:cNvPr>
            <p:cNvSpPr/>
            <p:nvPr/>
          </p:nvSpPr>
          <p:spPr>
            <a:xfrm>
              <a:off x="5734678" y="239023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43DC8-B0AA-3D68-169D-66EAE7EDDE7C}"/>
              </a:ext>
            </a:extLst>
          </p:cNvPr>
          <p:cNvGrpSpPr/>
          <p:nvPr/>
        </p:nvGrpSpPr>
        <p:grpSpPr>
          <a:xfrm>
            <a:off x="5734678" y="4797533"/>
            <a:ext cx="5222247" cy="276999"/>
            <a:chOff x="5734678" y="2221709"/>
            <a:chExt cx="5222247" cy="276999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CBD40C1-486B-61C2-A8C1-8A0E1889E9E9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Cliente alcançou eficiência tributária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118CDE8-4356-2D4A-4DD4-6863E0C756A3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8AB2D03-A519-A7A2-7F03-118DA501CE40}"/>
              </a:ext>
            </a:extLst>
          </p:cNvPr>
          <p:cNvGrpSpPr/>
          <p:nvPr/>
        </p:nvGrpSpPr>
        <p:grpSpPr>
          <a:xfrm>
            <a:off x="5734678" y="5291495"/>
            <a:ext cx="5222247" cy="276999"/>
            <a:chOff x="5734678" y="2221709"/>
            <a:chExt cx="5222247" cy="27699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12A1E2-886E-4827-47BC-EF7EF54E6512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Gestão de risco adequada para a estrutura familiar do cliente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1B3D303-D961-963A-FFB7-6C91E4EDBA6E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89C43E-5EE7-FC82-7D7E-3DDCFBAA49F5}"/>
              </a:ext>
            </a:extLst>
          </p:cNvPr>
          <p:cNvGrpSpPr/>
          <p:nvPr/>
        </p:nvGrpSpPr>
        <p:grpSpPr>
          <a:xfrm>
            <a:off x="5734678" y="5789831"/>
            <a:ext cx="5222247" cy="276999"/>
            <a:chOff x="5734678" y="2231541"/>
            <a:chExt cx="5222247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6A83A01-A183-C919-C120-A517AE753C29}"/>
                </a:ext>
              </a:extLst>
            </p:cNvPr>
            <p:cNvSpPr txBox="1"/>
            <p:nvPr/>
          </p:nvSpPr>
          <p:spPr>
            <a:xfrm>
              <a:off x="5924369" y="2231541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Projeto de vida desenvolvido e sendo aplicado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E52CB07-AD98-78AB-8ADC-FB78BE952D2A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89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6ABD05-8933-7379-3ABA-C8F43719C6D3}"/>
              </a:ext>
            </a:extLst>
          </p:cNvPr>
          <p:cNvSpPr/>
          <p:nvPr/>
        </p:nvSpPr>
        <p:spPr>
          <a:xfrm>
            <a:off x="4950080" y="0"/>
            <a:ext cx="6679212" cy="68580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635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DE14D7E7-3571-1E54-54D5-DB705A6DEAFA}"/>
              </a:ext>
            </a:extLst>
          </p:cNvPr>
          <p:cNvSpPr>
            <a:spLocks/>
          </p:cNvSpPr>
          <p:nvPr/>
        </p:nvSpPr>
        <p:spPr>
          <a:xfrm>
            <a:off x="5184170" y="368300"/>
            <a:ext cx="6211033" cy="6489700"/>
          </a:xfrm>
          <a:prstGeom prst="round2SameRect">
            <a:avLst>
              <a:gd name="adj1" fmla="val 249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CFAD5DD-E5F2-5BC3-3649-198778A6A2EB}"/>
              </a:ext>
            </a:extLst>
          </p:cNvPr>
          <p:cNvSpPr txBox="1"/>
          <p:nvPr/>
        </p:nvSpPr>
        <p:spPr>
          <a:xfrm>
            <a:off x="5599905" y="2301588"/>
            <a:ext cx="5127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Next LT Pro Light" panose="020B0304020202020204" pitchFamily="34" charset="0"/>
              </a:rPr>
              <a:t>O que fazer: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D53EDF-1068-D43D-D788-F78D0556AE43}"/>
              </a:ext>
            </a:extLst>
          </p:cNvPr>
          <p:cNvSpPr txBox="1"/>
          <p:nvPr/>
        </p:nvSpPr>
        <p:spPr>
          <a:xfrm>
            <a:off x="5436962" y="870286"/>
            <a:ext cx="334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venir Next LT Pro Demi" panose="020B0704020202020204" pitchFamily="34" charset="0"/>
              </a:rPr>
              <a:t>Fase atual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F9C2AE5-1137-F75B-669C-66581DC6124C}"/>
              </a:ext>
            </a:extLst>
          </p:cNvPr>
          <p:cNvSpPr/>
          <p:nvPr/>
        </p:nvSpPr>
        <p:spPr>
          <a:xfrm>
            <a:off x="5519739" y="1262946"/>
            <a:ext cx="5437186" cy="444142"/>
          </a:xfrm>
          <a:prstGeom prst="roundRect">
            <a:avLst>
              <a:gd name="adj" fmla="val 10959"/>
            </a:avLst>
          </a:prstGeom>
          <a:solidFill>
            <a:srgbClr val="EEF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BA8F2F-6AF1-CB87-EF56-938A007501E9}"/>
              </a:ext>
            </a:extLst>
          </p:cNvPr>
          <p:cNvSpPr txBox="1"/>
          <p:nvPr/>
        </p:nvSpPr>
        <p:spPr>
          <a:xfrm>
            <a:off x="5561898" y="1307125"/>
            <a:ext cx="525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FASE 3 - Acompanhamento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42676F1-A809-FC73-4320-9E5E9BF37C8E}"/>
              </a:ext>
            </a:extLst>
          </p:cNvPr>
          <p:cNvCxnSpPr/>
          <p:nvPr/>
        </p:nvCxnSpPr>
        <p:spPr>
          <a:xfrm>
            <a:off x="5184170" y="2066925"/>
            <a:ext cx="6293455" cy="0"/>
          </a:xfrm>
          <a:prstGeom prst="line">
            <a:avLst/>
          </a:prstGeom>
          <a:ln>
            <a:solidFill>
              <a:srgbClr val="3300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4974C3-ADDE-9268-32CA-E0F2EF97D305}"/>
              </a:ext>
            </a:extLst>
          </p:cNvPr>
          <p:cNvSpPr txBox="1"/>
          <p:nvPr/>
        </p:nvSpPr>
        <p:spPr>
          <a:xfrm>
            <a:off x="528359" y="5269784"/>
            <a:ext cx="377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30099"/>
                </a:solidFill>
                <a:latin typeface="Avenir Next LT Pro Demi" panose="020B0704020202020204" pitchFamily="34" charset="0"/>
              </a:rPr>
              <a:t>FASE 3 	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F6640-24D3-4F84-0641-6431BEE0F748}"/>
              </a:ext>
            </a:extLst>
          </p:cNvPr>
          <p:cNvSpPr/>
          <p:nvPr/>
        </p:nvSpPr>
        <p:spPr>
          <a:xfrm>
            <a:off x="442913" y="5269784"/>
            <a:ext cx="45719" cy="1033337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3438519-5263-454F-D675-127335F03248}"/>
              </a:ext>
            </a:extLst>
          </p:cNvPr>
          <p:cNvGrpSpPr/>
          <p:nvPr/>
        </p:nvGrpSpPr>
        <p:grpSpPr>
          <a:xfrm>
            <a:off x="5734678" y="2747213"/>
            <a:ext cx="5222247" cy="276999"/>
            <a:chOff x="5734678" y="2595339"/>
            <a:chExt cx="5222247" cy="276999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0F8EEA1-E167-5166-A497-670B07C7EC93}"/>
                </a:ext>
              </a:extLst>
            </p:cNvPr>
            <p:cNvSpPr txBox="1"/>
            <p:nvPr/>
          </p:nvSpPr>
          <p:spPr>
            <a:xfrm>
              <a:off x="5924369" y="2595339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Verificar se o cliente está seguindo o planejamento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F8A2BE6-28E0-C235-C356-5468AE6707CD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52D9AF1-8B61-C8B7-FC22-594884BF51C2}"/>
              </a:ext>
            </a:extLst>
          </p:cNvPr>
          <p:cNvGrpSpPr/>
          <p:nvPr/>
        </p:nvGrpSpPr>
        <p:grpSpPr>
          <a:xfrm>
            <a:off x="5733672" y="3257475"/>
            <a:ext cx="5582251" cy="276999"/>
            <a:chOff x="5734678" y="2605171"/>
            <a:chExt cx="5582251" cy="276999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A78EA6A-6B27-D347-4CC8-BBCDC3C74188}"/>
                </a:ext>
              </a:extLst>
            </p:cNvPr>
            <p:cNvSpPr txBox="1"/>
            <p:nvPr/>
          </p:nvSpPr>
          <p:spPr>
            <a:xfrm>
              <a:off x="5924369" y="2605171"/>
              <a:ext cx="539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Ajustes na carteira de investimentos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8C50BF0-0677-50CA-61A1-FE5C047547D3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6B579A7-BF6C-40EF-3A2D-25DCBBA1219E}"/>
              </a:ext>
            </a:extLst>
          </p:cNvPr>
          <p:cNvGrpSpPr/>
          <p:nvPr/>
        </p:nvGrpSpPr>
        <p:grpSpPr>
          <a:xfrm>
            <a:off x="5733672" y="3678278"/>
            <a:ext cx="5582251" cy="276999"/>
            <a:chOff x="5734678" y="2602552"/>
            <a:chExt cx="5260503" cy="276999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5B2F48E-54A8-FD27-D907-2C1ECA3C661E}"/>
                </a:ext>
              </a:extLst>
            </p:cNvPr>
            <p:cNvSpPr txBox="1"/>
            <p:nvPr/>
          </p:nvSpPr>
          <p:spPr>
            <a:xfrm>
              <a:off x="5913437" y="2602552"/>
              <a:ext cx="5081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Traçar novos objetivos / reavaliar prioridades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82DB5B20-EA62-8251-8BC5-7491694D1690}"/>
                </a:ext>
              </a:extLst>
            </p:cNvPr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D58A93D-95C0-3333-15C4-E5F227A1A837}"/>
              </a:ext>
            </a:extLst>
          </p:cNvPr>
          <p:cNvGrpSpPr/>
          <p:nvPr/>
        </p:nvGrpSpPr>
        <p:grpSpPr>
          <a:xfrm>
            <a:off x="5734678" y="4167545"/>
            <a:ext cx="5222247" cy="276999"/>
            <a:chOff x="5734678" y="2329867"/>
            <a:chExt cx="5222247" cy="276999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B3ABA6E-CAC5-D622-EBFA-345B6976361A}"/>
                </a:ext>
              </a:extLst>
            </p:cNvPr>
            <p:cNvSpPr txBox="1"/>
            <p:nvPr/>
          </p:nvSpPr>
          <p:spPr>
            <a:xfrm>
              <a:off x="5924369" y="2329867"/>
              <a:ext cx="503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Checkpoints importantes: (</a:t>
              </a:r>
              <a:r>
                <a:rPr lang="pt-BR" sz="1200" b="0" i="0" u="none" strike="noStrike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Ex</a:t>
              </a: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: 1 ano de trabalho, o que foi alcançado)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55E5B37F-3A2F-1CC8-9F2D-27FF0736DB4F}"/>
                </a:ext>
              </a:extLst>
            </p:cNvPr>
            <p:cNvSpPr/>
            <p:nvPr/>
          </p:nvSpPr>
          <p:spPr>
            <a:xfrm>
              <a:off x="5734678" y="2390237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43DC8-B0AA-3D68-169D-66EAE7EDDE7C}"/>
              </a:ext>
            </a:extLst>
          </p:cNvPr>
          <p:cNvGrpSpPr/>
          <p:nvPr/>
        </p:nvGrpSpPr>
        <p:grpSpPr>
          <a:xfrm>
            <a:off x="5734678" y="4679549"/>
            <a:ext cx="5222247" cy="461665"/>
            <a:chOff x="5734678" y="2221709"/>
            <a:chExt cx="5222247" cy="461665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0CBD40C1-486B-61C2-A8C1-8A0E1889E9E9}"/>
                </a:ext>
              </a:extLst>
            </p:cNvPr>
            <p:cNvSpPr txBox="1"/>
            <p:nvPr/>
          </p:nvSpPr>
          <p:spPr>
            <a:xfrm>
              <a:off x="5924369" y="2221709"/>
              <a:ext cx="503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pt-BR" sz="12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venir Next LT Pro Light" panose="020B0304020202020204" pitchFamily="34" charset="0"/>
                </a:rPr>
                <a:t>Desenvolver demandas específicas pertinentes ao momento de vida do cliente</a:t>
              </a:r>
              <a:endParaRPr lang="pt-BR" sz="12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latin typeface="Avenir Next LT Pro Light" panose="020B0304020202020204" pitchFamily="34" charset="0"/>
              </a:endParaRPr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118CDE8-4356-2D4A-4DD4-6863E0C756A3}"/>
                </a:ext>
              </a:extLst>
            </p:cNvPr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name="adj" fmla="val 15490"/>
              </a:avLst>
            </a:prstGeom>
            <a:solidFill>
              <a:srgbClr val="EEF2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BCC44A-CF4E-070D-7952-FAAA9799F3F0}"/>
              </a:ext>
            </a:extLst>
          </p:cNvPr>
          <p:cNvSpPr txBox="1"/>
          <p:nvPr/>
        </p:nvSpPr>
        <p:spPr>
          <a:xfrm>
            <a:off x="528359" y="5821568"/>
            <a:ext cx="42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venir Next LT Pro" panose="020B0504020202020204" pitchFamily="34" charset="0"/>
              </a:rPr>
              <a:t>Acompanhamento</a:t>
            </a:r>
            <a:endParaRPr lang="pt-BR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13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745AE5-0F71-181B-4594-F4EAD7C49EEA}"/>
              </a:ext>
            </a:extLst>
          </p:cNvPr>
          <p:cNvSpPr txBox="1"/>
          <p:nvPr/>
        </p:nvSpPr>
        <p:spPr>
          <a:xfrm>
            <a:off x="5175359" y="2359837"/>
            <a:ext cx="5663329" cy="248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para ensinar sobre Investimentos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para ensinar sobre Seguros e Previdência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sobre Planejamento de Viagens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sobre Planejamento da Casa Própria</a:t>
            </a:r>
          </a:p>
          <a:p>
            <a:pPr marL="28575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Reunião sobre Planejamento de Educação dos Filhos</a:t>
            </a:r>
            <a:endParaRPr lang="pt-BR" sz="1600" b="0" i="0" u="none" strike="noStrike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77A2FB-B330-9DD4-3EE6-8F9ABA475E49}"/>
              </a:ext>
            </a:extLst>
          </p:cNvPr>
          <p:cNvSpPr txBox="1"/>
          <p:nvPr/>
        </p:nvSpPr>
        <p:spPr>
          <a:xfrm>
            <a:off x="5175358" y="1477836"/>
            <a:ext cx="624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330099"/>
                </a:solidFill>
                <a:latin typeface="Avenir Next LT Pro Demi" panose="020B0704020202020204" pitchFamily="34" charset="0"/>
              </a:rPr>
              <a:t>Perfil de Reuniões Eventuais</a:t>
            </a:r>
            <a:endParaRPr lang="pt-BR" sz="3200" b="1" dirty="0">
              <a:solidFill>
                <a:srgbClr val="330099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34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729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Avenir Next LT Pro Light</vt:lpstr>
      <vt:lpstr>Aptos</vt:lpstr>
      <vt:lpstr>Arial</vt:lpstr>
      <vt:lpstr>Avenir Next LT Pro</vt:lpstr>
      <vt:lpstr>Avenir Next LT Pro Demi</vt:lpstr>
      <vt:lpstr>Calibri</vt:lpstr>
      <vt:lpstr>Aptos Display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Mayara Alves Mayh</dc:creator>
  <cp:lastModifiedBy>Leonardo - meuvista</cp:lastModifiedBy>
  <cp:revision>13</cp:revision>
  <dcterms:created xsi:type="dcterms:W3CDTF">2024-08-13T11:31:38Z</dcterms:created>
  <dcterms:modified xsi:type="dcterms:W3CDTF">2024-08-28T20:58:07Z</dcterms:modified>
</cp:coreProperties>
</file>