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7" r:id="rId16"/>
    <p:sldId id="269" r:id="rId17"/>
    <p:sldId id="270" r:id="rId18"/>
    <p:sldId id="273" r:id="rId19"/>
    <p:sldId id="271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1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2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0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6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8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6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0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4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6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8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2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9A5D57A-AAC3-9F03-9B7A-EFA2D176F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638174"/>
            <a:ext cx="10529048" cy="14763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UAmobile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379D057D-262E-0A52-E614-0DE1AEE8D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553" y="2114549"/>
            <a:ext cx="4632341" cy="419033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IHC – Assignment 1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2022/2023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André Silva, 98651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Luís Oliveira, 98543 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Leonardo Freitas, 89131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7A3D5E65-1159-393A-9A6A-A21AA5C88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027" y="1156696"/>
            <a:ext cx="6307623" cy="419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75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A5D57A-AAC3-9F03-9B7A-EFA2D176F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426" y="533400"/>
            <a:ext cx="4529138" cy="1671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Heuristic evaluation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9D057D-262E-0A52-E614-0DE1AEE8D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2205038"/>
            <a:ext cx="4405314" cy="411956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Issue 6</a:t>
            </a:r>
            <a:r>
              <a:rPr lang="en-US" b="0" dirty="0"/>
              <a:t>: no help menu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0" dirty="0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Heuristic: </a:t>
            </a:r>
            <a:r>
              <a:rPr lang="en-US" b="0" dirty="0"/>
              <a:t>Help and documentation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0" dirty="0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Severity: </a:t>
            </a:r>
            <a:r>
              <a:rPr lang="en-US" b="0" dirty="0"/>
              <a:t>2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0" dirty="0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Description: </a:t>
            </a:r>
            <a:r>
              <a:rPr lang="en-US" b="0" dirty="0"/>
              <a:t>IF you have a question about how to go and see my schedule, there is no place to help me get there. The app does not have any kind of documentation or help.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m texto, telefone, eletrónica, captura de ecrã&#10;&#10;Descrição gerada automaticamente">
            <a:extLst>
              <a:ext uri="{FF2B5EF4-FFF2-40B4-BE49-F238E27FC236}">
                <a16:creationId xmlns:a16="http://schemas.microsoft.com/office/drawing/2014/main" id="{C30CBAA5-C748-18F4-7B9F-68CDFADD1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853" y="533401"/>
            <a:ext cx="3358895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9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2096EABF-579F-4307-8952-04905085F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Picture 153" descr="Hand holding a pen shading number on a sheet">
            <a:extLst>
              <a:ext uri="{FF2B5EF4-FFF2-40B4-BE49-F238E27FC236}">
                <a16:creationId xmlns:a16="http://schemas.microsoft.com/office/drawing/2014/main" id="{28266AF5-E69F-5F4F-B0BE-7BAFB9DD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5695"/>
          <a:stretch/>
        </p:blipFill>
        <p:spPr>
          <a:xfrm>
            <a:off x="5390" y="10"/>
            <a:ext cx="12186610" cy="6857989"/>
          </a:xfrm>
          <a:prstGeom prst="rect">
            <a:avLst/>
          </a:prstGeom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5EB10A03-5D6B-434F-8A21-31AA413C7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3709"/>
            <a:ext cx="12197392" cy="3751685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2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45BD26E-919A-4021-8008-5E46F090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475298"/>
            <a:ext cx="2079811" cy="438270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9A5D57A-AAC3-9F03-9B7A-EFA2D176F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928688"/>
            <a:ext cx="6410326" cy="3890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64" name="Rectangle 23">
            <a:extLst>
              <a:ext uri="{FF2B5EF4-FFF2-40B4-BE49-F238E27FC236}">
                <a16:creationId xmlns:a16="http://schemas.microsoft.com/office/drawing/2014/main" id="{518D5890-01F1-4DF6-8EA5-01EA2D30F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6458" y="-4763"/>
            <a:ext cx="2863624" cy="688607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302852 w 4726643"/>
              <a:gd name="connsiteY0" fmla="*/ 0 h 6857998"/>
              <a:gd name="connsiteX1" fmla="*/ 4726643 w 4726643"/>
              <a:gd name="connsiteY1" fmla="*/ 0 h 6857998"/>
              <a:gd name="connsiteX2" fmla="*/ 4726643 w 4726643"/>
              <a:gd name="connsiteY2" fmla="*/ 6857998 h 6857998"/>
              <a:gd name="connsiteX3" fmla="*/ 0 w 4726643"/>
              <a:gd name="connsiteY3" fmla="*/ 6836528 h 6857998"/>
              <a:gd name="connsiteX4" fmla="*/ 1302852 w 4726643"/>
              <a:gd name="connsiteY4" fmla="*/ 0 h 6857998"/>
              <a:gd name="connsiteX0" fmla="*/ 1554400 w 4726643"/>
              <a:gd name="connsiteY0" fmla="*/ 0 h 6857998"/>
              <a:gd name="connsiteX1" fmla="*/ 4726643 w 4726643"/>
              <a:gd name="connsiteY1" fmla="*/ 0 h 6857998"/>
              <a:gd name="connsiteX2" fmla="*/ 4726643 w 4726643"/>
              <a:gd name="connsiteY2" fmla="*/ 6857998 h 6857998"/>
              <a:gd name="connsiteX3" fmla="*/ 0 w 4726643"/>
              <a:gd name="connsiteY3" fmla="*/ 6836528 h 6857998"/>
              <a:gd name="connsiteX4" fmla="*/ 1554400 w 4726643"/>
              <a:gd name="connsiteY4" fmla="*/ 0 h 6857998"/>
              <a:gd name="connsiteX0" fmla="*/ 1782548 w 4726643"/>
              <a:gd name="connsiteY0" fmla="*/ 0 h 6857998"/>
              <a:gd name="connsiteX1" fmla="*/ 4726643 w 4726643"/>
              <a:gd name="connsiteY1" fmla="*/ 0 h 6857998"/>
              <a:gd name="connsiteX2" fmla="*/ 4726643 w 4726643"/>
              <a:gd name="connsiteY2" fmla="*/ 6857998 h 6857998"/>
              <a:gd name="connsiteX3" fmla="*/ 0 w 4726643"/>
              <a:gd name="connsiteY3" fmla="*/ 6836528 h 6857998"/>
              <a:gd name="connsiteX4" fmla="*/ 1782548 w 4726643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6643" h="6857998">
                <a:moveTo>
                  <a:pt x="1782548" y="0"/>
                </a:moveTo>
                <a:lnTo>
                  <a:pt x="4726643" y="0"/>
                </a:lnTo>
                <a:lnTo>
                  <a:pt x="4726643" y="6857998"/>
                </a:lnTo>
                <a:lnTo>
                  <a:pt x="0" y="6836528"/>
                </a:lnTo>
                <a:lnTo>
                  <a:pt x="178254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9D057D-262E-0A52-E614-0DE1AEE8D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8349" y="3986213"/>
            <a:ext cx="1872661" cy="2023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1600" b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CA1FC24-16C7-4C16-887C-BBBC6001B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707275" y="2"/>
            <a:ext cx="3496849" cy="218598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192C383-6990-4C74-A5FF-EAB4A1EA2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4938713"/>
            <a:ext cx="3790508" cy="191928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35C1B90-3208-4854-BFDE-310A0263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430684" y="6103470"/>
            <a:ext cx="5755926" cy="75452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FB20B9B-B58D-4A05-87A2-6F8C78BD7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9213" y="376780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24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A5D57A-AAC3-9F03-9B7A-EFA2D176F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426" y="533400"/>
            <a:ext cx="4529138" cy="1671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Results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9D057D-262E-0A52-E614-0DE1AEE8D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2205038"/>
            <a:ext cx="4538665" cy="411956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Access a menu without internet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“</a:t>
            </a:r>
            <a:r>
              <a:rPr lang="en-US" b="0" dirty="0" err="1"/>
              <a:t>administrativos</a:t>
            </a:r>
            <a:r>
              <a:rPr lang="en-US" b="0" dirty="0"/>
              <a:t>” logo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/>
              <a:t>Full Shcedule</a:t>
            </a:r>
            <a:r>
              <a:rPr lang="en-US" b="0" dirty="0"/>
              <a:t> not available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Very confuse and unintuitive app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No logging out prompt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Help menu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0" dirty="0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0" dirty="0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0" dirty="0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5CE93B-3229-6D3B-1DED-C13EB1E5E320}"/>
              </a:ext>
            </a:extLst>
          </p:cNvPr>
          <p:cNvSpPr txBox="1"/>
          <p:nvPr/>
        </p:nvSpPr>
        <p:spPr>
          <a:xfrm>
            <a:off x="6358773" y="2211125"/>
            <a:ext cx="4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433EAE-D853-275F-2549-ABFD281E709E}"/>
              </a:ext>
            </a:extLst>
          </p:cNvPr>
          <p:cNvSpPr txBox="1"/>
          <p:nvPr/>
        </p:nvSpPr>
        <p:spPr>
          <a:xfrm>
            <a:off x="7217120" y="2211125"/>
            <a:ext cx="4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B8873A-BE25-9E0A-CE95-83420ECC4AA6}"/>
              </a:ext>
            </a:extLst>
          </p:cNvPr>
          <p:cNvSpPr txBox="1"/>
          <p:nvPr/>
        </p:nvSpPr>
        <p:spPr>
          <a:xfrm>
            <a:off x="8160229" y="2229531"/>
            <a:ext cx="4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9BFE9CB-CBE0-215C-802F-DCDECF6BEBB9}"/>
              </a:ext>
            </a:extLst>
          </p:cNvPr>
          <p:cNvSpPr txBox="1"/>
          <p:nvPr/>
        </p:nvSpPr>
        <p:spPr>
          <a:xfrm>
            <a:off x="6333172" y="2769005"/>
            <a:ext cx="4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001B0D8-C790-C23B-23FF-5CD638B52288}"/>
              </a:ext>
            </a:extLst>
          </p:cNvPr>
          <p:cNvSpPr txBox="1"/>
          <p:nvPr/>
        </p:nvSpPr>
        <p:spPr>
          <a:xfrm>
            <a:off x="7217120" y="2769005"/>
            <a:ext cx="4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5D98A13-A34B-657E-55D6-C43490E6BB27}"/>
              </a:ext>
            </a:extLst>
          </p:cNvPr>
          <p:cNvSpPr txBox="1"/>
          <p:nvPr/>
        </p:nvSpPr>
        <p:spPr>
          <a:xfrm>
            <a:off x="8160229" y="2769005"/>
            <a:ext cx="4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F6C7A1-F957-5785-2F51-1C86975D707B}"/>
              </a:ext>
            </a:extLst>
          </p:cNvPr>
          <p:cNvSpPr txBox="1"/>
          <p:nvPr/>
        </p:nvSpPr>
        <p:spPr>
          <a:xfrm>
            <a:off x="6288405" y="1676574"/>
            <a:ext cx="73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André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8473178-2568-12D8-F10E-68401D430992}"/>
              </a:ext>
            </a:extLst>
          </p:cNvPr>
          <p:cNvSpPr txBox="1"/>
          <p:nvPr/>
        </p:nvSpPr>
        <p:spPr>
          <a:xfrm>
            <a:off x="7164208" y="1674938"/>
            <a:ext cx="104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Leonardo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3FD45F5-0190-CF76-7B43-CC3B575A082B}"/>
              </a:ext>
            </a:extLst>
          </p:cNvPr>
          <p:cNvSpPr txBox="1"/>
          <p:nvPr/>
        </p:nvSpPr>
        <p:spPr>
          <a:xfrm>
            <a:off x="8125361" y="1674938"/>
            <a:ext cx="66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Luís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6CE3C70-80A2-1BE7-0300-562AF9AAE186}"/>
              </a:ext>
            </a:extLst>
          </p:cNvPr>
          <p:cNvSpPr txBox="1"/>
          <p:nvPr/>
        </p:nvSpPr>
        <p:spPr>
          <a:xfrm>
            <a:off x="6312242" y="3208068"/>
            <a:ext cx="4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B61A091-8271-9BA8-5649-D9941D6BBE07}"/>
              </a:ext>
            </a:extLst>
          </p:cNvPr>
          <p:cNvSpPr txBox="1"/>
          <p:nvPr/>
        </p:nvSpPr>
        <p:spPr>
          <a:xfrm>
            <a:off x="7221225" y="3206934"/>
            <a:ext cx="4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8762BF0-703F-6B6F-E381-6DC59DAC41E4}"/>
              </a:ext>
            </a:extLst>
          </p:cNvPr>
          <p:cNvSpPr txBox="1"/>
          <p:nvPr/>
        </p:nvSpPr>
        <p:spPr>
          <a:xfrm>
            <a:off x="8155967" y="3206934"/>
            <a:ext cx="4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DE88566-9C79-8291-3A00-FA44D68B51DC}"/>
              </a:ext>
            </a:extLst>
          </p:cNvPr>
          <p:cNvSpPr txBox="1"/>
          <p:nvPr/>
        </p:nvSpPr>
        <p:spPr>
          <a:xfrm>
            <a:off x="6304952" y="3722479"/>
            <a:ext cx="4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7E1153A-F1D4-13C9-ED9B-16FDAD70447F}"/>
              </a:ext>
            </a:extLst>
          </p:cNvPr>
          <p:cNvSpPr txBox="1"/>
          <p:nvPr/>
        </p:nvSpPr>
        <p:spPr>
          <a:xfrm>
            <a:off x="7217120" y="3728098"/>
            <a:ext cx="4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400135-5ACB-FCCD-2F21-E7A5F3BEAC0D}"/>
              </a:ext>
            </a:extLst>
          </p:cNvPr>
          <p:cNvSpPr txBox="1"/>
          <p:nvPr/>
        </p:nvSpPr>
        <p:spPr>
          <a:xfrm>
            <a:off x="8155288" y="3724514"/>
            <a:ext cx="4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CF9A4F2-2D4D-6B76-F40D-2E926C300118}"/>
              </a:ext>
            </a:extLst>
          </p:cNvPr>
          <p:cNvSpPr txBox="1"/>
          <p:nvPr/>
        </p:nvSpPr>
        <p:spPr>
          <a:xfrm>
            <a:off x="6310819" y="4258666"/>
            <a:ext cx="4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0216D01-018C-F933-D2DD-0E068F7EAF7E}"/>
              </a:ext>
            </a:extLst>
          </p:cNvPr>
          <p:cNvSpPr txBox="1"/>
          <p:nvPr/>
        </p:nvSpPr>
        <p:spPr>
          <a:xfrm>
            <a:off x="7217119" y="4270032"/>
            <a:ext cx="4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22DA1BF-E726-7884-3426-DAFCC25A2CB1}"/>
              </a:ext>
            </a:extLst>
          </p:cNvPr>
          <p:cNvSpPr txBox="1"/>
          <p:nvPr/>
        </p:nvSpPr>
        <p:spPr>
          <a:xfrm>
            <a:off x="8159495" y="4266468"/>
            <a:ext cx="4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9FF58B8-3E9E-7FCB-8A0C-2E7E081F84E3}"/>
              </a:ext>
            </a:extLst>
          </p:cNvPr>
          <p:cNvSpPr txBox="1"/>
          <p:nvPr/>
        </p:nvSpPr>
        <p:spPr>
          <a:xfrm>
            <a:off x="6301488" y="4807188"/>
            <a:ext cx="4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53036DE-609C-D6C8-7977-921862E7546C}"/>
              </a:ext>
            </a:extLst>
          </p:cNvPr>
          <p:cNvSpPr txBox="1"/>
          <p:nvPr/>
        </p:nvSpPr>
        <p:spPr>
          <a:xfrm>
            <a:off x="7216502" y="4818023"/>
            <a:ext cx="4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892AE33-6BF8-B560-5614-345E4EC6633A}"/>
              </a:ext>
            </a:extLst>
          </p:cNvPr>
          <p:cNvSpPr txBox="1"/>
          <p:nvPr/>
        </p:nvSpPr>
        <p:spPr>
          <a:xfrm>
            <a:off x="8144018" y="4818023"/>
            <a:ext cx="4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6903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292E3C-ADCF-C95C-9CDA-74755B85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Cognitive walkthrough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Brain in head">
            <a:extLst>
              <a:ext uri="{FF2B5EF4-FFF2-40B4-BE49-F238E27FC236}">
                <a16:creationId xmlns:a16="http://schemas.microsoft.com/office/drawing/2014/main" id="{76267485-4272-1B95-B6E9-58514893C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1958" y="533400"/>
            <a:ext cx="5791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8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707B6-4918-ECD7-443F-5463ADA1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638451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Cognitive</a:t>
            </a:r>
            <a:r>
              <a:rPr lang="pt-PT" dirty="0"/>
              <a:t> </a:t>
            </a:r>
            <a:r>
              <a:rPr lang="pt-PT" dirty="0" err="1"/>
              <a:t>walkthrough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33E0A0-AC49-F3AD-E0CF-6718F6104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15736"/>
            <a:ext cx="5444231" cy="4418242"/>
          </a:xfrm>
        </p:spPr>
        <p:txBody>
          <a:bodyPr>
            <a:normAutofit lnSpcReduction="10000"/>
          </a:bodyPr>
          <a:lstStyle/>
          <a:p>
            <a:r>
              <a:rPr lang="pt-PT" dirty="0" err="1"/>
              <a:t>Task</a:t>
            </a:r>
            <a:r>
              <a:rPr lang="pt-PT" dirty="0"/>
              <a:t>: </a:t>
            </a:r>
            <a:r>
              <a:rPr lang="en-US" dirty="0"/>
              <a:t>Check the schedule of an </a:t>
            </a:r>
            <a:r>
              <a:rPr lang="en-US" dirty="0" err="1"/>
              <a:t>enroled</a:t>
            </a:r>
            <a:r>
              <a:rPr lang="en-US" dirty="0"/>
              <a:t> class</a:t>
            </a:r>
            <a:endParaRPr lang="pt-PT" dirty="0"/>
          </a:p>
          <a:p>
            <a:r>
              <a:rPr lang="pt-PT" dirty="0" err="1"/>
              <a:t>Action</a:t>
            </a:r>
            <a:r>
              <a:rPr lang="pt-PT" dirty="0"/>
              <a:t> #1: </a:t>
            </a:r>
            <a:r>
              <a:rPr lang="en-US" dirty="0"/>
              <a:t>Find and open the "Academia" icon</a:t>
            </a:r>
          </a:p>
          <a:p>
            <a:r>
              <a:rPr lang="en-US" dirty="0"/>
              <a:t>Action #2: Choose the desired class</a:t>
            </a:r>
          </a:p>
          <a:p>
            <a:r>
              <a:rPr lang="en-US" dirty="0"/>
              <a:t>Action #3: Choose the top right corner option</a:t>
            </a:r>
          </a:p>
          <a:p>
            <a:r>
              <a:rPr lang="en-US" dirty="0"/>
              <a:t>Action #4: Select “Schedule”</a:t>
            </a:r>
          </a:p>
          <a:p>
            <a:r>
              <a:rPr lang="pt-PT" dirty="0" err="1"/>
              <a:t>User</a:t>
            </a:r>
            <a:r>
              <a:rPr lang="pt-PT" dirty="0"/>
              <a:t>: UA </a:t>
            </a:r>
            <a:r>
              <a:rPr lang="pt-PT" dirty="0" err="1"/>
              <a:t>student</a:t>
            </a:r>
            <a:endParaRPr lang="pt-PT" dirty="0"/>
          </a:p>
          <a:p>
            <a:r>
              <a:rPr lang="pt-PT" dirty="0"/>
              <a:t>Question #1: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know</a:t>
            </a:r>
            <a:r>
              <a:rPr lang="pt-PT" dirty="0"/>
              <a:t> </a:t>
            </a:r>
            <a:r>
              <a:rPr lang="pt-PT" dirty="0" err="1"/>
              <a:t>how</a:t>
            </a:r>
            <a:r>
              <a:rPr lang="pt-PT" dirty="0"/>
              <a:t> to </a:t>
            </a:r>
            <a:r>
              <a:rPr lang="pt-PT" dirty="0" err="1"/>
              <a:t>reach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he</a:t>
            </a:r>
            <a:r>
              <a:rPr lang="pt-PT" dirty="0"/>
              <a:t> </a:t>
            </a:r>
            <a:r>
              <a:rPr lang="pt-PT" dirty="0" err="1"/>
              <a:t>desires</a:t>
            </a:r>
            <a:r>
              <a:rPr lang="pt-PT" dirty="0"/>
              <a:t>?</a:t>
            </a:r>
          </a:p>
          <a:p>
            <a:r>
              <a:rPr lang="pt-PT" dirty="0"/>
              <a:t>Question #2: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notice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top </a:t>
            </a:r>
            <a:r>
              <a:rPr lang="pt-PT" dirty="0" err="1"/>
              <a:t>right</a:t>
            </a:r>
            <a:r>
              <a:rPr lang="pt-PT" dirty="0"/>
              <a:t> </a:t>
            </a:r>
            <a:r>
              <a:rPr lang="pt-PT" dirty="0" err="1"/>
              <a:t>corner</a:t>
            </a:r>
            <a:r>
              <a:rPr lang="pt-PT" dirty="0"/>
              <a:t> </a:t>
            </a:r>
            <a:r>
              <a:rPr lang="pt-PT" dirty="0" err="1"/>
              <a:t>button</a:t>
            </a:r>
            <a:r>
              <a:rPr lang="pt-PT" dirty="0"/>
              <a:t>?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5CAC01-1996-A5D0-9514-DFD6F0B74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91" y="1615736"/>
            <a:ext cx="2110124" cy="4692219"/>
          </a:xfrm>
          <a:prstGeom prst="rect">
            <a:avLst/>
          </a:prstGeom>
        </p:spPr>
      </p:pic>
      <p:pic>
        <p:nvPicPr>
          <p:cNvPr id="4" name="Imagem 3" descr="Uma imagem com texto, exterior, captura de ecrã, preto&#10;&#10;Descrição gerada automaticamente">
            <a:extLst>
              <a:ext uri="{FF2B5EF4-FFF2-40B4-BE49-F238E27FC236}">
                <a16:creationId xmlns:a16="http://schemas.microsoft.com/office/drawing/2014/main" id="{FBF7BBC2-D090-AFFE-2B24-D6C154442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021" y="1615736"/>
            <a:ext cx="2648735" cy="470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8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707B6-4918-ECD7-443F-5463ADA1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638451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Cognitive</a:t>
            </a:r>
            <a:r>
              <a:rPr lang="pt-PT" dirty="0"/>
              <a:t> </a:t>
            </a:r>
            <a:r>
              <a:rPr lang="pt-PT" dirty="0" err="1"/>
              <a:t>walkthrough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33E0A0-AC49-F3AD-E0CF-6718F6104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15736"/>
            <a:ext cx="5444231" cy="4418242"/>
          </a:xfrm>
        </p:spPr>
        <p:txBody>
          <a:bodyPr>
            <a:normAutofit lnSpcReduction="10000"/>
          </a:bodyPr>
          <a:lstStyle/>
          <a:p>
            <a:r>
              <a:rPr lang="pt-PT" dirty="0" err="1"/>
              <a:t>Task</a:t>
            </a:r>
            <a:r>
              <a:rPr lang="pt-PT" dirty="0"/>
              <a:t>: </a:t>
            </a:r>
            <a:r>
              <a:rPr lang="en-US" dirty="0"/>
              <a:t>Check the schedule of an </a:t>
            </a:r>
            <a:r>
              <a:rPr lang="en-US" dirty="0" err="1"/>
              <a:t>enroled</a:t>
            </a:r>
            <a:r>
              <a:rPr lang="en-US" dirty="0"/>
              <a:t> class</a:t>
            </a:r>
            <a:endParaRPr lang="pt-PT" dirty="0"/>
          </a:p>
          <a:p>
            <a:r>
              <a:rPr lang="pt-PT" dirty="0" err="1"/>
              <a:t>Action</a:t>
            </a:r>
            <a:r>
              <a:rPr lang="pt-PT" dirty="0"/>
              <a:t> #1: </a:t>
            </a:r>
            <a:r>
              <a:rPr lang="en-US" dirty="0"/>
              <a:t>Find and open the "Academia" icon</a:t>
            </a:r>
          </a:p>
          <a:p>
            <a:r>
              <a:rPr lang="en-US" dirty="0"/>
              <a:t>Action #2: Choose the desired class</a:t>
            </a:r>
          </a:p>
          <a:p>
            <a:r>
              <a:rPr lang="en-US" dirty="0"/>
              <a:t>Action #3: Choose the top right corner option</a:t>
            </a:r>
          </a:p>
          <a:p>
            <a:r>
              <a:rPr lang="en-US" dirty="0"/>
              <a:t>Action #4: Select “Schedule”</a:t>
            </a:r>
          </a:p>
          <a:p>
            <a:r>
              <a:rPr lang="pt-PT" dirty="0" err="1"/>
              <a:t>User</a:t>
            </a:r>
            <a:r>
              <a:rPr lang="pt-PT" dirty="0"/>
              <a:t>: UA </a:t>
            </a:r>
            <a:r>
              <a:rPr lang="pt-PT" dirty="0" err="1"/>
              <a:t>student</a:t>
            </a:r>
            <a:endParaRPr lang="pt-PT" dirty="0"/>
          </a:p>
          <a:p>
            <a:r>
              <a:rPr lang="pt-PT" dirty="0"/>
              <a:t>Question #1: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know</a:t>
            </a:r>
            <a:r>
              <a:rPr lang="pt-PT" dirty="0"/>
              <a:t> </a:t>
            </a:r>
            <a:r>
              <a:rPr lang="pt-PT" dirty="0" err="1"/>
              <a:t>how</a:t>
            </a:r>
            <a:r>
              <a:rPr lang="pt-PT" dirty="0"/>
              <a:t> to </a:t>
            </a:r>
            <a:r>
              <a:rPr lang="pt-PT" dirty="0" err="1"/>
              <a:t>reach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he</a:t>
            </a:r>
            <a:r>
              <a:rPr lang="pt-PT" dirty="0"/>
              <a:t> </a:t>
            </a:r>
            <a:r>
              <a:rPr lang="pt-PT" dirty="0" err="1"/>
              <a:t>desires</a:t>
            </a:r>
            <a:r>
              <a:rPr lang="pt-PT" dirty="0"/>
              <a:t>?</a:t>
            </a:r>
          </a:p>
          <a:p>
            <a:r>
              <a:rPr lang="pt-PT" dirty="0"/>
              <a:t>Question #2: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notice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top </a:t>
            </a:r>
            <a:r>
              <a:rPr lang="pt-PT" dirty="0" err="1"/>
              <a:t>right</a:t>
            </a:r>
            <a:r>
              <a:rPr lang="pt-PT" dirty="0"/>
              <a:t> </a:t>
            </a:r>
            <a:r>
              <a:rPr lang="pt-PT" dirty="0" err="1"/>
              <a:t>corner</a:t>
            </a:r>
            <a:r>
              <a:rPr lang="pt-PT" dirty="0"/>
              <a:t> </a:t>
            </a:r>
            <a:r>
              <a:rPr lang="pt-PT" dirty="0" err="1"/>
              <a:t>button</a:t>
            </a:r>
            <a:r>
              <a:rPr lang="pt-PT" dirty="0"/>
              <a:t>?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F907F1F-407B-4670-99DB-544780971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725" y="1478748"/>
            <a:ext cx="2639373" cy="469221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5D56167-A126-647A-F924-E802E235D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16" y="1478748"/>
            <a:ext cx="2110124" cy="469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48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74247-EC2E-4477-1AF9-C22A4F0C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0"/>
            <a:ext cx="9906000" cy="5500577"/>
          </a:xfrm>
        </p:spPr>
        <p:txBody>
          <a:bodyPr/>
          <a:lstStyle/>
          <a:p>
            <a:r>
              <a:rPr lang="pt-PT" dirty="0" err="1">
                <a:solidFill>
                  <a:schemeClr val="accent1"/>
                </a:solidFill>
              </a:rPr>
              <a:t>Appreciation</a:t>
            </a:r>
            <a:endParaRPr lang="pt-PT" dirty="0">
              <a:solidFill>
                <a:schemeClr val="accent1"/>
              </a:solidFill>
            </a:endParaRP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DB8CCA06-9711-A65D-9B02-C7655D088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50" y="2095131"/>
            <a:ext cx="5353760" cy="2962414"/>
          </a:xfrm>
        </p:spPr>
      </p:pic>
    </p:spTree>
    <p:extLst>
      <p:ext uri="{BB962C8B-B14F-4D97-AF65-F5344CB8AC3E}">
        <p14:creationId xmlns:p14="http://schemas.microsoft.com/office/powerpoint/2010/main" val="128052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2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9A5D57A-AAC3-9F03-9B7A-EFA2D176F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638174"/>
            <a:ext cx="10529048" cy="14763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Index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379D057D-262E-0A52-E614-0DE1AEE8D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553" y="2114549"/>
            <a:ext cx="4632341" cy="4190331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dirty="0"/>
              <a:t> 1. Introduction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 2. Heuristic Evaluation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 3. Results 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 4. Cognitive walkthrough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 5. Appreciation</a:t>
            </a:r>
          </a:p>
          <a:p>
            <a:pPr algn="l">
              <a:lnSpc>
                <a:spcPct val="100000"/>
              </a:lnSpc>
            </a:pP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m estátua&#10;&#10;Descrição gerada automaticamente">
            <a:extLst>
              <a:ext uri="{FF2B5EF4-FFF2-40B4-BE49-F238E27FC236}">
                <a16:creationId xmlns:a16="http://schemas.microsoft.com/office/drawing/2014/main" id="{0E2593C7-F75A-C06C-AE70-A5E949DF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8" y="1277975"/>
            <a:ext cx="44069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5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9A5D57A-AAC3-9F03-9B7A-EFA2D176F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638174"/>
            <a:ext cx="10529048" cy="14763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Introduction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379D057D-262E-0A52-E614-0DE1AEE8D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553" y="2114549"/>
            <a:ext cx="4632341" cy="419033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 err="1"/>
              <a:t>Wath</a:t>
            </a:r>
            <a:r>
              <a:rPr lang="en-US" sz="1700" dirty="0"/>
              <a:t> is </a:t>
            </a:r>
            <a:r>
              <a:rPr lang="en-US" sz="1700" dirty="0" err="1"/>
              <a:t>uamobile</a:t>
            </a:r>
            <a:r>
              <a:rPr lang="en-US" sz="1700" dirty="0"/>
              <a:t>: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0" dirty="0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0" dirty="0" err="1"/>
              <a:t>Aplicação</a:t>
            </a:r>
            <a:r>
              <a:rPr lang="en-US" sz="1700" b="0" dirty="0"/>
              <a:t> </a:t>
            </a:r>
            <a:r>
              <a:rPr lang="en-US" sz="1700" b="0" dirty="0" err="1"/>
              <a:t>móvel</a:t>
            </a:r>
            <a:r>
              <a:rPr lang="en-US" sz="1700" b="0" dirty="0"/>
              <a:t> da </a:t>
            </a:r>
            <a:r>
              <a:rPr lang="en-US" sz="1700" b="0" dirty="0" err="1"/>
              <a:t>Universidade</a:t>
            </a:r>
            <a:r>
              <a:rPr lang="en-US" sz="1700" b="0" dirty="0"/>
              <a:t> de Aveiro. </a:t>
            </a:r>
            <a:r>
              <a:rPr lang="en-US" sz="1700" b="0" dirty="0" err="1"/>
              <a:t>Permite</a:t>
            </a:r>
            <a:r>
              <a:rPr lang="en-US" sz="1700" b="0" dirty="0"/>
              <a:t> o </a:t>
            </a:r>
            <a:r>
              <a:rPr lang="en-US" sz="1700" b="0" dirty="0" err="1"/>
              <a:t>acesso</a:t>
            </a:r>
            <a:r>
              <a:rPr lang="en-US" sz="1700" b="0" dirty="0"/>
              <a:t> </a:t>
            </a:r>
            <a:r>
              <a:rPr lang="en-US" sz="1700" b="0" dirty="0" err="1"/>
              <a:t>integrado</a:t>
            </a:r>
            <a:r>
              <a:rPr lang="en-US" sz="1700" b="0" dirty="0"/>
              <a:t> e </a:t>
            </a:r>
            <a:r>
              <a:rPr lang="en-US" sz="1700" b="0" dirty="0" err="1"/>
              <a:t>em</a:t>
            </a:r>
            <a:r>
              <a:rPr lang="en-US" sz="1700" b="0" dirty="0"/>
              <a:t> tempo real a </a:t>
            </a:r>
            <a:r>
              <a:rPr lang="en-US" sz="1700" b="0" dirty="0" err="1"/>
              <a:t>conteúdos</a:t>
            </a:r>
            <a:r>
              <a:rPr lang="en-US" sz="1700" b="0" dirty="0"/>
              <a:t> </a:t>
            </a:r>
            <a:r>
              <a:rPr lang="en-US" sz="1700" b="0" dirty="0" err="1"/>
              <a:t>existentes</a:t>
            </a:r>
            <a:r>
              <a:rPr lang="en-US" sz="1700" b="0" dirty="0"/>
              <a:t> no PACO, e-learning e no portal da </a:t>
            </a:r>
            <a:r>
              <a:rPr lang="en-US" sz="1700" b="0" dirty="0" err="1"/>
              <a:t>ua</a:t>
            </a:r>
            <a:r>
              <a:rPr lang="en-US" sz="1700" b="0" dirty="0"/>
              <a:t>.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Target users:</a:t>
            </a:r>
          </a:p>
          <a:p>
            <a:pPr algn="l">
              <a:lnSpc>
                <a:spcPct val="90000"/>
              </a:lnSpc>
            </a:pPr>
            <a:endParaRPr lang="en-US" sz="1700" dirty="0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0" dirty="0"/>
              <a:t>The </a:t>
            </a:r>
            <a:r>
              <a:rPr lang="en-US" sz="1700" b="0" dirty="0" err="1"/>
              <a:t>plataform</a:t>
            </a:r>
            <a:r>
              <a:rPr lang="en-US" sz="1700" b="0" dirty="0"/>
              <a:t> is aimed for all employees and students of </a:t>
            </a:r>
            <a:r>
              <a:rPr lang="en-US" sz="1700" b="0" dirty="0" err="1"/>
              <a:t>universidade</a:t>
            </a:r>
            <a:r>
              <a:rPr lang="en-US" sz="1700" b="0" dirty="0"/>
              <a:t> de </a:t>
            </a:r>
            <a:r>
              <a:rPr lang="en-US" sz="1700" b="0" dirty="0" err="1"/>
              <a:t>aveiro</a:t>
            </a:r>
            <a:endParaRPr lang="en-US" sz="1700" b="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Livros">
            <a:extLst>
              <a:ext uri="{FF2B5EF4-FFF2-40B4-BE49-F238E27FC236}">
                <a16:creationId xmlns:a16="http://schemas.microsoft.com/office/drawing/2014/main" id="{F0A84A55-DE6E-7601-6B37-EE98D1B89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492" y="2114549"/>
            <a:ext cx="4210052" cy="4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9A5D57A-AAC3-9F03-9B7A-EFA2D176F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638174"/>
            <a:ext cx="10529048" cy="14763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Evaluation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379D057D-262E-0A52-E614-0DE1AEE8D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553" y="2114549"/>
            <a:ext cx="4632341" cy="419033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To evaluate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Uamobile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we are using Jakob Nielsen’s general principles for interaction design</a:t>
            </a:r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Visibility of system status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Match between system and the real world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User control and freedom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Consistency and standards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Error prevention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Flexibility and efficiency of use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Aesthetic and minimalist design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Help and documentation	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9E85DF05-5785-9E94-0D80-671B6E007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02" y="2535367"/>
            <a:ext cx="5574199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6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2096EABF-579F-4307-8952-04905085F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Picture 153" descr="Hand holding a pen shading number on a sheet">
            <a:extLst>
              <a:ext uri="{FF2B5EF4-FFF2-40B4-BE49-F238E27FC236}">
                <a16:creationId xmlns:a16="http://schemas.microsoft.com/office/drawing/2014/main" id="{28266AF5-E69F-5F4F-B0BE-7BAFB9DD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5695"/>
          <a:stretch/>
        </p:blipFill>
        <p:spPr>
          <a:xfrm>
            <a:off x="5390" y="10"/>
            <a:ext cx="12186610" cy="6857989"/>
          </a:xfrm>
          <a:prstGeom prst="rect">
            <a:avLst/>
          </a:prstGeom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5EB10A03-5D6B-434F-8A21-31AA413C7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3709"/>
            <a:ext cx="12197392" cy="3751685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2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45BD26E-919A-4021-8008-5E46F090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475298"/>
            <a:ext cx="2079811" cy="438270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9A5D57A-AAC3-9F03-9B7A-EFA2D176F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928688"/>
            <a:ext cx="6410326" cy="3890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Heuristic Evaluation </a:t>
            </a:r>
          </a:p>
        </p:txBody>
      </p:sp>
      <p:sp>
        <p:nvSpPr>
          <p:cNvPr id="164" name="Rectangle 23">
            <a:extLst>
              <a:ext uri="{FF2B5EF4-FFF2-40B4-BE49-F238E27FC236}">
                <a16:creationId xmlns:a16="http://schemas.microsoft.com/office/drawing/2014/main" id="{518D5890-01F1-4DF6-8EA5-01EA2D30F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6458" y="-4763"/>
            <a:ext cx="2863624" cy="688607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302852 w 4726643"/>
              <a:gd name="connsiteY0" fmla="*/ 0 h 6857998"/>
              <a:gd name="connsiteX1" fmla="*/ 4726643 w 4726643"/>
              <a:gd name="connsiteY1" fmla="*/ 0 h 6857998"/>
              <a:gd name="connsiteX2" fmla="*/ 4726643 w 4726643"/>
              <a:gd name="connsiteY2" fmla="*/ 6857998 h 6857998"/>
              <a:gd name="connsiteX3" fmla="*/ 0 w 4726643"/>
              <a:gd name="connsiteY3" fmla="*/ 6836528 h 6857998"/>
              <a:gd name="connsiteX4" fmla="*/ 1302852 w 4726643"/>
              <a:gd name="connsiteY4" fmla="*/ 0 h 6857998"/>
              <a:gd name="connsiteX0" fmla="*/ 1554400 w 4726643"/>
              <a:gd name="connsiteY0" fmla="*/ 0 h 6857998"/>
              <a:gd name="connsiteX1" fmla="*/ 4726643 w 4726643"/>
              <a:gd name="connsiteY1" fmla="*/ 0 h 6857998"/>
              <a:gd name="connsiteX2" fmla="*/ 4726643 w 4726643"/>
              <a:gd name="connsiteY2" fmla="*/ 6857998 h 6857998"/>
              <a:gd name="connsiteX3" fmla="*/ 0 w 4726643"/>
              <a:gd name="connsiteY3" fmla="*/ 6836528 h 6857998"/>
              <a:gd name="connsiteX4" fmla="*/ 1554400 w 4726643"/>
              <a:gd name="connsiteY4" fmla="*/ 0 h 6857998"/>
              <a:gd name="connsiteX0" fmla="*/ 1782548 w 4726643"/>
              <a:gd name="connsiteY0" fmla="*/ 0 h 6857998"/>
              <a:gd name="connsiteX1" fmla="*/ 4726643 w 4726643"/>
              <a:gd name="connsiteY1" fmla="*/ 0 h 6857998"/>
              <a:gd name="connsiteX2" fmla="*/ 4726643 w 4726643"/>
              <a:gd name="connsiteY2" fmla="*/ 6857998 h 6857998"/>
              <a:gd name="connsiteX3" fmla="*/ 0 w 4726643"/>
              <a:gd name="connsiteY3" fmla="*/ 6836528 h 6857998"/>
              <a:gd name="connsiteX4" fmla="*/ 1782548 w 4726643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6643" h="6857998">
                <a:moveTo>
                  <a:pt x="1782548" y="0"/>
                </a:moveTo>
                <a:lnTo>
                  <a:pt x="4726643" y="0"/>
                </a:lnTo>
                <a:lnTo>
                  <a:pt x="4726643" y="6857998"/>
                </a:lnTo>
                <a:lnTo>
                  <a:pt x="0" y="6836528"/>
                </a:lnTo>
                <a:lnTo>
                  <a:pt x="178254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9D057D-262E-0A52-E614-0DE1AEE8D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8349" y="3986213"/>
            <a:ext cx="1872661" cy="2023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1600" b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CA1FC24-16C7-4C16-887C-BBBC6001B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707275" y="2"/>
            <a:ext cx="3496849" cy="218598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192C383-6990-4C74-A5FF-EAB4A1EA2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4938713"/>
            <a:ext cx="3790508" cy="191928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35C1B90-3208-4854-BFDE-310A0263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430684" y="6103470"/>
            <a:ext cx="5755926" cy="75452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FB20B9B-B58D-4A05-87A2-6F8C78BD7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9213" y="376780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73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18576E04-BA34-4597-8F97-B162CC6EB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A5D57A-AAC3-9F03-9B7A-EFA2D176F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533400"/>
            <a:ext cx="7183093" cy="17002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Heuristic evaluation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02EC712-0AB7-4B03-9231-5A495F816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675313" y="5104016"/>
            <a:ext cx="9516687" cy="179208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379D057D-262E-0A52-E614-0DE1AEE8D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466784"/>
            <a:ext cx="7183092" cy="383809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Issue 1: </a:t>
            </a:r>
            <a:r>
              <a:rPr lang="en-US" sz="1500" b="0" dirty="0"/>
              <a:t>access a menu without internet.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Heuristic: </a:t>
            </a:r>
            <a:r>
              <a:rPr lang="en-US" sz="1500" b="0" dirty="0"/>
              <a:t>Visibility of system status.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Severity</a:t>
            </a:r>
            <a:r>
              <a:rPr lang="en-US" sz="1500" b="0" dirty="0"/>
              <a:t>: 2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Description: </a:t>
            </a:r>
            <a:r>
              <a:rPr lang="en-US" sz="1500" b="0" dirty="0"/>
              <a:t>when we try to access a menu without internet, there is no connection failure warning and it stays in a loop.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Issue 2: </a:t>
            </a:r>
            <a:r>
              <a:rPr lang="en-US" sz="1500" b="0" dirty="0"/>
              <a:t>“</a:t>
            </a:r>
            <a:r>
              <a:rPr lang="en-US" sz="1500" b="0" dirty="0" err="1"/>
              <a:t>Administrativos</a:t>
            </a:r>
            <a:r>
              <a:rPr lang="en-US" sz="1500" b="0" dirty="0"/>
              <a:t>” logo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Heuristic: </a:t>
            </a:r>
            <a:r>
              <a:rPr lang="en-US" sz="1500" b="0" dirty="0"/>
              <a:t>match between system and the real world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Severity</a:t>
            </a:r>
            <a:r>
              <a:rPr lang="en-US" sz="1500" b="0" dirty="0"/>
              <a:t>: 1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Description: </a:t>
            </a:r>
            <a:r>
              <a:rPr lang="en-US" sz="1500" b="0" dirty="0"/>
              <a:t>The “</a:t>
            </a:r>
            <a:r>
              <a:rPr lang="en-US" sz="1500" b="0" dirty="0" err="1"/>
              <a:t>administrativos</a:t>
            </a:r>
            <a:r>
              <a:rPr lang="en-US" sz="1500" b="0" dirty="0"/>
              <a:t>” logo looks like a church and it’s not clear what the menu means.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b="0" dirty="0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E1A681-EC02-4412-A64B-CEC7D0845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703724" y="0"/>
            <a:ext cx="166254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Uma imagem com texto, céu noturno&#10;&#10;Descrição gerada automaticamente">
            <a:extLst>
              <a:ext uri="{FF2B5EF4-FFF2-40B4-BE49-F238E27FC236}">
                <a16:creationId xmlns:a16="http://schemas.microsoft.com/office/drawing/2014/main" id="{0B825F48-144A-C695-23C4-8B2649EDC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55" y="1223054"/>
            <a:ext cx="1629969" cy="2739444"/>
          </a:xfrm>
          <a:prstGeom prst="rect">
            <a:avLst/>
          </a:prstGeom>
        </p:spPr>
      </p:pic>
      <p:pic>
        <p:nvPicPr>
          <p:cNvPr id="9" name="Imagem 8" descr="Uma imagem com texto, céu noturno&#10;&#10;Descrição gerada automaticamente">
            <a:extLst>
              <a:ext uri="{FF2B5EF4-FFF2-40B4-BE49-F238E27FC236}">
                <a16:creationId xmlns:a16="http://schemas.microsoft.com/office/drawing/2014/main" id="{E273A0DB-FEC9-1EDB-2576-048393E7C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287" y="4740853"/>
            <a:ext cx="2675313" cy="42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2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1" name="Rectangle 170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A5D57A-AAC3-9F03-9B7A-EFA2D176F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426" y="533400"/>
            <a:ext cx="4529138" cy="1671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Heuristic evaluation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9D057D-262E-0A52-E614-0DE1AEE8D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2205038"/>
            <a:ext cx="4405314" cy="411956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Issue 3: </a:t>
            </a:r>
            <a:r>
              <a:rPr lang="en-US" b="0" dirty="0"/>
              <a:t>Schedule not available.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Heuristic</a:t>
            </a:r>
            <a:r>
              <a:rPr lang="en-US" b="0" dirty="0"/>
              <a:t>: match between system and the real world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Severity</a:t>
            </a:r>
            <a:r>
              <a:rPr lang="en-US" b="0" dirty="0"/>
              <a:t>: 3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Description: </a:t>
            </a:r>
            <a:r>
              <a:rPr lang="en-US" b="0" dirty="0"/>
              <a:t>the full schedule is nowhere to be found. The most logical position for a schedule would be an accessible location.</a:t>
            </a:r>
          </a:p>
          <a:p>
            <a:pPr algn="l">
              <a:lnSpc>
                <a:spcPct val="90000"/>
              </a:lnSpc>
            </a:pPr>
            <a:endParaRPr lang="en-US" b="0" dirty="0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m texto, preto, jogador, fechar&#10;&#10;Descrição gerada automaticamente">
            <a:extLst>
              <a:ext uri="{FF2B5EF4-FFF2-40B4-BE49-F238E27FC236}">
                <a16:creationId xmlns:a16="http://schemas.microsoft.com/office/drawing/2014/main" id="{087468EE-7C69-6415-4696-ADE63709B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96" y="149511"/>
            <a:ext cx="1732249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3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1" name="Rectangle 170">
            <a:extLst>
              <a:ext uri="{FF2B5EF4-FFF2-40B4-BE49-F238E27FC236}">
                <a16:creationId xmlns:a16="http://schemas.microsoft.com/office/drawing/2014/main" id="{B64CD7FE-A713-4F49-85A1-1288513C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9BAAD23-0119-402F-8301-E5F5CD03F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2790967" cy="9007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E3C22F-EDA2-4D06-924A-8184ADCD1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727743" y="0"/>
            <a:ext cx="3464257" cy="160361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9A5D57A-AAC3-9F03-9B7A-EFA2D176F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757238"/>
            <a:ext cx="9710738" cy="1245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Heuristic evaluation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B92B40A-D71A-4D53-A8B2-41176E222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49000" y="0"/>
            <a:ext cx="1143000" cy="44014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45D1022-1095-4170-84E8-BBA5C08F1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2065" y="4942445"/>
            <a:ext cx="2533303" cy="191555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3A89759-1F78-4414-80AF-0441C3F13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6114197"/>
            <a:ext cx="8441268" cy="7438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6E0C12DF-202E-F4E3-2F19-FD14F8C5D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8" y="1818072"/>
            <a:ext cx="2023199" cy="44959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4291E4-59AA-B216-CC0E-ADB361CAF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66" y="1818072"/>
            <a:ext cx="2023199" cy="4495999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379D057D-262E-0A52-E614-0DE1AEE8D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4833" y="2364755"/>
            <a:ext cx="4152045" cy="394508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Issue 4: </a:t>
            </a:r>
            <a:r>
              <a:rPr lang="en-US" b="0" dirty="0"/>
              <a:t>very confusing and unintuitive app.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Heuristic</a:t>
            </a:r>
            <a:r>
              <a:rPr lang="en-US" b="0" dirty="0"/>
              <a:t>: aesthetic and minimalist design.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Severity</a:t>
            </a:r>
            <a:r>
              <a:rPr lang="en-US" b="0" dirty="0"/>
              <a:t>: 2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Description: </a:t>
            </a:r>
            <a:r>
              <a:rPr lang="en-US" b="0" dirty="0"/>
              <a:t>some menu tabs are not constant and can be changed without the user noticing.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4034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1" name="Rectangle 170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A5D57A-AAC3-9F03-9B7A-EFA2D176F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426" y="533400"/>
            <a:ext cx="4529138" cy="1671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Heuristic evaluation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9D057D-262E-0A52-E614-0DE1AEE8D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2205038"/>
            <a:ext cx="4405314" cy="411956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Issue 5</a:t>
            </a:r>
            <a:r>
              <a:rPr lang="en-US" b="0" dirty="0"/>
              <a:t>: no logging out prompt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0" dirty="0"/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Heuristic: </a:t>
            </a:r>
            <a:r>
              <a:rPr lang="en-US" b="0" dirty="0"/>
              <a:t>error prevention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0" dirty="0"/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Severity: </a:t>
            </a:r>
            <a:r>
              <a:rPr lang="en-US" b="0" dirty="0"/>
              <a:t>1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0" dirty="0"/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Description: </a:t>
            </a:r>
            <a:r>
              <a:rPr lang="en-US" b="0" dirty="0"/>
              <a:t>logging out should give some type of prompt to confirm.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WhatsApp Video 2023-03-08 at 21.33.31" descr="Uma imagem com texto, captura de ecrã, eletrónica&#10;&#10;Descrição gerada automaticamente">
            <a:hlinkClick r:id="" action="ppaction://media"/>
            <a:extLst>
              <a:ext uri="{FF2B5EF4-FFF2-40B4-BE49-F238E27FC236}">
                <a16:creationId xmlns:a16="http://schemas.microsoft.com/office/drawing/2014/main" id="{3A31E2FB-3E05-78A7-2A6E-FF54ECFB12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41288" y="533401"/>
            <a:ext cx="3272026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3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FF993AF6F7C24AB0DF7CB72EA351F4" ma:contentTypeVersion="7" ma:contentTypeDescription="Create a new document." ma:contentTypeScope="" ma:versionID="23993fee9655bb9c15e4c283dfb27561">
  <xsd:schema xmlns:xsd="http://www.w3.org/2001/XMLSchema" xmlns:xs="http://www.w3.org/2001/XMLSchema" xmlns:p="http://schemas.microsoft.com/office/2006/metadata/properties" xmlns:ns3="60bc318e-7fae-40c6-a302-4853a6cb3c2d" xmlns:ns4="5c898780-f938-4b17-ae41-ce737959e311" targetNamespace="http://schemas.microsoft.com/office/2006/metadata/properties" ma:root="true" ma:fieldsID="f73fcef1a0e203c8e070d034a89acd30" ns3:_="" ns4:_="">
    <xsd:import namespace="60bc318e-7fae-40c6-a302-4853a6cb3c2d"/>
    <xsd:import namespace="5c898780-f938-4b17-ae41-ce737959e3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c318e-7fae-40c6-a302-4853a6cb3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98780-f938-4b17-ae41-ce737959e3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402F74-DF69-4A62-8173-7C10BA6AA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bc318e-7fae-40c6-a302-4853a6cb3c2d"/>
    <ds:schemaRef ds:uri="5c898780-f938-4b17-ae41-ce737959e3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2BC079-AD9D-42B2-AEFF-B56DCB8971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956A20-D630-469E-9F1E-F904335099C3}">
  <ds:schemaRefs>
    <ds:schemaRef ds:uri="http://purl.org/dc/elements/1.1/"/>
    <ds:schemaRef ds:uri="60bc318e-7fae-40c6-a302-4853a6cb3c2d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5c898780-f938-4b17-ae41-ce737959e31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611</Words>
  <Application>Microsoft Office PowerPoint</Application>
  <PresentationFormat>Ecrã Panorâmico</PresentationFormat>
  <Paragraphs>121</Paragraphs>
  <Slides>16</Slides>
  <Notes>0</Notes>
  <HiddenSlides>0</HiddenSlides>
  <MMClips>1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Arial</vt:lpstr>
      <vt:lpstr>Calibri</vt:lpstr>
      <vt:lpstr>Univers Condensed Light</vt:lpstr>
      <vt:lpstr>Walbaum Display Light</vt:lpstr>
      <vt:lpstr>AngleLinesVTI</vt:lpstr>
      <vt:lpstr>UAmobile</vt:lpstr>
      <vt:lpstr>Index</vt:lpstr>
      <vt:lpstr>Introduction</vt:lpstr>
      <vt:lpstr>Evaluation</vt:lpstr>
      <vt:lpstr>Heuristic Evaluation </vt:lpstr>
      <vt:lpstr>Heuristic evaluation</vt:lpstr>
      <vt:lpstr>Heuristic evaluation</vt:lpstr>
      <vt:lpstr>Heuristic evaluation</vt:lpstr>
      <vt:lpstr>Heuristic evaluation</vt:lpstr>
      <vt:lpstr>Heuristic evaluation</vt:lpstr>
      <vt:lpstr>Results</vt:lpstr>
      <vt:lpstr>Results</vt:lpstr>
      <vt:lpstr>Cognitive walkthrough</vt:lpstr>
      <vt:lpstr>Cognitive walkthrough</vt:lpstr>
      <vt:lpstr>Cognitive walkthrough</vt:lpstr>
      <vt:lpstr>Appreciation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UAmobile</dc:title>
  <dc:creator>André Silva</dc:creator>
  <cp:lastModifiedBy>André Silva</cp:lastModifiedBy>
  <cp:revision>19</cp:revision>
  <dcterms:created xsi:type="dcterms:W3CDTF">2023-03-08T14:45:58Z</dcterms:created>
  <dcterms:modified xsi:type="dcterms:W3CDTF">2023-03-09T12:29:03Z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0x01010047FF993AF6F7C24AB0DF7CB72EA351F4</vt:lpwstr>
  </property>
</Properties>
</file>