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0" r:id="rId8"/>
    <p:sldId id="262" r:id="rId9"/>
    <p:sldId id="263" r:id="rId10"/>
    <p:sldId id="266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5FB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82A79-B74F-5CC1-144E-3A1CD2504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08B207-040A-A793-6044-2812887F2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56A46B-FE25-99B9-62CF-9452CA83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E90245-B43D-81F5-2B84-2C2F657C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CB3F05-56EC-7925-BCA8-4AC1FF42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04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0E0B6-0947-587B-7A91-7449EF3A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0A50DF-D53F-39D1-F633-B5792562F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C7E6C-544C-F768-7F29-7C526387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9C26B4-0320-C7C3-21CD-EFE49CD7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B964E7-D3CE-6B7B-FB77-9CD1CB4E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0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CAB4EA-9CD9-2677-A468-D4C23D40A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D72AE3-A21C-C120-C38E-A6B35BB38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5752E3-7ACD-1732-12AF-A1403E02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98842E-D060-47A1-F562-BF78A072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CCD8ED-A238-4966-A6D5-1BFEFE39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81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83207-4450-BDF3-F51B-61167D5F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B2C11-332A-1B98-A39E-E1D39D23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B4826C-A1CA-28A8-BA48-6C0B750D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542071-CF41-6902-4658-9E8602F0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C20BDC-EF9C-3865-B47A-A9FCCA06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45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F458D-5468-C526-BBFF-94F3B1B3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A100DD-7F41-3AFF-9A09-2E82A2E4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2E8B-664D-7DB0-A2C9-A9A3CDD8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520DB-B748-C2B4-3C93-D4A35331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A684CF-97C1-2F0E-C190-608047E0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80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A4B9-2756-2918-7F5C-8600254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53D0EE-23E4-0352-2E1F-E460ABE06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535D7B-5FB2-58A9-DFFF-F9521C11D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B74D96-D72C-66C5-FD86-0DA217B2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D9AD0D-28EE-E636-159F-FB3C7E66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5D43FF-2198-8B24-DC33-631AE2A5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8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805BD-DB5B-1A2B-CD03-877BC5B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8CF68F-4DB0-8F7D-9CF3-379ECADC5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6C2C7B-6DEF-F000-E736-9B5AE5F82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10957C-A50F-03FF-83C3-3750B8165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E59D7A-B2AC-ACE7-67AA-3BBCD7633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621693-7632-78C0-4791-B24ED217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C66785-F319-A394-CD7E-333B9B08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18A78A-0957-CB4F-852A-C0C46441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0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45B16-FCCE-5062-5B34-26D4BAE0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99921A-EC25-B0FD-B5EA-8A799F1E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ACD3CA-88D9-DE86-EEC8-34131DB3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05351D-B026-4DAB-8F6B-D88C9F8F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19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4B16A2-B92C-C2EE-CA32-83390201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B9A7FB-AEC3-DAD8-82D5-7FD7A544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427EA3-902C-E6DC-B675-BB7F7A57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D4521-672C-EA59-2764-AECF8FC2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609684-27DD-7708-B30D-346F3B61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302715-1219-86F5-D12E-E8596FF26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58C383-3143-224C-6103-C0EB3F65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0EE0CA-FA3D-B5B7-4B84-5F89791F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A725AD-9E45-E315-A966-4EF46127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17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834E7-DD01-5013-FA57-C20B85D5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236280-3A1A-C27E-9F7A-5187A1166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CC2B41-D8B0-D82D-3927-E7FB6CA4B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D1CC61-BC06-6F6E-F077-891E5117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C1BE-79B9-491E-9EA4-F75F8D0516DF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F7E221-AFDE-1C76-6CCC-13187E05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BA7EA9-6438-EED2-E108-FBCBEE10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39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2F5FB"/>
            </a:gs>
            <a:gs pos="6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A0305F-43E2-B6EB-2C3E-E48F9665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982579-20DC-9A6D-A43A-9A747B1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F3462-57A3-A1BC-0B2D-AEBBC06B6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C1BE-79B9-491E-9EA4-F75F8D0516DF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1CEFAE-0290-B8C0-393F-1B385625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81449B-D3FE-1BD8-A6DB-9541CDBA2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4DC1-190F-4B9F-B759-322215699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2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A9172-7AD6-E8A9-4738-EE316083B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87" y="495300"/>
            <a:ext cx="11731625" cy="1619250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ANALISE DOS ESTABELECIMENTOS DE ALIMENTAÇÃO EM LOS ANGELES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06C676-B168-1675-DDC9-F2AAB988F020}"/>
              </a:ext>
            </a:extLst>
          </p:cNvPr>
          <p:cNvSpPr txBox="1"/>
          <p:nvPr/>
        </p:nvSpPr>
        <p:spPr>
          <a:xfrm>
            <a:off x="2878666" y="6157819"/>
            <a:ext cx="667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Apresentação do projeto 8</a:t>
            </a:r>
          </a:p>
          <a:p>
            <a:pPr algn="ctr"/>
            <a:r>
              <a:rPr lang="pt-BR" dirty="0"/>
              <a:t>Por: André Corso Câmara</a:t>
            </a:r>
          </a:p>
        </p:txBody>
      </p:sp>
    </p:spTree>
    <p:extLst>
      <p:ext uri="{BB962C8B-B14F-4D97-AF65-F5344CB8AC3E}">
        <p14:creationId xmlns:p14="http://schemas.microsoft.com/office/powerpoint/2010/main" val="336749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D4AFAE5-CCFA-7FE6-53A9-C87322BB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503" y="1405769"/>
            <a:ext cx="2967775" cy="2825094"/>
          </a:xfrm>
          <a:prstGeom prst="rect">
            <a:avLst/>
          </a:prstGeom>
        </p:spPr>
      </p:pic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9F2D4FB6-7574-277A-1AF0-4DFE566A2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2166" y="1483243"/>
            <a:ext cx="4734586" cy="101931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C5779F0-EE11-5862-3A52-94655B8E1309}"/>
              </a:ext>
            </a:extLst>
          </p:cNvPr>
          <p:cNvSpPr txBox="1"/>
          <p:nvPr/>
        </p:nvSpPr>
        <p:spPr>
          <a:xfrm>
            <a:off x="6889431" y="1036437"/>
            <a:ext cx="318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Estabelecimentos no top10 ruas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31647E-0DEB-567A-4386-78A7174E4E7E}"/>
              </a:ext>
            </a:extLst>
          </p:cNvPr>
          <p:cNvSpPr txBox="1"/>
          <p:nvPr/>
        </p:nvSpPr>
        <p:spPr>
          <a:xfrm>
            <a:off x="1911896" y="1036437"/>
            <a:ext cx="436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Calculo da media por rua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E91DFE-F131-259B-CC30-C2B11A819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940" y="5059828"/>
            <a:ext cx="8564170" cy="11526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D431C9A-17E7-1306-C757-29C459F5C61F}"/>
              </a:ext>
            </a:extLst>
          </p:cNvPr>
          <p:cNvSpPr txBox="1"/>
          <p:nvPr/>
        </p:nvSpPr>
        <p:spPr>
          <a:xfrm>
            <a:off x="2696963" y="4789011"/>
            <a:ext cx="473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Calculo de todos as ruas com 1 estabelecimento</a:t>
            </a:r>
          </a:p>
        </p:txBody>
      </p:sp>
    </p:spTree>
    <p:extLst>
      <p:ext uri="{BB962C8B-B14F-4D97-AF65-F5344CB8AC3E}">
        <p14:creationId xmlns:p14="http://schemas.microsoft.com/office/powerpoint/2010/main" val="5491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C03E8-0E27-9F70-A4CB-773A62EB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5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4EADE-0E3C-E44E-F307-86D7A0BF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Devem ser avenidas comerciais, provavelmente no centro comercial da cidade. 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A média de estabelecimentos por rua é 7,3. O que é muito pequeno, pois a maioria das ruas(620 de um total de 1158) só têm um estabelecimento. </a:t>
            </a:r>
          </a:p>
        </p:txBody>
      </p:sp>
    </p:spTree>
    <p:extLst>
      <p:ext uri="{BB962C8B-B14F-4D97-AF65-F5344CB8AC3E}">
        <p14:creationId xmlns:p14="http://schemas.microsoft.com/office/powerpoint/2010/main" val="65402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4B434-A0FE-3D70-D203-385D080C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Avaliando o numero de assentos dos restaurantes das top 10 ruas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D41435-6402-B659-4784-5FADD7F27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455" y="2153161"/>
            <a:ext cx="10319556" cy="4339714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859FF5-0567-F43B-1D06-D822A04F2534}"/>
              </a:ext>
            </a:extLst>
          </p:cNvPr>
          <p:cNvSpPr txBox="1"/>
          <p:nvPr/>
        </p:nvSpPr>
        <p:spPr>
          <a:xfrm>
            <a:off x="2833687" y="1968495"/>
            <a:ext cx="652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Gráfico tipo violino</a:t>
            </a:r>
          </a:p>
        </p:txBody>
      </p:sp>
    </p:spTree>
    <p:extLst>
      <p:ext uri="{BB962C8B-B14F-4D97-AF65-F5344CB8AC3E}">
        <p14:creationId xmlns:p14="http://schemas.microsoft.com/office/powerpoint/2010/main" val="243742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5F9C5-4223-761E-0E75-B4DBA7C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Conclusão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018336-94BF-E6C6-8B69-22DF377C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nove das 10 ruas mais movimentadas possuem em media mais de 40 assentos por estabelecimento, o que me faz concluir que as ruas mais movimentadas possuem estabelecimentos maiores. 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Entretanto a tendencia de assentos geral e das ruas mais movimentadas é a mesma.</a:t>
            </a:r>
          </a:p>
        </p:txBody>
      </p:sp>
    </p:spTree>
    <p:extLst>
      <p:ext uri="{BB962C8B-B14F-4D97-AF65-F5344CB8AC3E}">
        <p14:creationId xmlns:p14="http://schemas.microsoft.com/office/powerpoint/2010/main" val="22490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5ACA6-6471-E470-8C67-15E31C8D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/>
              <a:t>Analise da Distribuição de estabelecimentos em L.A. por tipo: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F0CA06-C219-34F0-79E9-E48E4D226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067" y="2016831"/>
            <a:ext cx="9545088" cy="484116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5C7E7E-C563-478C-500A-85A82E80B289}"/>
              </a:ext>
            </a:extLst>
          </p:cNvPr>
          <p:cNvSpPr txBox="1"/>
          <p:nvPr/>
        </p:nvSpPr>
        <p:spPr>
          <a:xfrm>
            <a:off x="3754851" y="1690688"/>
            <a:ext cx="454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NUMERICAMENTE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79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21233-3455-9CD3-CD5C-07184B87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192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Gráfico em pizza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965A744-2FFF-6A9C-FA9F-57D4EFADA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940" y="1610661"/>
            <a:ext cx="7838881" cy="524733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7CB7BC-0436-4C8C-E7F4-D4A8396F879D}"/>
              </a:ext>
            </a:extLst>
          </p:cNvPr>
          <p:cNvSpPr txBox="1"/>
          <p:nvPr/>
        </p:nvSpPr>
        <p:spPr>
          <a:xfrm>
            <a:off x="3603940" y="2076738"/>
            <a:ext cx="454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PERCENTUALMENTE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537AFEF-BAE4-1BB3-F2BC-55862C6CC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535" y="3428999"/>
            <a:ext cx="2238687" cy="20767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AE4AF6D-3A91-27E5-4C0A-A63E80C0B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503" y="2319182"/>
            <a:ext cx="1743318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FA84B-D24C-C0F8-04B6-29F538C3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2E3ED4-1DD1-1613-19E0-80649211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 grande maioria são restaurantes, alguns fast </a:t>
            </a:r>
            <a:r>
              <a:rPr lang="pt-BR" dirty="0" err="1">
                <a:solidFill>
                  <a:srgbClr val="C00000"/>
                </a:solidFill>
              </a:rPr>
              <a:t>foods</a:t>
            </a:r>
            <a:r>
              <a:rPr lang="pt-BR" dirty="0">
                <a:solidFill>
                  <a:srgbClr val="C00000"/>
                </a:solidFill>
              </a:rPr>
              <a:t> e poucos são de outro tipo</a:t>
            </a:r>
          </a:p>
        </p:txBody>
      </p:sp>
    </p:spTree>
    <p:extLst>
      <p:ext uri="{BB962C8B-B14F-4D97-AF65-F5344CB8AC3E}">
        <p14:creationId xmlns:p14="http://schemas.microsoft.com/office/powerpoint/2010/main" val="312535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1806A-9EF0-F221-2A9F-279DE68A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Analise da Ligação com Franquias/redes: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53EC97-D915-79EA-BAD6-AA7CC0E24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1652426"/>
            <a:ext cx="6636714" cy="5205574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96EEDFE-7C9E-99AA-1D6D-F699C5B1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073" y="1954750"/>
            <a:ext cx="181952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4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68078-5842-4A47-B31C-7290871CB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3095625"/>
            <a:ext cx="10515600" cy="3621618"/>
          </a:xfrm>
        </p:spPr>
        <p:txBody>
          <a:bodyPr numCol="2"/>
          <a:lstStyle/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</a:rPr>
              <a:t>Ligados a redes/franquias:</a:t>
            </a:r>
          </a:p>
          <a:p>
            <a:r>
              <a:rPr lang="pt-BR" dirty="0">
                <a:solidFill>
                  <a:srgbClr val="C00000"/>
                </a:solidFill>
              </a:rPr>
              <a:t>Fast </a:t>
            </a:r>
            <a:r>
              <a:rPr lang="pt-BR" dirty="0" err="1">
                <a:solidFill>
                  <a:srgbClr val="C00000"/>
                </a:solidFill>
              </a:rPr>
              <a:t>foods</a:t>
            </a:r>
            <a:r>
              <a:rPr lang="pt-BR" dirty="0">
                <a:solidFill>
                  <a:srgbClr val="C00000"/>
                </a:solidFill>
              </a:rPr>
              <a:t>: 57%</a:t>
            </a:r>
          </a:p>
          <a:p>
            <a:r>
              <a:rPr lang="pt-BR" dirty="0">
                <a:solidFill>
                  <a:srgbClr val="C00000"/>
                </a:solidFill>
              </a:rPr>
              <a:t>Cafés: 61%</a:t>
            </a:r>
          </a:p>
          <a:p>
            <a:r>
              <a:rPr lang="pt-BR" dirty="0" err="1">
                <a:solidFill>
                  <a:srgbClr val="C00000"/>
                </a:solidFill>
              </a:rPr>
              <a:t>bakery</a:t>
            </a:r>
            <a:r>
              <a:rPr lang="pt-BR" dirty="0">
                <a:solidFill>
                  <a:srgbClr val="C00000"/>
                </a:solidFill>
              </a:rPr>
              <a:t>(padarias) 100%</a:t>
            </a:r>
          </a:p>
          <a:p>
            <a:pPr marL="0" indent="0">
              <a:buNone/>
            </a:pPr>
            <a:endParaRPr lang="pt-BR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</a:rPr>
              <a:t>Não ligados a redes/franquias :</a:t>
            </a:r>
          </a:p>
          <a:p>
            <a:r>
              <a:rPr lang="pt-BR" dirty="0">
                <a:solidFill>
                  <a:srgbClr val="C00000"/>
                </a:solidFill>
              </a:rPr>
              <a:t>Pizzarias 48%</a:t>
            </a:r>
            <a:endParaRPr lang="pt-BR" b="1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Restaurantes 32%</a:t>
            </a:r>
          </a:p>
          <a:p>
            <a:r>
              <a:rPr lang="pt-BR" dirty="0">
                <a:solidFill>
                  <a:srgbClr val="C00000"/>
                </a:solidFill>
              </a:rPr>
              <a:t>Bares 26%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A4FC75-66C1-0C15-226F-2B3E6814C6D6}"/>
              </a:ext>
            </a:extLst>
          </p:cNvPr>
          <p:cNvSpPr txBox="1"/>
          <p:nvPr/>
        </p:nvSpPr>
        <p:spPr>
          <a:xfrm>
            <a:off x="576852" y="416982"/>
            <a:ext cx="108119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C00000"/>
                </a:solidFill>
              </a:rPr>
              <a:t>Conclusão:</a:t>
            </a:r>
          </a:p>
          <a:p>
            <a:pPr algn="ctr"/>
            <a:endParaRPr lang="pt-BR" sz="3200" dirty="0">
              <a:solidFill>
                <a:srgbClr val="C00000"/>
              </a:solidFill>
            </a:endParaRPr>
          </a:p>
          <a:p>
            <a:pPr algn="ctr"/>
            <a:r>
              <a:rPr lang="pt-BR" sz="2800" dirty="0">
                <a:solidFill>
                  <a:srgbClr val="C00000"/>
                </a:solidFill>
              </a:rPr>
              <a:t>Encontramos quais Estabelecimentos são tipicamente ligados ou não a redes e franquias:</a:t>
            </a:r>
          </a:p>
        </p:txBody>
      </p:sp>
    </p:spTree>
    <p:extLst>
      <p:ext uri="{BB962C8B-B14F-4D97-AF65-F5344CB8AC3E}">
        <p14:creationId xmlns:p14="http://schemas.microsoft.com/office/powerpoint/2010/main" val="50171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4AF44-BAE1-A64D-DE0C-A488639C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Análise da media de assentos</a:t>
            </a:r>
            <a:br>
              <a:rPr lang="pt-BR" b="1" dirty="0"/>
            </a:br>
            <a:r>
              <a:rPr lang="pt-BR" b="1" dirty="0"/>
              <a:t>dividindo por tipo: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9111F98-DBD2-530D-00C9-A5337420E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488" y="2071165"/>
            <a:ext cx="6124846" cy="405808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DA0DD85-1C20-A9E4-3D88-32C726C91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20" y="4806195"/>
            <a:ext cx="150516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1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DBF02-666A-15B3-2E30-7AFE5AD1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9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Conclusões: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3E000-5AE0-4C77-FBBE-D963FB24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758"/>
            <a:ext cx="10515600" cy="4351338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C00000"/>
                </a:solidFill>
              </a:rPr>
              <a:t> Restaurantes, bares e fastfoods têm mais assentos, enquanto padarias e cafés têm menos.  </a:t>
            </a:r>
          </a:p>
          <a:p>
            <a:pPr algn="just"/>
            <a:endParaRPr lang="pt-BR" dirty="0">
              <a:solidFill>
                <a:srgbClr val="C00000"/>
              </a:solidFill>
            </a:endParaRPr>
          </a:p>
          <a:p>
            <a:pPr algn="just"/>
            <a:r>
              <a:rPr lang="pt-BR" dirty="0">
                <a:solidFill>
                  <a:srgbClr val="C00000"/>
                </a:solidFill>
              </a:rPr>
              <a:t>Por um lado é compreensivo, pois padarias e cafés, vendem muito para viagem, enquanto restaurantes e bares não. Além disso restaurantes e bares tendem a acomodar clientes por muito mais tempo. </a:t>
            </a:r>
          </a:p>
          <a:p>
            <a:pPr algn="just"/>
            <a:r>
              <a:rPr lang="pt-BR" dirty="0">
                <a:solidFill>
                  <a:srgbClr val="C00000"/>
                </a:solidFill>
              </a:rPr>
              <a:t>O que surpreende é o fato de pizzarias terem menos de 30 assentos em média. </a:t>
            </a:r>
          </a:p>
        </p:txBody>
      </p:sp>
    </p:spTree>
    <p:extLst>
      <p:ext uri="{BB962C8B-B14F-4D97-AF65-F5344CB8AC3E}">
        <p14:creationId xmlns:p14="http://schemas.microsoft.com/office/powerpoint/2010/main" val="352624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AD386-D14E-45E1-0121-70125135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185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Analise das ruas com mais estabelecimentos(top 10 ruas):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13F6B12-E9FC-2033-1586-62228008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83" y="1862113"/>
            <a:ext cx="10824633" cy="4826554"/>
          </a:xfrm>
        </p:spPr>
        <p:txBody>
          <a:bodyPr numCol="1">
            <a:normAutofit/>
          </a:bodyPr>
          <a:lstStyle/>
          <a:p>
            <a:pPr algn="just"/>
            <a:r>
              <a:rPr lang="pt-BR" sz="2400" dirty="0"/>
              <a:t>Tirando a média de quantos estabelecimentos cada rua tem, encontramos 8,33 estabelecimentos por rua.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Por outro lado, as 10 ruas mais movimentadas possuem mais de 100 estabelecimentos e juntas equivalem a 21,51% de todos os estabelecimentos da cidade</a:t>
            </a:r>
          </a:p>
          <a:p>
            <a:pPr marL="0" indent="0" algn="ctr">
              <a:buNone/>
            </a:pPr>
            <a:endParaRPr lang="pt-BR" sz="2400" dirty="0"/>
          </a:p>
          <a:p>
            <a:r>
              <a:rPr lang="pt-BR" sz="2400" dirty="0"/>
              <a:t>Enquanto isso, encontramos mais de 600 ruas com apenas um estabelecimento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407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380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do Office</vt:lpstr>
      <vt:lpstr>ANALISE DOS ESTABELECIMENTOS DE ALIMENTAÇÃO EM LOS ANGELES</vt:lpstr>
      <vt:lpstr>Analise da Distribuição de estabelecimentos em L.A. por tipo:</vt:lpstr>
      <vt:lpstr>Gráfico em pizza</vt:lpstr>
      <vt:lpstr>Conclusão</vt:lpstr>
      <vt:lpstr>Analise da Ligação com Franquias/redes:</vt:lpstr>
      <vt:lpstr>Apresentação do PowerPoint</vt:lpstr>
      <vt:lpstr>Análise da media de assentos dividindo por tipo:</vt:lpstr>
      <vt:lpstr>Conclusões:</vt:lpstr>
      <vt:lpstr>Analise das ruas com mais estabelecimentos(top 10 ruas):</vt:lpstr>
      <vt:lpstr>Apresentação do PowerPoint</vt:lpstr>
      <vt:lpstr>Conclusão</vt:lpstr>
      <vt:lpstr>Avaliando o numero de assentos dos restaurantes das top 10 ruas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dos Estabelecimentos de alimentação em Los Angeles</dc:title>
  <dc:creator>Nair Corso</dc:creator>
  <cp:lastModifiedBy>Nair Corso</cp:lastModifiedBy>
  <cp:revision>5</cp:revision>
  <dcterms:created xsi:type="dcterms:W3CDTF">2024-03-06T22:09:59Z</dcterms:created>
  <dcterms:modified xsi:type="dcterms:W3CDTF">2024-03-06T22:44:02Z</dcterms:modified>
</cp:coreProperties>
</file>