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1" r:id="rId3"/>
    <p:sldId id="269" r:id="rId4"/>
    <p:sldId id="272" r:id="rId5"/>
    <p:sldId id="268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57" r:id="rId14"/>
    <p:sldId id="258" r:id="rId15"/>
    <p:sldId id="261" r:id="rId16"/>
    <p:sldId id="262" r:id="rId17"/>
    <p:sldId id="270" r:id="rId18"/>
    <p:sldId id="263" r:id="rId19"/>
    <p:sldId id="264" r:id="rId20"/>
    <p:sldId id="265" r:id="rId21"/>
    <p:sldId id="266" r:id="rId22"/>
    <p:sldId id="267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ivier MOREL" initials="OM" lastIdx="1" clrIdx="0">
    <p:extLst>
      <p:ext uri="{19B8F6BF-5375-455C-9EA6-DF929625EA0E}">
        <p15:presenceInfo xmlns:p15="http://schemas.microsoft.com/office/powerpoint/2012/main" userId="0c51bf6b6ba271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92" autoAdjust="0"/>
    <p:restoredTop sz="96242" autoAdjust="0"/>
  </p:normalViewPr>
  <p:slideViewPr>
    <p:cSldViewPr snapToGrid="0">
      <p:cViewPr>
        <p:scale>
          <a:sx n="110" d="100"/>
          <a:sy n="110" d="100"/>
        </p:scale>
        <p:origin x="-438" y="-120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87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AB521-C1B9-49E9-9F3E-FC8BC84D64FF}" type="datetimeFigureOut">
              <a:rPr lang="fr-FR" smtClean="0"/>
              <a:t>23/07/2022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6D720-7EE3-48C6-A432-79F856A50E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5822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En reconversion professionnelle</a:t>
            </a:r>
          </a:p>
          <a:p>
            <a:r>
              <a:rPr lang="fr-FR" dirty="0"/>
              <a:t>Etude de médecine mais depuis l’enfance attiré par tout ce qui était programmable</a:t>
            </a:r>
          </a:p>
          <a:p>
            <a:r>
              <a:rPr lang="fr-FR" dirty="0"/>
              <a:t>TP CDA Greta sur l’année scolaire 2019 / 2020 incomplet car 1</a:t>
            </a:r>
            <a:r>
              <a:rPr lang="fr-FR" baseline="30000" dirty="0"/>
              <a:t>er</a:t>
            </a:r>
            <a:r>
              <a:rPr lang="fr-FR" dirty="0"/>
              <a:t> confinement et stage annulé</a:t>
            </a:r>
          </a:p>
          <a:p>
            <a:endParaRPr lang="fr-FR" dirty="0"/>
          </a:p>
          <a:p>
            <a:r>
              <a:rPr lang="fr-FR" dirty="0"/>
              <a:t>Je vous remercie de m’offrir l’occasion d’un stage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concourir à la réalisation de votre projet informatique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mon implication et ma volonté de me perfectionner dans le dev Java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8493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8173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9511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232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Fork du </a:t>
            </a:r>
            <a:r>
              <a:rPr lang="fr-FR" dirty="0" err="1"/>
              <a:t>dépot</a:t>
            </a:r>
            <a:r>
              <a:rPr lang="fr-FR" dirty="0"/>
              <a:t> vers mon repository GitHub</a:t>
            </a:r>
          </a:p>
          <a:p>
            <a:r>
              <a:rPr lang="fr-FR" dirty="0"/>
              <a:t>Clone de mon repository vers mon ordinateur</a:t>
            </a:r>
          </a:p>
          <a:p>
            <a:r>
              <a:rPr lang="fr-FR" dirty="0"/>
              <a:t>Importation dans </a:t>
            </a:r>
            <a:r>
              <a:rPr lang="fr-FR" dirty="0" err="1"/>
              <a:t>eclipse</a:t>
            </a:r>
            <a:r>
              <a:rPr lang="fr-FR" dirty="0"/>
              <a:t> et </a:t>
            </a:r>
            <a:r>
              <a:rPr lang="fr-FR" dirty="0" err="1"/>
              <a:t>GitBash</a:t>
            </a:r>
            <a:r>
              <a:rPr lang="fr-FR" dirty="0"/>
              <a:t> (</a:t>
            </a:r>
            <a:r>
              <a:rPr lang="fr-FR" dirty="0" err="1"/>
              <a:t>BashShell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Recherche « </a:t>
            </a:r>
            <a:r>
              <a:rPr lang="fr-FR" dirty="0" err="1"/>
              <a:t>user.dir</a:t>
            </a:r>
            <a:r>
              <a:rPr lang="fr-FR" dirty="0"/>
              <a:t> » google -&gt; </a:t>
            </a:r>
            <a:r>
              <a:rPr lang="fr-FR" dirty="0" err="1"/>
              <a:t>StackOverFlow</a:t>
            </a:r>
            <a:r>
              <a:rPr lang="fr-FR" dirty="0"/>
              <a:t> -&gt; doc java oracle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86577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Template MVC avec DAO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Meilleur lisibilité du code (factorisation, évite une longue fonction)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Respecte les principes de la programmation orienté objet (DAO, Modèle). Chaque objet porte sa responsabilité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DAO sera renommé </a:t>
            </a:r>
            <a:r>
              <a:rPr lang="fr-FR" dirty="0" err="1"/>
              <a:t>ISymptomIO</a:t>
            </a:r>
            <a:r>
              <a:rPr lang="fr-FR" dirty="0"/>
              <a:t> (Reader/Writer)</a:t>
            </a:r>
          </a:p>
          <a:p>
            <a:pPr marL="171450" indent="-171450">
              <a:buFontTx/>
              <a:buChar char="-"/>
            </a:pPr>
            <a:endParaRPr lang="fr-FR" dirty="0"/>
          </a:p>
          <a:p>
            <a:r>
              <a:rPr lang="fr-FR" dirty="0"/>
              <a:t>Aucune logique dans le main :</a:t>
            </a:r>
          </a:p>
          <a:p>
            <a:pPr marL="180340" marR="180340">
              <a:lnSpc>
                <a:spcPct val="107000"/>
              </a:lnSpc>
              <a:tabLst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fr-FR" dirty="0"/>
              <a:t>Permet adaptation </a:t>
            </a:r>
            <a:r>
              <a:rPr lang="fr-FR" dirty="0" err="1"/>
              <a:t>JavaFX</a:t>
            </a:r>
            <a:br>
              <a:rPr lang="fr-FR" dirty="0"/>
            </a:b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public class </a:t>
            </a:r>
            <a:r>
              <a:rPr lang="fr-FR" sz="1000" b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MaClasseGraphique</a:t>
            </a: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000" b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extends</a:t>
            </a: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000" b="1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endParaRPr lang="fr-FR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55600" marR="180340">
              <a:lnSpc>
                <a:spcPct val="107000"/>
              </a:lnSpc>
              <a:tabLst>
                <a:tab pos="3556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public </a:t>
            </a:r>
            <a:r>
              <a:rPr lang="fr-FR" sz="1000" b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static</a:t>
            </a: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000" b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void</a:t>
            </a: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main(String[] args) { </a:t>
            </a:r>
            <a:r>
              <a:rPr lang="fr-FR" sz="1000" b="1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// </a:t>
            </a:r>
            <a:r>
              <a:rPr lang="fr-FR" sz="1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 laisser </a:t>
            </a:r>
            <a:r>
              <a:rPr lang="fr-FR" sz="10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telquel</a:t>
            </a:r>
            <a:endParaRPr lang="fr-FR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34988" marR="180340">
              <a:lnSpc>
                <a:spcPct val="107000"/>
              </a:lnSpc>
              <a:spcAft>
                <a:spcPts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launch(args); </a:t>
            </a:r>
            <a:r>
              <a:rPr lang="fr-FR" sz="1000" b="1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// = </a:t>
            </a:r>
            <a:r>
              <a:rPr lang="fr-FR" sz="10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r>
              <a:rPr lang="fr-FR" sz="10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.launch</a:t>
            </a:r>
            <a:r>
              <a:rPr lang="fr-FR" sz="1000" b="1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(args); </a:t>
            </a:r>
            <a:r>
              <a:rPr lang="fr-FR" sz="10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methode</a:t>
            </a:r>
            <a:r>
              <a:rPr lang="fr-FR" sz="1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public </a:t>
            </a:r>
            <a:r>
              <a:rPr lang="fr-FR" sz="10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static</a:t>
            </a:r>
            <a:r>
              <a:rPr lang="fr-FR" sz="1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0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void</a:t>
            </a:r>
            <a:endParaRPr lang="fr-FR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55600" marR="180340">
              <a:lnSpc>
                <a:spcPct val="107000"/>
              </a:lnSpc>
              <a:tabLst>
                <a:tab pos="3556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fr-FR" sz="1000" b="1" dirty="0">
                <a:latin typeface="Consolas" panose="020B0609020204030204" pitchFamily="49" charset="0"/>
                <a:cs typeface="Arial" panose="020B0604020202020204" pitchFamily="34" charset="0"/>
              </a:rPr>
              <a:t>public </a:t>
            </a:r>
            <a:r>
              <a:rPr lang="fr-FR" sz="1000" b="1" dirty="0" err="1">
                <a:latin typeface="Consolas" panose="020B0609020204030204" pitchFamily="49" charset="0"/>
                <a:cs typeface="Arial" panose="020B0604020202020204" pitchFamily="34" charset="0"/>
              </a:rPr>
              <a:t>void</a:t>
            </a:r>
            <a:r>
              <a:rPr lang="fr-FR" sz="1000" b="1" dirty="0">
                <a:latin typeface="Consolas" panose="020B0609020204030204" pitchFamily="49" charset="0"/>
                <a:cs typeface="Arial" panose="020B0604020202020204" pitchFamily="34" charset="0"/>
              </a:rPr>
              <a:t> start(Stage </a:t>
            </a:r>
            <a:r>
              <a:rPr lang="fr-FR" sz="1000" b="1" dirty="0" err="1">
                <a:latin typeface="Consolas" panose="020B0609020204030204" pitchFamily="49" charset="0"/>
                <a:cs typeface="Arial" panose="020B0604020202020204" pitchFamily="34" charset="0"/>
              </a:rPr>
              <a:t>primaryStage</a:t>
            </a:r>
            <a:r>
              <a:rPr lang="fr-FR" sz="1000" b="1" dirty="0">
                <a:latin typeface="Consolas" panose="020B0609020204030204" pitchFamily="49" charset="0"/>
                <a:cs typeface="Arial" panose="020B0604020202020204" pitchFamily="34" charset="0"/>
              </a:rPr>
              <a:t>) { </a:t>
            </a:r>
            <a:r>
              <a:rPr lang="fr-FR" sz="10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Point de départ du programme</a:t>
            </a:r>
          </a:p>
          <a:p>
            <a:pPr marL="177800" marR="180340">
              <a:lnSpc>
                <a:spcPct val="107000"/>
              </a:lnSpc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fr-FR" dirty="0"/>
              <a:t>Permet adaptation JSP/Servlet</a:t>
            </a:r>
          </a:p>
          <a:p>
            <a:pPr marL="180340" marR="180340">
              <a:lnSpc>
                <a:spcPct val="107000"/>
              </a:lnSpc>
              <a:tabLst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endParaRPr lang="fr-FR" sz="1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0546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 gauche : la gestion de l’instance unique du singleton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accès </a:t>
            </a:r>
            <a:r>
              <a:rPr lang="fr-FR" dirty="0" err="1"/>
              <a:t>private</a:t>
            </a:r>
            <a:r>
              <a:rPr lang="fr-FR" dirty="0"/>
              <a:t> pour instance et constructeur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err="1"/>
              <a:t>methode</a:t>
            </a:r>
            <a:r>
              <a:rPr lang="fr-FR" dirty="0"/>
              <a:t> </a:t>
            </a:r>
            <a:r>
              <a:rPr lang="fr-FR" dirty="0" err="1"/>
              <a:t>static</a:t>
            </a:r>
            <a:r>
              <a:rPr lang="fr-FR" dirty="0"/>
              <a:t> pour obtenir l’instance unique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champs Viewer à portée globale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/>
              <a:t>A droite : la logique de contrôle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déclaration des variables au début, avec un nom explicite et initialisations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final pour les accès au fichier (devra être changé si utilisation du String[] args)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Portée du DAO limité à la méthode run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443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91624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03746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66146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Polymorphisme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605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92245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24501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2325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FIN</a:t>
            </a:r>
          </a:p>
          <a:p>
            <a:r>
              <a:rPr lang="fr-FR" dirty="0"/>
              <a:t>Questions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7044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effectLst/>
                <a:latin typeface="Montserrat"/>
              </a:rPr>
              <a:t>Les problèmes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pas de traitement des exceptions 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pas de fermeture des ressources 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variables qui se chevauchent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>
              <a:latin typeface="Montserrat"/>
            </a:endParaRPr>
          </a:p>
          <a:p>
            <a:r>
              <a:rPr lang="fr-FR" b="0" i="0" dirty="0">
                <a:effectLst/>
                <a:latin typeface="Montserrat"/>
              </a:rPr>
              <a:t>Git Flow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>
                <a:latin typeface="Montserrat"/>
              </a:rPr>
              <a:t>Définit un modèle de branches strictes conçu autour de la version du projet</a:t>
            </a:r>
            <a:endParaRPr lang="fr-FR" b="0" i="0" dirty="0">
              <a:effectLst/>
              <a:latin typeface="Montserrat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1044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effectLst/>
                <a:latin typeface="Montserrat"/>
              </a:rPr>
              <a:t>Les problèmes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pas de traitement des exceptions 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pas de fermeture des ressources 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variables qui se chevauchent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>
              <a:latin typeface="Montserrat"/>
            </a:endParaRPr>
          </a:p>
          <a:p>
            <a:r>
              <a:rPr lang="fr-FR" b="0" i="0" dirty="0">
                <a:effectLst/>
                <a:latin typeface="Montserrat"/>
              </a:rPr>
              <a:t>Git Flow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>
                <a:latin typeface="Montserrat"/>
              </a:rPr>
              <a:t>Définit un modèle de branches strictes conçu autour de la version du projet</a:t>
            </a:r>
            <a:endParaRPr lang="fr-FR" b="0" i="0" dirty="0">
              <a:effectLst/>
              <a:latin typeface="Montserrat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651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754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043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3350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6184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302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639CED-A041-4760-A997-9755FC8A0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6FD601-894D-4B5B-A9F7-03692D44F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33F332-665B-494B-A075-4127D2E72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5C57-0FC7-4809-8DE0-9FB8CD72F45B}" type="datetime1">
              <a:rPr lang="fr-FR" smtClean="0"/>
              <a:t>23/07/2022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A64571-5C44-469E-8A79-627D0A623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813570-C689-4ECE-A4AC-EEBD2B03E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612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17D839-4366-44CC-8A36-BE6A914B8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107AB9D-429C-4D43-8300-1F6FFD7E4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6997DC-4B56-45B3-94DE-85EAA415A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94C11-AF79-46EB-8628-81685E730859}" type="datetime1">
              <a:rPr lang="fr-FR" smtClean="0"/>
              <a:t>23/07/2022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A46F04-22C7-4FC3-9ECC-AC896C077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039066-FF7D-42FE-9922-8B4F18F8A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954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00DF024-1518-4096-BB62-FC7D03BBDE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E20D4E6-583C-4522-8B19-3E2868ECB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71CEEC-F79D-4E4C-A508-D75779938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02D9-FD20-4B10-85D7-D0A36058A8A9}" type="datetime1">
              <a:rPr lang="fr-FR" smtClean="0"/>
              <a:t>23/07/2022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3F11E9-C795-40C2-B9A9-ACBFAC840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C9C369-4B60-48B0-BBA5-11238BD0B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69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361019-8DED-48FF-A2EA-1321643D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BCBF43-59EE-45FE-9D98-7D9D0F0EB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1A23C6-AECD-434B-BBE1-06870E272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4602-8624-4EB1-9235-5DD654D82F09}" type="datetime1">
              <a:rPr lang="fr-FR" smtClean="0"/>
              <a:t>23/07/2022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CE3F4F-3633-47C8-B71B-50A1F79BE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95ECDF-478B-4C07-83BF-654E29EAE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28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F26C-53EC-4D13-8B0E-D00723579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B18FB8-E40E-4ECB-A644-E89BBBB5A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B68344-134B-4653-BFCB-9DAD20D78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84DB-987A-45B6-9772-C36DF83C3C02}" type="datetime1">
              <a:rPr lang="fr-FR" smtClean="0"/>
              <a:t>23/07/2022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446749-93A7-4233-BDE9-43D17B39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01D5A5-801E-4574-AC8C-72673E57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032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8DDB22-1281-4ECC-964A-C5DA5A199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73F6ED-B783-4819-B9AF-8C0B76EB16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076DDC-119F-4145-81A4-065B94459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1E194D-1086-4C19-86E3-5822AB6F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D999-DF18-4099-8D0D-BC2297023F60}" type="datetime1">
              <a:rPr lang="fr-FR" smtClean="0"/>
              <a:t>23/07/2022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70641C-4487-4452-BAD1-D86931178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140B58-2B5A-4205-B700-A9F9CB51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364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3D1654-0537-449A-B83D-8023BB4CF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E67F46-ABBC-4FA9-BEDD-6302859F1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40B0FF-DA80-4B07-B9E3-C7B48F541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F2A2894-2CFC-403B-983C-F6EF8ACD6E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27E7352-44EA-44D1-B295-6545080AC4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91DFCE8-8B55-4239-80D8-BD9C8BA21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71E2-9510-47F9-812F-D25C732F0E19}" type="datetime1">
              <a:rPr lang="fr-FR" smtClean="0"/>
              <a:t>23/07/2022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8F7F09A-CB3C-440D-8E95-93170D50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14BC75F-81F4-402B-A329-ADE5E849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904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FCC818-AB54-473A-918D-DEA7A8443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953DAF-BD14-4F3A-9007-F770089AB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3D6D-8978-42A7-ABAD-D463CD4AD0CE}" type="datetime1">
              <a:rPr lang="fr-FR" smtClean="0"/>
              <a:t>23/07/2022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CF58000-30D7-4B15-BCC7-D644EBE89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8F7751-3526-488A-B80E-4173869ED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820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94A87EF-0C22-4AE6-99EA-AC38F77A0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1784-1182-4604-B720-0FE25B0575C8}" type="datetime1">
              <a:rPr lang="fr-FR" smtClean="0"/>
              <a:t>23/07/2022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7E81111-297B-43F4-B047-32B92E90A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56CC3F-A675-48A5-A20B-C850A943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24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842B76-BCEA-4EC1-85C5-2A1698DE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90977F-1E41-4076-9BF3-6BB049EBB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BB8148-2C4F-474E-B5B0-0554D1C6D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FF2FF6-5F76-4CCD-97BE-69963EC7B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2CFF-6AA8-4EB4-A5AB-E9E18645216B}" type="datetime1">
              <a:rPr lang="fr-FR" smtClean="0"/>
              <a:t>23/07/2022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43F81F-BB92-4ED3-A2CB-144FF576D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0ADF74-D695-4F59-991A-232C75CF9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49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9DA15F-85E8-4C24-A944-141FCC330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2CC2B98-7B4E-492E-9632-B8506B3ED3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448F66-ACA7-46AD-BD3B-4F72B8DAD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0DAB1C-DAD9-444B-A374-73B881DB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A904-D97A-4686-B1B2-2D6167D64CF7}" type="datetime1">
              <a:rPr lang="fr-FR" smtClean="0"/>
              <a:t>23/07/2022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CAD183-3290-4B09-92F9-97BFC7D8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558E8C-4647-46D3-BB15-F2E01777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4936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2256008-0DF4-460F-ACC2-0513B41D7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712E4F-FB3C-4A30-949E-0D4C62614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076549-C457-49ED-9BDD-F3D5F50383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26E4C-FA77-42C7-B5FC-F70A55A82F63}" type="datetime1">
              <a:rPr lang="fr-FR" smtClean="0"/>
              <a:t>23/07/2022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D07D9E-E96E-408B-B754-769BD923C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FDE06C-B693-4E93-AF56-0BEFD71E7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428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19.xml"/><Relationship Id="rId3" Type="http://schemas.openxmlformats.org/officeDocument/2006/relationships/slide" Target="slide3.xml"/><Relationship Id="rId7" Type="http://schemas.openxmlformats.org/officeDocument/2006/relationships/slide" Target="slide13.xml"/><Relationship Id="rId12" Type="http://schemas.openxmlformats.org/officeDocument/2006/relationships/slide" Target="slide18.xml"/><Relationship Id="rId2" Type="http://schemas.openxmlformats.org/officeDocument/2006/relationships/notesSlide" Target="../notesSlides/notesSlide2.xml"/><Relationship Id="rId16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7.xml"/><Relationship Id="rId5" Type="http://schemas.openxmlformats.org/officeDocument/2006/relationships/slide" Target="slide5.xml"/><Relationship Id="rId15" Type="http://schemas.openxmlformats.org/officeDocument/2006/relationships/slide" Target="slide21.xml"/><Relationship Id="rId10" Type="http://schemas.openxmlformats.org/officeDocument/2006/relationships/slide" Target="slide16.xml"/><Relationship Id="rId4" Type="http://schemas.openxmlformats.org/officeDocument/2006/relationships/slide" Target="slide4.xml"/><Relationship Id="rId9" Type="http://schemas.openxmlformats.org/officeDocument/2006/relationships/slide" Target="slide15.xml"/><Relationship Id="rId14" Type="http://schemas.openxmlformats.org/officeDocument/2006/relationships/slide" Target="slide2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7B855A9E-D889-4F5A-AF0B-A4C4A3213C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/>
              <a:t>Créez votre première application web avec Spring Boot</a:t>
            </a:r>
          </a:p>
          <a:p>
            <a:r>
              <a:rPr lang="fr-FR"/>
              <a:t>com.safetynet.alerts :</a:t>
            </a:r>
          </a:p>
          <a:p>
            <a:r>
              <a:rPr lang="fr-FR"/>
              <a:t>développement du back-end selon le TDD de Londres (BDD)</a:t>
            </a:r>
          </a:p>
          <a:p>
            <a:r>
              <a:rPr lang="fr-FR"/>
              <a:t>Olivier MOREL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FB4C957-6A92-44FD-8CD0-8280B2A6D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E08547D-7822-307D-E3BA-86747407C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837" y="686260"/>
            <a:ext cx="18383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31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Test d’acceptation 5 /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 fontScale="92500" lnSpcReduction="10000"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en-US" sz="1100">
                <a:solidFill>
                  <a:srgbClr val="FF0000"/>
                </a:solidFill>
                <a:latin typeface="Consolas" panose="020B0609020204030204" pitchFamily="49" charset="0"/>
              </a:rPr>
              <a:t># Author: oliviermorel.oc1@gmail.com</a:t>
            </a:r>
            <a:endParaRPr lang="fr-FR" sz="11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100">
                <a:solidFill>
                  <a:srgbClr val="FF0000"/>
                </a:solidFill>
                <a:latin typeface="Consolas" panose="020B0609020204030204" pitchFamily="49" charset="0"/>
              </a:rPr>
              <a:t># language: fr</a:t>
            </a:r>
            <a:endParaRPr lang="fr-FR" sz="11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fr-FR" sz="11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100">
                <a:solidFill>
                  <a:srgbClr val="0070C0"/>
                </a:solidFill>
                <a:latin typeface="Consolas" panose="020B0609020204030204" pitchFamily="49" charset="0"/>
              </a:rPr>
              <a:t>@http://localhost:8080/flood/stations?stations=&lt;a list of station_numbers&gt;</a:t>
            </a:r>
            <a:endParaRPr lang="fr-FR" sz="110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>
                <a:solidFill>
                  <a:srgbClr val="00B0F0"/>
                </a:solidFill>
                <a:latin typeface="Consolas" panose="020B0609020204030204" pitchFamily="49" charset="0"/>
              </a:rPr>
              <a:t>Fonctionnalité:</a:t>
            </a:r>
            <a:r>
              <a:rPr lang="fr-FR" sz="1100">
                <a:latin typeface="Consolas" panose="020B0609020204030204" pitchFamily="49" charset="0"/>
              </a:rPr>
              <a:t>  Cette url doit retourner une liste de tous les foyers desservis par les casernes. Cette liste doit regrouper les personnes par adresse.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1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>
                <a:latin typeface="Consolas" panose="020B0609020204030204" pitchFamily="49" charset="0"/>
              </a:rPr>
              <a:t>	</a:t>
            </a:r>
            <a:r>
              <a:rPr lang="fr-FR" sz="1100">
                <a:solidFill>
                  <a:srgbClr val="00B050"/>
                </a:solidFill>
                <a:latin typeface="Consolas" panose="020B0609020204030204" pitchFamily="49" charset="0"/>
              </a:rPr>
              <a:t>En tant qu</a:t>
            </a:r>
            <a:r>
              <a:rPr lang="fr-FR" sz="1100">
                <a:latin typeface="Consolas" panose="020B0609020204030204" pitchFamily="49" charset="0"/>
              </a:rPr>
              <a:t>’utilisateur, je souhaite obtenir la liste des personnes desservis par les casernes de pompiers, regroupées par adresse, avec les noms, les numéros de téléphone, les âges, et les antécédents médicaux 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1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>
                <a:latin typeface="Consolas" panose="020B0609020204030204" pitchFamily="49" charset="0"/>
              </a:rPr>
              <a:t>	</a:t>
            </a:r>
            <a:r>
              <a:rPr lang="fr-FR" sz="1100">
                <a:solidFill>
                  <a:srgbClr val="00B050"/>
                </a:solidFill>
                <a:latin typeface="Consolas" panose="020B0609020204030204" pitchFamily="49" charset="0"/>
              </a:rPr>
              <a:t>Contexte: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>
                <a:latin typeface="Consolas" panose="020B0609020204030204" pitchFamily="49" charset="0"/>
              </a:rPr>
              <a:t>		</a:t>
            </a:r>
            <a:r>
              <a:rPr lang="fr-FR" sz="11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100">
                <a:latin typeface="Consolas" panose="020B0609020204030204" pitchFamily="49" charset="0"/>
              </a:rPr>
              <a:t>les personnes avec leur antécédants médicaux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fr-FR" sz="1100">
                <a:latin typeface="Consolas" panose="020B0609020204030204" pitchFamily="49" charset="0"/>
              </a:rPr>
              <a:t>|</a:t>
            </a:r>
            <a:r>
              <a:rPr lang="fr-FR" sz="1100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100">
                <a:latin typeface="Consolas" panose="020B0609020204030204" pitchFamily="49" charset="0"/>
              </a:rPr>
              <a:t>|</a:t>
            </a:r>
            <a:r>
              <a:rPr lang="fr-FR" sz="1100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100">
                <a:latin typeface="Consolas" panose="020B0609020204030204" pitchFamily="49" charset="0"/>
              </a:rPr>
              <a:t>|</a:t>
            </a:r>
            <a:r>
              <a:rPr lang="fr-FR" sz="1100">
                <a:solidFill>
                  <a:srgbClr val="FF0000"/>
                </a:solidFill>
                <a:latin typeface="Consolas" panose="020B0609020204030204" pitchFamily="49" charset="0"/>
              </a:rPr>
              <a:t>age </a:t>
            </a:r>
            <a:r>
              <a:rPr lang="fr-FR" sz="1100">
                <a:latin typeface="Consolas" panose="020B0609020204030204" pitchFamily="49" charset="0"/>
              </a:rPr>
              <a:t>|</a:t>
            </a:r>
            <a:r>
              <a:rPr lang="fr-FR" sz="1100">
                <a:solidFill>
                  <a:srgbClr val="FF0000"/>
                </a:solidFill>
                <a:latin typeface="Consolas" panose="020B0609020204030204" pitchFamily="49" charset="0"/>
              </a:rPr>
              <a:t>address         </a:t>
            </a:r>
            <a:r>
              <a:rPr lang="fr-FR" sz="1100">
                <a:latin typeface="Consolas" panose="020B0609020204030204" pitchFamily="49" charset="0"/>
              </a:rPr>
              <a:t>|</a:t>
            </a:r>
            <a:r>
              <a:rPr lang="fr-FR" sz="1100">
                <a:solidFill>
                  <a:srgbClr val="FF0000"/>
                </a:solidFill>
                <a:latin typeface="Consolas" panose="020B0609020204030204" pitchFamily="49" charset="0"/>
              </a:rPr>
              <a:t>city    </a:t>
            </a:r>
            <a:r>
              <a:rPr lang="fr-FR" sz="1100">
                <a:latin typeface="Consolas" panose="020B0609020204030204" pitchFamily="49" charset="0"/>
              </a:rPr>
              <a:t>|</a:t>
            </a:r>
            <a:r>
              <a:rPr lang="fr-FR" sz="1100">
                <a:solidFill>
                  <a:srgbClr val="FF0000"/>
                </a:solidFill>
                <a:latin typeface="Consolas" panose="020B0609020204030204" pitchFamily="49" charset="0"/>
              </a:rPr>
              <a:t>zip    </a:t>
            </a:r>
            <a:r>
              <a:rPr lang="fr-FR" sz="1100">
                <a:latin typeface="Consolas" panose="020B0609020204030204" pitchFamily="49" charset="0"/>
              </a:rPr>
              <a:t>|</a:t>
            </a:r>
            <a:r>
              <a:rPr lang="fr-FR" sz="110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100">
                <a:latin typeface="Consolas" panose="020B0609020204030204" pitchFamily="49" charset="0"/>
              </a:rPr>
              <a:t>|</a:t>
            </a:r>
            <a:r>
              <a:rPr lang="fr-FR" sz="1100">
                <a:solidFill>
                  <a:srgbClr val="FF0000"/>
                </a:solidFill>
                <a:latin typeface="Consolas" panose="020B0609020204030204" pitchFamily="49" charset="0"/>
              </a:rPr>
              <a:t>email           </a:t>
            </a:r>
            <a:r>
              <a:rPr lang="fr-FR" sz="1100">
                <a:latin typeface="Consolas" panose="020B0609020204030204" pitchFamily="49" charset="0"/>
              </a:rPr>
              <a:t>|</a:t>
            </a:r>
            <a:r>
              <a:rPr lang="fr-FR" sz="1100">
                <a:solidFill>
                  <a:srgbClr val="FF0000"/>
                </a:solidFill>
                <a:latin typeface="Consolas" panose="020B0609020204030204" pitchFamily="49" charset="0"/>
              </a:rPr>
              <a:t>medications               </a:t>
            </a:r>
            <a:r>
              <a:rPr lang="fr-FR" sz="1100">
                <a:latin typeface="Consolas" panose="020B0609020204030204" pitchFamily="49" charset="0"/>
              </a:rPr>
              <a:t>|</a:t>
            </a:r>
            <a:r>
              <a:rPr lang="fr-FR" sz="1100">
                <a:solidFill>
                  <a:srgbClr val="FF0000"/>
                </a:solidFill>
                <a:latin typeface="Consolas" panose="020B0609020204030204" pitchFamily="49" charset="0"/>
              </a:rPr>
              <a:t>allergies     </a:t>
            </a:r>
            <a:r>
              <a:rPr lang="fr-FR" sz="110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>
                <a:latin typeface="Consolas" panose="020B0609020204030204" pitchFamily="49" charset="0"/>
              </a:rPr>
              <a:t>	|"John"</a:t>
            </a:r>
            <a:r>
              <a:rPr lang="fr-FR" sz="110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fr-FR" sz="1100">
                <a:latin typeface="Consolas" panose="020B0609020204030204" pitchFamily="49" charset="0"/>
              </a:rPr>
              <a:t>|"Boyd"  |"30"|"1509 Culver St"|"Culver"|"97451"|"841-874-6512"|"boyd@email.com"|"aznol:350mg, hyzol:100mg"|"peanut, wasp"|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>
                <a:latin typeface="Consolas" panose="020B0609020204030204" pitchFamily="49" charset="0"/>
              </a:rPr>
              <a:t>	|"Tenley"</a:t>
            </a:r>
            <a:r>
              <a:rPr lang="fr-FR" sz="11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100">
                <a:latin typeface="Consolas" panose="020B0609020204030204" pitchFamily="49" charset="0"/>
              </a:rPr>
              <a:t>|"Boyd"  |"18"|"1509 Culver St"|"Culver"|"97451"|"841-874-6513"|"boyd@email.com"|"hyzol:100mg"             |"peanut"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>
                <a:latin typeface="Consolas" panose="020B0609020204030204" pitchFamily="49" charset="0"/>
              </a:rPr>
              <a:t>	|"Tessa"  |"Carman"|"20"|"834 Binoc Ave" |"Culver"|"97451"|"841-874-6514"|"tenz@email.com"|                          |        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>
                <a:latin typeface="Consolas" panose="020B0609020204030204" pitchFamily="49" charset="0"/>
              </a:rPr>
              <a:t>	|"Eric"   |"Kadiga"|"25"|"844 Binoc Ave" |"Culver"|"97451"|"841-874-6515"|"kadi@email.com"|"onala:200mg, azil:50mg"  |"wasp, bee"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>
                <a:latin typeface="Consolas" panose="020B0609020204030204" pitchFamily="49" charset="0"/>
              </a:rPr>
              <a:t>	|"Clive"  |"Trump" |"50"|"947 E. Rose Dr"|"Culver"|"97451"|"841-874-6617"|"dodo@email.com"|"haldol:10mg"             |        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>
                <a:latin typeface="Consolas" panose="020B0609020204030204" pitchFamily="49" charset="0"/>
              </a:rPr>
              <a:t>		</a:t>
            </a:r>
            <a:r>
              <a:rPr lang="fr-FR" sz="11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100">
                <a:latin typeface="Consolas" panose="020B0609020204030204" pitchFamily="49" charset="0"/>
              </a:rPr>
              <a:t>les</a:t>
            </a:r>
            <a:r>
              <a:rPr lang="fr-FR" sz="11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1100">
                <a:latin typeface="Consolas" panose="020B0609020204030204" pitchFamily="49" charset="0"/>
              </a:rPr>
              <a:t>stations: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>
                <a:latin typeface="Consolas" panose="020B0609020204030204" pitchFamily="49" charset="0"/>
              </a:rPr>
              <a:t>	|</a:t>
            </a:r>
            <a:r>
              <a:rPr lang="en-US" sz="1100">
                <a:solidFill>
                  <a:srgbClr val="FF0000"/>
                </a:solidFill>
                <a:latin typeface="Consolas" panose="020B0609020204030204" pitchFamily="49" charset="0"/>
              </a:rPr>
              <a:t>num </a:t>
            </a:r>
            <a:r>
              <a:rPr lang="fr-FR" sz="1100">
                <a:latin typeface="Consolas" panose="020B0609020204030204" pitchFamily="49" charset="0"/>
              </a:rPr>
              <a:t>|</a:t>
            </a:r>
            <a:r>
              <a:rPr lang="fr-FR" sz="1100">
                <a:solidFill>
                  <a:srgbClr val="FF0000"/>
                </a:solidFill>
                <a:latin typeface="Consolas" panose="020B0609020204030204" pitchFamily="49" charset="0"/>
              </a:rPr>
              <a:t>address         </a:t>
            </a:r>
            <a:r>
              <a:rPr lang="fr-FR" sz="110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>
                <a:latin typeface="Consolas" panose="020B0609020204030204" pitchFamily="49" charset="0"/>
              </a:rPr>
              <a:t>	|"1" |"1509 Culver St"|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>
                <a:latin typeface="Consolas" panose="020B0609020204030204" pitchFamily="49" charset="0"/>
              </a:rPr>
              <a:t>	|"1" |"834 Binoc Ave"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>
                <a:latin typeface="Consolas" panose="020B0609020204030204" pitchFamily="49" charset="0"/>
              </a:rPr>
              <a:t>	|"2" |"844 Binoc Ave" |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1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fr-FR" sz="11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>
                <a:latin typeface="Consolas" panose="020B0609020204030204" pitchFamily="49" charset="0"/>
              </a:rPr>
              <a:t>	</a:t>
            </a:r>
            <a:r>
              <a:rPr lang="fr-FR" sz="110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100">
                <a:latin typeface="Consolas" panose="020B0609020204030204" pitchFamily="49" charset="0"/>
              </a:rPr>
              <a:t>les casernes sont existentes ou non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>
                <a:latin typeface="Consolas" panose="020B0609020204030204" pitchFamily="49" charset="0"/>
              </a:rPr>
              <a:t>		</a:t>
            </a:r>
            <a:r>
              <a:rPr lang="fr-FR" sz="11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100">
                <a:latin typeface="Consolas" panose="020B0609020204030204" pitchFamily="49" charset="0"/>
              </a:rPr>
              <a:t> utilisateur requête </a:t>
            </a:r>
            <a:r>
              <a:rPr lang="en-US" sz="1100">
                <a:latin typeface="Consolas" panose="020B0609020204030204" pitchFamily="49" charset="0"/>
              </a:rPr>
              <a:t>http://localhost:8080/flood/stations?stations=</a:t>
            </a:r>
            <a:r>
              <a:rPr lang="en-US" sz="1100">
                <a:solidFill>
                  <a:srgbClr val="FF0000"/>
                </a:solidFill>
                <a:latin typeface="Consolas" panose="020B0609020204030204" pitchFamily="49" charset="0"/>
              </a:rPr>
              <a:t>1,2,3</a:t>
            </a:r>
            <a:endParaRPr lang="fr-FR" sz="11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>
                <a:latin typeface="Consolas" panose="020B0609020204030204" pitchFamily="49" charset="0"/>
              </a:rPr>
              <a:t>		</a:t>
            </a:r>
            <a:r>
              <a:rPr lang="fr-FR" sz="11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100">
                <a:latin typeface="Consolas" panose="020B0609020204030204" pitchFamily="49" charset="0"/>
              </a:rPr>
              <a:t> la liste de tous les foyers desservis par les casernes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</a:t>
            </a:r>
            <a:r>
              <a:rPr lang="fr-FR" sz="1100">
                <a:latin typeface="Consolas" panose="020B0609020204030204" pitchFamily="49" charset="0"/>
              </a:rPr>
              <a:t>|</a:t>
            </a:r>
            <a:r>
              <a:rPr lang="fr-FR" sz="1100">
                <a:solidFill>
                  <a:srgbClr val="FF0000"/>
                </a:solidFill>
                <a:latin typeface="Consolas" panose="020B0609020204030204" pitchFamily="49" charset="0"/>
              </a:rPr>
              <a:t>address         </a:t>
            </a:r>
            <a:r>
              <a:rPr lang="fr-FR" sz="1100">
                <a:latin typeface="Consolas" panose="020B0609020204030204" pitchFamily="49" charset="0"/>
              </a:rPr>
              <a:t>|</a:t>
            </a:r>
            <a:r>
              <a:rPr lang="fr-FR" sz="1100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100">
                <a:latin typeface="Consolas" panose="020B0609020204030204" pitchFamily="49" charset="0"/>
              </a:rPr>
              <a:t>|</a:t>
            </a:r>
            <a:r>
              <a:rPr lang="fr-FR" sz="110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100">
                <a:latin typeface="Consolas" panose="020B0609020204030204" pitchFamily="49" charset="0"/>
              </a:rPr>
              <a:t>|</a:t>
            </a:r>
            <a:r>
              <a:rPr lang="fr-FR" sz="1100">
                <a:solidFill>
                  <a:srgbClr val="FF0000"/>
                </a:solidFill>
                <a:latin typeface="Consolas" panose="020B0609020204030204" pitchFamily="49" charset="0"/>
              </a:rPr>
              <a:t>age </a:t>
            </a:r>
            <a:r>
              <a:rPr lang="fr-FR" sz="1100">
                <a:latin typeface="Consolas" panose="020B0609020204030204" pitchFamily="49" charset="0"/>
              </a:rPr>
              <a:t>|</a:t>
            </a:r>
            <a:r>
              <a:rPr lang="fr-FR" sz="1100">
                <a:solidFill>
                  <a:srgbClr val="FF0000"/>
                </a:solidFill>
                <a:latin typeface="Consolas" panose="020B0609020204030204" pitchFamily="49" charset="0"/>
              </a:rPr>
              <a:t>medications               </a:t>
            </a:r>
            <a:r>
              <a:rPr lang="fr-FR" sz="1100">
                <a:latin typeface="Consolas" panose="020B0609020204030204" pitchFamily="49" charset="0"/>
              </a:rPr>
              <a:t>|</a:t>
            </a:r>
            <a:r>
              <a:rPr lang="fr-FR" sz="1100">
                <a:solidFill>
                  <a:srgbClr val="FF0000"/>
                </a:solidFill>
                <a:latin typeface="Consolas" panose="020B0609020204030204" pitchFamily="49" charset="0"/>
              </a:rPr>
              <a:t>allergies     </a:t>
            </a:r>
            <a:r>
              <a:rPr lang="fr-FR" sz="110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>
                <a:latin typeface="Consolas" panose="020B0609020204030204" pitchFamily="49" charset="0"/>
              </a:rPr>
              <a:t>	|"1509 Culver St"|"Boyd"  |"841-874-6512"|"30"|"aznol:350mg, hyzol:100mg"|"peanut, wasp"|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>
                <a:latin typeface="Consolas" panose="020B0609020204030204" pitchFamily="49" charset="0"/>
              </a:rPr>
              <a:t>	|"1509 Culver St"|"Boyd"  |"841-874-6513"|"18"|"hyzol:100mg"             |"peanut"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>
                <a:latin typeface="Consolas" panose="020B0609020204030204" pitchFamily="49" charset="0"/>
              </a:rPr>
              <a:t>	|"834 Binoc Ave" |"Carman"|"841-874-6514"|"20"|                          |        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>
                <a:latin typeface="Consolas" panose="020B0609020204030204" pitchFamily="49" charset="0"/>
              </a:rPr>
              <a:t>	|"844 Binoc Ave" |"Kadiga"|"841-874-6515"|"25"|"onala:200mg, azil:50mg"  |"wasp, bee"   |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10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387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Test d’acceptation 6 /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en-US" sz="1000">
                <a:solidFill>
                  <a:srgbClr val="FF0000"/>
                </a:solidFill>
                <a:latin typeface="Consolas" panose="020B0609020204030204" pitchFamily="49" charset="0"/>
              </a:rPr>
              <a:t># Author: oliviermorel.oc1@gmail.com</a:t>
            </a:r>
            <a:endParaRPr lang="fr-FR" sz="10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000">
                <a:solidFill>
                  <a:srgbClr val="FF0000"/>
                </a:solidFill>
                <a:latin typeface="Consolas" panose="020B0609020204030204" pitchFamily="49" charset="0"/>
              </a:rPr>
              <a:t># language: fr</a:t>
            </a:r>
            <a:endParaRPr lang="fr-FR" sz="10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fr-FR" sz="10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000">
                <a:solidFill>
                  <a:srgbClr val="0070C0"/>
                </a:solidFill>
                <a:latin typeface="Consolas" panose="020B0609020204030204" pitchFamily="49" charset="0"/>
              </a:rPr>
              <a:t>@http://localhost:8080/personInfo?firstName=&lt;firstName&gt;&amp;lastName=&lt;lastName&gt;</a:t>
            </a:r>
            <a:endParaRPr lang="fr-FR" sz="100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solidFill>
                  <a:srgbClr val="00B0F0"/>
                </a:solidFill>
                <a:latin typeface="Consolas" panose="020B0609020204030204" pitchFamily="49" charset="0"/>
              </a:rPr>
              <a:t>Fonctionnalité:</a:t>
            </a:r>
            <a:r>
              <a:rPr lang="fr-FR" sz="1000">
                <a:latin typeface="Consolas" panose="020B0609020204030204" pitchFamily="49" charset="0"/>
              </a:rPr>
              <a:t>  Cette url doit retourner la liste des personnes vivant avec la personne donnée ainsi que la liste des personnes portant le même nom.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0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</a:t>
            </a:r>
            <a:r>
              <a:rPr lang="fr-FR" sz="1000">
                <a:solidFill>
                  <a:srgbClr val="00B050"/>
                </a:solidFill>
                <a:latin typeface="Consolas" panose="020B0609020204030204" pitchFamily="49" charset="0"/>
              </a:rPr>
              <a:t>En tant qu</a:t>
            </a:r>
            <a:r>
              <a:rPr lang="fr-FR" sz="1000">
                <a:latin typeface="Consolas" panose="020B0609020204030204" pitchFamily="49" charset="0"/>
              </a:rPr>
              <a:t>’utilisateur, je souhaite obtenir la liste des personnes vivant et ceux portant le même nom (nom, adresse, âge, courriel, antécédents médicaux) que la personne donnée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0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</a:t>
            </a:r>
            <a:r>
              <a:rPr lang="fr-FR" sz="1000">
                <a:solidFill>
                  <a:srgbClr val="00B050"/>
                </a:solidFill>
                <a:latin typeface="Consolas" panose="020B0609020204030204" pitchFamily="49" charset="0"/>
              </a:rPr>
              <a:t>Contexte: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	</a:t>
            </a:r>
            <a:r>
              <a:rPr lang="fr-FR" sz="10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000">
                <a:latin typeface="Consolas" panose="020B0609020204030204" pitchFamily="49" charset="0"/>
              </a:rPr>
              <a:t>les personnes avec leur antécédants médicaux: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age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address     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city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zip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email        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medications           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allergies     </a:t>
            </a:r>
            <a:r>
              <a:rPr lang="fr-FR" sz="100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|"John"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fr-FR" sz="1000">
                <a:latin typeface="Consolas" panose="020B0609020204030204" pitchFamily="49" charset="0"/>
              </a:rPr>
              <a:t>|"Boyd"  |"30"|"1509 Culver St"|"Culver"|"97451"|"841-874-6512"|"boyd@email.com" |"aznol:350mg, hyzol:100mg"|"peanut, wasp"|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|"Tenley"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000">
                <a:latin typeface="Consolas" panose="020B0609020204030204" pitchFamily="49" charset="0"/>
              </a:rPr>
              <a:t>|"Boyd"  |"18"|"1509 Culver St"|"Culver"|"97451"|"841-874-6513"|"tboyd@email.com"|"hyzol:100mg"             |"peanut"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|"Tony"   |"Boyd"  |"12"|"1509 Culver St"|"Culver"|"97451"|"841-874-6512"|"jboyd@email.com"|                          |        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|"Alice"  |"Boyd"  |"80"|"112 Steppes Pl"|"Culver"|"97451"|"841-874-6682"|"aboyd@email.com"|"haldol:10mg"             |"bee, peanut"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|"Tessa"  |"Carman"|"75"|"112 Steppes Pl"|"Culver"|"97451"|"841-874-6514"|"tenz@email.com" |"tilia:3g"                |"fish"        |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0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</a:t>
            </a:r>
            <a:r>
              <a:rPr lang="fr-FR" sz="100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000">
                <a:latin typeface="Consolas" panose="020B0609020204030204" pitchFamily="49" charset="0"/>
              </a:rPr>
              <a:t>la personne existe 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	</a:t>
            </a:r>
            <a:r>
              <a:rPr lang="fr-FR" sz="10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000">
                <a:latin typeface="Consolas" panose="020B0609020204030204" pitchFamily="49" charset="0"/>
              </a:rPr>
              <a:t> utilisateur requête http://localhost:8080/personInfo?firstName=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"Tony"</a:t>
            </a:r>
            <a:r>
              <a:rPr lang="fr-FR" sz="1000">
                <a:latin typeface="Consolas" panose="020B0609020204030204" pitchFamily="49" charset="0"/>
              </a:rPr>
              <a:t>&amp;lastName=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"Boyd"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	</a:t>
            </a:r>
            <a:r>
              <a:rPr lang="fr-FR" sz="10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000">
                <a:latin typeface="Consolas" panose="020B0609020204030204" pitchFamily="49" charset="0"/>
              </a:rPr>
              <a:t> la liste des personnes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address     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age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email        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medications           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allergies     </a:t>
            </a:r>
            <a:r>
              <a:rPr lang="fr-FR" sz="100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|"Boyd"  |"1509 Culver St"|"12"|"jboyd@email.com"|                          |        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|"Boyd"  |"1509 Culver St"|"30"|"boyd@email.com" |"aznol:350mg, hyzol:100mg"|"peanut, wasp"|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|"Boyd"  |"1509 Culver St"|"18"|"tboyd@email.com"|"hyzol:100mg"             |"peanut"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|"Boyd"  |"112 Steppes Pl"|"80"|"aboyd@email.com"|"haldol:10mg"             |"bee, peanut"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	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</a:t>
            </a:r>
            <a:r>
              <a:rPr lang="fr-FR" sz="100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000">
                <a:latin typeface="Consolas" panose="020B0609020204030204" pitchFamily="49" charset="0"/>
              </a:rPr>
              <a:t>la personne n’existe pas: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	</a:t>
            </a:r>
            <a:r>
              <a:rPr lang="fr-FR" sz="10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000">
                <a:latin typeface="Consolas" panose="020B0609020204030204" pitchFamily="49" charset="0"/>
              </a:rPr>
              <a:t> utilisateur requête http://localhost:8080/personInfo?firstName=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"Tata"</a:t>
            </a:r>
            <a:r>
              <a:rPr lang="fr-FR" sz="1000">
                <a:latin typeface="Consolas" panose="020B0609020204030204" pitchFamily="49" charset="0"/>
              </a:rPr>
              <a:t>&amp;lastName=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"Boyd"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	</a:t>
            </a:r>
            <a:r>
              <a:rPr lang="fr-FR" sz="10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000">
                <a:latin typeface="Consolas" panose="020B0609020204030204" pitchFamily="49" charset="0"/>
              </a:rPr>
              <a:t> la liste des personnes est: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11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092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Test d’acceptation 7 /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 fontScale="92500" lnSpcReduction="20000"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# Author: oliviermorel.oc1@gmail.com</a:t>
            </a:r>
            <a:endParaRPr lang="fr-FR" sz="14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# language: fr</a:t>
            </a:r>
            <a:endParaRPr lang="fr-FR" sz="14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fr-FR" sz="14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>
                <a:solidFill>
                  <a:srgbClr val="0070C0"/>
                </a:solidFill>
                <a:latin typeface="Consolas" panose="020B0609020204030204" pitchFamily="49" charset="0"/>
              </a:rPr>
              <a:t>@http://localhost:8080/communityEmail?city=&lt;city&gt;</a:t>
            </a:r>
            <a:endParaRPr lang="fr-FR" sz="140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solidFill>
                  <a:srgbClr val="00B0F0"/>
                </a:solidFill>
                <a:latin typeface="Consolas" panose="020B0609020204030204" pitchFamily="49" charset="0"/>
              </a:rPr>
              <a:t>Fonctionnalité:</a:t>
            </a:r>
            <a:r>
              <a:rPr lang="fr-FR" sz="1400">
                <a:latin typeface="Consolas" panose="020B0609020204030204" pitchFamily="49" charset="0"/>
              </a:rPr>
              <a:t> Cette url doit retourner les adresses mail de tous les habitants de la ville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</a:t>
            </a:r>
            <a:r>
              <a:rPr lang="fr-FR" sz="1400">
                <a:solidFill>
                  <a:srgbClr val="00B050"/>
                </a:solidFill>
                <a:latin typeface="Consolas" panose="020B0609020204030204" pitchFamily="49" charset="0"/>
              </a:rPr>
              <a:t>En tant qu</a:t>
            </a:r>
            <a:r>
              <a:rPr lang="fr-FR" sz="1400">
                <a:latin typeface="Consolas" panose="020B0609020204030204" pitchFamily="49" charset="0"/>
              </a:rPr>
              <a:t>’utilisateur, je souhaite obtenir la liste des adresses mail de tous les habitants de la ville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</a:t>
            </a:r>
            <a:r>
              <a:rPr lang="fr-FR" sz="1400">
                <a:solidFill>
                  <a:srgbClr val="00B050"/>
                </a:solidFill>
                <a:latin typeface="Consolas" panose="020B0609020204030204" pitchFamily="49" charset="0"/>
              </a:rPr>
              <a:t>Contexte: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400">
                <a:latin typeface="Consolas" panose="020B0609020204030204" pitchFamily="49" charset="0"/>
              </a:rPr>
              <a:t>les personnes: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age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address        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city   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zip   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email            </a:t>
            </a:r>
            <a:r>
              <a:rPr lang="fr-FR" sz="140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|"John"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fr-FR" sz="1400">
                <a:latin typeface="Consolas" panose="020B0609020204030204" pitchFamily="49" charset="0"/>
              </a:rPr>
              <a:t>|"Boyd"  |"30"|"1509 Culver St"|"Culver"|"97451"|"841-874-6512"|"jboyd@email.com"|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|"Tenley"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>
                <a:latin typeface="Consolas" panose="020B0609020204030204" pitchFamily="49" charset="0"/>
              </a:rPr>
              <a:t>|"Boyd"  |"18"|"1509 Culver St"|"Culver"|"97451"|"841-874-6513"|"tboyd@email.com"|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|"Tessa"  |"Carman"|"28"|"1509 Culver St"|"Culver"|"97451"|"841-874-6514"|"tenz@email.com"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|"Tony"   |"Boyd"  |"12"|"1509 Culver St"|"Culver"|"97451"|"841-874-6512"|"jboyd@email.com"|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|"Eric"   |"Kadiga"|"25"|"844 Binoc Ave" |"Culver"|"97451"|"841-874-6515"|"kadi@email.com" |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</a:t>
            </a:r>
            <a:r>
              <a:rPr lang="fr-FR" sz="140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>
                <a:latin typeface="Consolas" panose="020B0609020204030204" pitchFamily="49" charset="0"/>
              </a:rPr>
              <a:t>la ville existe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>
                <a:latin typeface="Consolas" panose="020B0609020204030204" pitchFamily="49" charset="0"/>
              </a:rPr>
              <a:t> utilisateur requête </a:t>
            </a:r>
            <a:r>
              <a:rPr lang="en-US" sz="1400">
                <a:latin typeface="Consolas" panose="020B0609020204030204" pitchFamily="49" charset="0"/>
              </a:rPr>
              <a:t>http://localhost:8080/communityEmail?city=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"Culver"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>
                <a:latin typeface="Consolas" panose="020B0609020204030204" pitchFamily="49" charset="0"/>
              </a:rPr>
              <a:t> la liste des courriels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email            </a:t>
            </a:r>
            <a:r>
              <a:rPr lang="fr-FR" sz="140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|"jboyd@email.com"|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|"tenz@email.com"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|"kadi@email.com"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</a:t>
            </a:r>
            <a:r>
              <a:rPr lang="fr-FR" sz="140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>
                <a:latin typeface="Consolas" panose="020B0609020204030204" pitchFamily="49" charset="0"/>
              </a:rPr>
              <a:t>la ville n’existe pas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>
                <a:latin typeface="Consolas" panose="020B0609020204030204" pitchFamily="49" charset="0"/>
              </a:rPr>
              <a:t> utilisateur requête </a:t>
            </a:r>
            <a:r>
              <a:rPr lang="en-US" sz="1400">
                <a:latin typeface="Consolas" panose="020B0609020204030204" pitchFamily="49" charset="0"/>
              </a:rPr>
              <a:t>http://localhost:8080/communityEmail?city=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"Paris"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>
                <a:latin typeface="Consolas" panose="020B0609020204030204" pitchFamily="49" charset="0"/>
              </a:rPr>
              <a:t> la liste des courriels est: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12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230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37A43F00-E365-4C73-A8B0-806408C80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5838" y="2405062"/>
            <a:ext cx="3838575" cy="2047875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B51C028-58AD-4B1D-8D92-636A6BB32CEB}"/>
              </a:ext>
            </a:extLst>
          </p:cNvPr>
          <p:cNvSpPr txBox="1"/>
          <p:nvPr/>
        </p:nvSpPr>
        <p:spPr>
          <a:xfrm>
            <a:off x="402336" y="5773531"/>
            <a:ext cx="745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fr-FR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4A78C9B5-54B7-424F-9051-2A52073F1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5838" y="4686300"/>
            <a:ext cx="2257425" cy="21717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8863757-63B1-4153-983D-CE35976DB629}"/>
              </a:ext>
            </a:extLst>
          </p:cNvPr>
          <p:cNvSpPr txBox="1"/>
          <p:nvPr/>
        </p:nvSpPr>
        <p:spPr>
          <a:xfrm>
            <a:off x="402336" y="323961"/>
            <a:ext cx="112867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Test du code original :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6A3E3E"/>
                </a:solidFill>
                <a:latin typeface="Consolas" panose="020B0609020204030204" pitchFamily="49" charset="0"/>
              </a:rPr>
              <a:t>reader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"symptoms.txt"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symptoms.txt (Le fichier spécifié est introuvable)</a:t>
            </a:r>
          </a:p>
          <a:p>
            <a:endParaRPr lang="fr-FR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fr-FR" sz="2400" dirty="0"/>
              <a:t>docs.oracle.com/</a:t>
            </a:r>
            <a:r>
              <a:rPr lang="fr-FR" sz="2400" dirty="0" err="1"/>
              <a:t>javase</a:t>
            </a:r>
            <a:r>
              <a:rPr lang="fr-FR" sz="2400" dirty="0"/>
              <a:t>/8/docs/api/ , Class File :</a:t>
            </a:r>
          </a:p>
          <a:p>
            <a:pPr>
              <a:spcAft>
                <a:spcPts val="600"/>
              </a:spcAft>
            </a:pPr>
            <a:r>
              <a:rPr lang="en-US" dirty="0"/>
              <a:t>By default the classes in the java.io package always resolve relative pathnames against the current user directory. This directory is named by the system property </a:t>
            </a:r>
            <a:r>
              <a:rPr lang="en-US" dirty="0" err="1">
                <a:highlight>
                  <a:srgbClr val="FFFF00"/>
                </a:highlight>
              </a:rPr>
              <a:t>user.dir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/>
              <a:t>…</a:t>
            </a:r>
          </a:p>
          <a:p>
            <a:pPr>
              <a:spcAft>
                <a:spcPts val="600"/>
              </a:spcAft>
            </a:pPr>
            <a:endParaRPr lang="en-US" sz="1200" dirty="0"/>
          </a:p>
          <a:p>
            <a:pPr>
              <a:spcAft>
                <a:spcPts val="600"/>
              </a:spcAft>
            </a:pPr>
            <a:r>
              <a:rPr lang="en-US" sz="2400" dirty="0" err="1"/>
              <a:t>Ajout</a:t>
            </a:r>
            <a:r>
              <a:rPr lang="en-US" sz="2400" dirty="0"/>
              <a:t> du code : 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getProperty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user.dir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path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fr-FR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2400" dirty="0"/>
              <a:t>Modification du code :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path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"/Project02Eclipse/symptoms.txt"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dirty="0"/>
          </a:p>
        </p:txBody>
      </p:sp>
      <p:cxnSp>
        <p:nvCxnSpPr>
          <p:cNvPr id="19" name="Connecteur : en angle 18">
            <a:extLst>
              <a:ext uri="{FF2B5EF4-FFF2-40B4-BE49-F238E27FC236}">
                <a16:creationId xmlns:a16="http://schemas.microsoft.com/office/drawing/2014/main" id="{257998A5-154C-4A03-B211-DF906111591E}"/>
              </a:ext>
            </a:extLst>
          </p:cNvPr>
          <p:cNvCxnSpPr>
            <a:cxnSpLocks/>
          </p:cNvCxnSpPr>
          <p:nvPr/>
        </p:nvCxnSpPr>
        <p:spPr>
          <a:xfrm flipV="1">
            <a:off x="3736258" y="2507226"/>
            <a:ext cx="3829580" cy="1327355"/>
          </a:xfrm>
          <a:prstGeom prst="bentConnector3">
            <a:avLst>
              <a:gd name="adj1" fmla="val 74134"/>
            </a:avLst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DFA6DF0-A42A-4DEC-A283-1637F79D9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13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986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38A7880-990B-44AC-AEA5-ADF1E330C445}"/>
              </a:ext>
            </a:extLst>
          </p:cNvPr>
          <p:cNvSpPr txBox="1"/>
          <p:nvPr/>
        </p:nvSpPr>
        <p:spPr>
          <a:xfrm>
            <a:off x="264409" y="286149"/>
            <a:ext cx="11634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1</a:t>
            </a:r>
            <a:r>
              <a:rPr lang="fr-FR" sz="3200" baseline="30000" dirty="0"/>
              <a:t>ère</a:t>
            </a:r>
            <a:r>
              <a:rPr lang="fr-FR" sz="3200" dirty="0"/>
              <a:t> itération : lire le fichier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DDBEE4C-B2AB-4A26-8320-3FED74D89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09" y="1604707"/>
            <a:ext cx="4549958" cy="4878389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50CF61C-DC26-49C5-ADD8-56CAE46F5A6F}"/>
              </a:ext>
            </a:extLst>
          </p:cNvPr>
          <p:cNvCxnSpPr>
            <a:cxnSpLocks/>
          </p:cNvCxnSpPr>
          <p:nvPr/>
        </p:nvCxnSpPr>
        <p:spPr>
          <a:xfrm>
            <a:off x="4931366" y="994034"/>
            <a:ext cx="0" cy="57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16E2AC71-5EAB-4CA4-8E0B-D18CBC4309EF}"/>
              </a:ext>
            </a:extLst>
          </p:cNvPr>
          <p:cNvSpPr txBox="1"/>
          <p:nvPr/>
        </p:nvSpPr>
        <p:spPr>
          <a:xfrm>
            <a:off x="5210979" y="1021235"/>
            <a:ext cx="479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Aucune logique dans le main (</a:t>
            </a:r>
            <a:r>
              <a:rPr lang="fr-FR" dirty="0" err="1"/>
              <a:t>AnalyticsCounter</a:t>
            </a:r>
            <a:r>
              <a:rPr lang="fr-FR" dirty="0"/>
              <a:t>) 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5737779-FF34-47F3-AA8C-963970459FE2}"/>
              </a:ext>
            </a:extLst>
          </p:cNvPr>
          <p:cNvSpPr txBox="1"/>
          <p:nvPr/>
        </p:nvSpPr>
        <p:spPr>
          <a:xfrm>
            <a:off x="5048366" y="4023591"/>
            <a:ext cx="68419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Documentation JDK 1.8 </a:t>
            </a:r>
            <a:r>
              <a:rPr lang="fr-FR" dirty="0" err="1"/>
              <a:t>FileWriter</a:t>
            </a:r>
            <a:r>
              <a:rPr lang="fr-FR" dirty="0"/>
              <a:t> : </a:t>
            </a:r>
            <a:endParaRPr lang="en-US" dirty="0"/>
          </a:p>
          <a:p>
            <a:r>
              <a:rPr lang="en-US" dirty="0"/>
              <a:t>Some platforms, in particular, allow a file to be opened for writing by</a:t>
            </a:r>
          </a:p>
          <a:p>
            <a:r>
              <a:rPr lang="en-US" dirty="0"/>
              <a:t>only one </a:t>
            </a:r>
            <a:r>
              <a:rPr lang="en-US" dirty="0" err="1"/>
              <a:t>FileWriter</a:t>
            </a:r>
            <a:r>
              <a:rPr lang="en-US" dirty="0"/>
              <a:t> (or other file-writing object) at a time.</a:t>
            </a:r>
          </a:p>
          <a:p>
            <a:r>
              <a:rPr lang="en-US" dirty="0"/>
              <a:t>In such situations the constructors in this class will fail if the file involved is already open.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3EED654-CAE4-40D5-B41F-B771DFDFA1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2949" y="1513677"/>
            <a:ext cx="5430008" cy="186716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B0609E4-1F72-48CB-8C05-D669F23EE721}"/>
              </a:ext>
            </a:extLst>
          </p:cNvPr>
          <p:cNvSpPr txBox="1"/>
          <p:nvPr/>
        </p:nvSpPr>
        <p:spPr>
          <a:xfrm>
            <a:off x="293370" y="860486"/>
            <a:ext cx="46577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Tout d’abord organisation en modèle, vue,</a:t>
            </a:r>
          </a:p>
          <a:p>
            <a:r>
              <a:rPr lang="fr-FR" dirty="0"/>
              <a:t>contrôleur et objet d’accès aux données (DAO) :</a:t>
            </a:r>
          </a:p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F8581E9-3D3B-4A5E-BF0B-B7019E043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14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20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99E6AF4B-CD01-4FFC-AA3E-7A43ED40B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187" y="-27001"/>
            <a:ext cx="7305" cy="69120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80E86C4-7E62-4AFB-A9B8-EDABAF87EBF7}"/>
              </a:ext>
            </a:extLst>
          </p:cNvPr>
          <p:cNvSpPr txBox="1"/>
          <p:nvPr/>
        </p:nvSpPr>
        <p:spPr>
          <a:xfrm>
            <a:off x="288" y="27000"/>
            <a:ext cx="5660043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Le contrôleur (</a:t>
            </a:r>
            <a:r>
              <a:rPr lang="fr-FR" dirty="0" err="1"/>
              <a:t>AnalitycsController</a:t>
            </a:r>
            <a:r>
              <a:rPr lang="fr-FR" dirty="0"/>
              <a:t>) :</a:t>
            </a: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fr-FR" dirty="0"/>
              <a:t>contiendra la logique de contrôle</a:t>
            </a: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fr-FR" dirty="0"/>
              <a:t>singleton : une seule instance afin d’éviter plusieurs </a:t>
            </a:r>
            <a:r>
              <a:rPr lang="fr-FR" dirty="0" err="1"/>
              <a:t>reader</a:t>
            </a:r>
            <a:r>
              <a:rPr lang="fr-FR" dirty="0"/>
              <a:t>/</a:t>
            </a:r>
            <a:r>
              <a:rPr lang="fr-FR" dirty="0" err="1"/>
              <a:t>writer</a:t>
            </a:r>
            <a:r>
              <a:rPr lang="fr-FR" dirty="0"/>
              <a:t> sur le même fichier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452441C5-7247-41B4-BEC8-065992C21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126" y="1381217"/>
            <a:ext cx="5476875" cy="501015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03BEB98F-D187-4A63-8229-4128CB8AD5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8930" y="385762"/>
            <a:ext cx="6429375" cy="5876925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D1CA609-7EBC-48FF-A94C-DFA91A066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15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782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70FCACCA-1E12-4887-8012-74281607E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250" y="0"/>
            <a:ext cx="5871823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CDF928-E529-4DEF-9744-6B547C3200BB}"/>
              </a:ext>
            </a:extLst>
          </p:cNvPr>
          <p:cNvSpPr txBox="1"/>
          <p:nvPr/>
        </p:nvSpPr>
        <p:spPr>
          <a:xfrm>
            <a:off x="-1905" y="0"/>
            <a:ext cx="68921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DAO : interface (</a:t>
            </a:r>
            <a:r>
              <a:rPr lang="fr-FR" dirty="0" err="1"/>
              <a:t>ISymptomIO</a:t>
            </a:r>
            <a:r>
              <a:rPr lang="fr-FR" dirty="0"/>
              <a:t>) et implémentation (</a:t>
            </a:r>
            <a:r>
              <a:rPr lang="fr-FR" dirty="0" err="1"/>
              <a:t>SymptomReadDataFromFile</a:t>
            </a:r>
            <a:r>
              <a:rPr lang="fr-FR" dirty="0"/>
              <a:t>) 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328AAE6-05A7-42CA-BFF1-F26C64BF1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7945" y="0"/>
            <a:ext cx="7305" cy="69120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3736ACE-DD1F-4D23-B7C5-5790032C10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905" y="1065431"/>
            <a:ext cx="6419850" cy="4352925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510DB55-D92D-4FCF-A71D-9118CE127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53873" y="6492875"/>
            <a:ext cx="2743200" cy="365125"/>
          </a:xfrm>
        </p:spPr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16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402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3499102-AB2A-4461-8160-752DA326B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671637"/>
            <a:ext cx="2286000" cy="351472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D540A37-43FA-4668-BA61-F1A2AA0A48BB}"/>
              </a:ext>
            </a:extLst>
          </p:cNvPr>
          <p:cNvSpPr txBox="1"/>
          <p:nvPr/>
        </p:nvSpPr>
        <p:spPr>
          <a:xfrm>
            <a:off x="4953000" y="409575"/>
            <a:ext cx="1349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Résultat :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37FD1A2-31C2-47C3-9E2E-135F7C8E3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17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985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570EB15-1DD7-4671-8AAE-6805F6685D74}"/>
              </a:ext>
            </a:extLst>
          </p:cNvPr>
          <p:cNvSpPr txBox="1"/>
          <p:nvPr/>
        </p:nvSpPr>
        <p:spPr>
          <a:xfrm>
            <a:off x="527220" y="173959"/>
            <a:ext cx="1116566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2ème itération : écrire le fichier result.out par ordre alphabétique des symptômes avec leurs occurrences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578FD59-F066-4008-BF6B-A46AEFBAEFC7}"/>
              </a:ext>
            </a:extLst>
          </p:cNvPr>
          <p:cNvSpPr txBox="1"/>
          <p:nvPr/>
        </p:nvSpPr>
        <p:spPr>
          <a:xfrm>
            <a:off x="527219" y="2200414"/>
            <a:ext cx="11165669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400" dirty="0"/>
              <a:t>Le modèle en classe abstraite (Occurrence) permet de répondre à l’exigence de réemployabilité du code par une classe héritée implémentant les méthodes : un objet instancié par symptôme.</a:t>
            </a:r>
          </a:p>
          <a:p>
            <a:pPr>
              <a:spcAft>
                <a:spcPts val="600"/>
              </a:spcAft>
            </a:pPr>
            <a:r>
              <a:rPr lang="fr-FR" sz="2400" dirty="0"/>
              <a:t>Les champs décrivent les caractéristiques de l’objet (nom et nombre d’occurrence) et les méthodes les actions sur les caractéristiques de l’objet (lecture et modification selon la logique métier).</a:t>
            </a:r>
          </a:p>
          <a:p>
            <a:pPr>
              <a:spcAft>
                <a:spcPts val="600"/>
              </a:spcAft>
            </a:pPr>
            <a:r>
              <a:rPr lang="fr-FR" sz="2400" dirty="0"/>
              <a:t>Le constructeur de la </a:t>
            </a:r>
            <a:r>
              <a:rPr lang="fr-FR" sz="2400"/>
              <a:t>classe héritée permet </a:t>
            </a:r>
            <a:r>
              <a:rPr lang="fr-FR" sz="2400" dirty="0"/>
              <a:t>d’initialiser les champs (nom transmis).</a:t>
            </a:r>
          </a:p>
          <a:p>
            <a:r>
              <a:rPr lang="fr-FR" sz="2400" dirty="0"/>
              <a:t>Cf. diapo suivante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BFA6B84-A4CB-4B49-8623-73D3D5D2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18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430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FE8D7701-A565-4296-B432-8C57B9AA8FDB}"/>
              </a:ext>
            </a:extLst>
          </p:cNvPr>
          <p:cNvSpPr txBox="1"/>
          <p:nvPr/>
        </p:nvSpPr>
        <p:spPr>
          <a:xfrm>
            <a:off x="968859" y="131584"/>
            <a:ext cx="10254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Le modèle : classe abstraite et classe héritée avec implémentation des méthodes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9DB6EF3-AB29-4068-AE77-E6C8D61EF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0587"/>
            <a:ext cx="5495925" cy="53244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8538A7E-FA35-431F-B5E4-7E2F4B6E7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1454" y="1014412"/>
            <a:ext cx="4318300" cy="5141839"/>
          </a:xfrm>
          <a:prstGeom prst="rect">
            <a:avLst/>
          </a:prstGeom>
        </p:spPr>
      </p:pic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9D82F854-5F59-41B2-8EB7-C80DD187FC7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096000" y="593249"/>
            <a:ext cx="0" cy="62647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223BD13-549F-4268-A01C-88694670B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19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94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A24EF0-3A4B-4E54-8339-CA6871D44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FDD6D5-A309-4EB5-8CBF-E6C70A3FE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5732" y="1825625"/>
            <a:ext cx="8500535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fr-FR" sz="2600">
                <a:hlinkClick r:id="rId3" action="ppaction://hlinksldjump"/>
              </a:rPr>
              <a:t>Les contraintes techniques</a:t>
            </a:r>
            <a:endParaRPr lang="fr-FR" sz="2600"/>
          </a:p>
          <a:p>
            <a:pPr>
              <a:lnSpc>
                <a:spcPct val="80000"/>
              </a:lnSpc>
            </a:pPr>
            <a:r>
              <a:rPr lang="fr-FR" sz="2600">
                <a:hlinkClick r:id="rId4" action="ppaction://hlinksldjump"/>
              </a:rPr>
              <a:t>Exigences</a:t>
            </a:r>
            <a:endParaRPr lang="fr-FR" sz="2600"/>
          </a:p>
          <a:p>
            <a:pPr>
              <a:lnSpc>
                <a:spcPct val="80000"/>
              </a:lnSpc>
            </a:pPr>
            <a:r>
              <a:rPr lang="fr-FR" sz="2600">
                <a:hlinkClick r:id="rId5" action="ppaction://hlinksldjump"/>
              </a:rPr>
              <a:t>Les besoins du back-end</a:t>
            </a:r>
            <a:endParaRPr lang="fr-FR" sz="2600" dirty="0"/>
          </a:p>
          <a:p>
            <a:pPr>
              <a:lnSpc>
                <a:spcPct val="80000"/>
              </a:lnSpc>
            </a:pPr>
            <a:r>
              <a:rPr lang="fr-FR" sz="2600">
                <a:hlinkClick r:id="rId6" action="ppaction://hlinksldjump"/>
              </a:rPr>
              <a:t>Tests d'acceptation</a:t>
            </a:r>
            <a:endParaRPr lang="fr-FR" sz="2600"/>
          </a:p>
          <a:p>
            <a:pPr>
              <a:lnSpc>
                <a:spcPct val="80000"/>
              </a:lnSpc>
            </a:pPr>
            <a:r>
              <a:rPr lang="fr-FR" sz="2600">
                <a:hlinkClick r:id="rId7" action="ppaction://hlinksldjump"/>
              </a:rPr>
              <a:t>Test </a:t>
            </a:r>
            <a:r>
              <a:rPr lang="fr-FR" sz="2600" dirty="0">
                <a:hlinkClick r:id="rId7" action="ppaction://hlinksldjump"/>
              </a:rPr>
              <a:t>du code original</a:t>
            </a:r>
            <a:endParaRPr lang="fr-FR" sz="2600" dirty="0"/>
          </a:p>
          <a:p>
            <a:pPr>
              <a:lnSpc>
                <a:spcPct val="80000"/>
              </a:lnSpc>
            </a:pPr>
            <a:r>
              <a:rPr lang="fr-FR" sz="2600" dirty="0">
                <a:hlinkClick r:id="rId8" action="ppaction://hlinksldjump"/>
              </a:rPr>
              <a:t>1</a:t>
            </a:r>
            <a:r>
              <a:rPr lang="fr-FR" sz="2600" baseline="30000" dirty="0">
                <a:hlinkClick r:id="rId8" action="ppaction://hlinksldjump"/>
              </a:rPr>
              <a:t>ère</a:t>
            </a:r>
            <a:r>
              <a:rPr lang="fr-FR" sz="2600" dirty="0">
                <a:hlinkClick r:id="rId8" action="ppaction://hlinksldjump"/>
              </a:rPr>
              <a:t> itération : lire le fichier</a:t>
            </a:r>
            <a:endParaRPr lang="fr-FR" sz="2600" dirty="0"/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fr-FR" sz="2200" dirty="0"/>
              <a:t> </a:t>
            </a:r>
            <a:r>
              <a:rPr lang="fr-FR" sz="2200" dirty="0">
                <a:hlinkClick r:id="rId9" action="ppaction://hlinksldjump"/>
              </a:rPr>
              <a:t>Le contrôleur</a:t>
            </a:r>
            <a:endParaRPr lang="fr-FR" sz="2200" dirty="0"/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fr-FR" sz="2200" dirty="0"/>
              <a:t> </a:t>
            </a:r>
            <a:r>
              <a:rPr lang="fr-FR" sz="2200" dirty="0">
                <a:hlinkClick r:id="rId10" action="ppaction://hlinksldjump"/>
              </a:rPr>
              <a:t>DAO</a:t>
            </a:r>
            <a:endParaRPr lang="fr-FR" sz="2200" dirty="0"/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fr-FR" sz="2200" dirty="0"/>
              <a:t> </a:t>
            </a:r>
            <a:r>
              <a:rPr lang="fr-FR" sz="2200" dirty="0">
                <a:hlinkClick r:id="rId11" action="ppaction://hlinksldjump"/>
              </a:rPr>
              <a:t>Résultat</a:t>
            </a:r>
            <a:endParaRPr lang="fr-FR" sz="2200" dirty="0"/>
          </a:p>
          <a:p>
            <a:pPr>
              <a:lnSpc>
                <a:spcPct val="80000"/>
              </a:lnSpc>
            </a:pPr>
            <a:r>
              <a:rPr lang="fr-FR" sz="2600" dirty="0">
                <a:hlinkClick r:id="rId12" action="ppaction://hlinksldjump"/>
              </a:rPr>
              <a:t>2ème itération : écrire le fichier </a:t>
            </a:r>
            <a:r>
              <a:rPr lang="fr-FR" sz="2600" dirty="0" err="1">
                <a:hlinkClick r:id="rId12" action="ppaction://hlinksldjump"/>
              </a:rPr>
              <a:t>result.out</a:t>
            </a:r>
            <a:endParaRPr lang="fr-FR" sz="2600" dirty="0"/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fr-FR" sz="2200" dirty="0"/>
              <a:t> </a:t>
            </a:r>
            <a:r>
              <a:rPr lang="fr-FR" sz="2200" dirty="0">
                <a:hlinkClick r:id="rId13" action="ppaction://hlinksldjump"/>
              </a:rPr>
              <a:t>Le modèle</a:t>
            </a:r>
            <a:endParaRPr lang="fr-FR" sz="2200" dirty="0"/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fr-FR" sz="2200" dirty="0"/>
              <a:t> </a:t>
            </a:r>
            <a:r>
              <a:rPr lang="fr-FR" sz="2200" dirty="0">
                <a:hlinkClick r:id="rId14" action="ppaction://hlinksldjump"/>
              </a:rPr>
              <a:t>Code ajouté dans le contrôleur</a:t>
            </a:r>
            <a:endParaRPr lang="fr-FR" sz="2200" dirty="0"/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fr-FR" sz="2200" dirty="0"/>
              <a:t> </a:t>
            </a:r>
            <a:r>
              <a:rPr lang="fr-FR" sz="2200" dirty="0">
                <a:hlinkClick r:id="rId15" action="ppaction://hlinksldjump"/>
              </a:rPr>
              <a:t>DAO</a:t>
            </a:r>
            <a:endParaRPr lang="fr-FR" sz="2200" dirty="0"/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fr-FR" sz="2200" dirty="0"/>
              <a:t> </a:t>
            </a:r>
            <a:r>
              <a:rPr lang="fr-FR" sz="2200" dirty="0">
                <a:hlinkClick r:id="rId16" action="ppaction://hlinksldjump"/>
              </a:rPr>
              <a:t>La solution fonctionnelle</a:t>
            </a:r>
            <a:endParaRPr lang="fr-FR" sz="2000" dirty="0"/>
          </a:p>
          <a:p>
            <a:pPr lvl="1">
              <a:lnSpc>
                <a:spcPct val="70000"/>
              </a:lnSpc>
              <a:buFont typeface="Courier New" panose="02070309020205020404" pitchFamily="49" charset="0"/>
              <a:buChar char="o"/>
            </a:pPr>
            <a:endParaRPr lang="fr-FR" sz="2000" dirty="0"/>
          </a:p>
          <a:p>
            <a:pPr lvl="1">
              <a:lnSpc>
                <a:spcPct val="70000"/>
              </a:lnSpc>
              <a:buFont typeface="Courier New" panose="02070309020205020404" pitchFamily="49" charset="0"/>
              <a:buChar char="o"/>
            </a:pPr>
            <a:endParaRPr lang="fr-FR" sz="2000" dirty="0"/>
          </a:p>
          <a:p>
            <a:endParaRPr lang="fr-FR" sz="2400" dirty="0"/>
          </a:p>
          <a:p>
            <a:endParaRPr lang="fr-FR" sz="2400" dirty="0"/>
          </a:p>
          <a:p>
            <a:pPr lvl="1">
              <a:buFont typeface="Courier New" panose="02070309020205020404" pitchFamily="49" charset="0"/>
              <a:buChar char="o"/>
            </a:pPr>
            <a:endParaRPr lang="fr-FR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D5CFC3-CCE2-41FA-B569-20CEA6AFD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2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240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318B654-42B3-43A3-A943-2FB7151BA169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Code ajouté dans le contrôleur : utilisation des objets modèles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A4985BD-9E18-4252-B468-6EA16DFD5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212" y="814387"/>
            <a:ext cx="7267575" cy="5724525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A2B1518-5D52-4232-82ED-2C77A69E3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20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271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932DC154-1E7A-45C2-812D-DC0DA34522F0}"/>
              </a:ext>
            </a:extLst>
          </p:cNvPr>
          <p:cNvSpPr txBox="1"/>
          <p:nvPr/>
        </p:nvSpPr>
        <p:spPr>
          <a:xfrm>
            <a:off x="0" y="122663"/>
            <a:ext cx="4171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 DAO : implémentation de l’interface pour écrire les données dans le fichier 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1C262A0-511C-4F08-9AC4-5A9799C6D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336" y="0"/>
            <a:ext cx="6089431" cy="685800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9F7C939-21B5-4319-8EEC-E29B2846B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21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07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2820277-3C07-44E9-9AF6-B5A19DA6A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6693"/>
            <a:ext cx="5720576" cy="611932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6EBF38E-772B-454A-9FEF-85358FD4C28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/>
              <a:t>La solution fonctionnelle et sa vérification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C86F1D4-92F7-4A3A-9426-0753AD0F5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940" y="935425"/>
            <a:ext cx="4037719" cy="5930597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7476B5C-1E15-47C8-9F4F-95EACA3D0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9872"/>
            <a:ext cx="2743200" cy="365125"/>
          </a:xfrm>
        </p:spPr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22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906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EC595B-F242-4543-A4EB-D42B84EE2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Les </a:t>
            </a:r>
            <a:r>
              <a:rPr lang="fr-FR"/>
              <a:t>contraintes techniques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EDCA51-41BE-49FE-A2C4-320E6D755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1825625"/>
            <a:ext cx="11155680" cy="4351338"/>
          </a:xfrm>
        </p:spPr>
        <p:txBody>
          <a:bodyPr>
            <a:normAutofit fontScale="92500" lnSpcReduction="10000"/>
          </a:bodyPr>
          <a:lstStyle/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POO → Java (version 1.8 définie dans le pom.xml)</a:t>
            </a:r>
          </a:p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Architecture modèle MVC → Spring Boot framework (utilise Maven)</a:t>
            </a:r>
            <a:endParaRPr lang="fr-FR" dirty="0"/>
          </a:p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langue </a:t>
            </a:r>
            <a:r>
              <a:rPr lang="fr-FR" dirty="0"/>
              <a:t>anglaise pour </a:t>
            </a:r>
            <a:r>
              <a:rPr lang="fr-FR"/>
              <a:t>le code, commentaires </a:t>
            </a:r>
            <a:r>
              <a:rPr lang="fr-FR" dirty="0"/>
              <a:t>et les </a:t>
            </a:r>
            <a:r>
              <a:rPr lang="fr-FR"/>
              <a:t>données </a:t>
            </a:r>
            <a:endParaRPr lang="fr-FR" dirty="0"/>
          </a:p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code à partir de 0 → etude des besoins, écriture des scénarios et acceptations, modélisation UML du domaine</a:t>
            </a:r>
          </a:p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versionné sur un repo Git → Git Flow (branches features = itérations)</a:t>
            </a:r>
            <a:endParaRPr lang="fr-FR" dirty="0"/>
          </a:p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TDD de Londres (AIT, SIT et UT) → Cucumber Spring, Mockito, Junit et AssertJ (meilleur compréhension des assertions).</a:t>
            </a:r>
            <a:endParaRPr lang="fr-FR" dirty="0"/>
          </a:p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Couverture de code JaCoCo, code smell par SpotBug et SonarCloud (jdk 11)</a:t>
            </a:r>
            <a:endParaRPr lang="fr-FR" dirty="0"/>
          </a:p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Connexion avec Log4j2 2.17.2 (Spring Boot Starter Parent 2.7.0 managed dependency see Maven repository) 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6998E7-1987-4497-B45B-2C68884A6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3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357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EC595B-F242-4543-A4EB-D42B84EE2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Exigences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EDCA51-41BE-49FE-A2C4-320E6D755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1825625"/>
            <a:ext cx="11155680" cy="4351338"/>
          </a:xfrm>
        </p:spPr>
        <p:txBody>
          <a:bodyPr>
            <a:normAutofit fontScale="92500" lnSpcReduction="10000"/>
          </a:bodyPr>
          <a:lstStyle/>
          <a:p>
            <a:pPr marL="365125" indent="-365125">
              <a:buFont typeface="Wingdings" panose="05000000000000000000" pitchFamily="2" charset="2"/>
              <a:buChar char="Ø"/>
            </a:pPr>
            <a:r>
              <a:rPr lang="fr-FR"/>
              <a:t>le serveur d'alertes SafetyNet démarre ;</a:t>
            </a:r>
          </a:p>
          <a:p>
            <a:pPr marL="365125" indent="-365125">
              <a:buFont typeface="Wingdings" panose="05000000000000000000" pitchFamily="2" charset="2"/>
              <a:buChar char="Ø"/>
            </a:pPr>
            <a:r>
              <a:rPr lang="fr-FR"/>
              <a:t>tous les endpoints url sont fonctionnels ainsi que les Actuators health, info, trace et metrics ;</a:t>
            </a:r>
          </a:p>
          <a:p>
            <a:pPr marL="365125" indent="-365125">
              <a:buFont typeface="Wingdings" panose="05000000000000000000" pitchFamily="2" charset="2"/>
              <a:buChar char="Ø"/>
            </a:pPr>
            <a:r>
              <a:rPr lang="fr-FR"/>
              <a:t>tous les endpoints url enregistrent leurs requêtes et leurs réponses 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/>
              <a:t> log niveau info si réussite,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/>
              <a:t> log niveau erreur si  erreurs ou exceptions,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/>
              <a:t> log niveau debug pour les étapes ou calculs informatif.</a:t>
            </a:r>
          </a:p>
          <a:p>
            <a:pPr marL="365125" indent="-365125">
              <a:buFont typeface="Wingdings" panose="05000000000000000000" pitchFamily="2" charset="2"/>
              <a:buChar char="Ø"/>
            </a:pPr>
            <a:r>
              <a:rPr lang="fr-FR"/>
              <a:t>mvn : test, verify, package et site (→ </a:t>
            </a:r>
            <a:r>
              <a:rPr lang="en-US"/>
              <a:t>JavaDocs, SpotBugs, Surefire &amp; Failsafe Reports, Jacoco &amp; JaCoCo IT Reports)</a:t>
            </a:r>
          </a:p>
          <a:p>
            <a:pPr marL="365125" indent="-365125">
              <a:buFont typeface="Wingdings" panose="05000000000000000000" pitchFamily="2" charset="2"/>
              <a:buChar char="Ø"/>
            </a:pPr>
            <a:r>
              <a:rPr lang="fr-FR"/>
              <a:t>couverture JaCoCo de code de 80 %</a:t>
            </a:r>
          </a:p>
          <a:p>
            <a:pPr marL="365125" indent="-365125">
              <a:buFont typeface="Wingdings" panose="05000000000000000000" pitchFamily="2" charset="2"/>
              <a:buChar char="Ø"/>
            </a:pPr>
            <a:r>
              <a:rPr lang="fr-FR"/>
              <a:t>la base de code adhère aux principes SOLID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6998E7-1987-4497-B45B-2C68884A6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4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49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Les besoins du back-end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6799"/>
            <a:ext cx="10515600" cy="3840163"/>
          </a:xfrm>
        </p:spPr>
        <p:txBody>
          <a:bodyPr>
            <a:normAutofit/>
          </a:bodyPr>
          <a:lstStyle/>
          <a:p>
            <a:pPr marL="365125" indent="-365125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/>
              <a:t>lire le fichier de données ./resources/input/data.json</a:t>
            </a:r>
            <a:endParaRPr lang="fr-FR" dirty="0"/>
          </a:p>
          <a:p>
            <a:pPr marL="365125" indent="-365125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/>
              <a:t>produire en sortie dans ./resources/output/ un fichier JSON à partir des URL correspondant à des endpoints que l’application doit disposer.</a:t>
            </a:r>
          </a:p>
          <a:p>
            <a:pPr marL="365125" indent="-365125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/>
              <a:t>besoin d’autres endpoints pour la mise à jour des données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5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694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Test d’acceptation 1 /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 fontScale="77500" lnSpcReduction="20000"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# Author: oliviermorel.oc1@gmail.com</a:t>
            </a:r>
            <a:endParaRPr lang="fr-FR" sz="14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# language: fr</a:t>
            </a:r>
            <a:endParaRPr lang="fr-FR" sz="14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fr-FR" sz="14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>
                <a:solidFill>
                  <a:srgbClr val="0070C0"/>
                </a:solidFill>
                <a:latin typeface="Consolas" panose="020B0609020204030204" pitchFamily="49" charset="0"/>
              </a:rPr>
              <a:t>@http://localhost:8080/firestation?stationNumber=&lt;station_number&gt;</a:t>
            </a:r>
            <a:endParaRPr lang="fr-FR" sz="140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solidFill>
                  <a:srgbClr val="00B0F0"/>
                </a:solidFill>
                <a:latin typeface="Consolas" panose="020B0609020204030204" pitchFamily="49" charset="0"/>
              </a:rPr>
              <a:t>Fonctionnalité:</a:t>
            </a:r>
            <a:r>
              <a:rPr lang="fr-FR" sz="1400">
                <a:latin typeface="Consolas" panose="020B0609020204030204" pitchFamily="49" charset="0"/>
              </a:rPr>
              <a:t>  Cette url doit retourner une liste des personnes couvertes par la caserne de pompiers correspondante avec un décompte du nombre d'adultes et du nombre d'enfants (âge &lt;= 18 ans)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</a:t>
            </a:r>
            <a:r>
              <a:rPr lang="fr-FR" sz="1400">
                <a:solidFill>
                  <a:srgbClr val="00B050"/>
                </a:solidFill>
                <a:latin typeface="Consolas" panose="020B0609020204030204" pitchFamily="49" charset="0"/>
              </a:rPr>
              <a:t>En tant qu</a:t>
            </a:r>
            <a:r>
              <a:rPr lang="fr-FR" sz="1400">
                <a:latin typeface="Consolas" panose="020B0609020204030204" pitchFamily="49" charset="0"/>
              </a:rPr>
              <a:t>’utilisateur, je souhaite obtenir la liste des personnes (prénom, nom, adresse, numéro de téléphone) couverts par la station de numéro donné, avec un décompte du nombre d'adultes et du nombre d'enfants (âge &lt;= 18 ans)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</a:t>
            </a:r>
            <a:r>
              <a:rPr lang="fr-FR" sz="1400">
                <a:solidFill>
                  <a:srgbClr val="00B050"/>
                </a:solidFill>
                <a:latin typeface="Consolas" panose="020B0609020204030204" pitchFamily="49" charset="0"/>
              </a:rPr>
              <a:t>Contexte: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400">
                <a:latin typeface="Consolas" panose="020B0609020204030204" pitchFamily="49" charset="0"/>
              </a:rPr>
              <a:t>les personnes: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age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address        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city   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zip   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email           </a:t>
            </a:r>
            <a:r>
              <a:rPr lang="fr-FR" sz="140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|"John"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fr-FR" sz="1400">
                <a:latin typeface="Consolas" panose="020B0609020204030204" pitchFamily="49" charset="0"/>
              </a:rPr>
              <a:t>|"Boyd"  |"30"|"1509 Culver St"|"Culver"|"97451"|"841-874-6512"|"boyd@email.com"|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|"Tenley"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>
                <a:latin typeface="Consolas" panose="020B0609020204030204" pitchFamily="49" charset="0"/>
              </a:rPr>
              <a:t>|"Boyd"  |"18"|"1509 Culver St"|"Culver"|"97451"|"841-874-6513"|"boyd@email.com"|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|"Tessa"  |"Carman"|"20"|"834 Binoc Ave" |"Culver"|"97451"|"841-874-6514"|"tenz@email.com"|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|"Eric"   |"Kadiga"|"25"|"844 Binoc Ave" |"Culver"|"97451"|"841-874-6515"|"kadi@email.com"|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400">
                <a:latin typeface="Consolas" panose="020B0609020204030204" pitchFamily="49" charset="0"/>
              </a:rPr>
              <a:t>les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1400">
                <a:latin typeface="Consolas" panose="020B0609020204030204" pitchFamily="49" charset="0"/>
              </a:rPr>
              <a:t>stations: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num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address         </a:t>
            </a:r>
            <a:r>
              <a:rPr lang="fr-FR" sz="140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|"1" |"1509 Culver St"|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|"1" |"834 Binoc Ave" |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</a:t>
            </a:r>
            <a:r>
              <a:rPr lang="fr-FR" sz="140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>
                <a:latin typeface="Consolas" panose="020B0609020204030204" pitchFamily="49" charset="0"/>
              </a:rPr>
              <a:t>la station existe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>
                <a:latin typeface="Consolas" panose="020B0609020204030204" pitchFamily="49" charset="0"/>
              </a:rPr>
              <a:t> utilisateur requête http://</a:t>
            </a:r>
            <a:r>
              <a:rPr lang="en-US" sz="1400">
                <a:latin typeface="Consolas" panose="020B0609020204030204" pitchFamily="49" charset="0"/>
              </a:rPr>
              <a:t>localhost:8080/firestation?stationNumber=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endParaRPr lang="fr-FR" sz="14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>
                <a:latin typeface="Consolas" panose="020B0609020204030204" pitchFamily="49" charset="0"/>
              </a:rPr>
              <a:t> la liste des personne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address        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40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|"John"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fr-FR" sz="1400">
                <a:latin typeface="Consolas" panose="020B0609020204030204" pitchFamily="49" charset="0"/>
              </a:rPr>
              <a:t>|"Boyd"  |"1509 Culver St"|"841-874-6512"|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|"Tenley"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>
                <a:latin typeface="Consolas" panose="020B0609020204030204" pitchFamily="49" charset="0"/>
              </a:rPr>
              <a:t>|"Boyd"  |"1509 Culver St"|"841-874-6513"|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|"Tessa"  |"Carman"|"834 Binoc Ave" |"841-874-6514"|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>
                <a:latin typeface="Consolas" panose="020B0609020204030204" pitchFamily="49" charset="0"/>
              </a:rPr>
              <a:t> nombre d’adulte et d’enfant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adult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children</a:t>
            </a:r>
            <a:r>
              <a:rPr lang="fr-FR" sz="140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|"2"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fr-FR" sz="1400">
                <a:latin typeface="Consolas" panose="020B0609020204030204" pitchFamily="49" charset="0"/>
              </a:rPr>
              <a:t>|"1" 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</a:t>
            </a:r>
            <a:r>
              <a:rPr lang="fr-FR" sz="140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>
                <a:latin typeface="Consolas" panose="020B0609020204030204" pitchFamily="49" charset="0"/>
              </a:rPr>
              <a:t>la station n’existe pas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>
                <a:latin typeface="Consolas" panose="020B0609020204030204" pitchFamily="49" charset="0"/>
              </a:rPr>
              <a:t> utilisateur requête http://</a:t>
            </a:r>
            <a:r>
              <a:rPr lang="en-US" sz="1400">
                <a:latin typeface="Consolas" panose="020B0609020204030204" pitchFamily="49" charset="0"/>
              </a:rPr>
              <a:t>localhost:8080/firestation?stationNumber=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endParaRPr lang="fr-FR" sz="14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>
                <a:latin typeface="Consolas" panose="020B0609020204030204" pitchFamily="49" charset="0"/>
              </a:rPr>
              <a:t> la liste des personne est: 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 </a:t>
            </a:r>
            <a:r>
              <a:rPr lang="fr-FR" sz="1400">
                <a:latin typeface="Consolas" panose="020B0609020204030204" pitchFamily="49" charset="0"/>
              </a:rPr>
              <a:t>nombre d’adulte = 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fr-FR" sz="1400">
                <a:latin typeface="Consolas" panose="020B0609020204030204" pitchFamily="49" charset="0"/>
              </a:rPr>
              <a:t>et nombre d’enfant = 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endParaRPr lang="fr-FR" sz="1400">
              <a:latin typeface="Consolas" panose="020B0609020204030204" pitchFamily="49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6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756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Test d’acceptation 2 /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 fontScale="85000" lnSpcReduction="20000"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# Author: oliviermorel.oc1@gmail.com</a:t>
            </a:r>
            <a:endParaRPr lang="fr-FR" sz="14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# language: fr</a:t>
            </a:r>
            <a:endParaRPr lang="fr-FR" sz="14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fr-FR" sz="14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>
                <a:solidFill>
                  <a:srgbClr val="0070C0"/>
                </a:solidFill>
                <a:latin typeface="Consolas" panose="020B0609020204030204" pitchFamily="49" charset="0"/>
              </a:rPr>
              <a:t>@http://localhost:8080/childAlert?address=&lt;address&gt;</a:t>
            </a:r>
            <a:endParaRPr lang="fr-FR" sz="140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solidFill>
                  <a:srgbClr val="00B0F0"/>
                </a:solidFill>
                <a:latin typeface="Consolas" panose="020B0609020204030204" pitchFamily="49" charset="0"/>
              </a:rPr>
              <a:t>Fonctionnalité:</a:t>
            </a:r>
            <a:r>
              <a:rPr lang="fr-FR" sz="1400">
                <a:latin typeface="Consolas" panose="020B0609020204030204" pitchFamily="49" charset="0"/>
              </a:rPr>
              <a:t>  Cette url doit retourner une liste d'enfants (âge &lt;= 18 ans) habitant à cette adresse. S'il n'y a pas d'enfant, cette url peut renvoyer une chaîne vide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</a:t>
            </a:r>
            <a:r>
              <a:rPr lang="fr-FR" sz="1400">
                <a:solidFill>
                  <a:srgbClr val="00B050"/>
                </a:solidFill>
                <a:latin typeface="Consolas" panose="020B0609020204030204" pitchFamily="49" charset="0"/>
              </a:rPr>
              <a:t>En tant qu</a:t>
            </a:r>
            <a:r>
              <a:rPr lang="fr-FR" sz="1400">
                <a:latin typeface="Consolas" panose="020B0609020204030204" pitchFamily="49" charset="0"/>
              </a:rPr>
              <a:t>’utilisateur, je souhaite obtenir la liste des enfants (prénom, nom, âge, liste des autres membres du foyer) habitant à une adresse donnée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</a:t>
            </a:r>
            <a:r>
              <a:rPr lang="fr-FR" sz="1400">
                <a:solidFill>
                  <a:srgbClr val="00B050"/>
                </a:solidFill>
                <a:latin typeface="Consolas" panose="020B0609020204030204" pitchFamily="49" charset="0"/>
              </a:rPr>
              <a:t>Contexte: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400">
                <a:latin typeface="Consolas" panose="020B0609020204030204" pitchFamily="49" charset="0"/>
              </a:rPr>
              <a:t>les personnes: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age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address        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city   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zip   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email            </a:t>
            </a:r>
            <a:r>
              <a:rPr lang="fr-FR" sz="140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|"John"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fr-FR" sz="1400">
                <a:latin typeface="Consolas" panose="020B0609020204030204" pitchFamily="49" charset="0"/>
              </a:rPr>
              <a:t>|"Boyd"  |"30"|"1509 Culver St"|"Culver"|"97451"|"841-874-6512"|"jboyd@email.com"|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|"Tenley"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>
                <a:latin typeface="Consolas" panose="020B0609020204030204" pitchFamily="49" charset="0"/>
              </a:rPr>
              <a:t>|"Boyd"  |"18"|"1509 Culver St"|"Culver"|"97451"|"841-874-6513"|"tboyd@email.com"|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|"Tessa"  |"Carman"|"28"|"1509 Culver St"|"Culver"|"97451"|"841-874-6514"|"tenz@email.com"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|"Tony"   |"Boyd"  |"12"|"1509 Culver St"|"Culver"|"97451"|"841-874-6512"|"jboyd@email.com"|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|"Eric"   |"Kadiga"|"25"|"844 Binoc Ave" |"Culver"|"97451"|"841-874-6515"|"kadi@email.com" |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</a:t>
            </a:r>
            <a:r>
              <a:rPr lang="fr-FR" sz="140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>
                <a:latin typeface="Consolas" panose="020B0609020204030204" pitchFamily="49" charset="0"/>
              </a:rPr>
              <a:t>des enfants habitent à l’adresse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>
                <a:latin typeface="Consolas" panose="020B0609020204030204" pitchFamily="49" charset="0"/>
              </a:rPr>
              <a:t> utilisateur requête </a:t>
            </a:r>
            <a:r>
              <a:rPr lang="en-US" sz="1400">
                <a:latin typeface="Consolas" panose="020B0609020204030204" pitchFamily="49" charset="0"/>
              </a:rPr>
              <a:t>http://localhost:8080/childAlert?address=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"1509 Culver St"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>
                <a:latin typeface="Consolas" panose="020B0609020204030204" pitchFamily="49" charset="0"/>
              </a:rPr>
              <a:t> la liste des enfants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age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others                                </a:t>
            </a:r>
            <a:r>
              <a:rPr lang="fr-FR" sz="140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|"Tenley"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>
                <a:latin typeface="Consolas" panose="020B0609020204030204" pitchFamily="49" charset="0"/>
              </a:rPr>
              <a:t>|"Boyd"  |"18"|"John Boyd, Tessa Carman, Tony Boyd"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|"Tony"   |"Boyd"  |"12"|"John Boyd, Tenley Boyd, Tessa Carman"|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</a:t>
            </a:r>
            <a:r>
              <a:rPr lang="fr-FR" sz="140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>
                <a:latin typeface="Consolas" panose="020B0609020204030204" pitchFamily="49" charset="0"/>
              </a:rPr>
              <a:t> il n’y a pas d’enfant habitant à l’adresse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>
                <a:latin typeface="Consolas" panose="020B0609020204030204" pitchFamily="49" charset="0"/>
              </a:rPr>
              <a:t> utilisateur requête </a:t>
            </a:r>
            <a:r>
              <a:rPr lang="en-US" sz="1400">
                <a:latin typeface="Consolas" panose="020B0609020204030204" pitchFamily="49" charset="0"/>
              </a:rPr>
              <a:t>http://localhost:8080/childAlert?address=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"844 Binoc Ave"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>
                <a:latin typeface="Consolas" panose="020B0609020204030204" pitchFamily="49" charset="0"/>
              </a:rPr>
              <a:t> la liste des enfants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age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others                                </a:t>
            </a:r>
            <a:r>
              <a:rPr lang="fr-FR" sz="140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</a:t>
            </a:r>
            <a:r>
              <a:rPr lang="fr-FR" sz="140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>
                <a:latin typeface="Consolas" panose="020B0609020204030204" pitchFamily="49" charset="0"/>
              </a:rPr>
              <a:t> l’adresse n’existe pas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>
                <a:latin typeface="Consolas" panose="020B0609020204030204" pitchFamily="49" charset="0"/>
              </a:rPr>
              <a:t> utilisateur requête </a:t>
            </a:r>
            <a:r>
              <a:rPr lang="en-US" sz="1400">
                <a:latin typeface="Consolas" panose="020B0609020204030204" pitchFamily="49" charset="0"/>
              </a:rPr>
              <a:t>http://localhost:8080/childAlert?address=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"112 Steppes Pl"</a:t>
            </a:r>
            <a:endParaRPr lang="fr-FR" sz="14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>
                <a:latin typeface="Consolas" panose="020B0609020204030204" pitchFamily="49" charset="0"/>
              </a:rPr>
              <a:t> la liste des enfants est: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>
              <a:latin typeface="Consolas" panose="020B0609020204030204" pitchFamily="49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7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787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Test d’acceptation 3 /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 fontScale="85000" lnSpcReduction="20000"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# Author: oliviermorel.oc1@gmail.com</a:t>
            </a:r>
            <a:endParaRPr lang="fr-FR" sz="14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# language: fr</a:t>
            </a:r>
            <a:endParaRPr lang="fr-FR" sz="14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fr-FR" sz="14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>
                <a:solidFill>
                  <a:srgbClr val="0070C0"/>
                </a:solidFill>
                <a:latin typeface="Consolas" panose="020B0609020204030204" pitchFamily="49" charset="0"/>
              </a:rPr>
              <a:t>@http://localhost:8080/phoneAlert?firestation=&lt;firestation_number&gt;</a:t>
            </a:r>
            <a:endParaRPr lang="fr-FR" sz="140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solidFill>
                  <a:srgbClr val="00B0F0"/>
                </a:solidFill>
                <a:latin typeface="Consolas" panose="020B0609020204030204" pitchFamily="49" charset="0"/>
              </a:rPr>
              <a:t>Fonctionnalité:</a:t>
            </a:r>
            <a:r>
              <a:rPr lang="fr-FR" sz="1400">
                <a:latin typeface="Consolas" panose="020B0609020204030204" pitchFamily="49" charset="0"/>
              </a:rPr>
              <a:t>  Cette url doit retourner une liste des numéros de téléphone des résidents desservis par la caserne de pompiers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</a:t>
            </a:r>
            <a:r>
              <a:rPr lang="fr-FR" sz="1400">
                <a:solidFill>
                  <a:srgbClr val="00B050"/>
                </a:solidFill>
                <a:latin typeface="Consolas" panose="020B0609020204030204" pitchFamily="49" charset="0"/>
              </a:rPr>
              <a:t>En tant qu</a:t>
            </a:r>
            <a:r>
              <a:rPr lang="fr-FR" sz="1400">
                <a:latin typeface="Consolas" panose="020B0609020204030204" pitchFamily="49" charset="0"/>
              </a:rPr>
              <a:t>’utilisateur, je souhaite obtenir la liste des numéros de téléphone des résidents desservis par la caserne de pompiers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</a:t>
            </a:r>
            <a:r>
              <a:rPr lang="fr-FR" sz="1400">
                <a:solidFill>
                  <a:srgbClr val="00B050"/>
                </a:solidFill>
                <a:latin typeface="Consolas" panose="020B0609020204030204" pitchFamily="49" charset="0"/>
              </a:rPr>
              <a:t>Contexte: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400">
                <a:latin typeface="Consolas" panose="020B0609020204030204" pitchFamily="49" charset="0"/>
              </a:rPr>
              <a:t>les personnes: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age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address        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city   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zip   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email           </a:t>
            </a:r>
            <a:r>
              <a:rPr lang="fr-FR" sz="140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|"John"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fr-FR" sz="1400">
                <a:latin typeface="Consolas" panose="020B0609020204030204" pitchFamily="49" charset="0"/>
              </a:rPr>
              <a:t>|"Boyd"  |"30"|"1509 Culver St"|"Culver"|"97451"|"841-874-6512"|"boyd@email.com"|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|"Tenley"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>
                <a:latin typeface="Consolas" panose="020B0609020204030204" pitchFamily="49" charset="0"/>
              </a:rPr>
              <a:t>|"Boyd"  |"18"|"1509 Culver St"|"Culver"|"97451"|"841-874-6512"|"boyd@email.com"|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|"Tessa"  |"Carman"|"20"|"834 Binoc Ave" |"Culver"|"97451"|"841-874-6514"|"tenz@email.com"|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|"Eric"   |"Kadiga"|"25"|"844 Binoc Ave" |"Culver"|"97451"|"841-874-6515"|"kadi@email.com"|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400">
                <a:latin typeface="Consolas" panose="020B0609020204030204" pitchFamily="49" charset="0"/>
              </a:rPr>
              <a:t>les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1400">
                <a:latin typeface="Consolas" panose="020B0609020204030204" pitchFamily="49" charset="0"/>
              </a:rPr>
              <a:t>stations: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num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address         </a:t>
            </a:r>
            <a:r>
              <a:rPr lang="fr-FR" sz="140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|"1" |"1509 Culver St"|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|"1" |"834 Binoc Ave" |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</a:t>
            </a:r>
            <a:r>
              <a:rPr lang="fr-FR" sz="140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>
                <a:latin typeface="Consolas" panose="020B0609020204030204" pitchFamily="49" charset="0"/>
              </a:rPr>
              <a:t>la station existe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>
                <a:latin typeface="Consolas" panose="020B0609020204030204" pitchFamily="49" charset="0"/>
              </a:rPr>
              <a:t> utilisateur requête http://localhost:8080/phoneAlert?firestation</a:t>
            </a:r>
            <a:r>
              <a:rPr lang="en-US" sz="1400"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endParaRPr lang="fr-FR" sz="14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>
                <a:latin typeface="Consolas" panose="020B0609020204030204" pitchFamily="49" charset="0"/>
              </a:rPr>
              <a:t> la liste des numéros de téléphone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40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|"841-874-6512"|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|"841-874-6514"|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</a:t>
            </a:r>
            <a:r>
              <a:rPr lang="fr-FR" sz="140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>
                <a:latin typeface="Consolas" panose="020B0609020204030204" pitchFamily="49" charset="0"/>
              </a:rPr>
              <a:t>la station n’existe pas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>
                <a:latin typeface="Consolas" panose="020B0609020204030204" pitchFamily="49" charset="0"/>
              </a:rPr>
              <a:t> utilisateur requête http://localhost:8080/phoneAlert?firestation</a:t>
            </a:r>
            <a:r>
              <a:rPr lang="en-US" sz="1400"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endParaRPr lang="fr-FR" sz="14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>
                <a:latin typeface="Consolas" panose="020B0609020204030204" pitchFamily="49" charset="0"/>
              </a:rPr>
              <a:t> la liste des numéros de téléphone est: 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8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54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Test d’acceptation 4 /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 fontScale="70000" lnSpcReduction="20000"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# Author: oliviermorel.oc1@gmail.com</a:t>
            </a:r>
            <a:endParaRPr lang="fr-FR" sz="14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# language: fr</a:t>
            </a:r>
            <a:endParaRPr lang="fr-FR" sz="14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fr-FR" sz="14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>
                <a:solidFill>
                  <a:srgbClr val="0070C0"/>
                </a:solidFill>
                <a:latin typeface="Consolas" panose="020B0609020204030204" pitchFamily="49" charset="0"/>
              </a:rPr>
              <a:t>@http://localhost:8080/fire?address=&lt;address&gt;</a:t>
            </a:r>
            <a:endParaRPr lang="fr-FR" sz="140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solidFill>
                  <a:srgbClr val="00B0F0"/>
                </a:solidFill>
                <a:latin typeface="Consolas" panose="020B0609020204030204" pitchFamily="49" charset="0"/>
              </a:rPr>
              <a:t>Fonctionnalité:</a:t>
            </a:r>
            <a:r>
              <a:rPr lang="fr-FR" sz="1400">
                <a:latin typeface="Consolas" panose="020B0609020204030204" pitchFamily="49" charset="0"/>
              </a:rPr>
              <a:t>  Cette url doit retourner la liste des habitants vivant à l’adresse donnée ainsi que le numéro de la caserne de pompiers la desservant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</a:t>
            </a:r>
            <a:r>
              <a:rPr lang="fr-FR" sz="1400">
                <a:solidFill>
                  <a:srgbClr val="00B050"/>
                </a:solidFill>
                <a:latin typeface="Consolas" panose="020B0609020204030204" pitchFamily="49" charset="0"/>
              </a:rPr>
              <a:t>En tant qu</a:t>
            </a:r>
            <a:r>
              <a:rPr lang="fr-FR" sz="1400">
                <a:latin typeface="Consolas" panose="020B0609020204030204" pitchFamily="49" charset="0"/>
              </a:rPr>
              <a:t>’utilisateur, je souhaite obtenir la liste des habitants(nom, numéro de téléphone, âge et antécédents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médicaux) vivant à l’adresse donnée avec le numéro de la caserne de pompiers la desservant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</a:t>
            </a:r>
            <a:r>
              <a:rPr lang="fr-FR" sz="1400">
                <a:solidFill>
                  <a:srgbClr val="00B050"/>
                </a:solidFill>
                <a:latin typeface="Consolas" panose="020B0609020204030204" pitchFamily="49" charset="0"/>
              </a:rPr>
              <a:t>Contexte: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400">
                <a:latin typeface="Consolas" panose="020B0609020204030204" pitchFamily="49" charset="0"/>
              </a:rPr>
              <a:t>les personnes avec leur antécédants médicaux: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age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address        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city   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zip   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email           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medications              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allergies     </a:t>
            </a:r>
            <a:r>
              <a:rPr lang="fr-FR" sz="140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|"John"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fr-FR" sz="1400">
                <a:latin typeface="Consolas" panose="020B0609020204030204" pitchFamily="49" charset="0"/>
              </a:rPr>
              <a:t>|"Boyd"  |"30"|"1509 Culver St"|"Culver"|"97451"|"841-874-6512"|"boyd@email.com" |"aznol:350mg, hyzol:100mg"|"peanut, wasp"|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|"Tenley"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>
                <a:latin typeface="Consolas" panose="020B0609020204030204" pitchFamily="49" charset="0"/>
              </a:rPr>
              <a:t>|"Boyd"  |"18"|"1509 Culver St"|"Culver"|"97451"|"841-874-6513"|"tboyd@email.com"|"hyzol:100mg"             |"peanut"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|"Tony"   |"Boyd"  |"12"|"1509 Culver St"|"Culver"|"97451"|"841-874-6512"|"jboyd@email.com"|                          |        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|"Tessa"  |"Carman"|"20"|"834 Binoc Ave" |"Culver"|"97451"|"841-874-6514"|"tenz@email.com" |                          |        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400">
                <a:latin typeface="Consolas" panose="020B0609020204030204" pitchFamily="49" charset="0"/>
              </a:rPr>
              <a:t>les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1400">
                <a:latin typeface="Consolas" panose="020B0609020204030204" pitchFamily="49" charset="0"/>
              </a:rPr>
              <a:t>stations: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|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num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address         </a:t>
            </a:r>
            <a:r>
              <a:rPr lang="fr-FR" sz="140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|"1" |"1509 Culver St"|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|"2" |"834 Binoc Ave" |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</a:t>
            </a:r>
            <a:r>
              <a:rPr lang="fr-FR" sz="140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>
                <a:latin typeface="Consolas" panose="020B0609020204030204" pitchFamily="49" charset="0"/>
              </a:rPr>
              <a:t>l’adresse existe 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>
                <a:latin typeface="Consolas" panose="020B0609020204030204" pitchFamily="49" charset="0"/>
              </a:rPr>
              <a:t> utilisateur requête http://localhost:8080/fire?address</a:t>
            </a:r>
            <a:r>
              <a:rPr lang="en-US" sz="1400"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"1509 Culver St"</a:t>
            </a:r>
            <a:endParaRPr lang="fr-FR" sz="14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>
                <a:latin typeface="Consolas" panose="020B0609020204030204" pitchFamily="49" charset="0"/>
              </a:rPr>
              <a:t> la liste des habitants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age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medications              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allergies     </a:t>
            </a:r>
            <a:r>
              <a:rPr lang="fr-FR" sz="140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|"Boyd"  |"841-874-6512"|"30"|"aznol:350mg, hyzol:100mg"|"peanut, wasp"|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|"Boyd"  |"841-874-6513"|"18"|"hyzol:100mg"             |"peanut"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|"Boyd"  |"841-874-6512"|"12"|                          |        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Alors</a:t>
            </a:r>
            <a:r>
              <a:rPr lang="fr-FR" sz="1400">
                <a:latin typeface="Consolas" panose="020B0609020204030204" pitchFamily="49" charset="0"/>
              </a:rPr>
              <a:t> le numéro de la caserne de pompiers est:</a:t>
            </a:r>
            <a:endParaRPr lang="fr-FR" sz="14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fireStation</a:t>
            </a:r>
            <a:r>
              <a:rPr lang="fr-FR" sz="140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|"1"  |	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</a:t>
            </a:r>
            <a:r>
              <a:rPr lang="fr-FR" sz="140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>
                <a:latin typeface="Consolas" panose="020B0609020204030204" pitchFamily="49" charset="0"/>
              </a:rPr>
              <a:t>l’adresse n’existe pas: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>
                <a:latin typeface="Consolas" panose="020B0609020204030204" pitchFamily="49" charset="0"/>
              </a:rPr>
              <a:t> utilisateur requête http://localhost:8080/fire?address</a:t>
            </a:r>
            <a:r>
              <a:rPr lang="en-US" sz="1400"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"112 Steppes Pl"</a:t>
            </a:r>
            <a:endParaRPr lang="fr-FR" sz="14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>
                <a:latin typeface="Consolas" panose="020B0609020204030204" pitchFamily="49" charset="0"/>
              </a:rPr>
              <a:t> la liste des des habitants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>
                <a:latin typeface="Consolas" panose="020B0609020204030204" pitchFamily="49" charset="0"/>
              </a:rPr>
              <a:t> le numéro de la caserne de pompiers la desservant est = 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9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4752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17581</TotalTime>
  <Words>4202</Words>
  <Application>Microsoft Office PowerPoint</Application>
  <PresentationFormat>Grand écran</PresentationFormat>
  <Paragraphs>418</Paragraphs>
  <Slides>22</Slides>
  <Notes>22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Courier New</vt:lpstr>
      <vt:lpstr>Montserrat</vt:lpstr>
      <vt:lpstr>Wingdings</vt:lpstr>
      <vt:lpstr>Thème Office</vt:lpstr>
      <vt:lpstr>Présentation PowerPoint</vt:lpstr>
      <vt:lpstr>Sommaire</vt:lpstr>
      <vt:lpstr>Les contraintes techniques</vt:lpstr>
      <vt:lpstr>Exigences</vt:lpstr>
      <vt:lpstr>Les besoins du back-end</vt:lpstr>
      <vt:lpstr>Test d’acceptation 1 / </vt:lpstr>
      <vt:lpstr>Test d’acceptation 2 / </vt:lpstr>
      <vt:lpstr>Test d’acceptation 3 / </vt:lpstr>
      <vt:lpstr>Test d’acceptation 4 / </vt:lpstr>
      <vt:lpstr>Test d’acceptation 5 / </vt:lpstr>
      <vt:lpstr>Test d’acceptation 6 / </vt:lpstr>
      <vt:lpstr>Test d’acceptation 7 /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Olivier MOREL</dc:creator>
  <cp:lastModifiedBy>Olivier MOREL</cp:lastModifiedBy>
  <cp:revision>100</cp:revision>
  <dcterms:created xsi:type="dcterms:W3CDTF">2021-07-12T12:52:13Z</dcterms:created>
  <dcterms:modified xsi:type="dcterms:W3CDTF">2022-07-26T21:13:04Z</dcterms:modified>
</cp:coreProperties>
</file>