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71" r:id="rId3"/>
    <p:sldId id="269" r:id="rId4"/>
    <p:sldId id="272" r:id="rId5"/>
    <p:sldId id="268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57" r:id="rId15"/>
    <p:sldId id="258" r:id="rId16"/>
    <p:sldId id="261" r:id="rId17"/>
    <p:sldId id="262" r:id="rId18"/>
    <p:sldId id="270" r:id="rId19"/>
    <p:sldId id="263" r:id="rId20"/>
    <p:sldId id="264" r:id="rId21"/>
    <p:sldId id="265" r:id="rId22"/>
    <p:sldId id="266" r:id="rId23"/>
    <p:sldId id="267" r:id="rId2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livier MOREL" initials="OM" lastIdx="1" clrIdx="0">
    <p:extLst>
      <p:ext uri="{19B8F6BF-5375-455C-9EA6-DF929625EA0E}">
        <p15:presenceInfo xmlns:p15="http://schemas.microsoft.com/office/powerpoint/2012/main" userId="0c51bf6b6ba271e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092" autoAdjust="0"/>
    <p:restoredTop sz="96242" autoAdjust="0"/>
  </p:normalViewPr>
  <p:slideViewPr>
    <p:cSldViewPr snapToGrid="0">
      <p:cViewPr varScale="1">
        <p:scale>
          <a:sx n="70" d="100"/>
          <a:sy n="70" d="100"/>
        </p:scale>
        <p:origin x="156" y="60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3187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13" Type="http://schemas.openxmlformats.org/officeDocument/2006/relationships/slide" Target="slides/slide13.xml"/><Relationship Id="rId18" Type="http://schemas.openxmlformats.org/officeDocument/2006/relationships/slide" Target="slides/slide18.xml"/><Relationship Id="rId3" Type="http://schemas.openxmlformats.org/officeDocument/2006/relationships/slide" Target="slides/slide3.xml"/><Relationship Id="rId21" Type="http://schemas.openxmlformats.org/officeDocument/2006/relationships/slide" Target="slides/slide21.xml"/><Relationship Id="rId7" Type="http://schemas.openxmlformats.org/officeDocument/2006/relationships/slide" Target="slides/slide7.xml"/><Relationship Id="rId12" Type="http://schemas.openxmlformats.org/officeDocument/2006/relationships/slide" Target="slides/slide12.xml"/><Relationship Id="rId17" Type="http://schemas.openxmlformats.org/officeDocument/2006/relationships/slide" Target="slides/slide17.xml"/><Relationship Id="rId2" Type="http://schemas.openxmlformats.org/officeDocument/2006/relationships/slide" Target="slides/slide2.xml"/><Relationship Id="rId16" Type="http://schemas.openxmlformats.org/officeDocument/2006/relationships/slide" Target="slides/slide16.xml"/><Relationship Id="rId20" Type="http://schemas.openxmlformats.org/officeDocument/2006/relationships/slide" Target="slides/slide20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5" Type="http://schemas.openxmlformats.org/officeDocument/2006/relationships/slide" Target="slides/slide5.xml"/><Relationship Id="rId15" Type="http://schemas.openxmlformats.org/officeDocument/2006/relationships/slide" Target="slides/slide15.xml"/><Relationship Id="rId23" Type="http://schemas.openxmlformats.org/officeDocument/2006/relationships/slide" Target="slides/slide23.xml"/><Relationship Id="rId10" Type="http://schemas.openxmlformats.org/officeDocument/2006/relationships/slide" Target="slides/slide10.xml"/><Relationship Id="rId19" Type="http://schemas.openxmlformats.org/officeDocument/2006/relationships/slide" Target="slides/slide19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4" Type="http://schemas.openxmlformats.org/officeDocument/2006/relationships/slide" Target="slides/slide14.xml"/><Relationship Id="rId22" Type="http://schemas.openxmlformats.org/officeDocument/2006/relationships/slide" Target="slides/slide2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7AB521-C1B9-49E9-9F3E-FC8BC84D64FF}" type="datetimeFigureOut">
              <a:rPr lang="fr-FR" smtClean="0"/>
              <a:t>09/09/2022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E6D720-7EE3-48C6-A432-79F856A50E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5822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En reconversion professionnelle</a:t>
            </a:r>
          </a:p>
          <a:p>
            <a:r>
              <a:rPr lang="fr-FR" dirty="0"/>
              <a:t>Etude de médecine mais depuis l’enfance attiré par tout ce qui était programmable</a:t>
            </a:r>
          </a:p>
          <a:p>
            <a:r>
              <a:rPr lang="fr-FR" dirty="0"/>
              <a:t>TP CDA Greta sur l’année scolaire 2019 / 2020 incomplet car 1</a:t>
            </a:r>
            <a:r>
              <a:rPr lang="fr-FR" baseline="30000" dirty="0"/>
              <a:t>er</a:t>
            </a:r>
            <a:r>
              <a:rPr lang="fr-FR" dirty="0"/>
              <a:t> confinement et stage annulé</a:t>
            </a:r>
          </a:p>
          <a:p>
            <a:endParaRPr lang="fr-FR" dirty="0"/>
          </a:p>
          <a:p>
            <a:r>
              <a:rPr lang="fr-FR" dirty="0"/>
              <a:t>Je vous remercie de m’offrir l’occasion d’un stage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concourir à la réalisation de votre projet informatique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mon implication et ma volonté de me perfectionner dans le dev Java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84939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 problème : </a:t>
            </a:r>
            <a:r>
              <a:rPr lang="fr-FR" b="0" i="0" dirty="0">
                <a:effectLst/>
                <a:latin typeface="Montserrat"/>
              </a:rPr>
              <a:t>décompte des symptômes incorrect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81732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 problème : </a:t>
            </a:r>
            <a:r>
              <a:rPr lang="fr-FR" b="0" i="0" dirty="0">
                <a:effectLst/>
                <a:latin typeface="Montserrat"/>
              </a:rPr>
              <a:t>décompte des symptômes incorrect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95111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 problème : </a:t>
            </a:r>
            <a:r>
              <a:rPr lang="fr-FR" b="0" i="0" dirty="0">
                <a:effectLst/>
                <a:latin typeface="Montserrat"/>
              </a:rPr>
              <a:t>décompte des symptômes incorrect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2323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 problème : </a:t>
            </a:r>
            <a:r>
              <a:rPr lang="fr-FR" b="0" i="0" dirty="0">
                <a:effectLst/>
                <a:latin typeface="Montserrat"/>
              </a:rPr>
              <a:t>décompte des symptômes incorrect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92234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Fork du </a:t>
            </a:r>
            <a:r>
              <a:rPr lang="fr-FR" dirty="0" err="1"/>
              <a:t>dépot</a:t>
            </a:r>
            <a:r>
              <a:rPr lang="fr-FR" dirty="0"/>
              <a:t> vers mon repository GitHub</a:t>
            </a:r>
          </a:p>
          <a:p>
            <a:r>
              <a:rPr lang="fr-FR" dirty="0"/>
              <a:t>Clone de mon repository vers mon ordinateur</a:t>
            </a:r>
          </a:p>
          <a:p>
            <a:r>
              <a:rPr lang="fr-FR" dirty="0"/>
              <a:t>Importation dans </a:t>
            </a:r>
            <a:r>
              <a:rPr lang="fr-FR" dirty="0" err="1"/>
              <a:t>eclipse</a:t>
            </a:r>
            <a:r>
              <a:rPr lang="fr-FR" dirty="0"/>
              <a:t> et </a:t>
            </a:r>
            <a:r>
              <a:rPr lang="fr-FR" dirty="0" err="1"/>
              <a:t>GitBash</a:t>
            </a:r>
            <a:r>
              <a:rPr lang="fr-FR" dirty="0"/>
              <a:t> (</a:t>
            </a:r>
            <a:r>
              <a:rPr lang="fr-FR" dirty="0" err="1"/>
              <a:t>BashShell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dirty="0"/>
              <a:t>Recherche « </a:t>
            </a:r>
            <a:r>
              <a:rPr lang="fr-FR" dirty="0" err="1"/>
              <a:t>user.dir</a:t>
            </a:r>
            <a:r>
              <a:rPr lang="fr-FR" dirty="0"/>
              <a:t> » google -&gt; </a:t>
            </a:r>
            <a:r>
              <a:rPr lang="fr-FR" dirty="0" err="1"/>
              <a:t>StackOverFlow</a:t>
            </a:r>
            <a:r>
              <a:rPr lang="fr-FR" dirty="0"/>
              <a:t> -&gt; doc java oracle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86577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Template MVC avec DAO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Meilleur lisibilité du code (factorisation, évite une longue fonction)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Respecte les principes de la programmation orienté objet (DAO, Modèle). Chaque objet porte sa responsabilité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DAO sera renommé </a:t>
            </a:r>
            <a:r>
              <a:rPr lang="fr-FR" dirty="0" err="1"/>
              <a:t>ISymptomIO</a:t>
            </a:r>
            <a:r>
              <a:rPr lang="fr-FR" dirty="0"/>
              <a:t> (Reader/Writer)</a:t>
            </a:r>
          </a:p>
          <a:p>
            <a:pPr marL="171450" indent="-171450">
              <a:buFontTx/>
              <a:buChar char="-"/>
            </a:pPr>
            <a:endParaRPr lang="fr-FR" dirty="0"/>
          </a:p>
          <a:p>
            <a:r>
              <a:rPr lang="fr-FR" dirty="0"/>
              <a:t>Aucune logique dans le main :</a:t>
            </a:r>
          </a:p>
          <a:p>
            <a:pPr marL="180340" marR="180340">
              <a:lnSpc>
                <a:spcPct val="107000"/>
              </a:lnSpc>
              <a:tabLst>
                <a:tab pos="304800" algn="l"/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</a:tabLst>
            </a:pPr>
            <a:r>
              <a:rPr lang="fr-FR" dirty="0"/>
              <a:t>Permet adaptation </a:t>
            </a:r>
            <a:r>
              <a:rPr lang="fr-FR" dirty="0" err="1"/>
              <a:t>JavaFX</a:t>
            </a:r>
            <a:br>
              <a:rPr lang="fr-FR" dirty="0"/>
            </a:br>
            <a:r>
              <a:rPr lang="fr-FR" sz="1000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public class </a:t>
            </a:r>
            <a:r>
              <a:rPr lang="fr-FR" sz="1000" b="1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MaClasseGraphique</a:t>
            </a:r>
            <a:r>
              <a:rPr lang="fr-FR" sz="1000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000" b="1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extends</a:t>
            </a:r>
            <a:r>
              <a:rPr lang="fr-FR" sz="1000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000" b="1" dirty="0">
                <a:solidFill>
                  <a:srgbClr val="00B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Application</a:t>
            </a:r>
            <a:endParaRPr lang="fr-FR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55600" marR="180340">
              <a:lnSpc>
                <a:spcPct val="107000"/>
              </a:lnSpc>
              <a:tabLst>
                <a:tab pos="355600" algn="l"/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</a:tabLst>
            </a:pPr>
            <a:r>
              <a:rPr lang="fr-FR" sz="1000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public </a:t>
            </a:r>
            <a:r>
              <a:rPr lang="fr-FR" sz="1000" b="1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static</a:t>
            </a:r>
            <a:r>
              <a:rPr lang="fr-FR" sz="1000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000" b="1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void</a:t>
            </a:r>
            <a:r>
              <a:rPr lang="fr-FR" sz="1000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main(String[] args) { </a:t>
            </a:r>
            <a:r>
              <a:rPr lang="fr-FR" sz="1000" b="1" dirty="0">
                <a:solidFill>
                  <a:srgbClr val="0070C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// </a:t>
            </a:r>
            <a:r>
              <a:rPr lang="fr-FR" sz="1000" dirty="0">
                <a:solidFill>
                  <a:srgbClr val="0070C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A laisser </a:t>
            </a:r>
            <a:r>
              <a:rPr lang="fr-FR" sz="10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telquel</a:t>
            </a:r>
            <a:endParaRPr lang="fr-FR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534988" marR="180340">
              <a:lnSpc>
                <a:spcPct val="107000"/>
              </a:lnSpc>
              <a:spcAft>
                <a:spcPts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</a:tabLst>
            </a:pPr>
            <a:r>
              <a:rPr lang="fr-FR" sz="1000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launch(args); </a:t>
            </a:r>
            <a:r>
              <a:rPr lang="fr-FR" sz="1000" b="1" dirty="0">
                <a:solidFill>
                  <a:srgbClr val="0070C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// = </a:t>
            </a:r>
            <a:r>
              <a:rPr lang="fr-FR" sz="1000" b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Application</a:t>
            </a:r>
            <a:r>
              <a:rPr lang="fr-FR" sz="100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.launch</a:t>
            </a:r>
            <a:r>
              <a:rPr lang="fr-FR" sz="1000" b="1" dirty="0">
                <a:solidFill>
                  <a:srgbClr val="0070C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(args); </a:t>
            </a:r>
            <a:r>
              <a:rPr lang="fr-FR" sz="10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methode</a:t>
            </a:r>
            <a:r>
              <a:rPr lang="fr-FR" sz="1000" dirty="0">
                <a:solidFill>
                  <a:srgbClr val="0070C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public </a:t>
            </a:r>
            <a:r>
              <a:rPr lang="fr-FR" sz="10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static</a:t>
            </a:r>
            <a:r>
              <a:rPr lang="fr-FR" sz="1000" dirty="0">
                <a:solidFill>
                  <a:srgbClr val="0070C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0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void</a:t>
            </a:r>
            <a:endParaRPr lang="fr-FR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55600" marR="180340">
              <a:lnSpc>
                <a:spcPct val="107000"/>
              </a:lnSpc>
              <a:tabLst>
                <a:tab pos="355600" algn="l"/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</a:tabLst>
            </a:pPr>
            <a:r>
              <a:rPr lang="fr-FR" sz="1000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fr-FR" sz="1000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fr-FR" sz="1000" b="1" dirty="0">
                <a:latin typeface="Consolas" panose="020B0609020204030204" pitchFamily="49" charset="0"/>
                <a:cs typeface="Arial" panose="020B0604020202020204" pitchFamily="34" charset="0"/>
              </a:rPr>
              <a:t>public </a:t>
            </a:r>
            <a:r>
              <a:rPr lang="fr-FR" sz="1000" b="1" dirty="0" err="1">
                <a:latin typeface="Consolas" panose="020B0609020204030204" pitchFamily="49" charset="0"/>
                <a:cs typeface="Arial" panose="020B0604020202020204" pitchFamily="34" charset="0"/>
              </a:rPr>
              <a:t>void</a:t>
            </a:r>
            <a:r>
              <a:rPr lang="fr-FR" sz="1000" b="1" dirty="0">
                <a:latin typeface="Consolas" panose="020B0609020204030204" pitchFamily="49" charset="0"/>
                <a:cs typeface="Arial" panose="020B0604020202020204" pitchFamily="34" charset="0"/>
              </a:rPr>
              <a:t> start(Stage </a:t>
            </a:r>
            <a:r>
              <a:rPr lang="fr-FR" sz="1000" b="1" dirty="0" err="1">
                <a:latin typeface="Consolas" panose="020B0609020204030204" pitchFamily="49" charset="0"/>
                <a:cs typeface="Arial" panose="020B0604020202020204" pitchFamily="34" charset="0"/>
              </a:rPr>
              <a:t>primaryStage</a:t>
            </a:r>
            <a:r>
              <a:rPr lang="fr-FR" sz="1000" b="1" dirty="0">
                <a:latin typeface="Consolas" panose="020B0609020204030204" pitchFamily="49" charset="0"/>
                <a:cs typeface="Arial" panose="020B0604020202020204" pitchFamily="34" charset="0"/>
              </a:rPr>
              <a:t>) { </a:t>
            </a:r>
            <a:r>
              <a:rPr lang="fr-FR" sz="1000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// Point de départ du programme</a:t>
            </a:r>
          </a:p>
          <a:p>
            <a:pPr marL="177800" marR="180340">
              <a:lnSpc>
                <a:spcPct val="107000"/>
              </a:lnSpc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</a:tabLst>
            </a:pPr>
            <a:r>
              <a:rPr lang="fr-FR" dirty="0"/>
              <a:t>Permet adaptation JSP/Servlet</a:t>
            </a:r>
          </a:p>
          <a:p>
            <a:pPr marL="180340" marR="180340">
              <a:lnSpc>
                <a:spcPct val="107000"/>
              </a:lnSpc>
              <a:tabLst>
                <a:tab pos="304800" algn="l"/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</a:tabLst>
            </a:pPr>
            <a:endParaRPr lang="fr-FR" sz="1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40546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 gauche : la gestion de l’instance unique du singleton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accès </a:t>
            </a:r>
            <a:r>
              <a:rPr lang="fr-FR" dirty="0" err="1"/>
              <a:t>private</a:t>
            </a:r>
            <a:r>
              <a:rPr lang="fr-FR" dirty="0"/>
              <a:t> pour instance et constructeur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 err="1"/>
              <a:t>methode</a:t>
            </a:r>
            <a:r>
              <a:rPr lang="fr-FR" dirty="0"/>
              <a:t> </a:t>
            </a:r>
            <a:r>
              <a:rPr lang="fr-FR" dirty="0" err="1"/>
              <a:t>static</a:t>
            </a:r>
            <a:r>
              <a:rPr lang="fr-FR" dirty="0"/>
              <a:t> pour obtenir l’instance unique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champs Viewer à portée globale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dirty="0"/>
          </a:p>
          <a:p>
            <a:r>
              <a:rPr lang="fr-FR" dirty="0"/>
              <a:t>A droite : la logique de contrôle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déclaration des variables au début, avec un nom explicite et initialisations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final pour les accès au fichier (devra être changé si utilisation du String[] args)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Portée du DAO limité à la méthode run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dirty="0"/>
          </a:p>
          <a:p>
            <a:r>
              <a:rPr lang="fr-FR" dirty="0"/>
              <a:t>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64434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91624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03746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6614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92245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Polymorphisme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6055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24501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82325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FIN</a:t>
            </a:r>
          </a:p>
          <a:p>
            <a:r>
              <a:rPr lang="fr-FR" dirty="0"/>
              <a:t>Questions ?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70448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0" i="0" dirty="0">
                <a:effectLst/>
                <a:latin typeface="Montserrat"/>
              </a:rPr>
              <a:t>Les problèmes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Montserrat"/>
              </a:rPr>
              <a:t>pas de traitement des exceptions 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Montserrat"/>
              </a:rPr>
              <a:t>pas de fermeture des ressources 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Montserrat"/>
              </a:rPr>
              <a:t>variables qui se chevauchent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dirty="0">
              <a:latin typeface="Montserrat"/>
            </a:endParaRPr>
          </a:p>
          <a:p>
            <a:r>
              <a:rPr lang="fr-FR" b="0" i="0" dirty="0">
                <a:effectLst/>
                <a:latin typeface="Montserrat"/>
              </a:rPr>
              <a:t>Git Flow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>
                <a:latin typeface="Montserrat"/>
              </a:rPr>
              <a:t>Définit un modèle de branches strictes conçu autour de la version du projet</a:t>
            </a:r>
            <a:endParaRPr lang="fr-FR" b="0" i="0" dirty="0">
              <a:effectLst/>
              <a:latin typeface="Montserrat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10440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0" i="0" dirty="0">
                <a:effectLst/>
                <a:latin typeface="Montserrat"/>
              </a:rPr>
              <a:t>Les problèmes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Montserrat"/>
              </a:rPr>
              <a:t>pas de traitement des exceptions 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Montserrat"/>
              </a:rPr>
              <a:t>pas de fermeture des ressources 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Montserrat"/>
              </a:rPr>
              <a:t>variables qui se chevauchent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dirty="0">
              <a:latin typeface="Montserrat"/>
            </a:endParaRPr>
          </a:p>
          <a:p>
            <a:r>
              <a:rPr lang="fr-FR" b="0" i="0" dirty="0">
                <a:effectLst/>
                <a:latin typeface="Montserrat"/>
              </a:rPr>
              <a:t>Git Flow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>
                <a:latin typeface="Montserrat"/>
              </a:rPr>
              <a:t>Définit un modèle de branches strictes conçu autour de la version du projet</a:t>
            </a:r>
            <a:endParaRPr lang="fr-FR" b="0" i="0" dirty="0">
              <a:effectLst/>
              <a:latin typeface="Montserrat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46517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 problème : </a:t>
            </a:r>
            <a:r>
              <a:rPr lang="fr-FR" b="0" i="0" dirty="0">
                <a:effectLst/>
                <a:latin typeface="Montserrat"/>
              </a:rPr>
              <a:t>décompte des symptômes incorrect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77546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 problème : </a:t>
            </a:r>
            <a:r>
              <a:rPr lang="fr-FR" b="0" i="0" dirty="0">
                <a:effectLst/>
                <a:latin typeface="Montserrat"/>
              </a:rPr>
              <a:t>décompte des symptômes incorrect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00435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 problème : </a:t>
            </a:r>
            <a:r>
              <a:rPr lang="fr-FR" b="0" i="0" dirty="0">
                <a:effectLst/>
                <a:latin typeface="Montserrat"/>
              </a:rPr>
              <a:t>décompte des symptômes incorrect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33509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 problème : </a:t>
            </a:r>
            <a:r>
              <a:rPr lang="fr-FR" b="0" i="0" dirty="0">
                <a:effectLst/>
                <a:latin typeface="Montserrat"/>
              </a:rPr>
              <a:t>décompte des symptômes incorrect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61841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 problème : </a:t>
            </a:r>
            <a:r>
              <a:rPr lang="fr-FR" b="0" i="0" dirty="0">
                <a:effectLst/>
                <a:latin typeface="Montserrat"/>
              </a:rPr>
              <a:t>décompte des symptômes incorrect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2302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639CED-A041-4760-A997-9755FC8A0A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D6FD601-894D-4B5B-A9F7-03692D44F7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933F332-665B-494B-A075-4127D2E72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5C57-0FC7-4809-8DE0-9FB8CD72F45B}" type="datetime1">
              <a:rPr lang="fr-FR" smtClean="0"/>
              <a:t>09/09/2022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8A64571-5C44-469E-8A79-627D0A623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2813570-C689-4ECE-A4AC-EEBD2B03E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6129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17D839-4366-44CC-8A36-BE6A914B8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107AB9D-429C-4D43-8300-1F6FFD7E49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76997DC-4B56-45B3-94DE-85EAA415A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94C11-AF79-46EB-8628-81685E730859}" type="datetime1">
              <a:rPr lang="fr-FR" smtClean="0"/>
              <a:t>09/09/2022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EA46F04-22C7-4FC3-9ECC-AC896C077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9039066-FF7D-42FE-9922-8B4F18F8A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4954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00DF024-1518-4096-BB62-FC7D03BBDE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E20D4E6-583C-4522-8B19-3E2868ECB4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D71CEEC-F79D-4E4C-A508-D75779938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502D9-FD20-4B10-85D7-D0A36058A8A9}" type="datetime1">
              <a:rPr lang="fr-FR" smtClean="0"/>
              <a:t>09/09/2022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F3F11E9-C795-40C2-B9A9-ACBFAC840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8C9C369-4B60-48B0-BBA5-11238BD0B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4692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361019-8DED-48FF-A2EA-1321643D3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BCBF43-59EE-45FE-9D98-7D9D0F0EB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11A23C6-AECD-434B-BBE1-06870E272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84602-8624-4EB1-9235-5DD654D82F09}" type="datetime1">
              <a:rPr lang="fr-FR" smtClean="0"/>
              <a:t>09/09/2022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CE3F4F-3633-47C8-B71B-50A1F79BE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95ECDF-478B-4C07-83BF-654E29EAE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283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3AF26C-53EC-4D13-8B0E-D00723579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3B18FB8-E40E-4ECB-A644-E89BBBB5A4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B68344-134B-4653-BFCB-9DAD20D78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784DB-987A-45B6-9772-C36DF83C3C02}" type="datetime1">
              <a:rPr lang="fr-FR" smtClean="0"/>
              <a:t>09/09/2022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E446749-93A7-4233-BDE9-43D17B399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701D5A5-801E-4574-AC8C-72673E57D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5032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8DDB22-1281-4ECC-964A-C5DA5A199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73F6ED-B783-4819-B9AF-8C0B76EB16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F076DDC-119F-4145-81A4-065B94459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11E194D-1086-4C19-86E3-5822AB6F0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5D999-DF18-4099-8D0D-BC2297023F60}" type="datetime1">
              <a:rPr lang="fr-FR" smtClean="0"/>
              <a:t>09/09/2022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970641C-4487-4452-BAD1-D86931178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A140B58-2B5A-4205-B700-A9F9CB516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9364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3D1654-0537-449A-B83D-8023BB4CF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2E67F46-ABBC-4FA9-BEDD-6302859F1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640B0FF-DA80-4B07-B9E3-C7B48F5414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F2A2894-2CFC-403B-983C-F6EF8ACD6E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27E7352-44EA-44D1-B295-6545080AC4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91DFCE8-8B55-4239-80D8-BD9C8BA21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871E2-9510-47F9-812F-D25C732F0E19}" type="datetime1">
              <a:rPr lang="fr-FR" smtClean="0"/>
              <a:t>09/09/2022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8F7F09A-CB3C-440D-8E95-93170D505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14BC75F-81F4-402B-A329-ADE5E8493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9044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FCC818-AB54-473A-918D-DEA7A8443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9953DAF-BD14-4F3A-9007-F770089AB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83D6D-8978-42A7-ABAD-D463CD4AD0CE}" type="datetime1">
              <a:rPr lang="fr-FR" smtClean="0"/>
              <a:t>09/09/2022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CF58000-30D7-4B15-BCC7-D644EBE89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48F7751-3526-488A-B80E-4173869ED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8209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94A87EF-0C22-4AE6-99EA-AC38F77A0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71784-1182-4604-B720-0FE25B0575C8}" type="datetime1">
              <a:rPr lang="fr-FR" smtClean="0"/>
              <a:t>09/09/2022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7E81111-297B-43F4-B047-32B92E90A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756CC3F-A675-48A5-A20B-C850A943B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8244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842B76-BCEA-4EC1-85C5-2A1698DE5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90977F-1E41-4076-9BF3-6BB049EBB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1BB8148-2C4F-474E-B5B0-0554D1C6D1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CFF2FF6-5F76-4CCD-97BE-69963EC7B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52CFF-6AA8-4EB4-A5AB-E9E18645216B}" type="datetime1">
              <a:rPr lang="fr-FR" smtClean="0"/>
              <a:t>09/09/2022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643F81F-BB92-4ED3-A2CB-144FF576D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70ADF74-D695-4F59-991A-232C75CF9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7492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9DA15F-85E8-4C24-A944-141FCC330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2CC2B98-7B4E-492E-9632-B8506B3ED3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D448F66-ACA7-46AD-BD3B-4F72B8DAD8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50DAB1C-DAD9-444B-A374-73B881DB2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3A904-D97A-4686-B1B2-2D6167D64CF7}" type="datetime1">
              <a:rPr lang="fr-FR" smtClean="0"/>
              <a:t>09/09/2022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1CAD183-3290-4B09-92F9-97BFC7D85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0558E8C-4647-46D3-BB15-F2E017776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4936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2256008-0DF4-460F-ACC2-0513B41D7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F712E4F-FB3C-4A30-949E-0D4C626148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4076549-C457-49ED-9BDD-F3D5F50383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26E4C-FA77-42C7-B5FC-F70A55A82F63}" type="datetime1">
              <a:rPr lang="fr-FR" smtClean="0"/>
              <a:t>09/09/2022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9D07D9E-E96E-408B-B754-769BD923C6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7FDE06C-B693-4E93-AF56-0BEFD71E71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562DC-6A68-4B1A-ACD4-40BBA2BD5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4283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slide" Target="slide1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7B855A9E-D889-4F5A-AF0B-A4C4A3213C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fr-FR"/>
              <a:t>Créez votre première application web avec Spring Boot</a:t>
            </a:r>
          </a:p>
          <a:p>
            <a:r>
              <a:rPr lang="fr-FR"/>
              <a:t>com.safetynet.alerts :</a:t>
            </a:r>
          </a:p>
          <a:p>
            <a:r>
              <a:rPr lang="fr-FR"/>
              <a:t>développement du back-end selon le TDD de Londres (BDD)</a:t>
            </a:r>
          </a:p>
          <a:p>
            <a:r>
              <a:rPr lang="fr-FR"/>
              <a:t>Olivier MOREL</a:t>
            </a:r>
            <a:endParaRPr lang="fr-FR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0FB4C957-6A92-44FD-8CD0-8280B2A6D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1</a:t>
            </a:fld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E08547D-7822-307D-E3BA-86747407CF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6837" y="686260"/>
            <a:ext cx="1838325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8311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B8B1D2-694D-4124-BFA6-F2C501B35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/>
              <a:t>Test d’acceptation 5 / 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9B0652-5A35-430D-A916-254053242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>
            <a:normAutofit fontScale="92500" lnSpcReduction="10000"/>
          </a:bodyPr>
          <a:lstStyle/>
          <a:p>
            <a:pPr marL="0" indent="0" defTabSz="360000">
              <a:spcBef>
                <a:spcPts val="0"/>
              </a:spcBef>
              <a:buNone/>
            </a:pP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# Author: oliviermorel.oc1@gmail.com</a:t>
            </a:r>
            <a:endParaRPr lang="fr-FR" sz="11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# language: </a:t>
            </a:r>
            <a:r>
              <a:rPr lang="en-US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fr</a:t>
            </a:r>
            <a:endParaRPr lang="fr-FR" sz="11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endParaRPr lang="fr-FR" sz="1100" dirty="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sz="1100" dirty="0">
                <a:solidFill>
                  <a:srgbClr val="0070C0"/>
                </a:solidFill>
                <a:latin typeface="Consolas" panose="020B0609020204030204" pitchFamily="49" charset="0"/>
              </a:rPr>
              <a:t>@http://localhost:8080/flood/stations?stations=&lt;a list of </a:t>
            </a:r>
            <a:r>
              <a:rPr lang="en-US" sz="1100" dirty="0" err="1">
                <a:solidFill>
                  <a:srgbClr val="0070C0"/>
                </a:solidFill>
                <a:latin typeface="Consolas" panose="020B0609020204030204" pitchFamily="49" charset="0"/>
              </a:rPr>
              <a:t>station_numbers</a:t>
            </a:r>
            <a:r>
              <a:rPr lang="en-US" sz="1100" dirty="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  <a:endParaRPr lang="fr-FR" sz="11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100" dirty="0">
                <a:solidFill>
                  <a:srgbClr val="00B0F0"/>
                </a:solidFill>
                <a:latin typeface="Consolas" panose="020B0609020204030204" pitchFamily="49" charset="0"/>
              </a:rPr>
              <a:t>Fonctionnalité: 5-flood/</a:t>
            </a:r>
            <a:r>
              <a:rPr lang="fr-FR" sz="1100" dirty="0" err="1">
                <a:solidFill>
                  <a:srgbClr val="00B0F0"/>
                </a:solidFill>
                <a:latin typeface="Consolas" panose="020B0609020204030204" pitchFamily="49" charset="0"/>
              </a:rPr>
              <a:t>stations?stations</a:t>
            </a:r>
            <a:endParaRPr lang="fr-FR" sz="1100" dirty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100" dirty="0">
                <a:latin typeface="Consolas" panose="020B0609020204030204" pitchFamily="49" charset="0"/>
              </a:rPr>
              <a:t>Cette url doit retourner une liste de tous les foyers desservis par les casernes. Cette liste doit regrouper les personnes par adresse.</a:t>
            </a:r>
          </a:p>
          <a:p>
            <a:pPr marL="0" indent="0" defTabSz="360000">
              <a:spcBef>
                <a:spcPts val="0"/>
              </a:spcBef>
              <a:buNone/>
            </a:pPr>
            <a:endParaRPr lang="fr-FR" sz="1100" dirty="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100" dirty="0">
                <a:latin typeface="Consolas" panose="020B0609020204030204" pitchFamily="49" charset="0"/>
              </a:rPr>
              <a:t>	</a:t>
            </a:r>
            <a:r>
              <a:rPr lang="fr-FR" sz="1100" dirty="0">
                <a:solidFill>
                  <a:srgbClr val="00B050"/>
                </a:solidFill>
                <a:latin typeface="Consolas" panose="020B0609020204030204" pitchFamily="49" charset="0"/>
              </a:rPr>
              <a:t>En tant qu</a:t>
            </a:r>
            <a:r>
              <a:rPr lang="fr-FR" sz="1100" dirty="0">
                <a:latin typeface="Consolas" panose="020B0609020204030204" pitchFamily="49" charset="0"/>
              </a:rPr>
              <a:t>’utilisateur, je souhaite obtenir la liste des personnes desservis par les casernes de pompiers, regroupées par </a:t>
            </a:r>
            <a:r>
              <a:rPr lang="fr-FR" sz="1100">
                <a:latin typeface="Consolas" panose="020B0609020204030204" pitchFamily="49" charset="0"/>
              </a:rPr>
              <a:t>adresse,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100">
                <a:latin typeface="Consolas" panose="020B0609020204030204" pitchFamily="49" charset="0"/>
              </a:rPr>
              <a:t>avec </a:t>
            </a:r>
            <a:r>
              <a:rPr lang="fr-FR" sz="1100" dirty="0">
                <a:latin typeface="Consolas" panose="020B0609020204030204" pitchFamily="49" charset="0"/>
              </a:rPr>
              <a:t>les noms, les numéros de téléphone, les âges, et les antécédents médicaux </a:t>
            </a:r>
          </a:p>
          <a:p>
            <a:pPr marL="0" indent="0" defTabSz="360000">
              <a:spcBef>
                <a:spcPts val="0"/>
              </a:spcBef>
              <a:buNone/>
            </a:pPr>
            <a:endParaRPr lang="fr-FR" sz="1100" dirty="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100" dirty="0">
                <a:latin typeface="Consolas" panose="020B0609020204030204" pitchFamily="49" charset="0"/>
              </a:rPr>
              <a:t>	</a:t>
            </a:r>
            <a:r>
              <a:rPr lang="fr-FR" sz="1100" dirty="0">
                <a:solidFill>
                  <a:srgbClr val="00B050"/>
                </a:solidFill>
                <a:latin typeface="Consolas" panose="020B0609020204030204" pitchFamily="49" charset="0"/>
              </a:rPr>
              <a:t>Contexte: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100" dirty="0">
                <a:latin typeface="Consolas" panose="020B0609020204030204" pitchFamily="49" charset="0"/>
              </a:rPr>
              <a:t>		</a:t>
            </a:r>
            <a:r>
              <a:rPr lang="fr-FR" sz="11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Étant donné </a:t>
            </a:r>
            <a:r>
              <a:rPr lang="fr-FR" sz="1100" dirty="0">
                <a:latin typeface="Consolas" panose="020B0609020204030204" pitchFamily="49" charset="0"/>
              </a:rPr>
              <a:t>les personnes avec leur </a:t>
            </a:r>
            <a:r>
              <a:rPr lang="fr-FR" sz="1100" dirty="0" err="1">
                <a:latin typeface="Consolas" panose="020B0609020204030204" pitchFamily="49" charset="0"/>
              </a:rPr>
              <a:t>antécédants</a:t>
            </a:r>
            <a:r>
              <a:rPr lang="fr-FR" sz="1100" dirty="0">
                <a:latin typeface="Consolas" panose="020B0609020204030204" pitchFamily="49" charset="0"/>
              </a:rPr>
              <a:t> médicaux contexte 5: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100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fr-FR" sz="1100" dirty="0">
                <a:latin typeface="Consolas" panose="020B0609020204030204" pitchFamily="49" charset="0"/>
              </a:rPr>
              <a:t>|</a:t>
            </a:r>
            <a:r>
              <a:rPr lang="fr-FR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firstName</a:t>
            </a:r>
            <a:r>
              <a:rPr lang="fr-FR" sz="1100" dirty="0" err="1">
                <a:latin typeface="Consolas" panose="020B0609020204030204" pitchFamily="49" charset="0"/>
              </a:rPr>
              <a:t>|</a:t>
            </a:r>
            <a:r>
              <a:rPr lang="fr-FR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lastName</a:t>
            </a:r>
            <a:r>
              <a:rPr lang="fr-FR" sz="1100" dirty="0" err="1">
                <a:latin typeface="Consolas" panose="020B0609020204030204" pitchFamily="49" charset="0"/>
              </a:rPr>
              <a:t>|</a:t>
            </a:r>
            <a:r>
              <a:rPr lang="fr-FR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age</a:t>
            </a:r>
            <a:r>
              <a:rPr lang="fr-FR" sz="11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fr-FR" sz="1100" dirty="0">
                <a:latin typeface="Consolas" panose="020B0609020204030204" pitchFamily="49" charset="0"/>
              </a:rPr>
              <a:t>|</a:t>
            </a:r>
            <a:r>
              <a:rPr lang="fr-FR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address</a:t>
            </a:r>
            <a:r>
              <a:rPr lang="fr-FR" sz="1100" dirty="0">
                <a:solidFill>
                  <a:srgbClr val="FF0000"/>
                </a:solidFill>
                <a:latin typeface="Consolas" panose="020B0609020204030204" pitchFamily="49" charset="0"/>
              </a:rPr>
              <a:t>         </a:t>
            </a:r>
            <a:r>
              <a:rPr lang="fr-FR" sz="1100" dirty="0">
                <a:latin typeface="Consolas" panose="020B0609020204030204" pitchFamily="49" charset="0"/>
              </a:rPr>
              <a:t>|</a:t>
            </a:r>
            <a:r>
              <a:rPr lang="fr-FR" sz="1100" dirty="0">
                <a:solidFill>
                  <a:srgbClr val="FF0000"/>
                </a:solidFill>
                <a:latin typeface="Consolas" panose="020B0609020204030204" pitchFamily="49" charset="0"/>
              </a:rPr>
              <a:t>city    </a:t>
            </a:r>
            <a:r>
              <a:rPr lang="fr-FR" sz="1100" dirty="0">
                <a:latin typeface="Consolas" panose="020B0609020204030204" pitchFamily="49" charset="0"/>
              </a:rPr>
              <a:t>|</a:t>
            </a:r>
            <a:r>
              <a:rPr lang="fr-FR" sz="1100" dirty="0">
                <a:solidFill>
                  <a:srgbClr val="FF0000"/>
                </a:solidFill>
                <a:latin typeface="Consolas" panose="020B0609020204030204" pitchFamily="49" charset="0"/>
              </a:rPr>
              <a:t>zip    </a:t>
            </a:r>
            <a:r>
              <a:rPr lang="fr-FR" sz="1100" dirty="0">
                <a:latin typeface="Consolas" panose="020B0609020204030204" pitchFamily="49" charset="0"/>
              </a:rPr>
              <a:t>|</a:t>
            </a:r>
            <a:r>
              <a:rPr lang="fr-FR" sz="1100" dirty="0">
                <a:solidFill>
                  <a:srgbClr val="FF0000"/>
                </a:solidFill>
                <a:latin typeface="Consolas" panose="020B0609020204030204" pitchFamily="49" charset="0"/>
              </a:rPr>
              <a:t>phone         </a:t>
            </a:r>
            <a:r>
              <a:rPr lang="fr-FR" sz="1100" dirty="0">
                <a:latin typeface="Consolas" panose="020B0609020204030204" pitchFamily="49" charset="0"/>
              </a:rPr>
              <a:t>|</a:t>
            </a:r>
            <a:r>
              <a:rPr lang="fr-FR" sz="1100" dirty="0">
                <a:solidFill>
                  <a:srgbClr val="FF0000"/>
                </a:solidFill>
                <a:latin typeface="Consolas" panose="020B0609020204030204" pitchFamily="49" charset="0"/>
              </a:rPr>
              <a:t>email           </a:t>
            </a:r>
            <a:r>
              <a:rPr lang="fr-FR" sz="1100" dirty="0">
                <a:latin typeface="Consolas" panose="020B0609020204030204" pitchFamily="49" charset="0"/>
              </a:rPr>
              <a:t>|</a:t>
            </a:r>
            <a:r>
              <a:rPr lang="fr-FR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medications</a:t>
            </a:r>
            <a:r>
              <a:rPr lang="fr-FR" sz="1100" dirty="0">
                <a:solidFill>
                  <a:srgbClr val="FF0000"/>
                </a:solidFill>
                <a:latin typeface="Consolas" panose="020B0609020204030204" pitchFamily="49" charset="0"/>
              </a:rPr>
              <a:t>               </a:t>
            </a:r>
            <a:r>
              <a:rPr lang="fr-FR" sz="1100" dirty="0">
                <a:latin typeface="Consolas" panose="020B0609020204030204" pitchFamily="49" charset="0"/>
              </a:rPr>
              <a:t>|</a:t>
            </a:r>
            <a:r>
              <a:rPr lang="fr-FR" sz="1100" dirty="0">
                <a:solidFill>
                  <a:srgbClr val="FF0000"/>
                </a:solidFill>
                <a:latin typeface="Consolas" panose="020B0609020204030204" pitchFamily="49" charset="0"/>
              </a:rPr>
              <a:t>allergies     </a:t>
            </a:r>
            <a:r>
              <a:rPr lang="fr-FR" sz="1100" dirty="0">
                <a:latin typeface="Consolas" panose="020B0609020204030204" pitchFamily="49" charset="0"/>
              </a:rPr>
              <a:t>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100" dirty="0">
                <a:latin typeface="Consolas" panose="020B0609020204030204" pitchFamily="49" charset="0"/>
              </a:rPr>
              <a:t>	|"John"</a:t>
            </a:r>
            <a:r>
              <a:rPr lang="fr-FR" sz="1100" dirty="0">
                <a:solidFill>
                  <a:srgbClr val="FF0000"/>
                </a:solidFill>
                <a:latin typeface="Consolas" panose="020B0609020204030204" pitchFamily="49" charset="0"/>
              </a:rPr>
              <a:t>   </a:t>
            </a:r>
            <a:r>
              <a:rPr lang="fr-FR" sz="1100" dirty="0">
                <a:latin typeface="Consolas" panose="020B0609020204030204" pitchFamily="49" charset="0"/>
              </a:rPr>
              <a:t>|"Boyd"  |"30"|"1509 </a:t>
            </a:r>
            <a:r>
              <a:rPr lang="fr-FR" sz="1100" dirty="0" err="1">
                <a:latin typeface="Consolas" panose="020B0609020204030204" pitchFamily="49" charset="0"/>
              </a:rPr>
              <a:t>Culver</a:t>
            </a:r>
            <a:r>
              <a:rPr lang="fr-FR" sz="1100" dirty="0">
                <a:latin typeface="Consolas" panose="020B0609020204030204" pitchFamily="49" charset="0"/>
              </a:rPr>
              <a:t> St"|"Culver"|"97451"|"841-874-6512"|"boyd@email.com"|"aznol:350mg, hyzol:100mg"|"peanut, wasp"|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100" dirty="0">
                <a:latin typeface="Consolas" panose="020B0609020204030204" pitchFamily="49" charset="0"/>
              </a:rPr>
              <a:t>	|"</a:t>
            </a:r>
            <a:r>
              <a:rPr lang="fr-FR" sz="1100" dirty="0" err="1">
                <a:latin typeface="Consolas" panose="020B0609020204030204" pitchFamily="49" charset="0"/>
              </a:rPr>
              <a:t>Tenley</a:t>
            </a:r>
            <a:r>
              <a:rPr lang="fr-FR" sz="1100" dirty="0">
                <a:latin typeface="Consolas" panose="020B0609020204030204" pitchFamily="49" charset="0"/>
              </a:rPr>
              <a:t>"</a:t>
            </a:r>
            <a:r>
              <a:rPr lang="fr-FR" sz="11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fr-FR" sz="1100" dirty="0">
                <a:latin typeface="Consolas" panose="020B0609020204030204" pitchFamily="49" charset="0"/>
              </a:rPr>
              <a:t>|"Boyd"  |"18"|"1509 </a:t>
            </a:r>
            <a:r>
              <a:rPr lang="fr-FR" sz="1100" dirty="0" err="1">
                <a:latin typeface="Consolas" panose="020B0609020204030204" pitchFamily="49" charset="0"/>
              </a:rPr>
              <a:t>Culver</a:t>
            </a:r>
            <a:r>
              <a:rPr lang="fr-FR" sz="1100" dirty="0">
                <a:latin typeface="Consolas" panose="020B0609020204030204" pitchFamily="49" charset="0"/>
              </a:rPr>
              <a:t> St"|"Culver"|"97451"|"841-874-6513"|"boyd@email.com"|"hyzol:100mg"             |"</a:t>
            </a:r>
            <a:r>
              <a:rPr lang="fr-FR" sz="1100" dirty="0" err="1">
                <a:latin typeface="Consolas" panose="020B0609020204030204" pitchFamily="49" charset="0"/>
              </a:rPr>
              <a:t>peanut</a:t>
            </a:r>
            <a:r>
              <a:rPr lang="fr-FR" sz="1100" dirty="0">
                <a:latin typeface="Consolas" panose="020B0609020204030204" pitchFamily="49" charset="0"/>
              </a:rPr>
              <a:t>"      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100" dirty="0">
                <a:latin typeface="Consolas" panose="020B0609020204030204" pitchFamily="49" charset="0"/>
              </a:rPr>
              <a:t>	|"Tessa"  |"Carman"|"20"|"834 </a:t>
            </a:r>
            <a:r>
              <a:rPr lang="fr-FR" sz="1100" dirty="0" err="1">
                <a:latin typeface="Consolas" panose="020B0609020204030204" pitchFamily="49" charset="0"/>
              </a:rPr>
              <a:t>Binoc</a:t>
            </a:r>
            <a:r>
              <a:rPr lang="fr-FR" sz="1100" dirty="0">
                <a:latin typeface="Consolas" panose="020B0609020204030204" pitchFamily="49" charset="0"/>
              </a:rPr>
              <a:t> Ave" |"Culver"|"97451"|"841-874-6514"|"tenz@email.com"|                          |              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100" dirty="0">
                <a:latin typeface="Consolas" panose="020B0609020204030204" pitchFamily="49" charset="0"/>
              </a:rPr>
              <a:t>	|"</a:t>
            </a:r>
            <a:r>
              <a:rPr lang="fr-FR" sz="1100" dirty="0" err="1">
                <a:latin typeface="Consolas" panose="020B0609020204030204" pitchFamily="49" charset="0"/>
              </a:rPr>
              <a:t>Eric</a:t>
            </a:r>
            <a:r>
              <a:rPr lang="fr-FR" sz="1100" dirty="0">
                <a:latin typeface="Consolas" panose="020B0609020204030204" pitchFamily="49" charset="0"/>
              </a:rPr>
              <a:t>"   |"Kadiga"|"25"|"844 </a:t>
            </a:r>
            <a:r>
              <a:rPr lang="fr-FR" sz="1100" dirty="0" err="1">
                <a:latin typeface="Consolas" panose="020B0609020204030204" pitchFamily="49" charset="0"/>
              </a:rPr>
              <a:t>Binoc</a:t>
            </a:r>
            <a:r>
              <a:rPr lang="fr-FR" sz="1100" dirty="0">
                <a:latin typeface="Consolas" panose="020B0609020204030204" pitchFamily="49" charset="0"/>
              </a:rPr>
              <a:t> Ave" |"Culver"|"97451"|"841-874-6515"|"kadi@email.com"|"onala:200mg, azil:50mg"  |"wasp, </a:t>
            </a:r>
            <a:r>
              <a:rPr lang="fr-FR" sz="1100" dirty="0" err="1">
                <a:latin typeface="Consolas" panose="020B0609020204030204" pitchFamily="49" charset="0"/>
              </a:rPr>
              <a:t>bee</a:t>
            </a:r>
            <a:r>
              <a:rPr lang="fr-FR" sz="1100" dirty="0">
                <a:latin typeface="Consolas" panose="020B0609020204030204" pitchFamily="49" charset="0"/>
              </a:rPr>
              <a:t>"   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100" dirty="0">
                <a:latin typeface="Consolas" panose="020B0609020204030204" pitchFamily="49" charset="0"/>
              </a:rPr>
              <a:t>	|"Clive"  |"Trump" |"50"|"947 E. Rose Dr"|"Culver"|"97451"|"841-874-6617"|"dodo@email.com"|"haldol:10mg"             |              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100" dirty="0">
                <a:latin typeface="Consolas" panose="020B0609020204030204" pitchFamily="49" charset="0"/>
              </a:rPr>
              <a:t>		</a:t>
            </a:r>
            <a:r>
              <a:rPr lang="fr-FR" sz="11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Étant donné </a:t>
            </a:r>
            <a:r>
              <a:rPr lang="fr-FR" sz="1100" dirty="0">
                <a:latin typeface="Consolas" panose="020B0609020204030204" pitchFamily="49" charset="0"/>
              </a:rPr>
              <a:t>les</a:t>
            </a:r>
            <a:r>
              <a:rPr lang="fr-FR" sz="11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1100" dirty="0">
                <a:latin typeface="Consolas" panose="020B0609020204030204" pitchFamily="49" charset="0"/>
              </a:rPr>
              <a:t>stations contexte 5: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100" dirty="0">
                <a:latin typeface="Consolas" panose="020B0609020204030204" pitchFamily="49" charset="0"/>
              </a:rPr>
              <a:t>	|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num </a:t>
            </a:r>
            <a:r>
              <a:rPr lang="fr-FR" sz="1100" dirty="0">
                <a:latin typeface="Consolas" panose="020B0609020204030204" pitchFamily="49" charset="0"/>
              </a:rPr>
              <a:t>|</a:t>
            </a:r>
            <a:r>
              <a:rPr lang="fr-FR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address</a:t>
            </a:r>
            <a:r>
              <a:rPr lang="fr-FR" sz="1100" dirty="0">
                <a:solidFill>
                  <a:srgbClr val="FF0000"/>
                </a:solidFill>
                <a:latin typeface="Consolas" panose="020B0609020204030204" pitchFamily="49" charset="0"/>
              </a:rPr>
              <a:t>         </a:t>
            </a:r>
            <a:r>
              <a:rPr lang="fr-FR" sz="1100" dirty="0">
                <a:latin typeface="Consolas" panose="020B0609020204030204" pitchFamily="49" charset="0"/>
              </a:rPr>
              <a:t>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100" dirty="0">
                <a:latin typeface="Consolas" panose="020B0609020204030204" pitchFamily="49" charset="0"/>
              </a:rPr>
              <a:t>	|"1" |"1509 </a:t>
            </a:r>
            <a:r>
              <a:rPr lang="fr-FR" sz="1100" dirty="0" err="1">
                <a:latin typeface="Consolas" panose="020B0609020204030204" pitchFamily="49" charset="0"/>
              </a:rPr>
              <a:t>Culver</a:t>
            </a:r>
            <a:r>
              <a:rPr lang="fr-FR" sz="1100" dirty="0">
                <a:latin typeface="Consolas" panose="020B0609020204030204" pitchFamily="49" charset="0"/>
              </a:rPr>
              <a:t> St"|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100" dirty="0">
                <a:latin typeface="Consolas" panose="020B0609020204030204" pitchFamily="49" charset="0"/>
              </a:rPr>
              <a:t>	|"1" |"834 </a:t>
            </a:r>
            <a:r>
              <a:rPr lang="fr-FR" sz="1100" dirty="0" err="1">
                <a:latin typeface="Consolas" panose="020B0609020204030204" pitchFamily="49" charset="0"/>
              </a:rPr>
              <a:t>Binoc</a:t>
            </a:r>
            <a:r>
              <a:rPr lang="fr-FR" sz="1100" dirty="0">
                <a:latin typeface="Consolas" panose="020B0609020204030204" pitchFamily="49" charset="0"/>
              </a:rPr>
              <a:t> Ave" 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100">
                <a:latin typeface="Consolas" panose="020B0609020204030204" pitchFamily="49" charset="0"/>
              </a:rPr>
              <a:t>	|"2" |"834 Binoc Ave" 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100">
                <a:latin typeface="Consolas" panose="020B0609020204030204" pitchFamily="49" charset="0"/>
              </a:rPr>
              <a:t>	|"</a:t>
            </a:r>
            <a:r>
              <a:rPr lang="fr-FR" sz="1100" dirty="0">
                <a:latin typeface="Consolas" panose="020B0609020204030204" pitchFamily="49" charset="0"/>
              </a:rPr>
              <a:t>2" |"844 </a:t>
            </a:r>
            <a:r>
              <a:rPr lang="fr-FR" sz="1100" dirty="0" err="1">
                <a:latin typeface="Consolas" panose="020B0609020204030204" pitchFamily="49" charset="0"/>
              </a:rPr>
              <a:t>Binoc</a:t>
            </a:r>
            <a:r>
              <a:rPr lang="fr-FR" sz="1100" dirty="0">
                <a:latin typeface="Consolas" panose="020B0609020204030204" pitchFamily="49" charset="0"/>
              </a:rPr>
              <a:t> Ave" |</a:t>
            </a:r>
          </a:p>
          <a:p>
            <a:pPr marL="0" indent="0" defTabSz="360000">
              <a:spcBef>
                <a:spcPts val="0"/>
              </a:spcBef>
              <a:buNone/>
            </a:pPr>
            <a:endParaRPr lang="fr-FR" sz="1100" dirty="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100" dirty="0">
                <a:latin typeface="Consolas" panose="020B0609020204030204" pitchFamily="49" charset="0"/>
              </a:rPr>
              <a:t>	</a:t>
            </a:r>
            <a:r>
              <a:rPr lang="fr-FR" sz="1100" dirty="0">
                <a:solidFill>
                  <a:srgbClr val="00B050"/>
                </a:solidFill>
                <a:latin typeface="Consolas" panose="020B0609020204030204" pitchFamily="49" charset="0"/>
              </a:rPr>
              <a:t>Scénario: </a:t>
            </a:r>
            <a:r>
              <a:rPr lang="fr-FR" sz="1100" dirty="0">
                <a:latin typeface="Consolas" panose="020B0609020204030204" pitchFamily="49" charset="0"/>
              </a:rPr>
              <a:t>5 : les casernes sont existantes ou non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100" dirty="0">
                <a:latin typeface="Consolas" panose="020B0609020204030204" pitchFamily="49" charset="0"/>
              </a:rPr>
              <a:t>		</a:t>
            </a:r>
            <a:r>
              <a:rPr lang="fr-FR" sz="11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Quand</a:t>
            </a:r>
            <a:r>
              <a:rPr lang="fr-FR" sz="1100" dirty="0">
                <a:latin typeface="Consolas" panose="020B0609020204030204" pitchFamily="49" charset="0"/>
              </a:rPr>
              <a:t> utilisateur requête les </a:t>
            </a:r>
            <a:r>
              <a:rPr lang="en-US" sz="1100" dirty="0">
                <a:latin typeface="Consolas" panose="020B0609020204030204" pitchFamily="49" charset="0"/>
              </a:rPr>
              <a:t>stations </a:t>
            </a:r>
            <a:r>
              <a:rPr lang="en-US" sz="1100" dirty="0" err="1">
                <a:latin typeface="Consolas" panose="020B0609020204030204" pitchFamily="49" charset="0"/>
              </a:rPr>
              <a:t>numéro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kumimoji="0" lang="fr-F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1,2,3</a:t>
            </a:r>
            <a:r>
              <a:rPr kumimoji="0" lang="fr-F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endParaRPr lang="fr-FR" sz="11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100" dirty="0">
                <a:latin typeface="Consolas" panose="020B0609020204030204" pitchFamily="49" charset="0"/>
              </a:rPr>
              <a:t>		</a:t>
            </a:r>
            <a:r>
              <a:rPr lang="fr-FR" sz="11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Alors</a:t>
            </a:r>
            <a:r>
              <a:rPr lang="fr-FR" sz="1100" dirty="0">
                <a:latin typeface="Consolas" panose="020B0609020204030204" pitchFamily="49" charset="0"/>
              </a:rPr>
              <a:t> la liste de tous les foyers desservis par les casernes est: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</a:t>
            </a:r>
            <a:r>
              <a:rPr lang="fr-FR" sz="1100" dirty="0">
                <a:latin typeface="Consolas" panose="020B0609020204030204" pitchFamily="49" charset="0"/>
              </a:rPr>
              <a:t>|</a:t>
            </a:r>
            <a:r>
              <a:rPr lang="fr-FR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address</a:t>
            </a:r>
            <a:r>
              <a:rPr lang="fr-FR" sz="1100" dirty="0">
                <a:solidFill>
                  <a:srgbClr val="FF0000"/>
                </a:solidFill>
                <a:latin typeface="Consolas" panose="020B0609020204030204" pitchFamily="49" charset="0"/>
              </a:rPr>
              <a:t>         </a:t>
            </a:r>
            <a:r>
              <a:rPr lang="fr-FR" sz="1100" dirty="0">
                <a:latin typeface="Consolas" panose="020B0609020204030204" pitchFamily="49" charset="0"/>
              </a:rPr>
              <a:t>|</a:t>
            </a:r>
            <a:r>
              <a:rPr lang="fr-FR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lastName</a:t>
            </a:r>
            <a:r>
              <a:rPr lang="fr-FR" sz="1100" dirty="0" err="1">
                <a:latin typeface="Consolas" panose="020B0609020204030204" pitchFamily="49" charset="0"/>
              </a:rPr>
              <a:t>|</a:t>
            </a:r>
            <a:r>
              <a:rPr lang="fr-FR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phone</a:t>
            </a:r>
            <a:r>
              <a:rPr lang="fr-FR" sz="1100" dirty="0">
                <a:solidFill>
                  <a:srgbClr val="FF0000"/>
                </a:solidFill>
                <a:latin typeface="Consolas" panose="020B0609020204030204" pitchFamily="49" charset="0"/>
              </a:rPr>
              <a:t>         </a:t>
            </a:r>
            <a:r>
              <a:rPr lang="fr-FR" sz="1100" dirty="0">
                <a:latin typeface="Consolas" panose="020B0609020204030204" pitchFamily="49" charset="0"/>
              </a:rPr>
              <a:t>|</a:t>
            </a:r>
            <a:r>
              <a:rPr lang="fr-FR" sz="1100" err="1">
                <a:solidFill>
                  <a:srgbClr val="FF0000"/>
                </a:solidFill>
                <a:latin typeface="Consolas" panose="020B0609020204030204" pitchFamily="49" charset="0"/>
              </a:rPr>
              <a:t>age</a:t>
            </a:r>
            <a:r>
              <a:rPr lang="fr-FR" sz="110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fr-FR" sz="1100">
                <a:latin typeface="Consolas" panose="020B0609020204030204" pitchFamily="49" charset="0"/>
              </a:rPr>
              <a:t>|</a:t>
            </a:r>
            <a:r>
              <a:rPr lang="fr-FR" sz="1100">
                <a:solidFill>
                  <a:srgbClr val="FF0000"/>
                </a:solidFill>
                <a:latin typeface="Consolas" panose="020B0609020204030204" pitchFamily="49" charset="0"/>
              </a:rPr>
              <a:t> lastName</a:t>
            </a:r>
            <a:r>
              <a:rPr lang="fr-FR" sz="1100">
                <a:latin typeface="Consolas" panose="020B0609020204030204" pitchFamily="49" charset="0"/>
              </a:rPr>
              <a:t>| </a:t>
            </a:r>
            <a:r>
              <a:rPr lang="fr-FR" sz="1100">
                <a:solidFill>
                  <a:srgbClr val="FF0000"/>
                </a:solidFill>
                <a:latin typeface="Consolas" panose="020B0609020204030204" pitchFamily="49" charset="0"/>
              </a:rPr>
              <a:t>medications               </a:t>
            </a:r>
            <a:r>
              <a:rPr lang="fr-FR" sz="1100" dirty="0">
                <a:latin typeface="Consolas" panose="020B0609020204030204" pitchFamily="49" charset="0"/>
              </a:rPr>
              <a:t>|</a:t>
            </a:r>
            <a:r>
              <a:rPr lang="fr-FR" sz="1100" dirty="0">
                <a:solidFill>
                  <a:srgbClr val="FF0000"/>
                </a:solidFill>
                <a:latin typeface="Consolas" panose="020B0609020204030204" pitchFamily="49" charset="0"/>
              </a:rPr>
              <a:t>allergies     </a:t>
            </a:r>
            <a:r>
              <a:rPr lang="fr-FR" sz="1100" dirty="0">
                <a:latin typeface="Consolas" panose="020B0609020204030204" pitchFamily="49" charset="0"/>
              </a:rPr>
              <a:t>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100" dirty="0">
                <a:latin typeface="Consolas" panose="020B0609020204030204" pitchFamily="49" charset="0"/>
              </a:rPr>
              <a:t>	|"1509 </a:t>
            </a:r>
            <a:r>
              <a:rPr lang="fr-FR" sz="1100" dirty="0" err="1">
                <a:latin typeface="Consolas" panose="020B0609020204030204" pitchFamily="49" charset="0"/>
              </a:rPr>
              <a:t>Culver</a:t>
            </a:r>
            <a:r>
              <a:rPr lang="fr-FR" sz="1100" dirty="0">
                <a:latin typeface="Consolas" panose="020B0609020204030204" pitchFamily="49" charset="0"/>
              </a:rPr>
              <a:t> </a:t>
            </a:r>
            <a:r>
              <a:rPr lang="fr-FR" sz="1100" dirty="0" err="1">
                <a:latin typeface="Consolas" panose="020B0609020204030204" pitchFamily="49" charset="0"/>
              </a:rPr>
              <a:t>St"|"Boyd</a:t>
            </a:r>
            <a:r>
              <a:rPr lang="fr-FR" sz="1100" dirty="0">
                <a:latin typeface="Consolas" panose="020B0609020204030204" pitchFamily="49" charset="0"/>
              </a:rPr>
              <a:t>"  |"841-874-6512"|"</a:t>
            </a:r>
            <a:r>
              <a:rPr lang="fr-FR" sz="1100">
                <a:latin typeface="Consolas" panose="020B0609020204030204" pitchFamily="49" charset="0"/>
              </a:rPr>
              <a:t>30"|"Boyd"   |"</a:t>
            </a:r>
            <a:r>
              <a:rPr lang="fr-FR" sz="1100" dirty="0">
                <a:latin typeface="Consolas" panose="020B0609020204030204" pitchFamily="49" charset="0"/>
              </a:rPr>
              <a:t>aznol:350mg, hyzol:100mg"|"peanut, wasp"|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100" dirty="0">
                <a:latin typeface="Consolas" panose="020B0609020204030204" pitchFamily="49" charset="0"/>
              </a:rPr>
              <a:t>	|"1509 </a:t>
            </a:r>
            <a:r>
              <a:rPr lang="fr-FR" sz="1100" dirty="0" err="1">
                <a:latin typeface="Consolas" panose="020B0609020204030204" pitchFamily="49" charset="0"/>
              </a:rPr>
              <a:t>Culver</a:t>
            </a:r>
            <a:r>
              <a:rPr lang="fr-FR" sz="1100" dirty="0">
                <a:latin typeface="Consolas" panose="020B0609020204030204" pitchFamily="49" charset="0"/>
              </a:rPr>
              <a:t> </a:t>
            </a:r>
            <a:r>
              <a:rPr lang="fr-FR" sz="1100" dirty="0" err="1">
                <a:latin typeface="Consolas" panose="020B0609020204030204" pitchFamily="49" charset="0"/>
              </a:rPr>
              <a:t>St"|"Boyd</a:t>
            </a:r>
            <a:r>
              <a:rPr lang="fr-FR" sz="1100" dirty="0">
                <a:latin typeface="Consolas" panose="020B0609020204030204" pitchFamily="49" charset="0"/>
              </a:rPr>
              <a:t>"  |"841-874-6513"|"</a:t>
            </a:r>
            <a:r>
              <a:rPr lang="fr-FR" sz="1100">
                <a:latin typeface="Consolas" panose="020B0609020204030204" pitchFamily="49" charset="0"/>
              </a:rPr>
              <a:t>18"|"Boyd"   |"</a:t>
            </a:r>
            <a:r>
              <a:rPr lang="fr-FR" sz="1100" dirty="0">
                <a:latin typeface="Consolas" panose="020B0609020204030204" pitchFamily="49" charset="0"/>
              </a:rPr>
              <a:t>hyzol:100mg"             |"</a:t>
            </a:r>
            <a:r>
              <a:rPr lang="fr-FR" sz="1100" dirty="0" err="1">
                <a:latin typeface="Consolas" panose="020B0609020204030204" pitchFamily="49" charset="0"/>
              </a:rPr>
              <a:t>peanut</a:t>
            </a:r>
            <a:r>
              <a:rPr lang="fr-FR" sz="1100" dirty="0">
                <a:latin typeface="Consolas" panose="020B0609020204030204" pitchFamily="49" charset="0"/>
              </a:rPr>
              <a:t>"      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100" dirty="0">
                <a:latin typeface="Consolas" panose="020B0609020204030204" pitchFamily="49" charset="0"/>
              </a:rPr>
              <a:t>	|"834 </a:t>
            </a:r>
            <a:r>
              <a:rPr lang="fr-FR" sz="1100" dirty="0" err="1">
                <a:latin typeface="Consolas" panose="020B0609020204030204" pitchFamily="49" charset="0"/>
              </a:rPr>
              <a:t>Binoc</a:t>
            </a:r>
            <a:r>
              <a:rPr lang="fr-FR" sz="1100" dirty="0">
                <a:latin typeface="Consolas" panose="020B0609020204030204" pitchFamily="49" charset="0"/>
              </a:rPr>
              <a:t> Ave" |"Carman"|"841-874-6514"|"</a:t>
            </a:r>
            <a:r>
              <a:rPr lang="fr-FR" sz="1100">
                <a:latin typeface="Consolas" panose="020B0609020204030204" pitchFamily="49" charset="0"/>
              </a:rPr>
              <a:t>20"|"Carman" |                          </a:t>
            </a:r>
            <a:r>
              <a:rPr lang="fr-FR" sz="1100" dirty="0">
                <a:latin typeface="Consolas" panose="020B0609020204030204" pitchFamily="49" charset="0"/>
              </a:rPr>
              <a:t>|              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100" dirty="0">
                <a:latin typeface="Consolas" panose="020B0609020204030204" pitchFamily="49" charset="0"/>
              </a:rPr>
              <a:t>	|"844 </a:t>
            </a:r>
            <a:r>
              <a:rPr lang="fr-FR" sz="1100" dirty="0" err="1">
                <a:latin typeface="Consolas" panose="020B0609020204030204" pitchFamily="49" charset="0"/>
              </a:rPr>
              <a:t>Binoc</a:t>
            </a:r>
            <a:r>
              <a:rPr lang="fr-FR" sz="1100" dirty="0">
                <a:latin typeface="Consolas" panose="020B0609020204030204" pitchFamily="49" charset="0"/>
              </a:rPr>
              <a:t> Ave" |"Kadiga"|"841-874-6515"|"</a:t>
            </a:r>
            <a:r>
              <a:rPr lang="fr-FR" sz="1100">
                <a:latin typeface="Consolas" panose="020B0609020204030204" pitchFamily="49" charset="0"/>
              </a:rPr>
              <a:t>25"|"Kadiga" |"</a:t>
            </a:r>
            <a:r>
              <a:rPr lang="fr-FR" sz="1100" dirty="0">
                <a:latin typeface="Consolas" panose="020B0609020204030204" pitchFamily="49" charset="0"/>
              </a:rPr>
              <a:t>onala:200mg, azil:50mg"  |"wasp, </a:t>
            </a:r>
            <a:r>
              <a:rPr lang="fr-FR" sz="1100" dirty="0" err="1">
                <a:latin typeface="Consolas" panose="020B0609020204030204" pitchFamily="49" charset="0"/>
              </a:rPr>
              <a:t>bee</a:t>
            </a:r>
            <a:r>
              <a:rPr lang="fr-FR" sz="1100" dirty="0">
                <a:latin typeface="Consolas" panose="020B0609020204030204" pitchFamily="49" charset="0"/>
              </a:rPr>
              <a:t>"   |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E404544-46A4-47E3-ABC8-EAD4F4919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10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4387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B8B1D2-694D-4124-BFA6-F2C501B35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/>
              <a:t>Test d’acceptation 6 / 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9B0652-5A35-430D-A916-254053242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>
            <a:normAutofit/>
          </a:bodyPr>
          <a:lstStyle/>
          <a:p>
            <a:pPr marL="0" indent="0" defTabSz="360000">
              <a:spcBef>
                <a:spcPts val="0"/>
              </a:spcBef>
              <a:buNone/>
            </a:pPr>
            <a:r>
              <a:rPr lang="en-US" sz="1000">
                <a:solidFill>
                  <a:srgbClr val="FF0000"/>
                </a:solidFill>
                <a:latin typeface="Consolas" panose="020B0609020204030204" pitchFamily="49" charset="0"/>
              </a:rPr>
              <a:t># Author: oliviermorel.oc1@gmail.com</a:t>
            </a:r>
            <a:endParaRPr lang="fr-FR" sz="100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sz="1000">
                <a:solidFill>
                  <a:srgbClr val="FF0000"/>
                </a:solidFill>
                <a:latin typeface="Consolas" panose="020B0609020204030204" pitchFamily="49" charset="0"/>
              </a:rPr>
              <a:t># language: fr</a:t>
            </a:r>
            <a:endParaRPr lang="fr-FR" sz="100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endParaRPr lang="fr-FR" sz="100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sz="1000">
                <a:solidFill>
                  <a:srgbClr val="0070C0"/>
                </a:solidFill>
                <a:latin typeface="Consolas" panose="020B0609020204030204" pitchFamily="49" charset="0"/>
              </a:rPr>
              <a:t>@http://localhost:8080/personInfo?firstName=&lt;firstName&gt;&amp;lastName=&lt;lastName&gt;</a:t>
            </a:r>
            <a:endParaRPr lang="fr-FR" sz="100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000">
                <a:solidFill>
                  <a:srgbClr val="00B0F0"/>
                </a:solidFill>
                <a:latin typeface="Consolas" panose="020B0609020204030204" pitchFamily="49" charset="0"/>
              </a:rPr>
              <a:t>Fonctionnalité: 6-personInfo?firstName&amp;lastName</a:t>
            </a:r>
            <a:endParaRPr lang="fr-FR" sz="100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000">
                <a:latin typeface="Consolas" panose="020B0609020204030204" pitchFamily="49" charset="0"/>
              </a:rPr>
              <a:t>Cette url doit retourner la liste des personnes de même nom habitant à l'adresse de la personne précisée.</a:t>
            </a:r>
          </a:p>
          <a:p>
            <a:pPr marL="0" indent="0" defTabSz="360000">
              <a:spcBef>
                <a:spcPts val="0"/>
              </a:spcBef>
              <a:buNone/>
            </a:pPr>
            <a:endParaRPr lang="fr-FR" sz="100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000">
                <a:latin typeface="Consolas" panose="020B0609020204030204" pitchFamily="49" charset="0"/>
              </a:rPr>
              <a:t>	</a:t>
            </a:r>
            <a:r>
              <a:rPr lang="fr-FR" sz="1000">
                <a:solidFill>
                  <a:srgbClr val="00B050"/>
                </a:solidFill>
                <a:latin typeface="Consolas" panose="020B0609020204030204" pitchFamily="49" charset="0"/>
              </a:rPr>
              <a:t>En tant qu</a:t>
            </a:r>
            <a:r>
              <a:rPr lang="fr-FR" sz="1000">
                <a:latin typeface="Consolas" panose="020B0609020204030204" pitchFamily="49" charset="0"/>
              </a:rPr>
              <a:t>’utilisateur, je souhaite obtenir la liste des personnes de même nonm habitant à l'adresse de la personne donnée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000">
                <a:latin typeface="Consolas" panose="020B0609020204030204" pitchFamily="49" charset="0"/>
              </a:rPr>
              <a:t>(nom, adresse, âge, courriel, antécédents médicaux)</a:t>
            </a:r>
          </a:p>
          <a:p>
            <a:pPr marL="0" indent="0" defTabSz="360000">
              <a:spcBef>
                <a:spcPts val="0"/>
              </a:spcBef>
              <a:buNone/>
            </a:pPr>
            <a:endParaRPr lang="fr-FR" sz="100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000">
                <a:latin typeface="Consolas" panose="020B0609020204030204" pitchFamily="49" charset="0"/>
              </a:rPr>
              <a:t>	</a:t>
            </a:r>
            <a:r>
              <a:rPr lang="fr-FR" sz="1000">
                <a:solidFill>
                  <a:srgbClr val="00B050"/>
                </a:solidFill>
                <a:latin typeface="Consolas" panose="020B0609020204030204" pitchFamily="49" charset="0"/>
              </a:rPr>
              <a:t>Contexte: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000">
                <a:latin typeface="Consolas" panose="020B0609020204030204" pitchFamily="49" charset="0"/>
              </a:rPr>
              <a:t>		</a:t>
            </a:r>
            <a:r>
              <a:rPr lang="fr-FR" sz="10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Étant donné </a:t>
            </a:r>
            <a:r>
              <a:rPr lang="fr-FR" sz="1000">
                <a:latin typeface="Consolas" panose="020B0609020204030204" pitchFamily="49" charset="0"/>
              </a:rPr>
              <a:t>les personnes avec leur antécédants médicaux contexte 6: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00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fr-FR" sz="1000">
                <a:latin typeface="Consolas" panose="020B0609020204030204" pitchFamily="49" charset="0"/>
              </a:rPr>
              <a:t>|</a:t>
            </a:r>
            <a:r>
              <a:rPr lang="fr-FR" sz="1000">
                <a:solidFill>
                  <a:srgbClr val="FF0000"/>
                </a:solidFill>
                <a:latin typeface="Consolas" panose="020B0609020204030204" pitchFamily="49" charset="0"/>
              </a:rPr>
              <a:t>firstName</a:t>
            </a:r>
            <a:r>
              <a:rPr lang="fr-FR" sz="1000">
                <a:latin typeface="Consolas" panose="020B0609020204030204" pitchFamily="49" charset="0"/>
              </a:rPr>
              <a:t>|</a:t>
            </a:r>
            <a:r>
              <a:rPr lang="fr-FR" sz="1000">
                <a:solidFill>
                  <a:srgbClr val="FF0000"/>
                </a:solidFill>
                <a:latin typeface="Consolas" panose="020B0609020204030204" pitchFamily="49" charset="0"/>
              </a:rPr>
              <a:t>lastName</a:t>
            </a:r>
            <a:r>
              <a:rPr lang="fr-FR" sz="1000">
                <a:latin typeface="Consolas" panose="020B0609020204030204" pitchFamily="49" charset="0"/>
              </a:rPr>
              <a:t>|</a:t>
            </a:r>
            <a:r>
              <a:rPr lang="fr-FR" sz="1000">
                <a:solidFill>
                  <a:srgbClr val="FF0000"/>
                </a:solidFill>
                <a:latin typeface="Consolas" panose="020B0609020204030204" pitchFamily="49" charset="0"/>
              </a:rPr>
              <a:t>age </a:t>
            </a:r>
            <a:r>
              <a:rPr lang="fr-FR" sz="1000">
                <a:latin typeface="Consolas" panose="020B0609020204030204" pitchFamily="49" charset="0"/>
              </a:rPr>
              <a:t>|</a:t>
            </a:r>
            <a:r>
              <a:rPr lang="fr-FR" sz="1000">
                <a:solidFill>
                  <a:srgbClr val="FF0000"/>
                </a:solidFill>
                <a:latin typeface="Consolas" panose="020B0609020204030204" pitchFamily="49" charset="0"/>
              </a:rPr>
              <a:t>address         </a:t>
            </a:r>
            <a:r>
              <a:rPr lang="fr-FR" sz="1000">
                <a:latin typeface="Consolas" panose="020B0609020204030204" pitchFamily="49" charset="0"/>
              </a:rPr>
              <a:t>|</a:t>
            </a:r>
            <a:r>
              <a:rPr lang="fr-FR" sz="1000">
                <a:solidFill>
                  <a:srgbClr val="FF0000"/>
                </a:solidFill>
                <a:latin typeface="Consolas" panose="020B0609020204030204" pitchFamily="49" charset="0"/>
              </a:rPr>
              <a:t>city    </a:t>
            </a:r>
            <a:r>
              <a:rPr lang="fr-FR" sz="1000">
                <a:latin typeface="Consolas" panose="020B0609020204030204" pitchFamily="49" charset="0"/>
              </a:rPr>
              <a:t>|</a:t>
            </a:r>
            <a:r>
              <a:rPr lang="fr-FR" sz="1000">
                <a:solidFill>
                  <a:srgbClr val="FF0000"/>
                </a:solidFill>
                <a:latin typeface="Consolas" panose="020B0609020204030204" pitchFamily="49" charset="0"/>
              </a:rPr>
              <a:t>zip    </a:t>
            </a:r>
            <a:r>
              <a:rPr lang="fr-FR" sz="1000">
                <a:latin typeface="Consolas" panose="020B0609020204030204" pitchFamily="49" charset="0"/>
              </a:rPr>
              <a:t>|</a:t>
            </a:r>
            <a:r>
              <a:rPr lang="fr-FR" sz="1000">
                <a:solidFill>
                  <a:srgbClr val="FF0000"/>
                </a:solidFill>
                <a:latin typeface="Consolas" panose="020B0609020204030204" pitchFamily="49" charset="0"/>
              </a:rPr>
              <a:t>phone         </a:t>
            </a:r>
            <a:r>
              <a:rPr lang="fr-FR" sz="1000">
                <a:latin typeface="Consolas" panose="020B0609020204030204" pitchFamily="49" charset="0"/>
              </a:rPr>
              <a:t>|</a:t>
            </a:r>
            <a:r>
              <a:rPr lang="fr-FR" sz="1000">
                <a:solidFill>
                  <a:srgbClr val="FF0000"/>
                </a:solidFill>
                <a:latin typeface="Consolas" panose="020B0609020204030204" pitchFamily="49" charset="0"/>
              </a:rPr>
              <a:t>email            </a:t>
            </a:r>
            <a:r>
              <a:rPr lang="fr-FR" sz="1000">
                <a:latin typeface="Consolas" panose="020B0609020204030204" pitchFamily="49" charset="0"/>
              </a:rPr>
              <a:t>|</a:t>
            </a:r>
            <a:r>
              <a:rPr lang="fr-FR" sz="1000">
                <a:solidFill>
                  <a:srgbClr val="FF0000"/>
                </a:solidFill>
                <a:latin typeface="Consolas" panose="020B0609020204030204" pitchFamily="49" charset="0"/>
              </a:rPr>
              <a:t>medications               </a:t>
            </a:r>
            <a:r>
              <a:rPr lang="fr-FR" sz="1000">
                <a:latin typeface="Consolas" panose="020B0609020204030204" pitchFamily="49" charset="0"/>
              </a:rPr>
              <a:t>|</a:t>
            </a:r>
            <a:r>
              <a:rPr lang="fr-FR" sz="1000">
                <a:solidFill>
                  <a:srgbClr val="FF0000"/>
                </a:solidFill>
                <a:latin typeface="Consolas" panose="020B0609020204030204" pitchFamily="49" charset="0"/>
              </a:rPr>
              <a:t>allergies     </a:t>
            </a:r>
            <a:r>
              <a:rPr lang="fr-FR" sz="1000">
                <a:latin typeface="Consolas" panose="020B0609020204030204" pitchFamily="49" charset="0"/>
              </a:rPr>
              <a:t>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000">
                <a:latin typeface="Consolas" panose="020B0609020204030204" pitchFamily="49" charset="0"/>
              </a:rPr>
              <a:t>	|"John"   |"Boyd"  |"30"|"1509 Culver St"|"Culver"|"97451"|"841-874-6512"|"boyd@email.com" |"aznol:350mg, hyzol:100mg"|"peanut, wasp"|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000">
                <a:latin typeface="Consolas" panose="020B0609020204030204" pitchFamily="49" charset="0"/>
              </a:rPr>
              <a:t>	|"Tenley" |"Boyd"  |"18"|"1509 Culver St"|"Culver"|"97451"|"841-874-6513"|"tboyd@email.com"|"hyzol:100mg"             |"peanut"      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000">
                <a:latin typeface="Consolas" panose="020B0609020204030204" pitchFamily="49" charset="0"/>
              </a:rPr>
              <a:t>	|"Tony"   |"Boyd"  |"12"|"1509 Culver St"|"Culver"|"97451"|"841-874-6512"|"jboyd@email.com"|                          |              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000">
                <a:latin typeface="Consolas" panose="020B0609020204030204" pitchFamily="49" charset="0"/>
              </a:rPr>
              <a:t>	|"Tessa"  |"Carman"|"75"|"1509 Culver St"|"Culver"|"97451"|"841-874-6514"|"tenz@email.com" |"tilia:3g"                |"fish"        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000">
                <a:latin typeface="Consolas" panose="020B0609020204030204" pitchFamily="49" charset="0"/>
              </a:rPr>
              <a:t>	|"Alice"  |"Boyd"  |"80"|"112 Steppes Pl"|"Culver"|"97451"|"841-874-6682"|"aboyd@email.com"|"haldol:10mg"             |"bee, peanut" |</a:t>
            </a:r>
          </a:p>
          <a:p>
            <a:pPr marL="0" indent="0" defTabSz="360000">
              <a:spcBef>
                <a:spcPts val="0"/>
              </a:spcBef>
              <a:buNone/>
            </a:pPr>
            <a:endParaRPr lang="fr-FR" sz="100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000">
                <a:latin typeface="Consolas" panose="020B0609020204030204" pitchFamily="49" charset="0"/>
              </a:rPr>
              <a:t>	</a:t>
            </a:r>
            <a:r>
              <a:rPr lang="fr-FR" sz="1000">
                <a:solidFill>
                  <a:srgbClr val="00B050"/>
                </a:solidFill>
                <a:latin typeface="Consolas" panose="020B0609020204030204" pitchFamily="49" charset="0"/>
              </a:rPr>
              <a:t>Scénario: </a:t>
            </a:r>
            <a:r>
              <a:rPr lang="fr-FR" sz="1000">
                <a:latin typeface="Consolas" panose="020B0609020204030204" pitchFamily="49" charset="0"/>
              </a:rPr>
              <a:t>6A : la personne existe 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000">
                <a:latin typeface="Consolas" panose="020B0609020204030204" pitchFamily="49" charset="0"/>
              </a:rPr>
              <a:t>		</a:t>
            </a:r>
            <a:r>
              <a:rPr lang="fr-FR" sz="10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Quand</a:t>
            </a:r>
            <a:r>
              <a:rPr lang="fr-FR" sz="1000">
                <a:latin typeface="Consolas" panose="020B0609020204030204" pitchFamily="49" charset="0"/>
              </a:rPr>
              <a:t> utilisateur A requête prénom (firstName) </a:t>
            </a:r>
            <a:r>
              <a:rPr lang="fr-FR" sz="1000">
                <a:solidFill>
                  <a:srgbClr val="FF0000"/>
                </a:solidFill>
                <a:latin typeface="Consolas" panose="020B0609020204030204" pitchFamily="49" charset="0"/>
              </a:rPr>
              <a:t>"Tony" </a:t>
            </a:r>
            <a:r>
              <a:rPr lang="fr-FR" sz="1000">
                <a:latin typeface="Consolas" panose="020B0609020204030204" pitchFamily="49" charset="0"/>
              </a:rPr>
              <a:t>et nom (lastName) </a:t>
            </a:r>
            <a:r>
              <a:rPr lang="fr-FR" sz="1000">
                <a:solidFill>
                  <a:srgbClr val="FF0000"/>
                </a:solidFill>
                <a:latin typeface="Consolas" panose="020B0609020204030204" pitchFamily="49" charset="0"/>
              </a:rPr>
              <a:t>"Boyd"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000">
                <a:latin typeface="Consolas" panose="020B0609020204030204" pitchFamily="49" charset="0"/>
              </a:rPr>
              <a:t>		</a:t>
            </a:r>
            <a:r>
              <a:rPr lang="fr-FR" sz="10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Alors</a:t>
            </a:r>
            <a:r>
              <a:rPr lang="fr-FR" sz="1000">
                <a:latin typeface="Consolas" panose="020B0609020204030204" pitchFamily="49" charset="0"/>
              </a:rPr>
              <a:t> la liste des personnes 6A est: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000">
                <a:latin typeface="Consolas" panose="020B0609020204030204" pitchFamily="49" charset="0"/>
              </a:rPr>
              <a:t>	|</a:t>
            </a:r>
            <a:r>
              <a:rPr lang="fr-FR" sz="1000">
                <a:solidFill>
                  <a:srgbClr val="FF0000"/>
                </a:solidFill>
                <a:latin typeface="Consolas" panose="020B0609020204030204" pitchFamily="49" charset="0"/>
              </a:rPr>
              <a:t>lastName</a:t>
            </a:r>
            <a:r>
              <a:rPr lang="fr-FR" sz="1000">
                <a:latin typeface="Consolas" panose="020B0609020204030204" pitchFamily="49" charset="0"/>
              </a:rPr>
              <a:t>|</a:t>
            </a:r>
            <a:r>
              <a:rPr lang="fr-FR" sz="1000">
                <a:solidFill>
                  <a:srgbClr val="FF0000"/>
                </a:solidFill>
                <a:latin typeface="Consolas" panose="020B0609020204030204" pitchFamily="49" charset="0"/>
              </a:rPr>
              <a:t>address         </a:t>
            </a:r>
            <a:r>
              <a:rPr lang="fr-FR" sz="1000">
                <a:latin typeface="Consolas" panose="020B0609020204030204" pitchFamily="49" charset="0"/>
              </a:rPr>
              <a:t>|</a:t>
            </a:r>
            <a:r>
              <a:rPr lang="fr-FR" sz="1000">
                <a:solidFill>
                  <a:srgbClr val="FF0000"/>
                </a:solidFill>
                <a:latin typeface="Consolas" panose="020B0609020204030204" pitchFamily="49" charset="0"/>
              </a:rPr>
              <a:t>age </a:t>
            </a:r>
            <a:r>
              <a:rPr lang="fr-FR" sz="1000">
                <a:latin typeface="Consolas" panose="020B0609020204030204" pitchFamily="49" charset="0"/>
              </a:rPr>
              <a:t>|</a:t>
            </a:r>
            <a:r>
              <a:rPr lang="fr-FR" sz="1000">
                <a:solidFill>
                  <a:srgbClr val="FF0000"/>
                </a:solidFill>
                <a:latin typeface="Consolas" panose="020B0609020204030204" pitchFamily="49" charset="0"/>
              </a:rPr>
              <a:t>email            </a:t>
            </a:r>
            <a:r>
              <a:rPr lang="fr-FR" sz="1000">
                <a:latin typeface="Consolas" panose="020B0609020204030204" pitchFamily="49" charset="0"/>
              </a:rPr>
              <a:t>|</a:t>
            </a:r>
            <a:r>
              <a:rPr lang="fr-FR" sz="1000">
                <a:solidFill>
                  <a:srgbClr val="FF0000"/>
                </a:solidFill>
                <a:latin typeface="Consolas" panose="020B0609020204030204" pitchFamily="49" charset="0"/>
              </a:rPr>
              <a:t>medications               </a:t>
            </a:r>
            <a:r>
              <a:rPr lang="fr-FR" sz="1000">
                <a:latin typeface="Consolas" panose="020B0609020204030204" pitchFamily="49" charset="0"/>
              </a:rPr>
              <a:t>|</a:t>
            </a:r>
            <a:r>
              <a:rPr lang="fr-FR" sz="1000">
                <a:solidFill>
                  <a:srgbClr val="FF0000"/>
                </a:solidFill>
                <a:latin typeface="Consolas" panose="020B0609020204030204" pitchFamily="49" charset="0"/>
              </a:rPr>
              <a:t>allergies     </a:t>
            </a:r>
            <a:r>
              <a:rPr lang="fr-FR" sz="1000">
                <a:latin typeface="Consolas" panose="020B0609020204030204" pitchFamily="49" charset="0"/>
              </a:rPr>
              <a:t>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000">
                <a:latin typeface="Consolas" panose="020B0609020204030204" pitchFamily="49" charset="0"/>
              </a:rPr>
              <a:t>	|"Boyd"  |"1509 Culver St"|"30"|"boyd@email.com" |"aznol:350mg, hyzol:100mg"|"peanut, wasp"|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000">
                <a:latin typeface="Consolas" panose="020B0609020204030204" pitchFamily="49" charset="0"/>
              </a:rPr>
              <a:t>	|"Boyd"  |"1509 Culver St"|"18"|"tboyd@email.com"|"hyzol:100mg"             |"peanut"      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000">
                <a:latin typeface="Consolas" panose="020B0609020204030204" pitchFamily="49" charset="0"/>
              </a:rPr>
              <a:t>	|"Boyd"  |"1509 Culver St"|"12"|"jboyd@email.com"|                          |              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000">
                <a:latin typeface="Consolas" panose="020B0609020204030204" pitchFamily="49" charset="0"/>
              </a:rPr>
              <a:t>		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000">
                <a:latin typeface="Consolas" panose="020B0609020204030204" pitchFamily="49" charset="0"/>
              </a:rPr>
              <a:t>	</a:t>
            </a:r>
            <a:r>
              <a:rPr lang="fr-FR" sz="1000">
                <a:solidFill>
                  <a:srgbClr val="00B050"/>
                </a:solidFill>
                <a:latin typeface="Consolas" panose="020B0609020204030204" pitchFamily="49" charset="0"/>
              </a:rPr>
              <a:t>Scénario: </a:t>
            </a:r>
            <a:r>
              <a:rPr lang="fr-FR" sz="1000">
                <a:latin typeface="Consolas" panose="020B0609020204030204" pitchFamily="49" charset="0"/>
              </a:rPr>
              <a:t>6B : la personne n’existe pas: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000">
                <a:latin typeface="Consolas" panose="020B0609020204030204" pitchFamily="49" charset="0"/>
              </a:rPr>
              <a:t>		</a:t>
            </a:r>
            <a:r>
              <a:rPr lang="fr-FR" sz="10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Quand</a:t>
            </a:r>
            <a:r>
              <a:rPr lang="fr-FR" sz="1000">
                <a:latin typeface="Consolas" panose="020B0609020204030204" pitchFamily="49" charset="0"/>
              </a:rPr>
              <a:t> utilisateur B requête prénom (firstName) </a:t>
            </a:r>
            <a:r>
              <a:rPr lang="fr-FR" sz="1000">
                <a:solidFill>
                  <a:srgbClr val="FF0000"/>
                </a:solidFill>
                <a:latin typeface="Consolas" panose="020B0609020204030204" pitchFamily="49" charset="0"/>
              </a:rPr>
              <a:t>"Tata" </a:t>
            </a:r>
            <a:r>
              <a:rPr lang="fr-FR" sz="1000">
                <a:latin typeface="Consolas" panose="020B0609020204030204" pitchFamily="49" charset="0"/>
              </a:rPr>
              <a:t>et nom (lastName) </a:t>
            </a:r>
            <a:r>
              <a:rPr lang="fr-FR" sz="1000">
                <a:solidFill>
                  <a:srgbClr val="FF0000"/>
                </a:solidFill>
                <a:latin typeface="Consolas" panose="020B0609020204030204" pitchFamily="49" charset="0"/>
              </a:rPr>
              <a:t>"Boyd"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000">
                <a:latin typeface="Consolas" panose="020B0609020204030204" pitchFamily="49" charset="0"/>
              </a:rPr>
              <a:t>		</a:t>
            </a:r>
            <a:r>
              <a:rPr lang="fr-FR" sz="10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Alors</a:t>
            </a:r>
            <a:r>
              <a:rPr lang="fr-FR" sz="1000">
                <a:latin typeface="Consolas" panose="020B0609020204030204" pitchFamily="49" charset="0"/>
              </a:rPr>
              <a:t> la liste des personnes 6B est: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E404544-46A4-47E3-ABC8-EAD4F4919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11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8092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B8B1D2-694D-4124-BFA6-F2C501B35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/>
              <a:t>Test d’acceptation 7 / 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9B0652-5A35-430D-A916-254053242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>
            <a:normAutofit fontScale="92500" lnSpcReduction="20000"/>
          </a:bodyPr>
          <a:lstStyle/>
          <a:p>
            <a:pPr marL="0" indent="0" defTabSz="360000">
              <a:spcBef>
                <a:spcPts val="0"/>
              </a:spcBef>
              <a:buNone/>
            </a:pPr>
            <a:r>
              <a:rPr lang="en-US" sz="1400">
                <a:solidFill>
                  <a:srgbClr val="FF0000"/>
                </a:solidFill>
                <a:latin typeface="Consolas" panose="020B0609020204030204" pitchFamily="49" charset="0"/>
              </a:rPr>
              <a:t># Author: oliviermorel.oc1@gmail.com</a:t>
            </a:r>
            <a:endParaRPr lang="fr-FR" sz="140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sz="1400">
                <a:solidFill>
                  <a:srgbClr val="FF0000"/>
                </a:solidFill>
                <a:latin typeface="Consolas" panose="020B0609020204030204" pitchFamily="49" charset="0"/>
              </a:rPr>
              <a:t># language: fr</a:t>
            </a:r>
            <a:endParaRPr lang="fr-FR" sz="140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endParaRPr lang="fr-FR" sz="140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sz="1400">
                <a:solidFill>
                  <a:srgbClr val="0070C0"/>
                </a:solidFill>
                <a:latin typeface="Consolas" panose="020B0609020204030204" pitchFamily="49" charset="0"/>
              </a:rPr>
              <a:t>@http://localhost:8080/communityEmail?city=&lt;city&gt;</a:t>
            </a:r>
            <a:endParaRPr lang="fr-FR" sz="140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solidFill>
                  <a:srgbClr val="00B0F0"/>
                </a:solidFill>
                <a:latin typeface="Consolas" panose="020B0609020204030204" pitchFamily="49" charset="0"/>
              </a:rPr>
              <a:t>Fonctionnalité: 7-communityEmail?city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Cette url doit retourner les adresses mail de tous les habitants de la ville</a:t>
            </a:r>
          </a:p>
          <a:p>
            <a:pPr marL="0" indent="0" defTabSz="360000">
              <a:spcBef>
                <a:spcPts val="0"/>
              </a:spcBef>
              <a:buNone/>
            </a:pPr>
            <a:endParaRPr lang="fr-FR" sz="140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</a:t>
            </a:r>
            <a:r>
              <a:rPr lang="fr-FR" sz="1400">
                <a:solidFill>
                  <a:srgbClr val="00B050"/>
                </a:solidFill>
                <a:latin typeface="Consolas" panose="020B0609020204030204" pitchFamily="49" charset="0"/>
              </a:rPr>
              <a:t>En tant qu</a:t>
            </a:r>
            <a:r>
              <a:rPr lang="fr-FR" sz="1400">
                <a:latin typeface="Consolas" panose="020B0609020204030204" pitchFamily="49" charset="0"/>
              </a:rPr>
              <a:t>’utilisateur, je souhaite obtenir la liste des adresses mail de tous les habitants de la ville</a:t>
            </a:r>
          </a:p>
          <a:p>
            <a:pPr marL="0" indent="0" defTabSz="360000">
              <a:spcBef>
                <a:spcPts val="0"/>
              </a:spcBef>
              <a:buNone/>
            </a:pPr>
            <a:endParaRPr lang="fr-FR" sz="140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</a:t>
            </a:r>
            <a:r>
              <a:rPr lang="fr-FR" sz="1400">
                <a:solidFill>
                  <a:srgbClr val="00B050"/>
                </a:solidFill>
                <a:latin typeface="Consolas" panose="020B0609020204030204" pitchFamily="49" charset="0"/>
              </a:rPr>
              <a:t>Contexte: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</a:t>
            </a:r>
            <a:r>
              <a:rPr lang="fr-FR" sz="14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Étant donné </a:t>
            </a:r>
            <a:r>
              <a:rPr lang="fr-FR" sz="1400">
                <a:latin typeface="Consolas" panose="020B0609020204030204" pitchFamily="49" charset="0"/>
              </a:rPr>
              <a:t>les personnes contexte 7: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		</a:t>
            </a:r>
            <a:r>
              <a:rPr lang="fr-FR" sz="1400">
                <a:latin typeface="Consolas" panose="020B0609020204030204" pitchFamily="49" charset="0"/>
              </a:rPr>
              <a:t>|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firstName</a:t>
            </a:r>
            <a:r>
              <a:rPr lang="fr-FR" sz="1400">
                <a:latin typeface="Consolas" panose="020B0609020204030204" pitchFamily="49" charset="0"/>
              </a:rPr>
              <a:t>|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lastName</a:t>
            </a:r>
            <a:r>
              <a:rPr lang="fr-FR" sz="1400">
                <a:latin typeface="Consolas" panose="020B0609020204030204" pitchFamily="49" charset="0"/>
              </a:rPr>
              <a:t>|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age </a:t>
            </a:r>
            <a:r>
              <a:rPr lang="fr-FR" sz="1400">
                <a:latin typeface="Consolas" panose="020B0609020204030204" pitchFamily="49" charset="0"/>
              </a:rPr>
              <a:t>|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address         </a:t>
            </a:r>
            <a:r>
              <a:rPr lang="fr-FR" sz="1400">
                <a:latin typeface="Consolas" panose="020B0609020204030204" pitchFamily="49" charset="0"/>
              </a:rPr>
              <a:t>|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city    </a:t>
            </a:r>
            <a:r>
              <a:rPr lang="fr-FR" sz="1400">
                <a:latin typeface="Consolas" panose="020B0609020204030204" pitchFamily="49" charset="0"/>
              </a:rPr>
              <a:t>|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zip    </a:t>
            </a:r>
            <a:r>
              <a:rPr lang="fr-FR" sz="1400">
                <a:latin typeface="Consolas" panose="020B0609020204030204" pitchFamily="49" charset="0"/>
              </a:rPr>
              <a:t>|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phone         </a:t>
            </a:r>
            <a:r>
              <a:rPr lang="fr-FR" sz="1400">
                <a:latin typeface="Consolas" panose="020B0609020204030204" pitchFamily="49" charset="0"/>
              </a:rPr>
              <a:t>|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email            </a:t>
            </a:r>
            <a:r>
              <a:rPr lang="fr-FR" sz="1400">
                <a:latin typeface="Consolas" panose="020B0609020204030204" pitchFamily="49" charset="0"/>
              </a:rPr>
              <a:t>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|"John"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   </a:t>
            </a:r>
            <a:r>
              <a:rPr lang="fr-FR" sz="1400">
                <a:latin typeface="Consolas" panose="020B0609020204030204" pitchFamily="49" charset="0"/>
              </a:rPr>
              <a:t>|"Boyd"  |"30"|"1509 Culver St"|"Culver"|"97451"|"841-874-6512"|"jboyd@email.com"|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|"Tenley"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fr-FR" sz="1400">
                <a:latin typeface="Consolas" panose="020B0609020204030204" pitchFamily="49" charset="0"/>
              </a:rPr>
              <a:t>|"Boyd"  |"18"|"1509 Culver St"|"Culver"|"97451"|"841-874-6513"|"tboyd@email.com"|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|"Tessa"  |"Carman"|"28"|"1509 Culver St"|"Culver"|"97451"|"841-874-6514"|"tenz@email.com" 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|"Tony"   |"Boyd"  |"12"|"1509 Culver St"|"Culver"|"97451"|"841-874-6512"|"jboyd@email.com"|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|"Eric"   |"Kadiga"|"25"|"844 Binoc Ave" |"Culver"|"97451"|"841-874-6515"|"kadi@email.com" |</a:t>
            </a:r>
          </a:p>
          <a:p>
            <a:pPr marL="0" indent="0" defTabSz="360000">
              <a:spcBef>
                <a:spcPts val="0"/>
              </a:spcBef>
              <a:buNone/>
            </a:pPr>
            <a:endParaRPr lang="fr-FR" sz="140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</a:t>
            </a:r>
            <a:r>
              <a:rPr lang="fr-FR" sz="1400">
                <a:solidFill>
                  <a:srgbClr val="00B050"/>
                </a:solidFill>
                <a:latin typeface="Consolas" panose="020B0609020204030204" pitchFamily="49" charset="0"/>
              </a:rPr>
              <a:t>Scénario: </a:t>
            </a:r>
            <a:r>
              <a:rPr lang="fr-FR" sz="1400">
                <a:latin typeface="Consolas" panose="020B0609020204030204" pitchFamily="49" charset="0"/>
              </a:rPr>
              <a:t>7A : la ville existe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</a:t>
            </a:r>
            <a:r>
              <a:rPr lang="fr-FR" sz="14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Quand</a:t>
            </a:r>
            <a:r>
              <a:rPr lang="fr-FR" sz="1400">
                <a:latin typeface="Consolas" panose="020B0609020204030204" pitchFamily="49" charset="0"/>
              </a:rPr>
              <a:t> utilisateur A requête </a:t>
            </a:r>
            <a:r>
              <a:rPr lang="en-US" sz="1400">
                <a:latin typeface="Consolas" panose="020B0609020204030204" pitchFamily="49" charset="0"/>
              </a:rPr>
              <a:t>la ville 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"Culver"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</a:t>
            </a:r>
            <a:r>
              <a:rPr lang="fr-FR" sz="14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Alors</a:t>
            </a:r>
            <a:r>
              <a:rPr lang="fr-FR" sz="1400">
                <a:latin typeface="Consolas" panose="020B0609020204030204" pitchFamily="49" charset="0"/>
              </a:rPr>
              <a:t> la liste A des courriels est: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		</a:t>
            </a:r>
            <a:r>
              <a:rPr lang="fr-FR" sz="1400">
                <a:latin typeface="Consolas" panose="020B0609020204030204" pitchFamily="49" charset="0"/>
              </a:rPr>
              <a:t>|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email            </a:t>
            </a:r>
            <a:r>
              <a:rPr lang="fr-FR" sz="1400">
                <a:latin typeface="Consolas" panose="020B0609020204030204" pitchFamily="49" charset="0"/>
              </a:rPr>
              <a:t>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|"jboyd@email.com"|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|"tboyd@email.com"|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|"tenz@email.com" 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|"kadi@email.com" 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</a:t>
            </a:r>
            <a:r>
              <a:rPr lang="fr-FR" sz="1400">
                <a:solidFill>
                  <a:srgbClr val="00B050"/>
                </a:solidFill>
                <a:latin typeface="Consolas" panose="020B0609020204030204" pitchFamily="49" charset="0"/>
              </a:rPr>
              <a:t>Scénario: </a:t>
            </a:r>
            <a:r>
              <a:rPr lang="fr-FR" sz="1400">
                <a:latin typeface="Consolas" panose="020B0609020204030204" pitchFamily="49" charset="0"/>
              </a:rPr>
              <a:t>7B : la ville n’existe pas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</a:t>
            </a:r>
            <a:r>
              <a:rPr lang="fr-FR" sz="14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Quand</a:t>
            </a:r>
            <a:r>
              <a:rPr lang="fr-FR" sz="1400">
                <a:latin typeface="Consolas" panose="020B0609020204030204" pitchFamily="49" charset="0"/>
              </a:rPr>
              <a:t> utilisateur B requête la ville 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"Paris"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</a:t>
            </a:r>
            <a:r>
              <a:rPr lang="fr-FR" sz="14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Alors</a:t>
            </a:r>
            <a:r>
              <a:rPr lang="fr-FR" sz="1400">
                <a:latin typeface="Consolas" panose="020B0609020204030204" pitchFamily="49" charset="0"/>
              </a:rPr>
              <a:t> la liste B des courriels est: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E404544-46A4-47E3-ABC8-EAD4F4919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12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0230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B8B1D2-694D-4124-BFA6-F2C501B35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2118"/>
          </a:xfrm>
        </p:spPr>
        <p:txBody>
          <a:bodyPr/>
          <a:lstStyle/>
          <a:p>
            <a:pPr algn="ctr"/>
            <a:r>
              <a:rPr lang="fr-FR"/>
              <a:t>UML </a:t>
            </a:r>
            <a:endParaRPr lang="fr-FR" dirty="0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0D4BA0BD-D958-09EE-17EC-8654E8F714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9767" y="921157"/>
            <a:ext cx="11252465" cy="5435193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E404544-46A4-47E3-ABC8-EAD4F4919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13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4145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ZoneTexte 15">
            <a:extLst>
              <a:ext uri="{FF2B5EF4-FFF2-40B4-BE49-F238E27FC236}">
                <a16:creationId xmlns:a16="http://schemas.microsoft.com/office/drawing/2014/main" id="{9B51C028-58AD-4B1D-8D92-636A6BB32CEB}"/>
              </a:ext>
            </a:extLst>
          </p:cNvPr>
          <p:cNvSpPr txBox="1"/>
          <p:nvPr/>
        </p:nvSpPr>
        <p:spPr>
          <a:xfrm>
            <a:off x="402336" y="5773531"/>
            <a:ext cx="7452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8863757-63B1-4153-983D-CE35976DB629}"/>
              </a:ext>
            </a:extLst>
          </p:cNvPr>
          <p:cNvSpPr txBox="1"/>
          <p:nvPr/>
        </p:nvSpPr>
        <p:spPr>
          <a:xfrm>
            <a:off x="402336" y="323961"/>
            <a:ext cx="11286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/>
              <a:t>1:</a:t>
            </a:r>
            <a:endParaRPr lang="fr-FR" sz="2400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DFA6DF0-A42A-4DEC-A283-1637F79D9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14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99865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238A7880-990B-44AC-AEA5-ADF1E330C445}"/>
              </a:ext>
            </a:extLst>
          </p:cNvPr>
          <p:cNvSpPr txBox="1"/>
          <p:nvPr/>
        </p:nvSpPr>
        <p:spPr>
          <a:xfrm>
            <a:off x="264409" y="286149"/>
            <a:ext cx="11634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/>
              <a:t>1</a:t>
            </a:r>
            <a:endParaRPr lang="fr-FR" sz="3200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F8581E9-3D3B-4A5E-BF0B-B7019E043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15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3204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D1CA609-7EBC-48FF-A94C-DFA91A066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16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7822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5ECDF928-E529-4DEF-9744-6B547C3200BB}"/>
              </a:ext>
            </a:extLst>
          </p:cNvPr>
          <p:cNvSpPr txBox="1"/>
          <p:nvPr/>
        </p:nvSpPr>
        <p:spPr>
          <a:xfrm>
            <a:off x="-1905" y="0"/>
            <a:ext cx="68921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/>
              <a:t>:</a:t>
            </a:r>
            <a:endParaRPr lang="fr-FR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4510DB55-D92D-4FCF-A71D-9118CE127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53873" y="6492875"/>
            <a:ext cx="2743200" cy="365125"/>
          </a:xfrm>
        </p:spPr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17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4029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7D540A37-43FA-4668-BA61-F1A2AA0A48BB}"/>
              </a:ext>
            </a:extLst>
          </p:cNvPr>
          <p:cNvSpPr txBox="1"/>
          <p:nvPr/>
        </p:nvSpPr>
        <p:spPr>
          <a:xfrm>
            <a:off x="4953000" y="409575"/>
            <a:ext cx="266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/>
              <a:t>:</a:t>
            </a:r>
            <a:endParaRPr lang="fr-FR" sz="2400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337FD1A2-31C2-47C3-9E2E-135F7C8E3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18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9859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9570EB15-1DD7-4671-8AAE-6805F6685D74}"/>
              </a:ext>
            </a:extLst>
          </p:cNvPr>
          <p:cNvSpPr txBox="1"/>
          <p:nvPr/>
        </p:nvSpPr>
        <p:spPr>
          <a:xfrm>
            <a:off x="527220" y="173959"/>
            <a:ext cx="1116566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/>
              <a:t>2</a:t>
            </a:r>
            <a:endParaRPr lang="fr-FR" sz="3200" dirty="0"/>
          </a:p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578FD59-F066-4008-BF6B-A46AEFBAEFC7}"/>
              </a:ext>
            </a:extLst>
          </p:cNvPr>
          <p:cNvSpPr txBox="1"/>
          <p:nvPr/>
        </p:nvSpPr>
        <p:spPr>
          <a:xfrm>
            <a:off x="527219" y="2200414"/>
            <a:ext cx="11165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endParaRPr lang="fr-FR" sz="2400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BFA6B84-A4CB-4B49-8623-73D3D5D28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19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4430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A24EF0-3A4B-4E54-8339-CA6871D44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FDD6D5-A309-4EB5-8CBF-E6C70A3FE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5732" y="1825625"/>
            <a:ext cx="8500535" cy="435133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</a:pPr>
            <a:r>
              <a:rPr lang="fr-FR" sz="2600">
                <a:hlinkClick r:id="rId3" action="ppaction://hlinksldjump"/>
              </a:rPr>
              <a:t>Les contraintes techniques</a:t>
            </a:r>
            <a:endParaRPr lang="fr-FR" sz="2600"/>
          </a:p>
          <a:p>
            <a:pPr>
              <a:lnSpc>
                <a:spcPct val="80000"/>
              </a:lnSpc>
            </a:pPr>
            <a:r>
              <a:rPr lang="fr-FR" sz="2600">
                <a:hlinkClick r:id="rId4" action="ppaction://hlinksldjump"/>
              </a:rPr>
              <a:t>Exigences</a:t>
            </a:r>
            <a:endParaRPr lang="fr-FR" sz="2600"/>
          </a:p>
          <a:p>
            <a:pPr>
              <a:lnSpc>
                <a:spcPct val="80000"/>
              </a:lnSpc>
            </a:pPr>
            <a:r>
              <a:rPr lang="fr-FR" sz="2600">
                <a:hlinkClick r:id="rId5" action="ppaction://hlinksldjump"/>
              </a:rPr>
              <a:t>Les besoins du back-end</a:t>
            </a:r>
            <a:endParaRPr lang="fr-FR" sz="2600" dirty="0"/>
          </a:p>
          <a:p>
            <a:pPr>
              <a:lnSpc>
                <a:spcPct val="80000"/>
              </a:lnSpc>
            </a:pPr>
            <a:r>
              <a:rPr lang="fr-FR" sz="2600">
                <a:hlinkClick r:id="rId6" action="ppaction://hlinksldjump"/>
              </a:rPr>
              <a:t>Tests d'acceptation</a:t>
            </a:r>
            <a:endParaRPr lang="fr-FR" sz="2600"/>
          </a:p>
          <a:p>
            <a:pPr>
              <a:lnSpc>
                <a:spcPct val="80000"/>
              </a:lnSpc>
            </a:pPr>
            <a:r>
              <a:rPr lang="fr-FR" sz="2600">
                <a:hlinkClick r:id="rId7" action="ppaction://hlinksldjump"/>
              </a:rPr>
              <a:t>UML</a:t>
            </a:r>
            <a:endParaRPr lang="fr-FR" sz="2600" dirty="0"/>
          </a:p>
          <a:p>
            <a:pPr>
              <a:lnSpc>
                <a:spcPct val="80000"/>
              </a:lnSpc>
            </a:pPr>
            <a:r>
              <a:rPr lang="fr-FR" sz="2600"/>
              <a:t>1</a:t>
            </a: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fr-FR" sz="2200"/>
              <a:t> </a:t>
            </a: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fr-FR" sz="2200"/>
              <a:t> </a:t>
            </a:r>
            <a:endParaRPr lang="fr-FR" sz="2200" dirty="0"/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fr-FR" sz="2200"/>
              <a:t> </a:t>
            </a:r>
            <a:endParaRPr lang="fr-FR" sz="2200" dirty="0"/>
          </a:p>
          <a:p>
            <a:pPr>
              <a:lnSpc>
                <a:spcPct val="80000"/>
              </a:lnSpc>
            </a:pPr>
            <a:r>
              <a:rPr lang="fr-FR" sz="2600"/>
              <a:t>2</a:t>
            </a:r>
            <a:endParaRPr lang="fr-FR" sz="2600" dirty="0"/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fr-FR" sz="2200"/>
              <a:t> </a:t>
            </a:r>
            <a:endParaRPr lang="fr-FR" sz="2200" dirty="0"/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fr-FR" sz="2200"/>
              <a:t> </a:t>
            </a:r>
            <a:endParaRPr lang="fr-FR" sz="2200" dirty="0"/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fr-FR" sz="2200"/>
              <a:t> </a:t>
            </a:r>
            <a:endParaRPr lang="fr-FR" sz="2200" dirty="0"/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fr-FR" sz="2200"/>
              <a:t> </a:t>
            </a:r>
            <a:endParaRPr lang="fr-FR" sz="2000" dirty="0"/>
          </a:p>
          <a:p>
            <a:pPr lvl="1">
              <a:lnSpc>
                <a:spcPct val="70000"/>
              </a:lnSpc>
              <a:buFont typeface="Courier New" panose="02070309020205020404" pitchFamily="49" charset="0"/>
              <a:buChar char="o"/>
            </a:pPr>
            <a:endParaRPr lang="fr-FR" sz="2000" dirty="0"/>
          </a:p>
          <a:p>
            <a:pPr lvl="1">
              <a:lnSpc>
                <a:spcPct val="70000"/>
              </a:lnSpc>
              <a:buFont typeface="Courier New" panose="02070309020205020404" pitchFamily="49" charset="0"/>
              <a:buChar char="o"/>
            </a:pPr>
            <a:endParaRPr lang="fr-FR" sz="2000" dirty="0"/>
          </a:p>
          <a:p>
            <a:endParaRPr lang="fr-FR" sz="2400" dirty="0"/>
          </a:p>
          <a:p>
            <a:endParaRPr lang="fr-FR" sz="2400" dirty="0"/>
          </a:p>
          <a:p>
            <a:pPr lvl="1">
              <a:buFont typeface="Courier New" panose="02070309020205020404" pitchFamily="49" charset="0"/>
              <a:buChar char="o"/>
            </a:pPr>
            <a:endParaRPr lang="fr-FR" sz="2000" dirty="0"/>
          </a:p>
          <a:p>
            <a:pPr lvl="1">
              <a:buFont typeface="Courier New" panose="02070309020205020404" pitchFamily="49" charset="0"/>
              <a:buChar char="o"/>
            </a:pP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6D5CFC3-CCE2-41FA-B569-20CEA6AFD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2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02403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4223BD13-549F-4268-A01C-88694670B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20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9475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A2B1518-5D52-4232-82ED-2C77A69E3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21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92715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932DC154-1E7A-45C2-812D-DC0DA34522F0}"/>
              </a:ext>
            </a:extLst>
          </p:cNvPr>
          <p:cNvSpPr txBox="1"/>
          <p:nvPr/>
        </p:nvSpPr>
        <p:spPr>
          <a:xfrm>
            <a:off x="0" y="122663"/>
            <a:ext cx="4171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/>
              <a:t> </a:t>
            </a:r>
            <a:endParaRPr lang="fr-FR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9F7C939-21B5-4319-8EEC-E29B2846B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22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2076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46EBF38E-772B-454A-9FEF-85358FD4C281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/>
              <a:t>L</a:t>
            </a:r>
            <a:endParaRPr lang="fr-FR" sz="3600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7476B5C-1E15-47C8-9F4F-95EACA3D0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79872"/>
            <a:ext cx="2743200" cy="365125"/>
          </a:xfrm>
        </p:spPr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23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0906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EC595B-F242-4543-A4EB-D42B84EE2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Les </a:t>
            </a:r>
            <a:r>
              <a:rPr lang="fr-FR"/>
              <a:t>contraintes techniques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5EDCA51-41BE-49FE-A2C4-320E6D755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680" y="1825625"/>
            <a:ext cx="11155680" cy="4351338"/>
          </a:xfrm>
        </p:spPr>
        <p:txBody>
          <a:bodyPr>
            <a:normAutofit fontScale="92500" lnSpcReduction="10000"/>
          </a:bodyPr>
          <a:lstStyle/>
          <a:p>
            <a:pPr marL="365125" indent="-365125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fr-FR"/>
              <a:t>POO → Java (version 1.8 définie dans le pom.xml)</a:t>
            </a:r>
          </a:p>
          <a:p>
            <a:pPr marL="365125" indent="-365125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fr-FR"/>
              <a:t>Architecture modèle MVC → Spring Boot framework (utilise Maven)</a:t>
            </a:r>
            <a:endParaRPr lang="fr-FR" dirty="0"/>
          </a:p>
          <a:p>
            <a:pPr marL="365125" indent="-365125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fr-FR"/>
              <a:t>langue </a:t>
            </a:r>
            <a:r>
              <a:rPr lang="fr-FR" dirty="0"/>
              <a:t>anglaise pour </a:t>
            </a:r>
            <a:r>
              <a:rPr lang="fr-FR"/>
              <a:t>le code, commentaires </a:t>
            </a:r>
            <a:r>
              <a:rPr lang="fr-FR" dirty="0"/>
              <a:t>et les </a:t>
            </a:r>
            <a:r>
              <a:rPr lang="fr-FR"/>
              <a:t>données </a:t>
            </a:r>
            <a:endParaRPr lang="fr-FR" dirty="0"/>
          </a:p>
          <a:p>
            <a:pPr marL="365125" indent="-365125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fr-FR"/>
              <a:t>code à partir de 0 → etude des besoins, écriture des scénarios et acceptations, modélisation UML du domaine</a:t>
            </a:r>
          </a:p>
          <a:p>
            <a:pPr marL="365125" indent="-365125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fr-FR"/>
              <a:t>versionné sur un repo Git → Git Flow (branches features = itérations)</a:t>
            </a:r>
            <a:endParaRPr lang="fr-FR" dirty="0"/>
          </a:p>
          <a:p>
            <a:pPr marL="365125" indent="-365125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fr-FR"/>
              <a:t>TDD de Londres (AIT, SIT et UT) → Cucumber Spring, Mockito, Junit et AssertJ (meilleur compréhension des assertions).</a:t>
            </a:r>
            <a:endParaRPr lang="fr-FR" dirty="0"/>
          </a:p>
          <a:p>
            <a:pPr marL="365125" indent="-365125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fr-FR"/>
              <a:t>Couverture de code JaCoCo, code smell par SpotBug et SonarCloud (jdk 11)</a:t>
            </a:r>
            <a:endParaRPr lang="fr-FR" dirty="0"/>
          </a:p>
          <a:p>
            <a:pPr marL="365125" indent="-365125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fr-FR"/>
              <a:t>Connexion avec Log4j2 2.17.2 (Spring Boot Starter Parent 2.7.0 managed dependency see Maven repository) 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46998E7-1987-4497-B45B-2C68884A6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3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357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EC595B-F242-4543-A4EB-D42B84EE2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/>
              <a:t>Exigences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5EDCA51-41BE-49FE-A2C4-320E6D755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680" y="1825625"/>
            <a:ext cx="11155680" cy="4351338"/>
          </a:xfrm>
        </p:spPr>
        <p:txBody>
          <a:bodyPr>
            <a:normAutofit fontScale="92500" lnSpcReduction="10000"/>
          </a:bodyPr>
          <a:lstStyle/>
          <a:p>
            <a:pPr marL="365125" indent="-365125">
              <a:buFont typeface="Wingdings" panose="05000000000000000000" pitchFamily="2" charset="2"/>
              <a:buChar char="Ø"/>
            </a:pPr>
            <a:r>
              <a:rPr lang="fr-FR"/>
              <a:t>le serveur d'alertes SafetyNet démarre ;</a:t>
            </a:r>
          </a:p>
          <a:p>
            <a:pPr marL="365125" indent="-365125">
              <a:buFont typeface="Wingdings" panose="05000000000000000000" pitchFamily="2" charset="2"/>
              <a:buChar char="Ø"/>
            </a:pPr>
            <a:r>
              <a:rPr lang="fr-FR"/>
              <a:t>tous les endpoints url sont fonctionnels ainsi que les Actuators health, info, trace et metrics ;</a:t>
            </a:r>
          </a:p>
          <a:p>
            <a:pPr marL="365125" indent="-365125">
              <a:buFont typeface="Wingdings" panose="05000000000000000000" pitchFamily="2" charset="2"/>
              <a:buChar char="Ø"/>
            </a:pPr>
            <a:r>
              <a:rPr lang="fr-FR"/>
              <a:t>tous les endpoints url enregistrent leurs requêtes et leurs réponses 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/>
              <a:t> log niveau info si réussite,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/>
              <a:t> log niveau erreur si  erreurs ou exceptions,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/>
              <a:t> log niveau debug pour les étapes ou calculs informatif.</a:t>
            </a:r>
          </a:p>
          <a:p>
            <a:pPr marL="365125" indent="-365125">
              <a:buFont typeface="Wingdings" panose="05000000000000000000" pitchFamily="2" charset="2"/>
              <a:buChar char="Ø"/>
            </a:pPr>
            <a:r>
              <a:rPr lang="fr-FR"/>
              <a:t>mvn : test, verify, package et site (→ </a:t>
            </a:r>
            <a:r>
              <a:rPr lang="en-US"/>
              <a:t>JavaDocs, SpotBugs, Surefire &amp; Failsafe Reports, Jacoco &amp; JaCoCo IT Reports)</a:t>
            </a:r>
          </a:p>
          <a:p>
            <a:pPr marL="365125" indent="-365125">
              <a:buFont typeface="Wingdings" panose="05000000000000000000" pitchFamily="2" charset="2"/>
              <a:buChar char="Ø"/>
            </a:pPr>
            <a:r>
              <a:rPr lang="fr-FR"/>
              <a:t>couverture JaCoCo de code de 80 %</a:t>
            </a:r>
          </a:p>
          <a:p>
            <a:pPr marL="365125" indent="-365125">
              <a:buFont typeface="Wingdings" panose="05000000000000000000" pitchFamily="2" charset="2"/>
              <a:buChar char="Ø"/>
            </a:pPr>
            <a:r>
              <a:rPr lang="fr-FR"/>
              <a:t>la base de code adhère aux principes SOLID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46998E7-1987-4497-B45B-2C68884A6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4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149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B8B1D2-694D-4124-BFA6-F2C501B35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/>
              <a:t>Les besoins du back-end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9B0652-5A35-430D-A916-254053242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6799"/>
            <a:ext cx="10515600" cy="3840163"/>
          </a:xfrm>
        </p:spPr>
        <p:txBody>
          <a:bodyPr>
            <a:normAutofit/>
          </a:bodyPr>
          <a:lstStyle/>
          <a:p>
            <a:pPr marL="365125" indent="-365125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fr-FR"/>
              <a:t>lire le fichier de données ./resources/input/data.json</a:t>
            </a:r>
            <a:endParaRPr lang="fr-FR" dirty="0"/>
          </a:p>
          <a:p>
            <a:pPr marL="365125" indent="-365125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fr-FR"/>
              <a:t>produire en sortie dans ./resources/output/ un fichier JSON à partir des URL correspondant à des endpoints que l’application doit disposer.</a:t>
            </a:r>
          </a:p>
          <a:p>
            <a:pPr marL="365125" indent="-365125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fr-FR"/>
              <a:t>besoin d’autres endpoints pour la mise à jour des données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E404544-46A4-47E3-ABC8-EAD4F4919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5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1694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B8B1D2-694D-4124-BFA6-F2C501B35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/>
              <a:t>Test d’acceptation 1 / 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9B0652-5A35-430D-A916-254053242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582292"/>
          </a:xfrm>
        </p:spPr>
        <p:txBody>
          <a:bodyPr>
            <a:normAutofit fontScale="62500" lnSpcReduction="20000"/>
          </a:bodyPr>
          <a:lstStyle/>
          <a:p>
            <a:pPr marL="0" indent="0" defTabSz="360000">
              <a:spcBef>
                <a:spcPts val="0"/>
              </a:spcBef>
              <a:buNone/>
            </a:pPr>
            <a:r>
              <a:rPr lang="fr-FR" sz="1800" u="sng" dirty="0" err="1">
                <a:solidFill>
                  <a:srgbClr val="6FC5EE"/>
                </a:solidFill>
                <a:latin typeface="Consolas" panose="020B0609020204030204" pitchFamily="49" charset="0"/>
              </a:rPr>
              <a:t>io.cucumber.core.backend.CucumberBackendException</a:t>
            </a:r>
            <a:r>
              <a:rPr lang="fr-FR" sz="1800" u="sng" dirty="0">
                <a:solidFill>
                  <a:srgbClr val="6FC5EE"/>
                </a:solidFill>
                <a:latin typeface="Consolas" panose="020B0609020204030204" pitchFamily="49" charset="0"/>
              </a:rPr>
              <a:t>: Glue class </a:t>
            </a:r>
            <a:r>
              <a:rPr lang="fr-FR" sz="1800" u="sng" dirty="0" err="1">
                <a:solidFill>
                  <a:srgbClr val="6FC5EE"/>
                </a:solidFill>
                <a:latin typeface="Consolas" panose="020B0609020204030204" pitchFamily="49" charset="0"/>
              </a:rPr>
              <a:t>class</a:t>
            </a:r>
            <a:r>
              <a:rPr lang="fr-FR" sz="1800" u="sng" dirty="0">
                <a:solidFill>
                  <a:srgbClr val="6FC5EE"/>
                </a:solidFill>
                <a:latin typeface="Consolas" panose="020B0609020204030204" pitchFamily="49" charset="0"/>
              </a:rPr>
              <a:t> </a:t>
            </a:r>
            <a:r>
              <a:rPr lang="fr-FR" sz="1800" u="sng" dirty="0" err="1">
                <a:solidFill>
                  <a:srgbClr val="6FC5EE"/>
                </a:solidFill>
                <a:latin typeface="Consolas" panose="020B0609020204030204" pitchFamily="49" charset="0"/>
              </a:rPr>
              <a:t>com.safetynet.alerts.acceptance.PhoneAlertFirestationSteps</a:t>
            </a:r>
            <a:r>
              <a:rPr lang="fr-FR" sz="1800" u="sng" dirty="0">
                <a:solidFill>
                  <a:srgbClr val="6FC5EE"/>
                </a:solidFill>
                <a:latin typeface="Consolas" panose="020B0609020204030204" pitchFamily="49" charset="0"/>
              </a:rPr>
              <a:t> and class </a:t>
            </a:r>
            <a:r>
              <a:rPr lang="fr-FR" sz="1800" u="sng" dirty="0" err="1">
                <a:solidFill>
                  <a:srgbClr val="6FC5EE"/>
                </a:solidFill>
                <a:latin typeface="Consolas" panose="020B0609020204030204" pitchFamily="49" charset="0"/>
              </a:rPr>
              <a:t>com.safetynet.alerts.acceptance.FirestationStationNumberSteps</a:t>
            </a:r>
            <a:r>
              <a:rPr lang="fr-FR" sz="1800" u="sng" dirty="0">
                <a:solidFill>
                  <a:srgbClr val="6FC5EE"/>
                </a:solidFill>
                <a:latin typeface="Consolas" panose="020B0609020204030204" pitchFamily="49" charset="0"/>
              </a:rPr>
              <a:t> are </a:t>
            </a:r>
            <a:r>
              <a:rPr lang="fr-FR" sz="1800" u="sng" dirty="0" err="1">
                <a:solidFill>
                  <a:srgbClr val="6FC5EE"/>
                </a:solidFill>
                <a:latin typeface="Consolas" panose="020B0609020204030204" pitchFamily="49" charset="0"/>
              </a:rPr>
              <a:t>both</a:t>
            </a:r>
            <a:r>
              <a:rPr lang="fr-FR" sz="1800" u="sng" dirty="0">
                <a:solidFill>
                  <a:srgbClr val="6FC5EE"/>
                </a:solidFill>
                <a:latin typeface="Consolas" panose="020B0609020204030204" pitchFamily="49" charset="0"/>
              </a:rPr>
              <a:t> </a:t>
            </a:r>
            <a:r>
              <a:rPr lang="fr-FR" sz="1800" u="sng" dirty="0" err="1">
                <a:solidFill>
                  <a:srgbClr val="6FC5EE"/>
                </a:solidFill>
                <a:latin typeface="Consolas" panose="020B0609020204030204" pitchFamily="49" charset="0"/>
              </a:rPr>
              <a:t>annotated</a:t>
            </a:r>
            <a:r>
              <a:rPr lang="fr-FR" sz="1800" u="sng" dirty="0">
                <a:solidFill>
                  <a:srgbClr val="6FC5EE"/>
                </a:solidFill>
                <a:latin typeface="Consolas" panose="020B0609020204030204" pitchFamily="49" charset="0"/>
              </a:rPr>
              <a:t> </a:t>
            </a:r>
            <a:r>
              <a:rPr lang="fr-FR" sz="1800" u="sng" dirty="0" err="1">
                <a:solidFill>
                  <a:srgbClr val="6FC5EE"/>
                </a:solidFill>
                <a:latin typeface="Consolas" panose="020B0609020204030204" pitchFamily="49" charset="0"/>
              </a:rPr>
              <a:t>with</a:t>
            </a:r>
            <a:r>
              <a:rPr lang="fr-FR" sz="1800" u="sng" dirty="0">
                <a:solidFill>
                  <a:srgbClr val="6FC5EE"/>
                </a:solidFill>
                <a:latin typeface="Consolas" panose="020B0609020204030204" pitchFamily="49" charset="0"/>
              </a:rPr>
              <a:t> @CucumberContextConfiguration.</a:t>
            </a:r>
            <a:endParaRPr lang="en-US" sz="1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# Author: oliviermorel.oc1@gmail.com</a:t>
            </a:r>
            <a:endParaRPr lang="fr-FR" sz="1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# language: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fr</a:t>
            </a:r>
            <a:endParaRPr lang="fr-FR" sz="1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endParaRPr lang="fr-FR" sz="1400" dirty="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@http://localhost:8080/firestation?stationNumber=&lt;station_number&gt;</a:t>
            </a:r>
            <a:endParaRPr lang="fr-FR" sz="14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solidFill>
                  <a:srgbClr val="00B0F0"/>
                </a:solidFill>
                <a:latin typeface="Consolas" panose="020B0609020204030204" pitchFamily="49" charset="0"/>
              </a:rPr>
              <a:t>Fonctionnalité: 1-firestation?stationNumber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Cette url doit retourner une liste des personnes couvertes par la caserne de </a:t>
            </a:r>
            <a:r>
              <a:rPr lang="fr-FR" sz="1400">
                <a:latin typeface="Consolas" panose="020B0609020204030204" pitchFamily="49" charset="0"/>
              </a:rPr>
              <a:t>pompiers correspondante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avec </a:t>
            </a:r>
            <a:r>
              <a:rPr lang="fr-FR" sz="1400" dirty="0">
                <a:latin typeface="Consolas" panose="020B0609020204030204" pitchFamily="49" charset="0"/>
              </a:rPr>
              <a:t>un décompte du nombre d'adultes et du nombre d'enfants (âge &lt;= 18 ans)</a:t>
            </a:r>
          </a:p>
          <a:p>
            <a:pPr marL="0" indent="0" defTabSz="360000">
              <a:spcBef>
                <a:spcPts val="0"/>
              </a:spcBef>
              <a:buNone/>
            </a:pPr>
            <a:endParaRPr lang="fr-FR" sz="1400" dirty="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</a:t>
            </a:r>
            <a:r>
              <a:rPr lang="fr-FR" sz="1400" dirty="0">
                <a:solidFill>
                  <a:srgbClr val="00B050"/>
                </a:solidFill>
                <a:latin typeface="Consolas" panose="020B0609020204030204" pitchFamily="49" charset="0"/>
              </a:rPr>
              <a:t>En tant qu</a:t>
            </a:r>
            <a:r>
              <a:rPr lang="fr-FR" sz="1400" dirty="0">
                <a:latin typeface="Consolas" panose="020B0609020204030204" pitchFamily="49" charset="0"/>
              </a:rPr>
              <a:t>’utilisateur, je souhaite obtenir la liste des personnes (prénom, nom, adresse, numéro de </a:t>
            </a:r>
            <a:r>
              <a:rPr lang="fr-FR" sz="1400">
                <a:latin typeface="Consolas" panose="020B0609020204030204" pitchFamily="49" charset="0"/>
              </a:rPr>
              <a:t>téléphone)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couvertes </a:t>
            </a:r>
            <a:r>
              <a:rPr lang="fr-FR" sz="1400" dirty="0">
                <a:latin typeface="Consolas" panose="020B0609020204030204" pitchFamily="49" charset="0"/>
              </a:rPr>
              <a:t>par la station de numéro donné, avec un décompte du nombre d'adultes et du nombre d'enfants (âge &lt;= 18 ans)</a:t>
            </a:r>
          </a:p>
          <a:p>
            <a:pPr marL="0" indent="0" defTabSz="360000">
              <a:spcBef>
                <a:spcPts val="0"/>
              </a:spcBef>
              <a:buNone/>
            </a:pPr>
            <a:endParaRPr lang="fr-FR" sz="1400" dirty="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</a:t>
            </a:r>
            <a:r>
              <a:rPr lang="fr-FR" sz="1400" dirty="0">
                <a:solidFill>
                  <a:srgbClr val="00B050"/>
                </a:solidFill>
                <a:latin typeface="Consolas" panose="020B0609020204030204" pitchFamily="49" charset="0"/>
              </a:rPr>
              <a:t>Contexte: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Étant donné </a:t>
            </a:r>
            <a:r>
              <a:rPr lang="fr-FR" sz="1400" dirty="0">
                <a:latin typeface="Consolas" panose="020B0609020204030204" pitchFamily="49" charset="0"/>
              </a:rPr>
              <a:t>les personnes contexte 1: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		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firstName</a:t>
            </a:r>
            <a:r>
              <a:rPr lang="fr-FR" sz="1400" dirty="0" err="1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lastName</a:t>
            </a:r>
            <a:r>
              <a:rPr lang="fr-FR" sz="1400" dirty="0" err="1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age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address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    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city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zip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phone     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email       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|"John"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  </a:t>
            </a:r>
            <a:r>
              <a:rPr lang="fr-FR" sz="1400" dirty="0">
                <a:latin typeface="Consolas" panose="020B0609020204030204" pitchFamily="49" charset="0"/>
              </a:rPr>
              <a:t>|"Boyd"  |"30"|"1509 </a:t>
            </a:r>
            <a:r>
              <a:rPr lang="fr-FR" sz="1400" dirty="0" err="1">
                <a:latin typeface="Consolas" panose="020B0609020204030204" pitchFamily="49" charset="0"/>
              </a:rPr>
              <a:t>Culver</a:t>
            </a:r>
            <a:r>
              <a:rPr lang="fr-FR" sz="1400" dirty="0">
                <a:latin typeface="Consolas" panose="020B0609020204030204" pitchFamily="49" charset="0"/>
              </a:rPr>
              <a:t> St"|"Culver"|"97451"|"841-874-6512"|"boyd@email.com"|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|"</a:t>
            </a:r>
            <a:r>
              <a:rPr lang="fr-FR" sz="1400" dirty="0" err="1">
                <a:latin typeface="Consolas" panose="020B0609020204030204" pitchFamily="49" charset="0"/>
              </a:rPr>
              <a:t>Tenley</a:t>
            </a:r>
            <a:r>
              <a:rPr lang="fr-FR" sz="1400" dirty="0">
                <a:latin typeface="Consolas" panose="020B0609020204030204" pitchFamily="49" charset="0"/>
              </a:rPr>
              <a:t>"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latin typeface="Consolas" panose="020B0609020204030204" pitchFamily="49" charset="0"/>
              </a:rPr>
              <a:t>|"Boyd"  |"18"|"1509 </a:t>
            </a:r>
            <a:r>
              <a:rPr lang="fr-FR" sz="1400" dirty="0" err="1">
                <a:latin typeface="Consolas" panose="020B0609020204030204" pitchFamily="49" charset="0"/>
              </a:rPr>
              <a:t>Culver</a:t>
            </a:r>
            <a:r>
              <a:rPr lang="fr-FR" sz="1400" dirty="0">
                <a:latin typeface="Consolas" panose="020B0609020204030204" pitchFamily="49" charset="0"/>
              </a:rPr>
              <a:t> St"|"Culver"|"97451"|"841-874-6513"|"boyd@email.com"|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|"Tessa"  |"Carman"|"20"|"834 </a:t>
            </a:r>
            <a:r>
              <a:rPr lang="fr-FR" sz="1400" dirty="0" err="1">
                <a:latin typeface="Consolas" panose="020B0609020204030204" pitchFamily="49" charset="0"/>
              </a:rPr>
              <a:t>Binoc</a:t>
            </a:r>
            <a:r>
              <a:rPr lang="fr-FR" sz="1400" dirty="0">
                <a:latin typeface="Consolas" panose="020B0609020204030204" pitchFamily="49" charset="0"/>
              </a:rPr>
              <a:t> Ave" |"Culver"|"97451"|"841-874-6514"|"tenz@email.com"|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|"</a:t>
            </a:r>
            <a:r>
              <a:rPr lang="fr-FR" sz="1400" dirty="0" err="1">
                <a:latin typeface="Consolas" panose="020B0609020204030204" pitchFamily="49" charset="0"/>
              </a:rPr>
              <a:t>Eric</a:t>
            </a:r>
            <a:r>
              <a:rPr lang="fr-FR" sz="1400" dirty="0">
                <a:latin typeface="Consolas" panose="020B0609020204030204" pitchFamily="49" charset="0"/>
              </a:rPr>
              <a:t>"   |"Kadiga"|"25"|"844 </a:t>
            </a:r>
            <a:r>
              <a:rPr lang="fr-FR" sz="1400" dirty="0" err="1">
                <a:latin typeface="Consolas" panose="020B0609020204030204" pitchFamily="49" charset="0"/>
              </a:rPr>
              <a:t>Binoc</a:t>
            </a:r>
            <a:r>
              <a:rPr lang="fr-FR" sz="1400" dirty="0">
                <a:latin typeface="Consolas" panose="020B0609020204030204" pitchFamily="49" charset="0"/>
              </a:rPr>
              <a:t> Ave" |"Culver"|"97451"|"841-874-6515"|"kadi@email.com"|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Étant donné </a:t>
            </a:r>
            <a:r>
              <a:rPr lang="fr-FR" sz="1400" dirty="0">
                <a:latin typeface="Consolas" panose="020B0609020204030204" pitchFamily="49" charset="0"/>
              </a:rPr>
              <a:t>les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latin typeface="Consolas" panose="020B0609020204030204" pitchFamily="49" charset="0"/>
              </a:rPr>
              <a:t>stations contexte 1: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|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num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address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    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|"1" |"1509 </a:t>
            </a:r>
            <a:r>
              <a:rPr lang="fr-FR" sz="1400" dirty="0" err="1">
                <a:latin typeface="Consolas" panose="020B0609020204030204" pitchFamily="49" charset="0"/>
              </a:rPr>
              <a:t>Culver</a:t>
            </a:r>
            <a:r>
              <a:rPr lang="fr-FR" sz="1400" dirty="0">
                <a:latin typeface="Consolas" panose="020B0609020204030204" pitchFamily="49" charset="0"/>
              </a:rPr>
              <a:t> St"|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|"1" |"834 </a:t>
            </a:r>
            <a:r>
              <a:rPr lang="fr-FR" sz="1400" dirty="0" err="1">
                <a:latin typeface="Consolas" panose="020B0609020204030204" pitchFamily="49" charset="0"/>
              </a:rPr>
              <a:t>Binoc</a:t>
            </a:r>
            <a:r>
              <a:rPr lang="fr-FR" sz="1400" dirty="0">
                <a:latin typeface="Consolas" panose="020B0609020204030204" pitchFamily="49" charset="0"/>
              </a:rPr>
              <a:t> Ave" |</a:t>
            </a:r>
          </a:p>
          <a:p>
            <a:pPr marL="0" indent="0" defTabSz="360000">
              <a:spcBef>
                <a:spcPts val="0"/>
              </a:spcBef>
              <a:buNone/>
            </a:pPr>
            <a:endParaRPr lang="fr-FR" sz="1400" dirty="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</a:t>
            </a:r>
            <a:r>
              <a:rPr lang="fr-FR" sz="1400" dirty="0">
                <a:solidFill>
                  <a:srgbClr val="00B050"/>
                </a:solidFill>
                <a:latin typeface="Consolas" panose="020B0609020204030204" pitchFamily="49" charset="0"/>
              </a:rPr>
              <a:t>Scénario: </a:t>
            </a:r>
            <a:r>
              <a:rPr lang="fr-FR" sz="1400" dirty="0">
                <a:latin typeface="Consolas" panose="020B0609020204030204" pitchFamily="49" charset="0"/>
              </a:rPr>
              <a:t>1A :</a:t>
            </a:r>
            <a:r>
              <a:rPr lang="fr-FR" sz="14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latin typeface="Consolas" panose="020B0609020204030204" pitchFamily="49" charset="0"/>
              </a:rPr>
              <a:t>la station existe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Quand</a:t>
            </a:r>
            <a:r>
              <a:rPr lang="fr-FR" sz="1400" dirty="0">
                <a:latin typeface="Consolas" panose="020B0609020204030204" pitchFamily="49" charset="0"/>
              </a:rPr>
              <a:t> utilisateur 1A requête la station numéro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endParaRPr lang="fr-FR" sz="1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Alors</a:t>
            </a:r>
            <a:r>
              <a:rPr lang="fr-FR" sz="1400" dirty="0">
                <a:latin typeface="Consolas" panose="020B0609020204030204" pitchFamily="49" charset="0"/>
              </a:rPr>
              <a:t> la liste 1A des personne est: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		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firstName</a:t>
            </a:r>
            <a:r>
              <a:rPr lang="fr-FR" sz="1400" dirty="0" err="1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lastName</a:t>
            </a:r>
            <a:r>
              <a:rPr lang="fr-FR" sz="1400" dirty="0" err="1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address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    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phone     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|"John"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  </a:t>
            </a:r>
            <a:r>
              <a:rPr lang="fr-FR" sz="1400" dirty="0">
                <a:latin typeface="Consolas" panose="020B0609020204030204" pitchFamily="49" charset="0"/>
              </a:rPr>
              <a:t>|"Boyd"  |"1509 </a:t>
            </a:r>
            <a:r>
              <a:rPr lang="fr-FR" sz="1400" dirty="0" err="1">
                <a:latin typeface="Consolas" panose="020B0609020204030204" pitchFamily="49" charset="0"/>
              </a:rPr>
              <a:t>Culver</a:t>
            </a:r>
            <a:r>
              <a:rPr lang="fr-FR" sz="1400" dirty="0">
                <a:latin typeface="Consolas" panose="020B0609020204030204" pitchFamily="49" charset="0"/>
              </a:rPr>
              <a:t> St"|"841-874-6512"|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|"</a:t>
            </a:r>
            <a:r>
              <a:rPr lang="fr-FR" sz="1400" dirty="0" err="1">
                <a:latin typeface="Consolas" panose="020B0609020204030204" pitchFamily="49" charset="0"/>
              </a:rPr>
              <a:t>Tenley</a:t>
            </a:r>
            <a:r>
              <a:rPr lang="fr-FR" sz="1400" dirty="0">
                <a:latin typeface="Consolas" panose="020B0609020204030204" pitchFamily="49" charset="0"/>
              </a:rPr>
              <a:t>"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latin typeface="Consolas" panose="020B0609020204030204" pitchFamily="49" charset="0"/>
              </a:rPr>
              <a:t>|"Boyd"  |"1509 </a:t>
            </a:r>
            <a:r>
              <a:rPr lang="fr-FR" sz="1400" dirty="0" err="1">
                <a:latin typeface="Consolas" panose="020B0609020204030204" pitchFamily="49" charset="0"/>
              </a:rPr>
              <a:t>Culver</a:t>
            </a:r>
            <a:r>
              <a:rPr lang="fr-FR" sz="1400" dirty="0">
                <a:latin typeface="Consolas" panose="020B0609020204030204" pitchFamily="49" charset="0"/>
              </a:rPr>
              <a:t> St"|"841-874-6513"|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|"Tessa"  |"Carman"|"834 </a:t>
            </a:r>
            <a:r>
              <a:rPr lang="fr-FR" sz="1400" dirty="0" err="1">
                <a:latin typeface="Consolas" panose="020B0609020204030204" pitchFamily="49" charset="0"/>
              </a:rPr>
              <a:t>Binoc</a:t>
            </a:r>
            <a:r>
              <a:rPr lang="fr-FR" sz="1400" dirty="0">
                <a:latin typeface="Consolas" panose="020B0609020204030204" pitchFamily="49" charset="0"/>
              </a:rPr>
              <a:t> Ave" |"841-874-6514"|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Alors</a:t>
            </a:r>
            <a:r>
              <a:rPr lang="fr-FR" sz="1400" dirty="0">
                <a:latin typeface="Consolas" panose="020B0609020204030204" pitchFamily="49" charset="0"/>
              </a:rPr>
              <a:t> le nombre A d’adulte et d’enfant est: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		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adult</a:t>
            </a:r>
            <a:r>
              <a:rPr lang="fr-FR" sz="1400" dirty="0" err="1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children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|"2"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fr-FR" sz="1400" dirty="0">
                <a:latin typeface="Consolas" panose="020B0609020204030204" pitchFamily="49" charset="0"/>
              </a:rPr>
              <a:t>|"1"     |</a:t>
            </a:r>
          </a:p>
          <a:p>
            <a:pPr marL="0" indent="0" defTabSz="360000">
              <a:spcBef>
                <a:spcPts val="0"/>
              </a:spcBef>
              <a:buNone/>
            </a:pPr>
            <a:endParaRPr lang="fr-FR" sz="1400" dirty="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</a:t>
            </a:r>
            <a:r>
              <a:rPr lang="fr-FR" sz="1400" dirty="0">
                <a:solidFill>
                  <a:srgbClr val="00B050"/>
                </a:solidFill>
                <a:latin typeface="Consolas" panose="020B0609020204030204" pitchFamily="49" charset="0"/>
              </a:rPr>
              <a:t>Scénario: </a:t>
            </a:r>
            <a:r>
              <a:rPr lang="fr-FR" sz="1400" dirty="0">
                <a:latin typeface="Consolas" panose="020B0609020204030204" pitchFamily="49" charset="0"/>
              </a:rPr>
              <a:t>1B :</a:t>
            </a:r>
            <a:r>
              <a:rPr lang="fr-FR" sz="14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latin typeface="Consolas" panose="020B0609020204030204" pitchFamily="49" charset="0"/>
              </a:rPr>
              <a:t>la station n’existe pas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Quand</a:t>
            </a:r>
            <a:r>
              <a:rPr lang="fr-FR" sz="1400" dirty="0">
                <a:latin typeface="Consolas" panose="020B0609020204030204" pitchFamily="49" charset="0"/>
              </a:rPr>
              <a:t> utilisateur 1B requête la station numéro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endParaRPr lang="fr-FR" sz="1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Alors</a:t>
            </a:r>
            <a:r>
              <a:rPr lang="fr-FR" sz="1400" dirty="0">
                <a:latin typeface="Consolas" panose="020B0609020204030204" pitchFamily="49" charset="0"/>
              </a:rPr>
              <a:t> la liste 1B des personne est: 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Alors </a:t>
            </a:r>
            <a:r>
              <a:rPr lang="fr-FR" sz="1400" dirty="0">
                <a:latin typeface="Consolas" panose="020B0609020204030204" pitchFamily="49" charset="0"/>
              </a:rPr>
              <a:t>le nombre B d’adulte et d’enfant est: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E404544-46A4-47E3-ABC8-EAD4F4919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6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0756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B8B1D2-694D-4124-BFA6-F2C501B35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/>
              <a:t>Test d’acceptation 2 / 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9B0652-5A35-430D-A916-254053242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774" y="1690688"/>
            <a:ext cx="12028226" cy="4665662"/>
          </a:xfrm>
        </p:spPr>
        <p:txBody>
          <a:bodyPr>
            <a:normAutofit fontScale="70000" lnSpcReduction="20000"/>
          </a:bodyPr>
          <a:lstStyle/>
          <a:p>
            <a:pPr marL="0" indent="0" defTabSz="360000">
              <a:spcBef>
                <a:spcPts val="0"/>
              </a:spcBef>
              <a:buNone/>
            </a:pP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# Author: oliviermorel.oc1@gmail.com</a:t>
            </a:r>
            <a:endParaRPr lang="fr-FR" sz="1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# language: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fr</a:t>
            </a:r>
            <a:endParaRPr lang="fr-FR" sz="1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endParaRPr lang="fr-FR" sz="1400" dirty="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@http://localhost:8080/childAlert?address=&lt;address&gt;</a:t>
            </a:r>
            <a:endParaRPr lang="fr-FR" sz="14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solidFill>
                  <a:srgbClr val="00B0F0"/>
                </a:solidFill>
                <a:latin typeface="Consolas" panose="020B0609020204030204" pitchFamily="49" charset="0"/>
              </a:rPr>
              <a:t>Fonctionnalité: 2-childAlert?addres</a:t>
            </a:r>
            <a:endParaRPr lang="fr-FR" sz="1400" dirty="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Cette url doit retourner une liste d'enfants (âge &lt;= 18 ans) habitant à cette adresse.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S'il n'y a pas d'enfant, cette url peut renvoyer une chaîne vide</a:t>
            </a:r>
          </a:p>
          <a:p>
            <a:pPr marL="0" indent="0" defTabSz="360000">
              <a:spcBef>
                <a:spcPts val="0"/>
              </a:spcBef>
              <a:buNone/>
            </a:pPr>
            <a:endParaRPr lang="fr-FR" sz="1400" dirty="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</a:t>
            </a:r>
            <a:r>
              <a:rPr lang="fr-FR" sz="1400" dirty="0">
                <a:solidFill>
                  <a:srgbClr val="00B050"/>
                </a:solidFill>
                <a:latin typeface="Consolas" panose="020B0609020204030204" pitchFamily="49" charset="0"/>
              </a:rPr>
              <a:t>En tant qu</a:t>
            </a:r>
            <a:r>
              <a:rPr lang="fr-FR" sz="1400" dirty="0">
                <a:latin typeface="Consolas" panose="020B0609020204030204" pitchFamily="49" charset="0"/>
              </a:rPr>
              <a:t>’utilisateur</a:t>
            </a:r>
            <a:r>
              <a:rPr lang="fr-FR" sz="1400">
                <a:latin typeface="Consolas" panose="020B0609020204030204" pitchFamily="49" charset="0"/>
              </a:rPr>
              <a:t>, je souhaite obtenir la liste des enfants (prénom, nom, âge, liste des adultes)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habitant à une adresse donnée</a:t>
            </a:r>
            <a:endParaRPr lang="fr-FR" sz="1400" dirty="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</a:t>
            </a:r>
            <a:r>
              <a:rPr lang="fr-FR" sz="1400" dirty="0">
                <a:solidFill>
                  <a:srgbClr val="00B050"/>
                </a:solidFill>
                <a:latin typeface="Consolas" panose="020B0609020204030204" pitchFamily="49" charset="0"/>
              </a:rPr>
              <a:t>Contexte: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Étant donné </a:t>
            </a:r>
            <a:r>
              <a:rPr lang="fr-FR" sz="1400" dirty="0">
                <a:latin typeface="Consolas" panose="020B0609020204030204" pitchFamily="49" charset="0"/>
              </a:rPr>
              <a:t>les personnes contexte 2: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		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firstName</a:t>
            </a:r>
            <a:r>
              <a:rPr lang="fr-FR" sz="1400" dirty="0" err="1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lastName</a:t>
            </a:r>
            <a:r>
              <a:rPr lang="fr-FR" sz="1400" dirty="0" err="1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age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address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    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city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zip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phone     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email        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|"John"   |"Boyd"  |"30"|"1509 Culver St"|"Culver"|"97451"|"841-874-6512"|"jboyd@email.com"|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|"Elsa"   |"Boyd"  |"33"|"1509 Culver St"|"Culver"|"97451"|"841-874-6512"|"elsad@email.com"|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|"Tenley" |"Boyd"  |"18"|"1509 Culver St"|"Culver"|"97451"|"841-874-6513"|"tboyd@email.com"|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|"Tessa"  |"Carman"|"28"|"1509 Culver St"|"Culver"|"97451"|"841-874-6514"|"tenz@email.com" 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|"Tony"   |"Boyd"  |"12"|"1509 Culver St"|"Culver"|"97451"|"841-874-6512"|"jboyd@email.com"|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|"Eric"   |"Kadiga"|"25"|"844 Binoc Ave" |"Culver"|"97451"|"841-874-6515"|"kadi@email.com" 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|"Brad"   |"Voisin"|" 2"|"1509 Culver St"|"Culver"|"97451"|"841-874-6515"|"kadi@email.com" 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|"Eric"   |"Voisin"|"24"|"1509 Culver St"|"Culver"|"97451"|"841-874-6515"|"kadi@email.com" |</a:t>
            </a:r>
            <a:endParaRPr lang="fr-FR" sz="1400" dirty="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</a:t>
            </a:r>
            <a:r>
              <a:rPr lang="fr-FR" sz="1400" dirty="0">
                <a:solidFill>
                  <a:srgbClr val="00B050"/>
                </a:solidFill>
                <a:latin typeface="Consolas" panose="020B0609020204030204" pitchFamily="49" charset="0"/>
              </a:rPr>
              <a:t>Scénario: </a:t>
            </a:r>
            <a:r>
              <a:rPr lang="fr-FR" sz="1400" dirty="0">
                <a:latin typeface="Consolas" panose="020B0609020204030204" pitchFamily="49" charset="0"/>
              </a:rPr>
              <a:t>2A : des enfants habitent à l’adresse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Quand</a:t>
            </a:r>
            <a:r>
              <a:rPr lang="fr-FR" sz="1400" dirty="0">
                <a:latin typeface="Consolas" panose="020B0609020204030204" pitchFamily="49" charset="0"/>
              </a:rPr>
              <a:t> utilisateur 2A requête </a:t>
            </a:r>
            <a:r>
              <a:rPr lang="en-US" sz="1400" dirty="0" err="1">
                <a:latin typeface="Consolas" panose="020B0609020204030204" pitchFamily="49" charset="0"/>
              </a:rPr>
              <a:t>l’addresse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"1509 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Culver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St"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Alors</a:t>
            </a:r>
            <a:r>
              <a:rPr lang="fr-FR" sz="1400" dirty="0">
                <a:latin typeface="Consolas" panose="020B0609020204030204" pitchFamily="49" charset="0"/>
              </a:rPr>
              <a:t> la liste A des enfants est: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		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firstName</a:t>
            </a:r>
            <a:r>
              <a:rPr lang="fr-FR" sz="1400" dirty="0" err="1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lastName</a:t>
            </a:r>
            <a:r>
              <a:rPr lang="fr-FR" sz="1400" dirty="0" err="1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age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err="1">
                <a:solidFill>
                  <a:srgbClr val="FF0000"/>
                </a:solidFill>
                <a:latin typeface="Consolas" panose="020B0609020204030204" pitchFamily="49" charset="0"/>
              </a:rPr>
              <a:t>others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              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|firstName|lastName|age |adults                                                                                                                              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|"Tenley" |"Boyd"  |"18"|"[{\"firstName\":\"John\", \"lastName\":\"Boyd\", \"age\":\"30\"}, {\"firstName\":\"Elsa\", \"lastName\":\"Boyd\", \"age\":\"33\"}]"|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|"Tony"   |"Boyd"  |"12"|"[{\"firstName\":\"John\", \"lastName\":\"Boyd\", \"age\":\"30\"}, {\"firstName\":\"Elsa\", \"lastName\":\"Boyd\", \"age\":\"33\"}]"|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|"Brad"   |"Voisin"|" 2"|"[{\"firstName\":\"Eric\", \"lastName\":\"Voisin\", \"age\":\"24\"}]"                                                               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</a:t>
            </a:r>
            <a:r>
              <a:rPr lang="fr-FR" sz="1400" dirty="0">
                <a:solidFill>
                  <a:srgbClr val="00B050"/>
                </a:solidFill>
                <a:latin typeface="Consolas" panose="020B0609020204030204" pitchFamily="49" charset="0"/>
              </a:rPr>
              <a:t>Scénario: </a:t>
            </a:r>
            <a:r>
              <a:rPr lang="fr-FR" sz="1400" dirty="0">
                <a:latin typeface="Consolas" panose="020B0609020204030204" pitchFamily="49" charset="0"/>
              </a:rPr>
              <a:t>2B : il n’y a pas d’enfant habitant à l’adresse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Quand</a:t>
            </a:r>
            <a:r>
              <a:rPr lang="fr-FR" sz="1400" dirty="0">
                <a:latin typeface="Consolas" panose="020B0609020204030204" pitchFamily="49" charset="0"/>
              </a:rPr>
              <a:t> utilisateur 2B requête </a:t>
            </a:r>
            <a:r>
              <a:rPr lang="en-US" sz="1400" dirty="0" err="1">
                <a:latin typeface="Consolas" panose="020B0609020204030204" pitchFamily="49" charset="0"/>
              </a:rPr>
              <a:t>l’addresse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"844 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Binoc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Ave"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Alors</a:t>
            </a:r>
            <a:r>
              <a:rPr lang="fr-FR" sz="1400" dirty="0">
                <a:latin typeface="Consolas" panose="020B0609020204030204" pitchFamily="49" charset="0"/>
              </a:rPr>
              <a:t> la liste B des enfants est: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		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firstName</a:t>
            </a:r>
            <a:r>
              <a:rPr lang="fr-FR" sz="1400" dirty="0" err="1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lastName</a:t>
            </a:r>
            <a:r>
              <a:rPr lang="fr-FR" sz="1400" dirty="0" err="1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age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others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                           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</a:t>
            </a:r>
            <a:r>
              <a:rPr lang="fr-FR" sz="1400" dirty="0">
                <a:solidFill>
                  <a:srgbClr val="00B050"/>
                </a:solidFill>
                <a:latin typeface="Consolas" panose="020B0609020204030204" pitchFamily="49" charset="0"/>
              </a:rPr>
              <a:t>Scénario: </a:t>
            </a:r>
            <a:r>
              <a:rPr lang="fr-FR" sz="1400" dirty="0">
                <a:latin typeface="Consolas" panose="020B0609020204030204" pitchFamily="49" charset="0"/>
              </a:rPr>
              <a:t>2C : l’adresse n’existe pas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Quand</a:t>
            </a:r>
            <a:r>
              <a:rPr lang="fr-FR" sz="1400" dirty="0">
                <a:latin typeface="Consolas" panose="020B0609020204030204" pitchFamily="49" charset="0"/>
              </a:rPr>
              <a:t> utilisateur 2C requête </a:t>
            </a:r>
            <a:r>
              <a:rPr lang="en-US" sz="1400" dirty="0" err="1">
                <a:latin typeface="Consolas" panose="020B0609020204030204" pitchFamily="49" charset="0"/>
              </a:rPr>
              <a:t>l’addresse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"112 Steppes Pl"</a:t>
            </a:r>
            <a:endParaRPr lang="fr-FR" sz="1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Alors</a:t>
            </a:r>
            <a:r>
              <a:rPr lang="fr-FR" sz="1400" dirty="0">
                <a:latin typeface="Consolas" panose="020B0609020204030204" pitchFamily="49" charset="0"/>
              </a:rPr>
              <a:t> la liste C des enfants </a:t>
            </a:r>
            <a:r>
              <a:rPr lang="fr-FR" sz="1400">
                <a:latin typeface="Consolas" panose="020B0609020204030204" pitchFamily="49" charset="0"/>
              </a:rPr>
              <a:t>est:</a:t>
            </a:r>
            <a:endParaRPr lang="fr-FR" sz="1400" dirty="0">
              <a:latin typeface="Consolas" panose="020B0609020204030204" pitchFamily="49" charset="0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E404544-46A4-47E3-ABC8-EAD4F4919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7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9787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B8B1D2-694D-4124-BFA6-F2C501B35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/>
              <a:t>Test d’acceptation 3 / 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9B0652-5A35-430D-A916-254053242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>
            <a:normAutofit fontScale="85000" lnSpcReduction="20000"/>
          </a:bodyPr>
          <a:lstStyle/>
          <a:p>
            <a:pPr marL="0" indent="0" defTabSz="360000">
              <a:spcBef>
                <a:spcPts val="0"/>
              </a:spcBef>
              <a:buNone/>
            </a:pP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# Author: oliviermorel.oc1@gmail.com</a:t>
            </a:r>
            <a:endParaRPr lang="fr-FR" sz="1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# language: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fr</a:t>
            </a:r>
            <a:endParaRPr lang="fr-FR" sz="1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endParaRPr lang="fr-FR" sz="1400" dirty="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@http://localhost:8080/phoneAlert?firestation=&lt;firestation_number&gt;</a:t>
            </a:r>
            <a:endParaRPr lang="fr-FR" sz="14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solidFill>
                  <a:srgbClr val="00B0F0"/>
                </a:solidFill>
                <a:latin typeface="Consolas" panose="020B0609020204030204" pitchFamily="49" charset="0"/>
              </a:rPr>
              <a:t>Fonctionnalité: 3-phoneAlert?firestation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Cette url doit retourner une liste des numéros de téléphone des résidents desservis par la caserne de pompiers</a:t>
            </a:r>
          </a:p>
          <a:p>
            <a:pPr marL="0" indent="0" defTabSz="360000">
              <a:spcBef>
                <a:spcPts val="0"/>
              </a:spcBef>
              <a:buNone/>
            </a:pPr>
            <a:endParaRPr lang="fr-FR" sz="1400" dirty="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</a:t>
            </a:r>
            <a:r>
              <a:rPr lang="fr-FR" sz="1400" dirty="0">
                <a:solidFill>
                  <a:srgbClr val="00B050"/>
                </a:solidFill>
                <a:latin typeface="Consolas" panose="020B0609020204030204" pitchFamily="49" charset="0"/>
              </a:rPr>
              <a:t>En tant qu</a:t>
            </a:r>
            <a:r>
              <a:rPr lang="fr-FR" sz="1400" dirty="0">
                <a:latin typeface="Consolas" panose="020B0609020204030204" pitchFamily="49" charset="0"/>
              </a:rPr>
              <a:t>’utilisateur, je souhaite obtenir la liste des numéros de téléphone des résidents desservis par la caserne de pompiers</a:t>
            </a:r>
          </a:p>
          <a:p>
            <a:pPr marL="0" indent="0" defTabSz="360000">
              <a:spcBef>
                <a:spcPts val="0"/>
              </a:spcBef>
              <a:buNone/>
            </a:pPr>
            <a:endParaRPr lang="fr-FR" sz="1400" dirty="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</a:t>
            </a:r>
            <a:r>
              <a:rPr lang="fr-FR" sz="1400" dirty="0">
                <a:solidFill>
                  <a:srgbClr val="00B050"/>
                </a:solidFill>
                <a:latin typeface="Consolas" panose="020B0609020204030204" pitchFamily="49" charset="0"/>
              </a:rPr>
              <a:t>Contexte: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Étant donné </a:t>
            </a:r>
            <a:r>
              <a:rPr lang="fr-FR" sz="1400" dirty="0">
                <a:latin typeface="Consolas" panose="020B0609020204030204" pitchFamily="49" charset="0"/>
              </a:rPr>
              <a:t>les personnes contexte 3: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		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firstName</a:t>
            </a:r>
            <a:r>
              <a:rPr lang="fr-FR" sz="1400" dirty="0" err="1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lastName</a:t>
            </a:r>
            <a:r>
              <a:rPr lang="fr-FR" sz="1400" dirty="0" err="1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age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address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    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city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zip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phone     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email       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|"John"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  </a:t>
            </a:r>
            <a:r>
              <a:rPr lang="fr-FR" sz="1400" dirty="0">
                <a:latin typeface="Consolas" panose="020B0609020204030204" pitchFamily="49" charset="0"/>
              </a:rPr>
              <a:t>|"Boyd"  |"30"|"1509 </a:t>
            </a:r>
            <a:r>
              <a:rPr lang="fr-FR" sz="1400" dirty="0" err="1">
                <a:latin typeface="Consolas" panose="020B0609020204030204" pitchFamily="49" charset="0"/>
              </a:rPr>
              <a:t>Culver</a:t>
            </a:r>
            <a:r>
              <a:rPr lang="fr-FR" sz="1400" dirty="0">
                <a:latin typeface="Consolas" panose="020B0609020204030204" pitchFamily="49" charset="0"/>
              </a:rPr>
              <a:t> St"|"Culver"|"97451"|"841-874-6512"|"boyd@email.com"|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|"</a:t>
            </a:r>
            <a:r>
              <a:rPr lang="fr-FR" sz="1400" dirty="0" err="1">
                <a:latin typeface="Consolas" panose="020B0609020204030204" pitchFamily="49" charset="0"/>
              </a:rPr>
              <a:t>Tenley</a:t>
            </a:r>
            <a:r>
              <a:rPr lang="fr-FR" sz="1400" dirty="0">
                <a:latin typeface="Consolas" panose="020B0609020204030204" pitchFamily="49" charset="0"/>
              </a:rPr>
              <a:t>"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latin typeface="Consolas" panose="020B0609020204030204" pitchFamily="49" charset="0"/>
              </a:rPr>
              <a:t>|"Boyd"  |"18"|"1509 </a:t>
            </a:r>
            <a:r>
              <a:rPr lang="fr-FR" sz="1400" dirty="0" err="1">
                <a:latin typeface="Consolas" panose="020B0609020204030204" pitchFamily="49" charset="0"/>
              </a:rPr>
              <a:t>Culver</a:t>
            </a:r>
            <a:r>
              <a:rPr lang="fr-FR" sz="1400" dirty="0">
                <a:latin typeface="Consolas" panose="020B0609020204030204" pitchFamily="49" charset="0"/>
              </a:rPr>
              <a:t> St"|"Culver"|"97451"|"841-874-6512"|"boyd@email.com"|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|"Tessa"  |"Carman"|"20"|"834 </a:t>
            </a:r>
            <a:r>
              <a:rPr lang="fr-FR" sz="1400" dirty="0" err="1">
                <a:latin typeface="Consolas" panose="020B0609020204030204" pitchFamily="49" charset="0"/>
              </a:rPr>
              <a:t>Binoc</a:t>
            </a:r>
            <a:r>
              <a:rPr lang="fr-FR" sz="1400" dirty="0">
                <a:latin typeface="Consolas" panose="020B0609020204030204" pitchFamily="49" charset="0"/>
              </a:rPr>
              <a:t> Ave" |"Culver"|"97451"|"841-874-6514"|"tenz@email.com"|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|"</a:t>
            </a:r>
            <a:r>
              <a:rPr lang="fr-FR" sz="1400" dirty="0" err="1">
                <a:latin typeface="Consolas" panose="020B0609020204030204" pitchFamily="49" charset="0"/>
              </a:rPr>
              <a:t>Eric</a:t>
            </a:r>
            <a:r>
              <a:rPr lang="fr-FR" sz="1400" dirty="0">
                <a:latin typeface="Consolas" panose="020B0609020204030204" pitchFamily="49" charset="0"/>
              </a:rPr>
              <a:t>"   |"Kadiga"|"25"|"844 </a:t>
            </a:r>
            <a:r>
              <a:rPr lang="fr-FR" sz="1400" dirty="0" err="1">
                <a:latin typeface="Consolas" panose="020B0609020204030204" pitchFamily="49" charset="0"/>
              </a:rPr>
              <a:t>Binoc</a:t>
            </a:r>
            <a:r>
              <a:rPr lang="fr-FR" sz="1400" dirty="0">
                <a:latin typeface="Consolas" panose="020B0609020204030204" pitchFamily="49" charset="0"/>
              </a:rPr>
              <a:t> Ave" |"Culver"|"97451"|"841-874-6515"|"kadi@email.com"|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Étant donné </a:t>
            </a:r>
            <a:r>
              <a:rPr lang="fr-FR" sz="1400" dirty="0">
                <a:latin typeface="Consolas" panose="020B0609020204030204" pitchFamily="49" charset="0"/>
              </a:rPr>
              <a:t>les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latin typeface="Consolas" panose="020B0609020204030204" pitchFamily="49" charset="0"/>
              </a:rPr>
              <a:t>stations contexte 3: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|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num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address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    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|"1" |"1509 </a:t>
            </a:r>
            <a:r>
              <a:rPr lang="fr-FR" sz="1400" dirty="0" err="1">
                <a:latin typeface="Consolas" panose="020B0609020204030204" pitchFamily="49" charset="0"/>
              </a:rPr>
              <a:t>Culver</a:t>
            </a:r>
            <a:r>
              <a:rPr lang="fr-FR" sz="1400" dirty="0">
                <a:latin typeface="Consolas" panose="020B0609020204030204" pitchFamily="49" charset="0"/>
              </a:rPr>
              <a:t> St"|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|"1" |"834 </a:t>
            </a:r>
            <a:r>
              <a:rPr lang="fr-FR" sz="1400" dirty="0" err="1">
                <a:latin typeface="Consolas" panose="020B0609020204030204" pitchFamily="49" charset="0"/>
              </a:rPr>
              <a:t>Binoc</a:t>
            </a:r>
            <a:r>
              <a:rPr lang="fr-FR" sz="1400" dirty="0">
                <a:latin typeface="Consolas" panose="020B0609020204030204" pitchFamily="49" charset="0"/>
              </a:rPr>
              <a:t> Ave" |</a:t>
            </a:r>
          </a:p>
          <a:p>
            <a:pPr marL="0" indent="0" defTabSz="360000">
              <a:spcBef>
                <a:spcPts val="0"/>
              </a:spcBef>
              <a:buNone/>
            </a:pPr>
            <a:endParaRPr lang="fr-FR" sz="1400" dirty="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</a:t>
            </a:r>
            <a:r>
              <a:rPr lang="fr-FR" sz="1400" dirty="0">
                <a:solidFill>
                  <a:srgbClr val="00B050"/>
                </a:solidFill>
                <a:latin typeface="Consolas" panose="020B0609020204030204" pitchFamily="49" charset="0"/>
              </a:rPr>
              <a:t>Scénario: </a:t>
            </a:r>
            <a:r>
              <a:rPr lang="fr-FR" sz="1400" dirty="0">
                <a:latin typeface="Consolas" panose="020B0609020204030204" pitchFamily="49" charset="0"/>
              </a:rPr>
              <a:t>3A : la station existe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Quand</a:t>
            </a:r>
            <a:r>
              <a:rPr lang="fr-FR" sz="1400" dirty="0">
                <a:latin typeface="Consolas" panose="020B0609020204030204" pitchFamily="49" charset="0"/>
              </a:rPr>
              <a:t> utilisateur 3A requête la station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numéro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endParaRPr lang="fr-FR" sz="1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Alors</a:t>
            </a:r>
            <a:r>
              <a:rPr lang="fr-FR" sz="1400" dirty="0">
                <a:latin typeface="Consolas" panose="020B0609020204030204" pitchFamily="49" charset="0"/>
              </a:rPr>
              <a:t> la liste A des numéros de téléphone est: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		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phone     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|"841-874-6512"|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|"841-874-6514"|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</a:t>
            </a:r>
            <a:r>
              <a:rPr lang="fr-FR" sz="1400" dirty="0">
                <a:solidFill>
                  <a:srgbClr val="00B050"/>
                </a:solidFill>
                <a:latin typeface="Consolas" panose="020B0609020204030204" pitchFamily="49" charset="0"/>
              </a:rPr>
              <a:t>Scénario: </a:t>
            </a:r>
            <a:r>
              <a:rPr lang="fr-FR" sz="1400" dirty="0">
                <a:latin typeface="Consolas" panose="020B0609020204030204" pitchFamily="49" charset="0"/>
              </a:rPr>
              <a:t>3B : la station n’existe pas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Quand</a:t>
            </a:r>
            <a:r>
              <a:rPr lang="fr-FR" sz="1400" dirty="0">
                <a:latin typeface="Consolas" panose="020B0609020204030204" pitchFamily="49" charset="0"/>
              </a:rPr>
              <a:t> utilisateur 3B requête la station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numéro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endParaRPr lang="fr-FR" sz="1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Alors</a:t>
            </a:r>
            <a:r>
              <a:rPr lang="fr-FR" sz="1400" dirty="0">
                <a:latin typeface="Consolas" panose="020B0609020204030204" pitchFamily="49" charset="0"/>
              </a:rPr>
              <a:t> la liste B des numéros de téléphone est: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E404544-46A4-47E3-ABC8-EAD4F4919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8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54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B8B1D2-694D-4124-BFA6-F2C501B35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/>
              <a:t>Test d’acceptation 4 / 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9B0652-5A35-430D-A916-254053242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>
            <a:normAutofit fontScale="70000" lnSpcReduction="20000"/>
          </a:bodyPr>
          <a:lstStyle/>
          <a:p>
            <a:pPr marL="0" indent="0" defTabSz="360000">
              <a:spcBef>
                <a:spcPts val="0"/>
              </a:spcBef>
              <a:buNone/>
            </a:pP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# Author: oliviermorel.oc1@gmail.com</a:t>
            </a:r>
            <a:endParaRPr lang="fr-FR" sz="1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# language: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fr</a:t>
            </a:r>
            <a:endParaRPr lang="fr-FR" sz="1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endParaRPr lang="fr-FR" sz="1400" dirty="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@http://localhost:8080/fire?address=&lt;address&gt;</a:t>
            </a:r>
            <a:endParaRPr lang="fr-FR" sz="14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solidFill>
                  <a:srgbClr val="00B0F0"/>
                </a:solidFill>
                <a:latin typeface="Consolas" panose="020B0609020204030204" pitchFamily="49" charset="0"/>
              </a:rPr>
              <a:t>Fonctionnalité: 4-fire?address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Cette url doit retourner la liste des habitants vivant à l’adresse donnée ainsi que le numéro de la caserne de pompiers la desservant</a:t>
            </a:r>
          </a:p>
          <a:p>
            <a:pPr marL="0" indent="0" defTabSz="360000">
              <a:spcBef>
                <a:spcPts val="0"/>
              </a:spcBef>
              <a:buNone/>
            </a:pPr>
            <a:endParaRPr lang="fr-FR" sz="1400" dirty="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</a:t>
            </a:r>
            <a:r>
              <a:rPr lang="fr-FR" sz="1400" dirty="0">
                <a:solidFill>
                  <a:srgbClr val="00B050"/>
                </a:solidFill>
                <a:latin typeface="Consolas" panose="020B0609020204030204" pitchFamily="49" charset="0"/>
              </a:rPr>
              <a:t>En tant qu</a:t>
            </a:r>
            <a:r>
              <a:rPr lang="fr-FR" sz="1400" dirty="0">
                <a:latin typeface="Consolas" panose="020B0609020204030204" pitchFamily="49" charset="0"/>
              </a:rPr>
              <a:t>’utilisateur, je souhaite obtenir la liste des habitants(nom, numéro de téléphone, âge et antécédents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médicaux) vivant à l’adresse donnée avec le numéro de la caserne de pompiers la desservant</a:t>
            </a:r>
          </a:p>
          <a:p>
            <a:pPr marL="0" indent="0" defTabSz="360000">
              <a:spcBef>
                <a:spcPts val="0"/>
              </a:spcBef>
              <a:buNone/>
            </a:pPr>
            <a:endParaRPr lang="fr-FR" sz="1400" dirty="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</a:t>
            </a:r>
            <a:r>
              <a:rPr lang="fr-FR" sz="1400" dirty="0">
                <a:solidFill>
                  <a:srgbClr val="00B050"/>
                </a:solidFill>
                <a:latin typeface="Consolas" panose="020B0609020204030204" pitchFamily="49" charset="0"/>
              </a:rPr>
              <a:t>Contexte: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Étant donné </a:t>
            </a:r>
            <a:r>
              <a:rPr lang="fr-FR" sz="1400" dirty="0">
                <a:latin typeface="Consolas" panose="020B0609020204030204" pitchFamily="49" charset="0"/>
              </a:rPr>
              <a:t>les personnes avec leur </a:t>
            </a:r>
            <a:r>
              <a:rPr lang="fr-FR" sz="1400" dirty="0" err="1">
                <a:latin typeface="Consolas" panose="020B0609020204030204" pitchFamily="49" charset="0"/>
              </a:rPr>
              <a:t>antécédants</a:t>
            </a:r>
            <a:r>
              <a:rPr lang="fr-FR" sz="1400" dirty="0">
                <a:latin typeface="Consolas" panose="020B0609020204030204" pitchFamily="49" charset="0"/>
              </a:rPr>
              <a:t> médicaux contexte 4: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firstName</a:t>
            </a:r>
            <a:r>
              <a:rPr lang="fr-FR" sz="1400" dirty="0" err="1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lastName</a:t>
            </a:r>
            <a:r>
              <a:rPr lang="fr-FR" sz="1400" dirty="0" err="1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age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address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    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city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zip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phone     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email        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medications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          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allergies 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|"John"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  </a:t>
            </a:r>
            <a:r>
              <a:rPr lang="fr-FR" sz="1400" dirty="0">
                <a:latin typeface="Consolas" panose="020B0609020204030204" pitchFamily="49" charset="0"/>
              </a:rPr>
              <a:t>|"Boyd"  |"30"|"1509 </a:t>
            </a:r>
            <a:r>
              <a:rPr lang="fr-FR" sz="1400" dirty="0" err="1">
                <a:latin typeface="Consolas" panose="020B0609020204030204" pitchFamily="49" charset="0"/>
              </a:rPr>
              <a:t>Culver</a:t>
            </a:r>
            <a:r>
              <a:rPr lang="fr-FR" sz="1400" dirty="0">
                <a:latin typeface="Consolas" panose="020B0609020204030204" pitchFamily="49" charset="0"/>
              </a:rPr>
              <a:t> St"|"Culver"|"97451"|"841-874-6512"|"boyd@email.com" |"aznol:350mg, hyzol:100mg"|"peanut, wasp"|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|"</a:t>
            </a:r>
            <a:r>
              <a:rPr lang="fr-FR" sz="1400" dirty="0" err="1">
                <a:latin typeface="Consolas" panose="020B0609020204030204" pitchFamily="49" charset="0"/>
              </a:rPr>
              <a:t>Tenley</a:t>
            </a:r>
            <a:r>
              <a:rPr lang="fr-FR" sz="1400" dirty="0">
                <a:latin typeface="Consolas" panose="020B0609020204030204" pitchFamily="49" charset="0"/>
              </a:rPr>
              <a:t>"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latin typeface="Consolas" panose="020B0609020204030204" pitchFamily="49" charset="0"/>
              </a:rPr>
              <a:t>|"Boyd"  |"18"|"1509 </a:t>
            </a:r>
            <a:r>
              <a:rPr lang="fr-FR" sz="1400" dirty="0" err="1">
                <a:latin typeface="Consolas" panose="020B0609020204030204" pitchFamily="49" charset="0"/>
              </a:rPr>
              <a:t>Culver</a:t>
            </a:r>
            <a:r>
              <a:rPr lang="fr-FR" sz="1400" dirty="0">
                <a:latin typeface="Consolas" panose="020B0609020204030204" pitchFamily="49" charset="0"/>
              </a:rPr>
              <a:t> St"|"Culver"|"97451"|"841-874-6513"|"tboyd@email.com"|"hyzol:100mg"             |"</a:t>
            </a:r>
            <a:r>
              <a:rPr lang="fr-FR" sz="1400" dirty="0" err="1">
                <a:latin typeface="Consolas" panose="020B0609020204030204" pitchFamily="49" charset="0"/>
              </a:rPr>
              <a:t>peanut</a:t>
            </a:r>
            <a:r>
              <a:rPr lang="fr-FR" sz="1400" dirty="0">
                <a:latin typeface="Consolas" panose="020B0609020204030204" pitchFamily="49" charset="0"/>
              </a:rPr>
              <a:t>"      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|"Tony"   |"Boyd"  |"12"|"1509 </a:t>
            </a:r>
            <a:r>
              <a:rPr lang="fr-FR" sz="1400" dirty="0" err="1">
                <a:latin typeface="Consolas" panose="020B0609020204030204" pitchFamily="49" charset="0"/>
              </a:rPr>
              <a:t>Culver</a:t>
            </a:r>
            <a:r>
              <a:rPr lang="fr-FR" sz="1400" dirty="0">
                <a:latin typeface="Consolas" panose="020B0609020204030204" pitchFamily="49" charset="0"/>
              </a:rPr>
              <a:t> St"|"Culver"|"97451"|"841-874-6512"|"jboyd@email.com"|                          |              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|"Tessa"  |"Carman"|"20"|"834 </a:t>
            </a:r>
            <a:r>
              <a:rPr lang="fr-FR" sz="1400" dirty="0" err="1">
                <a:latin typeface="Consolas" panose="020B0609020204030204" pitchFamily="49" charset="0"/>
              </a:rPr>
              <a:t>Binoc</a:t>
            </a:r>
            <a:r>
              <a:rPr lang="fr-FR" sz="1400" dirty="0">
                <a:latin typeface="Consolas" panose="020B0609020204030204" pitchFamily="49" charset="0"/>
              </a:rPr>
              <a:t> Ave" |"Culver"|"97451"|"841-874-6514"|"tenz@email.com" |                          |              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Étant donné </a:t>
            </a:r>
            <a:r>
              <a:rPr lang="fr-FR" sz="1400" dirty="0">
                <a:latin typeface="Consolas" panose="020B0609020204030204" pitchFamily="49" charset="0"/>
              </a:rPr>
              <a:t>les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latin typeface="Consolas" panose="020B0609020204030204" pitchFamily="49" charset="0"/>
              </a:rPr>
              <a:t>stations contexte 4: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|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num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address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    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|"1" |"1509 Culver St"|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|"2" |"1509 Culver St"|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|"3" |"834 Binoc Ave" |</a:t>
            </a:r>
          </a:p>
          <a:p>
            <a:pPr marL="0" indent="0" defTabSz="360000">
              <a:spcBef>
                <a:spcPts val="0"/>
              </a:spcBef>
              <a:buNone/>
            </a:pPr>
            <a:endParaRPr lang="fr-FR" sz="1400" dirty="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</a:t>
            </a:r>
            <a:r>
              <a:rPr lang="fr-FR" sz="1400" dirty="0">
                <a:solidFill>
                  <a:srgbClr val="00B050"/>
                </a:solidFill>
                <a:latin typeface="Consolas" panose="020B0609020204030204" pitchFamily="49" charset="0"/>
              </a:rPr>
              <a:t>Scénario: </a:t>
            </a:r>
            <a:r>
              <a:rPr lang="fr-FR" sz="1400" dirty="0">
                <a:latin typeface="Consolas" panose="020B0609020204030204" pitchFamily="49" charset="0"/>
              </a:rPr>
              <a:t>4A : l’adresse existe 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Quand</a:t>
            </a:r>
            <a:r>
              <a:rPr lang="fr-FR" sz="1400" dirty="0">
                <a:latin typeface="Consolas" panose="020B0609020204030204" pitchFamily="49" charset="0"/>
              </a:rPr>
              <a:t> utilisateur 4A requête l’</a:t>
            </a:r>
            <a:r>
              <a:rPr lang="fr-FR" sz="1400" dirty="0" err="1">
                <a:latin typeface="Consolas" panose="020B0609020204030204" pitchFamily="49" charset="0"/>
              </a:rPr>
              <a:t>address</a:t>
            </a:r>
            <a:r>
              <a:rPr lang="en-US" sz="1400" dirty="0"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"1509 Culver St"</a:t>
            </a:r>
            <a:endParaRPr lang="fr-FR" sz="1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Alors</a:t>
            </a:r>
            <a:r>
              <a:rPr lang="fr-FR" sz="1400" dirty="0">
                <a:latin typeface="Consolas" panose="020B0609020204030204" pitchFamily="49" charset="0"/>
              </a:rPr>
              <a:t> la liste A des habitants est: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lastName</a:t>
            </a:r>
            <a:r>
              <a:rPr lang="fr-FR" sz="1400" dirty="0" err="1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phone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    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age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medications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          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allergies 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|"Boyd"  |"841-874-6512"|"30"|"aznol:350mg, hyzol:100mg"|"peanut, wasp"|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|"Boyd"  |"841-874-6513"|"18"|"hyzol:100mg"             |"</a:t>
            </a:r>
            <a:r>
              <a:rPr lang="fr-FR" sz="1400" dirty="0" err="1">
                <a:latin typeface="Consolas" panose="020B0609020204030204" pitchFamily="49" charset="0"/>
              </a:rPr>
              <a:t>peanut</a:t>
            </a:r>
            <a:r>
              <a:rPr lang="fr-FR" sz="1400" dirty="0">
                <a:latin typeface="Consolas" panose="020B0609020204030204" pitchFamily="49" charset="0"/>
              </a:rPr>
              <a:t>"      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|"Boyd"  |"841-874-6512"|"12"|                          |              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Alors</a:t>
            </a:r>
            <a:r>
              <a:rPr lang="fr-FR" sz="1400" dirty="0">
                <a:latin typeface="Consolas" panose="020B0609020204030204" pitchFamily="49" charset="0"/>
              </a:rPr>
              <a:t> le numéro A de la caserne de pompiers la desservant est:</a:t>
            </a:r>
            <a:endParaRPr lang="fr-FR" sz="1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|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Station number</a:t>
            </a:r>
            <a:r>
              <a:rPr lang="fr-FR" sz="1400">
                <a:latin typeface="Consolas" panose="020B0609020204030204" pitchFamily="49" charset="0"/>
              </a:rPr>
              <a:t>|</a:t>
            </a:r>
            <a:endParaRPr lang="fr-FR" sz="1400" dirty="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</a:t>
            </a:r>
            <a:r>
              <a:rPr lang="fr-FR" sz="1400">
                <a:latin typeface="Consolas" panose="020B0609020204030204" pitchFamily="49" charset="0"/>
              </a:rPr>
              <a:t>|"1, 2"    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</a:t>
            </a:r>
            <a:r>
              <a:rPr lang="fr-FR" sz="1400" dirty="0">
                <a:solidFill>
                  <a:srgbClr val="00B050"/>
                </a:solidFill>
                <a:latin typeface="Consolas" panose="020B0609020204030204" pitchFamily="49" charset="0"/>
              </a:rPr>
              <a:t>Scénario: </a:t>
            </a:r>
            <a:r>
              <a:rPr lang="fr-FR" sz="1400" dirty="0">
                <a:latin typeface="Consolas" panose="020B0609020204030204" pitchFamily="49" charset="0"/>
              </a:rPr>
              <a:t>4B : l’adresse n’existe pas: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Quand</a:t>
            </a:r>
            <a:r>
              <a:rPr lang="fr-FR" sz="1400" dirty="0">
                <a:latin typeface="Consolas" panose="020B0609020204030204" pitchFamily="49" charset="0"/>
              </a:rPr>
              <a:t> utilisateur 4B requête l’</a:t>
            </a:r>
            <a:r>
              <a:rPr lang="fr-FR" sz="1400" dirty="0" err="1">
                <a:latin typeface="Consolas" panose="020B0609020204030204" pitchFamily="49" charset="0"/>
              </a:rPr>
              <a:t>address</a:t>
            </a:r>
            <a:r>
              <a:rPr lang="en-US" sz="1400" dirty="0"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"112 Steppes Pl"</a:t>
            </a:r>
            <a:endParaRPr lang="fr-FR" sz="1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Alors</a:t>
            </a:r>
            <a:r>
              <a:rPr lang="fr-FR" sz="1400" dirty="0">
                <a:latin typeface="Consolas" panose="020B0609020204030204" pitchFamily="49" charset="0"/>
              </a:rPr>
              <a:t> la liste B des habitants est: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Alors</a:t>
            </a:r>
            <a:r>
              <a:rPr lang="fr-FR" sz="1400" dirty="0">
                <a:latin typeface="Consolas" panose="020B0609020204030204" pitchFamily="49" charset="0"/>
              </a:rPr>
              <a:t> le numéro B de la caserne de pompiers la desservant est: 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E404544-46A4-47E3-ABC8-EAD4F4919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9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47522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19782</TotalTime>
  <Words>4014</Words>
  <Application>Microsoft Office PowerPoint</Application>
  <PresentationFormat>Grand écran</PresentationFormat>
  <Paragraphs>410</Paragraphs>
  <Slides>23</Slides>
  <Notes>23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Calibri Light</vt:lpstr>
      <vt:lpstr>Consolas</vt:lpstr>
      <vt:lpstr>Courier New</vt:lpstr>
      <vt:lpstr>Montserrat</vt:lpstr>
      <vt:lpstr>Wingdings</vt:lpstr>
      <vt:lpstr>Thème Office</vt:lpstr>
      <vt:lpstr>Présentation PowerPoint</vt:lpstr>
      <vt:lpstr>Sommaire</vt:lpstr>
      <vt:lpstr>Les contraintes techniques</vt:lpstr>
      <vt:lpstr>Exigences</vt:lpstr>
      <vt:lpstr>Les besoins du back-end</vt:lpstr>
      <vt:lpstr>Test d’acceptation 1 / </vt:lpstr>
      <vt:lpstr>Test d’acceptation 2 / </vt:lpstr>
      <vt:lpstr>Test d’acceptation 3 / </vt:lpstr>
      <vt:lpstr>Test d’acceptation 4 / </vt:lpstr>
      <vt:lpstr>Test d’acceptation 5 / </vt:lpstr>
      <vt:lpstr>Test d’acceptation 6 / </vt:lpstr>
      <vt:lpstr>Test d’acceptation 7 / </vt:lpstr>
      <vt:lpstr>UML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Olivier MOREL</dc:creator>
  <cp:lastModifiedBy>Olivier MOREL</cp:lastModifiedBy>
  <cp:revision>146</cp:revision>
  <dcterms:created xsi:type="dcterms:W3CDTF">2021-07-12T12:52:13Z</dcterms:created>
  <dcterms:modified xsi:type="dcterms:W3CDTF">2022-09-08T22:16:28Z</dcterms:modified>
</cp:coreProperties>
</file>