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6" r:id="rId4"/>
    <p:sldId id="261" r:id="rId5"/>
    <p:sldId id="265" r:id="rId6"/>
    <p:sldId id="264" r:id="rId7"/>
    <p:sldId id="267" r:id="rId8"/>
    <p:sldId id="268" r:id="rId9"/>
    <p:sldId id="260" r:id="rId10"/>
    <p:sldId id="25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2" autoAdjust="0"/>
    <p:restoredTop sz="94660"/>
  </p:normalViewPr>
  <p:slideViewPr>
    <p:cSldViewPr snapToGrid="0">
      <p:cViewPr>
        <p:scale>
          <a:sx n="110" d="100"/>
          <a:sy n="110" d="100"/>
        </p:scale>
        <p:origin x="57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83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2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19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20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86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6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462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29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97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214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963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5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477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85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9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979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57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F04CB-5847-49A8-90FF-CEE7AA7EAF90}" type="datetimeFigureOut">
              <a:rPr lang="pt-PT" smtClean="0"/>
              <a:t>03/06/2020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AFB49A-7CF8-427A-A24A-99E1A15F0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737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FB1B1-0B50-45DA-962A-FE665CA25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1018433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Projeto LSD nº4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3948B-451E-49BF-8BB2-73573DB32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André Pragosa Clérigo, 98485</a:t>
            </a:r>
          </a:p>
          <a:p>
            <a:r>
              <a:rPr lang="pt-PT" dirty="0"/>
              <a:t>DETI</a:t>
            </a:r>
          </a:p>
          <a:p>
            <a:r>
              <a:rPr lang="pt-PT" dirty="0"/>
              <a:t>Universidade De Aveiro</a:t>
            </a:r>
          </a:p>
        </p:txBody>
      </p:sp>
    </p:spTree>
    <p:extLst>
      <p:ext uri="{BB962C8B-B14F-4D97-AF65-F5344CB8AC3E}">
        <p14:creationId xmlns:p14="http://schemas.microsoft.com/office/powerpoint/2010/main" val="29223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7EBAA-C5FC-478B-9ED2-30B2D6EB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Fase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A10386-E7F6-44B5-926D-A439ED7D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8"/>
            <a:ext cx="24503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b="1" dirty="0"/>
              <a:t>Componente criado nesta fase:</a:t>
            </a:r>
          </a:p>
          <a:p>
            <a:r>
              <a:rPr lang="pt-PT" sz="2000" b="1" dirty="0" err="1"/>
              <a:t>ControlUnit</a:t>
            </a:r>
            <a:endParaRPr lang="pt-PT" sz="2000" b="1" dirty="0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F7135D3-55B8-4EA4-A0D5-367DE4572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81"/>
          <a:stretch/>
        </p:blipFill>
        <p:spPr>
          <a:xfrm>
            <a:off x="3358253" y="1832038"/>
            <a:ext cx="4334599" cy="3875075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30A309A-5795-46DF-9481-33E3BEF00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94" y="1490576"/>
            <a:ext cx="4224488" cy="45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7F4739-382A-437F-8D24-0E0B6E2293DA}"/>
              </a:ext>
            </a:extLst>
          </p:cNvPr>
          <p:cNvSpPr txBox="1"/>
          <p:nvPr/>
        </p:nvSpPr>
        <p:spPr>
          <a:xfrm>
            <a:off x="6392091" y="6063734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9. </a:t>
            </a:r>
            <a:r>
              <a:rPr lang="pt-PT" dirty="0" err="1"/>
              <a:t>ControlUnit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653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20622-4D1F-4934-8DC3-B82FDE33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5175"/>
            <a:ext cx="10353762" cy="970450"/>
          </a:xfrm>
        </p:spPr>
        <p:txBody>
          <a:bodyPr/>
          <a:lstStyle/>
          <a:p>
            <a:pPr algn="l"/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Fase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D3CBA5-E118-4799-BB23-CBF4F7AD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36" y="2038865"/>
            <a:ext cx="5013960" cy="4351338"/>
          </a:xfrm>
        </p:spPr>
        <p:txBody>
          <a:bodyPr/>
          <a:lstStyle/>
          <a:p>
            <a:pPr marL="0" indent="0">
              <a:buNone/>
            </a:pPr>
            <a:r>
              <a:rPr lang="pt-PT" b="1" dirty="0"/>
              <a:t>Ligação dos componentes criados na Fase 1 com o componente da Fase 2, adicionando um CLK e um RESET “Global”.</a:t>
            </a:r>
          </a:p>
          <a:p>
            <a:pPr marL="0" indent="0">
              <a:buNone/>
            </a:pPr>
            <a:r>
              <a:rPr lang="pt-PT" b="1" dirty="0"/>
              <a:t>Digo RESET “Global”, pois este só afeta o ProgramCounter_12 e o Registers8.</a:t>
            </a:r>
          </a:p>
        </p:txBody>
      </p:sp>
      <p:pic>
        <p:nvPicPr>
          <p:cNvPr id="5" name="Imagem 4" descr="Uma imagem com captura de ecrã, texto&#10;&#10;Descrição gerada automaticamente">
            <a:extLst>
              <a:ext uri="{FF2B5EF4-FFF2-40B4-BE49-F238E27FC236}">
                <a16:creationId xmlns:a16="http://schemas.microsoft.com/office/drawing/2014/main" id="{B9E94223-60FE-4807-8A0F-DB31B3DB7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92" y="502926"/>
            <a:ext cx="3941704" cy="58521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88367CF-56A9-4E80-9CE9-44D2939A724C}"/>
              </a:ext>
            </a:extLst>
          </p:cNvPr>
          <p:cNvSpPr txBox="1"/>
          <p:nvPr/>
        </p:nvSpPr>
        <p:spPr>
          <a:xfrm>
            <a:off x="6952848" y="6355073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10. </a:t>
            </a:r>
            <a:r>
              <a:rPr lang="pt-PT" dirty="0" err="1"/>
              <a:t>MicroProcessador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267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20622-4D1F-4934-8DC3-B82FDE33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Fase 3 - Visual</a:t>
            </a:r>
          </a:p>
        </p:txBody>
      </p:sp>
      <p:pic>
        <p:nvPicPr>
          <p:cNvPr id="5" name="Marcador de Posição de Conteúdo 4" descr="Uma imagem com computador, teclado, suspenso, mesa&#10;&#10;Descrição gerada automaticamente">
            <a:extLst>
              <a:ext uri="{FF2B5EF4-FFF2-40B4-BE49-F238E27FC236}">
                <a16:creationId xmlns:a16="http://schemas.microsoft.com/office/drawing/2014/main" id="{0E323EDE-9077-4C0D-865E-97B8AA3A5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53" y="1708105"/>
            <a:ext cx="8812046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DAE384-58C8-40EF-B323-E2AB643C0393}"/>
              </a:ext>
            </a:extLst>
          </p:cNvPr>
          <p:cNvSpPr txBox="1"/>
          <p:nvPr/>
        </p:nvSpPr>
        <p:spPr>
          <a:xfrm>
            <a:off x="3940888" y="6063734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11. Esquema do </a:t>
            </a:r>
            <a:r>
              <a:rPr lang="pt-PT" dirty="0" err="1"/>
              <a:t>MicroProcessador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731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930BA-5D6C-4FDD-BF3B-BB43D828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Fase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315D25-DA84-4B9C-9C13-95977820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effectLst/>
              </a:rPr>
              <a:t>Componentes criados nesta fase:</a:t>
            </a:r>
          </a:p>
          <a:p>
            <a:r>
              <a:rPr lang="pt-PT" b="1" dirty="0">
                <a:effectLst/>
              </a:rPr>
              <a:t>Mux2_1_8b</a:t>
            </a:r>
          </a:p>
          <a:p>
            <a:r>
              <a:rPr lang="pt-PT" b="1" dirty="0">
                <a:effectLst/>
              </a:rPr>
              <a:t>ProgramCounter_12</a:t>
            </a:r>
          </a:p>
          <a:p>
            <a:r>
              <a:rPr lang="pt-PT" b="1" dirty="0">
                <a:effectLst/>
              </a:rPr>
              <a:t>SignExtend_7b_to_8b</a:t>
            </a:r>
          </a:p>
          <a:p>
            <a:r>
              <a:rPr lang="pt-PT" b="1" dirty="0">
                <a:effectLst/>
              </a:rPr>
              <a:t>ALU8</a:t>
            </a:r>
          </a:p>
          <a:p>
            <a:r>
              <a:rPr lang="pt-PT" b="1" dirty="0">
                <a:effectLst/>
              </a:rPr>
              <a:t>DMemory_256_8</a:t>
            </a:r>
          </a:p>
          <a:p>
            <a:r>
              <a:rPr lang="pt-PT" b="1" dirty="0">
                <a:effectLst/>
              </a:rPr>
              <a:t>IMemory_16_16</a:t>
            </a:r>
          </a:p>
          <a:p>
            <a:r>
              <a:rPr lang="pt-PT" b="1" dirty="0">
                <a:effectLst/>
              </a:rPr>
              <a:t>Registers8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3849C-9764-477C-9FB2-AD482CED3541}"/>
              </a:ext>
            </a:extLst>
          </p:cNvPr>
          <p:cNvSpPr txBox="1"/>
          <p:nvPr/>
        </p:nvSpPr>
        <p:spPr>
          <a:xfrm>
            <a:off x="5338966" y="1690688"/>
            <a:ext cx="3093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tx2"/>
                </a:solidFill>
              </a:rPr>
              <a:t>Instruções dadas no guião</a:t>
            </a:r>
          </a:p>
        </p:txBody>
      </p:sp>
      <p:pic>
        <p:nvPicPr>
          <p:cNvPr id="6" name="Imagem 5" descr="Uma imagem com janela, mesa, grande, telefone&#10;&#10;Descrição gerada automaticamente">
            <a:extLst>
              <a:ext uri="{FF2B5EF4-FFF2-40B4-BE49-F238E27FC236}">
                <a16:creationId xmlns:a16="http://schemas.microsoft.com/office/drawing/2014/main" id="{D351561D-2FE9-4725-A192-5CB1F19F2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61" y="2201436"/>
            <a:ext cx="6435023" cy="13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D153A-0B3F-45FF-B854-D2EC8148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Fase 1 - Descodificação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A35297E3-BE03-4909-BDB0-76A2ACEFC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198732"/>
              </p:ext>
            </p:extLst>
          </p:nvPr>
        </p:nvGraphicFramePr>
        <p:xfrm>
          <a:off x="7719060" y="1580050"/>
          <a:ext cx="4133306" cy="38404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62791">
                  <a:extLst>
                    <a:ext uri="{9D8B030D-6E8A-4147-A177-3AD203B41FA5}">
                      <a16:colId xmlns:a16="http://schemas.microsoft.com/office/drawing/2014/main" val="2907419416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019590950"/>
                    </a:ext>
                  </a:extLst>
                </a:gridCol>
                <a:gridCol w="785339">
                  <a:extLst>
                    <a:ext uri="{9D8B030D-6E8A-4147-A177-3AD203B41FA5}">
                      <a16:colId xmlns:a16="http://schemas.microsoft.com/office/drawing/2014/main" val="3736172734"/>
                    </a:ext>
                  </a:extLst>
                </a:gridCol>
                <a:gridCol w="661329">
                  <a:extLst>
                    <a:ext uri="{9D8B030D-6E8A-4147-A177-3AD203B41FA5}">
                      <a16:colId xmlns:a16="http://schemas.microsoft.com/office/drawing/2014/main" val="333209858"/>
                    </a:ext>
                  </a:extLst>
                </a:gridCol>
                <a:gridCol w="661329">
                  <a:extLst>
                    <a:ext uri="{9D8B030D-6E8A-4147-A177-3AD203B41FA5}">
                      <a16:colId xmlns:a16="http://schemas.microsoft.com/office/drawing/2014/main" val="354129125"/>
                    </a:ext>
                  </a:extLst>
                </a:gridCol>
                <a:gridCol w="661329">
                  <a:extLst>
                    <a:ext uri="{9D8B030D-6E8A-4147-A177-3AD203B41FA5}">
                      <a16:colId xmlns:a16="http://schemas.microsoft.com/office/drawing/2014/main" val="4092923234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rtl="0" fontAlgn="ctr"/>
                      <a:endParaRPr lang="pt-PT" dirty="0">
                        <a:effectLst/>
                      </a:endParaRPr>
                    </a:p>
                  </a:txBody>
                  <a:tcPr marL="28575" marR="28575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>
                          <a:effectLst/>
                        </a:rPr>
                        <a:t>opcode</a:t>
                      </a:r>
                    </a:p>
                  </a:txBody>
                  <a:tcPr marL="28575" marR="28575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>
                          <a:effectLst/>
                        </a:rPr>
                        <a:t>rs</a:t>
                      </a:r>
                    </a:p>
                  </a:txBody>
                  <a:tcPr marL="28575" marR="28575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>
                          <a:effectLst/>
                        </a:rPr>
                        <a:t>rt</a:t>
                      </a:r>
                    </a:p>
                  </a:txBody>
                  <a:tcPr marL="28575" marR="28575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PT">
                          <a:effectLst/>
                        </a:rPr>
                        <a:t>adress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9396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>
                          <a:effectLst/>
                        </a:rPr>
                        <a:t>rd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>
                          <a:effectLst/>
                        </a:rPr>
                        <a:t>func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697830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111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effectLst/>
                        </a:rPr>
                        <a:t>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0000000</a:t>
                      </a:r>
                    </a:p>
                  </a:txBody>
                  <a:tcPr marL="28575" marR="28575" marT="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96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effectLst/>
                        </a:rPr>
                        <a:t>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0000001</a:t>
                      </a:r>
                    </a:p>
                  </a:txBody>
                  <a:tcPr marL="28575" marR="28575" marT="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09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0110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604051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0000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37782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>
                          <a:effectLst/>
                        </a:rPr>
                        <a:t>100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0000001</a:t>
                      </a:r>
                    </a:p>
                  </a:txBody>
                  <a:tcPr marL="28575" marR="28575" marT="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2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0110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207751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0000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214869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0000001</a:t>
                      </a:r>
                    </a:p>
                  </a:txBody>
                  <a:tcPr marL="28575" marR="28575" marT="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66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0110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243207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0000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383906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110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010</a:t>
                      </a:r>
                    </a:p>
                  </a:txBody>
                  <a:tcPr marL="28575" marR="28575" marT="0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0000010</a:t>
                      </a:r>
                    </a:p>
                  </a:txBody>
                  <a:tcPr marL="28575" marR="28575" marT="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2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PT">
                          <a:effectLst/>
                        </a:rPr>
                        <a:t>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110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0000011</a:t>
                      </a:r>
                    </a:p>
                  </a:txBody>
                  <a:tcPr marL="28575" marR="28575" marT="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743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C9BE808-5F5B-4690-8674-FBE646286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64497"/>
              </p:ext>
            </p:extLst>
          </p:nvPr>
        </p:nvGraphicFramePr>
        <p:xfrm>
          <a:off x="4815205" y="1580050"/>
          <a:ext cx="2690280" cy="42478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8056">
                  <a:extLst>
                    <a:ext uri="{9D8B030D-6E8A-4147-A177-3AD203B41FA5}">
                      <a16:colId xmlns:a16="http://schemas.microsoft.com/office/drawing/2014/main" val="3966162893"/>
                    </a:ext>
                  </a:extLst>
                </a:gridCol>
                <a:gridCol w="538056">
                  <a:extLst>
                    <a:ext uri="{9D8B030D-6E8A-4147-A177-3AD203B41FA5}">
                      <a16:colId xmlns:a16="http://schemas.microsoft.com/office/drawing/2014/main" val="396082080"/>
                    </a:ext>
                  </a:extLst>
                </a:gridCol>
                <a:gridCol w="538056">
                  <a:extLst>
                    <a:ext uri="{9D8B030D-6E8A-4147-A177-3AD203B41FA5}">
                      <a16:colId xmlns:a16="http://schemas.microsoft.com/office/drawing/2014/main" val="4095161014"/>
                    </a:ext>
                  </a:extLst>
                </a:gridCol>
                <a:gridCol w="538056">
                  <a:extLst>
                    <a:ext uri="{9D8B030D-6E8A-4147-A177-3AD203B41FA5}">
                      <a16:colId xmlns:a16="http://schemas.microsoft.com/office/drawing/2014/main" val="1099819147"/>
                    </a:ext>
                  </a:extLst>
                </a:gridCol>
                <a:gridCol w="538056">
                  <a:extLst>
                    <a:ext uri="{9D8B030D-6E8A-4147-A177-3AD203B41FA5}">
                      <a16:colId xmlns:a16="http://schemas.microsoft.com/office/drawing/2014/main" val="1890824545"/>
                    </a:ext>
                  </a:extLst>
                </a:gridCol>
              </a:tblGrid>
              <a:tr h="296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 dirty="0">
                          <a:effectLst/>
                        </a:rPr>
                        <a:t>1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LW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$0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$1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0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264123629"/>
                  </a:ext>
                </a:extLst>
              </a:tr>
              <a:tr h="315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 dirty="0">
                          <a:effectLst/>
                        </a:rPr>
                        <a:t>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ADDI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$0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1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913204916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3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MUU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$1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$3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2445020369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4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ADD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$0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$3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$4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151063763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5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ADDI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1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2243413764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6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MUU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$1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$3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02966261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7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ADD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$4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$3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$4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397674866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8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ADDI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1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998346803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9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MUU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$1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$3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389730665"/>
                  </a:ext>
                </a:extLst>
              </a:tr>
              <a:tr h="394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10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ADD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$4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$3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$4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521880544"/>
                  </a:ext>
                </a:extLst>
              </a:tr>
              <a:tr h="277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11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SW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$0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$2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4290516873"/>
                  </a:ext>
                </a:extLst>
              </a:tr>
              <a:tr h="202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300">
                          <a:effectLst/>
                        </a:rPr>
                        <a:t>12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SW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$0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$4</a:t>
                      </a: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$3</a:t>
                      </a: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39913908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EEC358B-26F5-4E9B-A1F4-09E4D955A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29"/>
              </p:ext>
            </p:extLst>
          </p:nvPr>
        </p:nvGraphicFramePr>
        <p:xfrm>
          <a:off x="3135986" y="1580050"/>
          <a:ext cx="1395976" cy="498374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7988">
                  <a:extLst>
                    <a:ext uri="{9D8B030D-6E8A-4147-A177-3AD203B41FA5}">
                      <a16:colId xmlns:a16="http://schemas.microsoft.com/office/drawing/2014/main" val="2064110136"/>
                    </a:ext>
                  </a:extLst>
                </a:gridCol>
                <a:gridCol w="697988">
                  <a:extLst>
                    <a:ext uri="{9D8B030D-6E8A-4147-A177-3AD203B41FA5}">
                      <a16:colId xmlns:a16="http://schemas.microsoft.com/office/drawing/2014/main" val="503347942"/>
                    </a:ext>
                  </a:extLst>
                </a:gridCol>
              </a:tblGrid>
              <a:tr h="28358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PT" sz="1300" dirty="0">
                          <a:effectLst/>
                        </a:rPr>
                        <a:t>Tabela tipo 2</a:t>
                      </a:r>
                    </a:p>
                  </a:txBody>
                  <a:tcPr marL="16263" marR="16263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29122"/>
                  </a:ext>
                </a:extLst>
              </a:tr>
              <a:tr h="312249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 err="1">
                          <a:effectLst/>
                        </a:rPr>
                        <a:t>func</a:t>
                      </a:r>
                      <a:endParaRPr lang="pt-PT" sz="1300" dirty="0">
                        <a:effectLst/>
                      </a:endParaRP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solidFill>
                            <a:srgbClr val="000000"/>
                          </a:solidFill>
                          <a:effectLst/>
                        </a:rPr>
                        <a:t>operação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741931059"/>
                  </a:ext>
                </a:extLst>
              </a:tr>
              <a:tr h="312249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0000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solidFill>
                            <a:srgbClr val="000000"/>
                          </a:solidFill>
                          <a:effectLst/>
                        </a:rPr>
                        <a:t>ADD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1293041732"/>
                  </a:ext>
                </a:extLst>
              </a:tr>
              <a:tr h="25260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0001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SUB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1422658723"/>
                  </a:ext>
                </a:extLst>
              </a:tr>
              <a:tr h="312249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0010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AND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4105663743"/>
                  </a:ext>
                </a:extLst>
              </a:tr>
              <a:tr h="281139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0011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OR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1580729285"/>
                  </a:ext>
                </a:extLst>
              </a:tr>
              <a:tr h="312249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0100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XNOR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1874041854"/>
                  </a:ext>
                </a:extLst>
              </a:tr>
              <a:tr h="312249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0101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NOR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1198981264"/>
                  </a:ext>
                </a:extLst>
              </a:tr>
              <a:tr h="312249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0110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MUU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2600943456"/>
                  </a:ext>
                </a:extLst>
              </a:tr>
              <a:tr h="312249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0111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MUS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2287350549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1000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SLL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489494531"/>
                  </a:ext>
                </a:extLst>
              </a:tr>
              <a:tr h="254095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1001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SRL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52836014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1010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SRA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3426555120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1011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EQ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3864601183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1100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SLS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192185837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1101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SLU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40320496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1110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SGS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1466437028"/>
                  </a:ext>
                </a:extLst>
              </a:tr>
              <a:tr h="156124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>
                          <a:effectLst/>
                        </a:rPr>
                        <a:t>1111</a:t>
                      </a:r>
                    </a:p>
                  </a:txBody>
                  <a:tcPr marL="16263" marR="16263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300" dirty="0">
                          <a:effectLst/>
                        </a:rPr>
                        <a:t>SGU</a:t>
                      </a:r>
                    </a:p>
                  </a:txBody>
                  <a:tcPr marL="16263" marR="16263" marT="0" marB="0" anchor="ctr"/>
                </a:tc>
                <a:extLst>
                  <a:ext uri="{0D108BD9-81ED-4DB2-BD59-A6C34878D82A}">
                    <a16:rowId xmlns:a16="http://schemas.microsoft.com/office/drawing/2014/main" val="3427228674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ACE3A12-E59D-4887-964E-750D36929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23481"/>
              </p:ext>
            </p:extLst>
          </p:nvPr>
        </p:nvGraphicFramePr>
        <p:xfrm>
          <a:off x="668955" y="1580050"/>
          <a:ext cx="2151622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5584">
                  <a:extLst>
                    <a:ext uri="{9D8B030D-6E8A-4147-A177-3AD203B41FA5}">
                      <a16:colId xmlns:a16="http://schemas.microsoft.com/office/drawing/2014/main" val="3087180850"/>
                    </a:ext>
                  </a:extLst>
                </a:gridCol>
                <a:gridCol w="1236038">
                  <a:extLst>
                    <a:ext uri="{9D8B030D-6E8A-4147-A177-3AD203B41FA5}">
                      <a16:colId xmlns:a16="http://schemas.microsoft.com/office/drawing/2014/main" val="89150355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PT" dirty="0">
                          <a:effectLst/>
                        </a:rPr>
                        <a:t>Tabela dados tipo 1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0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 err="1">
                          <a:effectLst/>
                        </a:rPr>
                        <a:t>opcode</a:t>
                      </a:r>
                      <a:endParaRPr lang="pt-PT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instrução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756503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000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effectLst/>
                        </a:rPr>
                        <a:t>NOP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036525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effectLst/>
                        </a:rPr>
                        <a:t>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Todas </a:t>
                      </a:r>
                      <a:r>
                        <a:rPr lang="pt-PT" dirty="0" err="1">
                          <a:solidFill>
                            <a:srgbClr val="000000"/>
                          </a:solidFill>
                          <a:effectLst/>
                        </a:rPr>
                        <a:t>inst</a:t>
                      </a:r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PT" dirty="0" err="1">
                          <a:solidFill>
                            <a:srgbClr val="000000"/>
                          </a:solidFill>
                          <a:effectLst/>
                        </a:rPr>
                        <a:t>aritm</a:t>
                      </a:r>
                      <a:r>
                        <a:rPr lang="pt-PT" dirty="0">
                          <a:solidFill>
                            <a:srgbClr val="000000"/>
                          </a:solidFill>
                          <a:effectLst/>
                        </a:rPr>
                        <a:t> ou logicas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83711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100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ADDI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467457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110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effectLst/>
                        </a:rPr>
                        <a:t>SW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512715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>
                          <a:solidFill>
                            <a:srgbClr val="000000"/>
                          </a:solidFill>
                          <a:effectLst/>
                        </a:rPr>
                        <a:t>111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dirty="0">
                          <a:effectLst/>
                        </a:rPr>
                        <a:t>LW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5692085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46511D-29E0-4FA6-A34B-FE5CF32CC59F}"/>
              </a:ext>
            </a:extLst>
          </p:cNvPr>
          <p:cNvSpPr txBox="1"/>
          <p:nvPr/>
        </p:nvSpPr>
        <p:spPr>
          <a:xfrm>
            <a:off x="4705553" y="5879068"/>
            <a:ext cx="277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Tabela 1. Instruções dadas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AC7EB0-8C12-4672-9FFF-AC4DBC7E63A2}"/>
              </a:ext>
            </a:extLst>
          </p:cNvPr>
          <p:cNvSpPr txBox="1"/>
          <p:nvPr/>
        </p:nvSpPr>
        <p:spPr>
          <a:xfrm>
            <a:off x="7975794" y="5458557"/>
            <a:ext cx="361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Tabela 2. Instruções descodificadas</a:t>
            </a:r>
          </a:p>
        </p:txBody>
      </p:sp>
    </p:spTree>
    <p:extLst>
      <p:ext uri="{BB962C8B-B14F-4D97-AF65-F5344CB8AC3E}">
        <p14:creationId xmlns:p14="http://schemas.microsoft.com/office/powerpoint/2010/main" val="21616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930BA-5D6C-4FDD-BF3B-BB43D828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32933"/>
            <a:ext cx="10353762" cy="970450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Fase 1 - Componentes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0BEBC22-7BBF-4979-A10C-B13C88575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5" y="3499730"/>
            <a:ext cx="7899584" cy="2993145"/>
          </a:xfr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3F451A0-E553-4E43-A2D6-D26AB503C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5" y="1363375"/>
            <a:ext cx="7484841" cy="21495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DA64481-6084-4B6E-A472-BEB34BEDDB8C}"/>
              </a:ext>
            </a:extLst>
          </p:cNvPr>
          <p:cNvSpPr txBox="1"/>
          <p:nvPr/>
        </p:nvSpPr>
        <p:spPr>
          <a:xfrm>
            <a:off x="3029690" y="3143572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Figura 1. Mux2_1 de 8bits de entrada e saída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E022CE-945E-4EEF-B405-B5CF90555A29}"/>
              </a:ext>
            </a:extLst>
          </p:cNvPr>
          <p:cNvSpPr txBox="1"/>
          <p:nvPr/>
        </p:nvSpPr>
        <p:spPr>
          <a:xfrm>
            <a:off x="3063380" y="6123543"/>
            <a:ext cx="457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Figura 2. </a:t>
            </a:r>
            <a:r>
              <a:rPr lang="pt-PT" dirty="0" err="1">
                <a:solidFill>
                  <a:schemeClr val="bg1"/>
                </a:solidFill>
              </a:rPr>
              <a:t>ProgramCounter</a:t>
            </a:r>
            <a:r>
              <a:rPr lang="pt-PT" dirty="0">
                <a:solidFill>
                  <a:schemeClr val="bg1"/>
                </a:solidFill>
              </a:rPr>
              <a:t> (Contador até 12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444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930BA-5D6C-4FDD-BF3B-BB43D828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35226"/>
            <a:ext cx="10353762" cy="970450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Fase 1 - Componentes</a:t>
            </a: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8C20AE4-64F3-41F8-BD60-DEF7A85F8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4" y="3637623"/>
            <a:ext cx="9081895" cy="2919931"/>
          </a:xfrm>
          <a:prstGeom prst="rect">
            <a:avLst/>
          </a:prstGeom>
        </p:spPr>
      </p:pic>
      <p:pic>
        <p:nvPicPr>
          <p:cNvPr id="12" name="Marcador de Posição de Conteúdo 11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7F1CB5F-E9CA-475B-ACFB-C0D7D83E3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4" y="1505676"/>
            <a:ext cx="5887511" cy="2131947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318326-3556-4808-99FD-2E96B42809F0}"/>
              </a:ext>
            </a:extLst>
          </p:cNvPr>
          <p:cNvSpPr txBox="1"/>
          <p:nvPr/>
        </p:nvSpPr>
        <p:spPr>
          <a:xfrm>
            <a:off x="1862025" y="3299069"/>
            <a:ext cx="4499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Figura 3. </a:t>
            </a:r>
            <a:r>
              <a:rPr lang="pt-PT" sz="1600" dirty="0" err="1">
                <a:solidFill>
                  <a:schemeClr val="bg1"/>
                </a:solidFill>
              </a:rPr>
              <a:t>SignExtend</a:t>
            </a:r>
            <a:r>
              <a:rPr lang="pt-PT" sz="1600" dirty="0">
                <a:solidFill>
                  <a:schemeClr val="bg1"/>
                </a:solidFill>
              </a:rPr>
              <a:t> que passa o sinal para 8 bits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90198D-3ED8-4AB4-B798-7D4BDCA9801D}"/>
              </a:ext>
            </a:extLst>
          </p:cNvPr>
          <p:cNvSpPr txBox="1"/>
          <p:nvPr/>
        </p:nvSpPr>
        <p:spPr>
          <a:xfrm>
            <a:off x="1733006" y="6188222"/>
            <a:ext cx="7925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Figura 4. Memória ROM inicializada com as </a:t>
            </a:r>
            <a:r>
              <a:rPr lang="pt-PT" sz="1600" dirty="0" err="1">
                <a:solidFill>
                  <a:schemeClr val="bg1"/>
                </a:solidFill>
              </a:rPr>
              <a:t>intruções</a:t>
            </a:r>
            <a:r>
              <a:rPr lang="pt-PT" sz="1600" dirty="0">
                <a:solidFill>
                  <a:schemeClr val="bg1"/>
                </a:solidFill>
              </a:rPr>
              <a:t> dadas no guião em bits (Tabela 2)</a:t>
            </a:r>
          </a:p>
        </p:txBody>
      </p:sp>
    </p:spTree>
    <p:extLst>
      <p:ext uri="{BB962C8B-B14F-4D97-AF65-F5344CB8AC3E}">
        <p14:creationId xmlns:p14="http://schemas.microsoft.com/office/powerpoint/2010/main" val="159756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930BA-5D6C-4FDD-BF3B-BB43D828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Fase 1 - Componentes</a:t>
            </a: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A2F20A0-DAA6-4F3A-8E98-1E50C297E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81" y="1653894"/>
            <a:ext cx="4816789" cy="450106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F367567-C1C6-4075-A6CA-11286D93109F}"/>
              </a:ext>
            </a:extLst>
          </p:cNvPr>
          <p:cNvSpPr txBox="1"/>
          <p:nvPr/>
        </p:nvSpPr>
        <p:spPr>
          <a:xfrm>
            <a:off x="1874745" y="6228805"/>
            <a:ext cx="843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5. Registers8, guarda 8 registos de 8 bits sendo o primeiro sempre “00000000”</a:t>
            </a:r>
          </a:p>
        </p:txBody>
      </p:sp>
    </p:spTree>
    <p:extLst>
      <p:ext uri="{BB962C8B-B14F-4D97-AF65-F5344CB8AC3E}">
        <p14:creationId xmlns:p14="http://schemas.microsoft.com/office/powerpoint/2010/main" val="416485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930BA-5D6C-4FDD-BF3B-BB43D828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Fase 1 - Componentes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1351219-BF8D-40F8-82AC-516EC74C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77" y="1767576"/>
            <a:ext cx="10148598" cy="33228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80F8A2-790B-41B6-9481-00F898F24BF3}"/>
              </a:ext>
            </a:extLst>
          </p:cNvPr>
          <p:cNvSpPr txBox="1"/>
          <p:nvPr/>
        </p:nvSpPr>
        <p:spPr>
          <a:xfrm>
            <a:off x="2712507" y="5090424"/>
            <a:ext cx="675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6. </a:t>
            </a:r>
            <a:r>
              <a:rPr lang="pt-PT" dirty="0" err="1"/>
              <a:t>DMemory</a:t>
            </a:r>
            <a:r>
              <a:rPr lang="pt-PT" dirty="0"/>
              <a:t>, uma RAM que tem 256 </a:t>
            </a:r>
            <a:r>
              <a:rPr lang="pt-PT" dirty="0" err="1"/>
              <a:t>address</a:t>
            </a:r>
            <a:r>
              <a:rPr lang="pt-PT" dirty="0"/>
              <a:t> de 8 bits cada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83D02B-6E7D-4D59-BEF8-D5FE7F52FD65}"/>
              </a:ext>
            </a:extLst>
          </p:cNvPr>
          <p:cNvSpPr txBox="1"/>
          <p:nvPr/>
        </p:nvSpPr>
        <p:spPr>
          <a:xfrm>
            <a:off x="1016377" y="5599611"/>
            <a:ext cx="1014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 RAM foi inicializada com os valores pedidos no guião dado que é 5 em Hexadecimal para a primeira posição (0), 3 em Hexadecimal na segunda posição (1) e 0 nas restantes.</a:t>
            </a:r>
          </a:p>
        </p:txBody>
      </p:sp>
    </p:spTree>
    <p:extLst>
      <p:ext uri="{BB962C8B-B14F-4D97-AF65-F5344CB8AC3E}">
        <p14:creationId xmlns:p14="http://schemas.microsoft.com/office/powerpoint/2010/main" val="389461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930BA-5D6C-4FDD-BF3B-BB43D828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Fase 1 - Componentes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E81726C-E8AE-4F31-83B7-19453D418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16"/>
          <a:stretch/>
        </p:blipFill>
        <p:spPr>
          <a:xfrm>
            <a:off x="913795" y="1696677"/>
            <a:ext cx="5908905" cy="4218065"/>
          </a:xfrm>
          <a:prstGeom prst="rect">
            <a:avLst/>
          </a:prstGeom>
        </p:spPr>
      </p:pic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02324AF-B18C-4119-B69D-F50319E31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10"/>
          <a:stretch/>
        </p:blipFill>
        <p:spPr>
          <a:xfrm>
            <a:off x="6972796" y="1703208"/>
            <a:ext cx="4350091" cy="42180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510A8F-3B07-42B4-8F1C-86641DE5EC39}"/>
              </a:ext>
            </a:extLst>
          </p:cNvPr>
          <p:cNvSpPr txBox="1"/>
          <p:nvPr/>
        </p:nvSpPr>
        <p:spPr>
          <a:xfrm>
            <a:off x="2725940" y="5921274"/>
            <a:ext cx="672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7. ALU8, que realiza todas as operações aritméticas/lógicas</a:t>
            </a:r>
          </a:p>
        </p:txBody>
      </p:sp>
    </p:spTree>
    <p:extLst>
      <p:ext uri="{BB962C8B-B14F-4D97-AF65-F5344CB8AC3E}">
        <p14:creationId xmlns:p14="http://schemas.microsoft.com/office/powerpoint/2010/main" val="6303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930BA-5D6C-4FDD-BF3B-BB43D828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Fase 1 - Visual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973E43-2390-4CEB-9D92-912A237ECA1A}"/>
              </a:ext>
            </a:extLst>
          </p:cNvPr>
          <p:cNvGrpSpPr/>
          <p:nvPr/>
        </p:nvGrpSpPr>
        <p:grpSpPr>
          <a:xfrm>
            <a:off x="129969" y="1998642"/>
            <a:ext cx="11921413" cy="3139389"/>
            <a:chOff x="29301" y="2072727"/>
            <a:chExt cx="11921413" cy="3139389"/>
          </a:xfrm>
        </p:grpSpPr>
        <p:pic>
          <p:nvPicPr>
            <p:cNvPr id="8" name="Marcador de Posição de Conteúdo 4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C8416000-17DD-4B92-93B5-956260E63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1" y="2072727"/>
              <a:ext cx="7122601" cy="3139389"/>
            </a:xfrm>
            <a:prstGeom prst="rect">
              <a:avLst/>
            </a:prstGeom>
          </p:spPr>
        </p:pic>
        <p:pic>
          <p:nvPicPr>
            <p:cNvPr id="9" name="Imagem 8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7F3ADB2E-50E6-4C3C-AC5B-3A43203C1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194" y="2125663"/>
              <a:ext cx="7247520" cy="2874962"/>
            </a:xfrm>
            <a:prstGeom prst="rect">
              <a:avLst/>
            </a:prstGeom>
          </p:spPr>
        </p:pic>
        <p:pic>
          <p:nvPicPr>
            <p:cNvPr id="10" name="Imagem 9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981F5E8D-6B57-4FD6-88E4-7B7C4D523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836" r="2826"/>
            <a:stretch/>
          </p:blipFill>
          <p:spPr>
            <a:xfrm>
              <a:off x="5029449" y="4891150"/>
              <a:ext cx="6921265" cy="320966"/>
            </a:xfrm>
            <a:prstGeom prst="rect">
              <a:avLst/>
            </a:prstGeom>
          </p:spPr>
        </p:pic>
        <p:pic>
          <p:nvPicPr>
            <p:cNvPr id="12" name="Marcador de Posição de Conteúdo 4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BE9E3247-634F-43E6-A788-60D6A0327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2824" b="96139"/>
            <a:stretch/>
          </p:blipFill>
          <p:spPr>
            <a:xfrm>
              <a:off x="5029448" y="2072728"/>
              <a:ext cx="6921265" cy="121197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09C92E-2AB1-44D1-9558-F5801F0BE4CE}"/>
              </a:ext>
            </a:extLst>
          </p:cNvPr>
          <p:cNvSpPr txBox="1"/>
          <p:nvPr/>
        </p:nvSpPr>
        <p:spPr>
          <a:xfrm>
            <a:off x="2216185" y="5138031"/>
            <a:ext cx="774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8. Esquema da </a:t>
            </a:r>
            <a:r>
              <a:rPr lang="pt-PT" dirty="0" err="1"/>
              <a:t>Datapath</a:t>
            </a:r>
            <a:r>
              <a:rPr lang="pt-PT" dirty="0"/>
              <a:t> com todos os componentes criados na Fase 1</a:t>
            </a:r>
          </a:p>
        </p:txBody>
      </p:sp>
    </p:spTree>
    <p:extLst>
      <p:ext uri="{BB962C8B-B14F-4D97-AF65-F5344CB8AC3E}">
        <p14:creationId xmlns:p14="http://schemas.microsoft.com/office/powerpoint/2010/main" val="252005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90</TotalTime>
  <Words>514</Words>
  <Application>Microsoft Office PowerPoint</Application>
  <PresentationFormat>Ecrã Panorâmico</PresentationFormat>
  <Paragraphs>222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Ardósia</vt:lpstr>
      <vt:lpstr>Projeto LSD nº4</vt:lpstr>
      <vt:lpstr>Fase 1</vt:lpstr>
      <vt:lpstr>Fase 1 - Descodificação</vt:lpstr>
      <vt:lpstr>Fase 1 - Componentes</vt:lpstr>
      <vt:lpstr>Fase 1 - Componentes</vt:lpstr>
      <vt:lpstr>Fase 1 - Componentes</vt:lpstr>
      <vt:lpstr>Fase 1 - Componentes</vt:lpstr>
      <vt:lpstr>Fase 1 - Componentes</vt:lpstr>
      <vt:lpstr>Fase 1 - Visual</vt:lpstr>
      <vt:lpstr>Fase 2</vt:lpstr>
      <vt:lpstr>Fase 3</vt:lpstr>
      <vt:lpstr>Fase 3 - Visual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LSD nº4</dc:title>
  <dc:creator>André Clérigo</dc:creator>
  <cp:lastModifiedBy>André Clérigo</cp:lastModifiedBy>
  <cp:revision>10</cp:revision>
  <dcterms:created xsi:type="dcterms:W3CDTF">2020-06-02T17:34:35Z</dcterms:created>
  <dcterms:modified xsi:type="dcterms:W3CDTF">2020-06-03T01:58:12Z</dcterms:modified>
</cp:coreProperties>
</file>