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Lexend Deca SemiBold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8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BarlowCondense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-italic.fntdata"/><Relationship Id="rId25" Type="http://schemas.openxmlformats.org/officeDocument/2006/relationships/font" Target="fonts/BarlowCondensed-bold.fntdata"/><Relationship Id="rId28" Type="http://schemas.openxmlformats.org/officeDocument/2006/relationships/font" Target="fonts/LexendDecaSemiBold-regular.fntdata"/><Relationship Id="rId27" Type="http://schemas.openxmlformats.org/officeDocument/2006/relationships/font" Target="fonts/Barlow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Dec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71667d10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71667d1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bcebd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bcebd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fbdc636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fbdc636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bcebdb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bcebdb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7bcebdb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7bcebdb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7bcebdb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7bcebdb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Inception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Sumário executivo</a:t>
            </a:r>
            <a:endParaRPr/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2" name="Google Shape;232;p24"/>
          <p:cNvSpPr txBox="1"/>
          <p:nvPr>
            <p:ph idx="2" type="body"/>
          </p:nvPr>
        </p:nvSpPr>
        <p:spPr>
          <a:xfrm>
            <a:off x="1349399" y="2627525"/>
            <a:ext cx="7118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Centralizar vários produtos em 2º mão num só lugar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Plataforma adequada na apresentação de produtos e comparação de preços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Disponibilização de um próprio sistema marketplace</a:t>
            </a:r>
            <a:endParaRPr/>
          </a:p>
          <a:p>
            <a:pPr indent="-360045" lvl="0" marL="36004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5" name="Google Shape;235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suplementares</a:t>
            </a:r>
            <a:endParaRPr/>
          </a:p>
        </p:txBody>
      </p:sp>
      <p:sp>
        <p:nvSpPr>
          <p:cNvPr id="244" name="Google Shape;244;p25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Entrevistas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1349400" y="2627525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As funcionalidades do sistema foram discutidas com colegas de curso que se encaixavam na situação de utilizador alvo da nossa plataforma.</a:t>
            </a:r>
            <a:endParaRPr sz="1700"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0" y="5664025"/>
            <a:ext cx="217200" cy="996600"/>
          </a:xfrm>
          <a:prstGeom prst="rect">
            <a:avLst/>
          </a:prstGeom>
          <a:solidFill>
            <a:srgbClr val="F3E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9" name="Google Shape;249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5"/>
          <p:cNvSpPr txBox="1"/>
          <p:nvPr>
            <p:ph idx="1" type="subTitle"/>
          </p:nvPr>
        </p:nvSpPr>
        <p:spPr>
          <a:xfrm>
            <a:off x="1349400" y="39279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Inspirações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" name="Google Shape;253;p25"/>
          <p:cNvSpPr txBox="1"/>
          <p:nvPr>
            <p:ph idx="2" type="body"/>
          </p:nvPr>
        </p:nvSpPr>
        <p:spPr>
          <a:xfrm>
            <a:off x="1349400" y="4645850"/>
            <a:ext cx="6584100" cy="125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Websites como o OLX, CustoJusto, Kuantokusta.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59" name="Google Shape;259;p26"/>
          <p:cNvSpPr txBox="1"/>
          <p:nvPr>
            <p:ph idx="4" type="body"/>
          </p:nvPr>
        </p:nvSpPr>
        <p:spPr>
          <a:xfrm>
            <a:off x="6464150" y="2739050"/>
            <a:ext cx="4961100" cy="387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Inflação e quebras nas cadeias de produção causando a subida de preços nos mais diversos artigos.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 mercado de compras em 2ª mão está a crescer, mas fragmentado, surgiu a necessidade de criar um serviço que agrupe as várias opções.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Estagnação do progresso na área da tecnologia</a:t>
            </a:r>
            <a:endParaRPr/>
          </a:p>
        </p:txBody>
      </p:sp>
      <p:sp>
        <p:nvSpPr>
          <p:cNvPr id="260" name="Google Shape;260;p26"/>
          <p:cNvSpPr txBox="1"/>
          <p:nvPr>
            <p:ph idx="3" type="body"/>
          </p:nvPr>
        </p:nvSpPr>
        <p:spPr>
          <a:xfrm>
            <a:off x="873350" y="2750800"/>
            <a:ext cx="4960800" cy="207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Comércio de artigos em 2ª mão.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Maioritariamente virado para uma área mais tecnológica (dado a maior </a:t>
            </a:r>
            <a:r>
              <a:rPr lang="en"/>
              <a:t>incidência</a:t>
            </a:r>
            <a:r>
              <a:rPr lang="en"/>
              <a:t> da tecnologia no mercado em 2ª mão)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873200" y="1778450"/>
            <a:ext cx="4961100" cy="60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Caracterização da </a:t>
            </a:r>
            <a:r>
              <a:rPr lang="en">
                <a:solidFill>
                  <a:schemeClr val="accent1"/>
                </a:solidFill>
              </a:rPr>
              <a:t>área</a:t>
            </a:r>
            <a:r>
              <a:rPr lang="en">
                <a:solidFill>
                  <a:schemeClr val="accent1"/>
                </a:solidFill>
              </a:rPr>
              <a:t> de atuação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6"/>
          <p:cNvSpPr txBox="1"/>
          <p:nvPr>
            <p:ph idx="2" type="subTitle"/>
          </p:nvPr>
        </p:nvSpPr>
        <p:spPr>
          <a:xfrm>
            <a:off x="6296250" y="1783975"/>
            <a:ext cx="5410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Contexto que originou a oportunidade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66" name="Google Shape;266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Utilizadores Alvo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2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Stakeholders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76" name="Google Shape;276;p2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queiram vender</a:t>
            </a:r>
            <a:r>
              <a:rPr lang="en"/>
              <a:t> pro</a:t>
            </a:r>
            <a:r>
              <a:rPr lang="en"/>
              <a:t>dutos em 2ª mão.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tentam poupar na compra de artigos de seu interesse.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Utilizadores que visam diminuição da pegada </a:t>
            </a:r>
            <a:r>
              <a:rPr lang="en"/>
              <a:t>ecológica.</a:t>
            </a:r>
            <a:endParaRPr/>
          </a:p>
        </p:txBody>
      </p:sp>
      <p:sp>
        <p:nvSpPr>
          <p:cNvPr id="277" name="Google Shape;277;p2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físicas outlet e usados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Comunidade de flippers (agentes individuais de revenda com incentivo de lucro).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Donos de lojas de Recondicionados.</a:t>
            </a:r>
            <a:endParaRPr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0" name="Google Shape;280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16293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negócio e oportunidades</a:t>
            </a:r>
            <a:endParaRPr/>
          </a:p>
        </p:txBody>
      </p:sp>
      <p:sp>
        <p:nvSpPr>
          <p:cNvPr id="289" name="Google Shape;289;p28"/>
          <p:cNvSpPr txBox="1"/>
          <p:nvPr>
            <p:ph idx="4" type="body"/>
          </p:nvPr>
        </p:nvSpPr>
        <p:spPr>
          <a:xfrm>
            <a:off x="6464146" y="275080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Juntar numa plataforma todas as ofertas dos mais diversos marketplaces.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Criar a possibilidade de verificar se o produto em 2ª mão está a um preço razoável comparando com o preço em 1ª mão.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fonte de rendimento da nossa plataforma é através de anúncios (publicidade) na página web.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Outra forma </a:t>
            </a:r>
            <a:r>
              <a:rPr lang="en"/>
              <a:t>viável</a:t>
            </a:r>
            <a:r>
              <a:rPr lang="en"/>
              <a:t> de gerar receita é na oferta de um serviço premium para os nossos utilizadores à troca de uma taxa.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873210" y="1626050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Transformação digital e formas de geração de valor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28"/>
          <p:cNvSpPr txBox="1"/>
          <p:nvPr>
            <p:ph idx="2" type="subTitle"/>
          </p:nvPr>
        </p:nvSpPr>
        <p:spPr>
          <a:xfrm>
            <a:off x="6464305" y="1626050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Objetivos com a introdução do novo sistema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0" y="5656925"/>
            <a:ext cx="253800" cy="10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96" name="Google Shape;29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04" name="Google Shape;304;p29"/>
          <p:cNvSpPr txBox="1"/>
          <p:nvPr>
            <p:ph idx="4" type="body"/>
          </p:nvPr>
        </p:nvSpPr>
        <p:spPr>
          <a:xfrm>
            <a:off x="6273050" y="2625825"/>
            <a:ext cx="5136000" cy="394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FE-1: Comparar preços de um produto em 1ª e 2ª mão pelos diversos Marketplaces.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FE-2: Marketplace próprio de itens em 2ª mão.</a:t>
            </a:r>
            <a:br>
              <a:rPr lang="en"/>
            </a:br>
            <a:endParaRPr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FE-3: Dentro do Marketplace: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FE-3.1: Vários tipos de formas de pesquisa (mais barato, por marketplace, etc).</a:t>
            </a:r>
            <a:endParaRPr/>
          </a:p>
          <a:p>
            <a:pPr indent="-349250" lvl="0" marL="9144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900"/>
              <a:buAutoNum type="arabicPeriod"/>
            </a:pPr>
            <a:r>
              <a:rPr lang="en"/>
              <a:t>FE-3.2: Criar e destacar anúncios.</a:t>
            </a:r>
            <a:endParaRPr/>
          </a:p>
        </p:txBody>
      </p:sp>
      <p:sp>
        <p:nvSpPr>
          <p:cNvPr id="305" name="Google Shape;305;p29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que possui um Mercado de artigos em 2ª mão, com artigos que pertencem ao nosso </a:t>
            </a:r>
            <a:r>
              <a:rPr lang="en"/>
              <a:t>próprio</a:t>
            </a:r>
            <a:r>
              <a:rPr lang="en"/>
              <a:t> Marketplace e a outros (ex: OLX, eBay, CustoJusto).</a:t>
            </a:r>
            <a:endParaRPr/>
          </a:p>
          <a:p>
            <a:pPr indent="0" lvl="0" marL="0" rtl="0" algn="just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Para além disso podemos também comparar os preços com os serviços que vendem esses produtos em 1ª mão.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O Conceito do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29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Visão geral dos casos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0" y="5623850"/>
            <a:ext cx="2316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11" name="Google Shape;311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1613150" y="4785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produto</a:t>
            </a:r>
            <a:endParaRPr/>
          </a:p>
        </p:txBody>
      </p:sp>
      <p:sp>
        <p:nvSpPr>
          <p:cNvPr id="319" name="Google Shape;319;p30"/>
          <p:cNvSpPr txBox="1"/>
          <p:nvPr>
            <p:ph idx="4" type="body"/>
          </p:nvPr>
        </p:nvSpPr>
        <p:spPr>
          <a:xfrm>
            <a:off x="6464150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comparar preços de todos os marketplaces, apenas de um conjunto seletivo.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Não é </a:t>
            </a:r>
            <a:r>
              <a:rPr lang="en"/>
              <a:t>possível</a:t>
            </a:r>
            <a:r>
              <a:rPr lang="en"/>
              <a:t> pesquisar por itens mais incomuns ou recentes.</a:t>
            </a:r>
            <a:br>
              <a:rPr lang="en"/>
            </a:br>
            <a:endParaRPr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Dependente dos outros websites. </a:t>
            </a:r>
            <a:endParaRPr/>
          </a:p>
        </p:txBody>
      </p:sp>
      <p:sp>
        <p:nvSpPr>
          <p:cNvPr id="320" name="Google Shape;320;p30"/>
          <p:cNvSpPr txBox="1"/>
          <p:nvPr>
            <p:ph idx="3" type="body"/>
          </p:nvPr>
        </p:nvSpPr>
        <p:spPr>
          <a:xfrm>
            <a:off x="873350" y="2750800"/>
            <a:ext cx="4960800" cy="25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 plataforma “Bom e Barato” vai ser implementada em web browser. Sendo possível acessar ao mesmo por parte de vários dispositivos através do uso de um navegador web.</a:t>
            </a:r>
            <a:endParaRPr/>
          </a:p>
        </p:txBody>
      </p:sp>
      <p:sp>
        <p:nvSpPr>
          <p:cNvPr id="321" name="Google Shape;321;p30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Ambiente de utilização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30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Limites e exclusões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0" y="5645900"/>
            <a:ext cx="209700" cy="10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26" name="Google Shape;326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