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Abril Fatface"/>
      <p:regular r:id="rId13"/>
    </p:embeddedFont>
    <p:embeddedFont>
      <p:font typeface="Griffy"/>
      <p:regular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Barlow Condensed"/>
      <p:regular r:id="rId19"/>
      <p:bold r:id="rId20"/>
      <p:italic r:id="rId21"/>
      <p:boldItalic r:id="rId22"/>
    </p:embeddedFont>
    <p:embeddedFont>
      <p:font typeface="Lexend Deca SemiBold"/>
      <p:regular r:id="rId23"/>
      <p:bold r:id="rId24"/>
    </p:embeddedFont>
    <p:embeddedFont>
      <p:font typeface="DM Sans"/>
      <p:regular r:id="rId25"/>
      <p:bold r:id="rId26"/>
      <p:italic r:id="rId27"/>
      <p:boldItalic r:id="rId28"/>
    </p:embeddedFont>
    <p:embeddedFont>
      <p:font typeface="Homemade Appl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-bold.fntdata"/><Relationship Id="rId22" Type="http://schemas.openxmlformats.org/officeDocument/2006/relationships/font" Target="fonts/BarlowCondensed-boldItalic.fntdata"/><Relationship Id="rId21" Type="http://schemas.openxmlformats.org/officeDocument/2006/relationships/font" Target="fonts/BarlowCondensed-italic.fntdata"/><Relationship Id="rId24" Type="http://schemas.openxmlformats.org/officeDocument/2006/relationships/font" Target="fonts/LexendDecaSemiBold-bold.fntdata"/><Relationship Id="rId23" Type="http://schemas.openxmlformats.org/officeDocument/2006/relationships/font" Target="fonts/LexendDeca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bold.fntdata"/><Relationship Id="rId25" Type="http://schemas.openxmlformats.org/officeDocument/2006/relationships/font" Target="fonts/DMSans-regular.fntdata"/><Relationship Id="rId28" Type="http://schemas.openxmlformats.org/officeDocument/2006/relationships/font" Target="fonts/DMSans-boldItalic.fntdata"/><Relationship Id="rId27" Type="http://schemas.openxmlformats.org/officeDocument/2006/relationships/font" Target="fonts/DM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omemadeAppl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brilFatface-regular.fntdata"/><Relationship Id="rId12" Type="http://schemas.openxmlformats.org/officeDocument/2006/relationships/slide" Target="slides/slide8.xml"/><Relationship Id="rId15" Type="http://schemas.openxmlformats.org/officeDocument/2006/relationships/font" Target="fonts/Poppins-regular.fntdata"/><Relationship Id="rId14" Type="http://schemas.openxmlformats.org/officeDocument/2006/relationships/font" Target="fonts/Griffy-regular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BarlowCondensed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8c8311d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8c8311d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8c8311da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8c8311da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8c8311d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8c8311d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8c8311da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8c8311da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8c8311da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8c8311da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8c8311da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8c8311da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8c8311da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8c8311da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7059600" y="0"/>
            <a:ext cx="5132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41075" y="1290850"/>
            <a:ext cx="8598300" cy="3374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85925" y="1541750"/>
            <a:ext cx="8031600" cy="2870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3435675" y="5087500"/>
            <a:ext cx="77037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355892">
            <a:off x="10424907" y="417311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541075" y="508750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00" y="0"/>
            <a:ext cx="1461000" cy="6858000"/>
          </a:xfrm>
          <a:prstGeom prst="rect">
            <a:avLst/>
          </a:prstGeom>
          <a:solidFill>
            <a:srgbClr val="FF545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652596" y="5087500"/>
            <a:ext cx="748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accent4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54800" y="1599800"/>
            <a:ext cx="10463100" cy="52584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349400" y="412950"/>
            <a:ext cx="95685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053456" y="1739450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1" name="Google Shape;91;p11"/>
          <p:cNvSpPr txBox="1"/>
          <p:nvPr>
            <p:ph idx="2" type="subTitle"/>
          </p:nvPr>
        </p:nvSpPr>
        <p:spPr>
          <a:xfrm>
            <a:off x="2053456" y="3344343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2" name="Google Shape;92;p11"/>
          <p:cNvSpPr txBox="1"/>
          <p:nvPr>
            <p:ph idx="3" type="subTitle"/>
          </p:nvPr>
        </p:nvSpPr>
        <p:spPr>
          <a:xfrm>
            <a:off x="2053456" y="4949237"/>
            <a:ext cx="64068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4" type="body"/>
          </p:nvPr>
        </p:nvSpPr>
        <p:spPr>
          <a:xfrm>
            <a:off x="2053450" y="2177400"/>
            <a:ext cx="64068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5" name="Google Shape;95;p11"/>
          <p:cNvSpPr txBox="1"/>
          <p:nvPr>
            <p:ph idx="5" type="body"/>
          </p:nvPr>
        </p:nvSpPr>
        <p:spPr>
          <a:xfrm>
            <a:off x="2053450" y="3770863"/>
            <a:ext cx="64068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6" name="Google Shape;96;p11"/>
          <p:cNvSpPr txBox="1"/>
          <p:nvPr>
            <p:ph idx="6" type="body"/>
          </p:nvPr>
        </p:nvSpPr>
        <p:spPr>
          <a:xfrm>
            <a:off x="2053450" y="5362525"/>
            <a:ext cx="64077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1122563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677744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8232925" y="1725150"/>
            <a:ext cx="2730000" cy="4809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" type="subTitle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5" name="Google Shape;105;p12"/>
          <p:cNvSpPr txBox="1"/>
          <p:nvPr>
            <p:ph idx="2" type="subTitle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6" name="Google Shape;106;p12"/>
          <p:cNvSpPr txBox="1"/>
          <p:nvPr>
            <p:ph idx="3" type="subTitle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7" name="Google Shape;107;p12"/>
          <p:cNvSpPr txBox="1"/>
          <p:nvPr>
            <p:ph type="title"/>
          </p:nvPr>
        </p:nvSpPr>
        <p:spPr>
          <a:xfrm>
            <a:off x="1349400" y="412950"/>
            <a:ext cx="102747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4" type="body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09" name="Google Shape;109;p12"/>
          <p:cNvSpPr txBox="1"/>
          <p:nvPr>
            <p:ph idx="5" type="body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0" name="Google Shape;110;p12"/>
          <p:cNvSpPr txBox="1"/>
          <p:nvPr>
            <p:ph idx="6" type="body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16" name="Google Shape;116;p13"/>
          <p:cNvSpPr/>
          <p:nvPr/>
        </p:nvSpPr>
        <p:spPr>
          <a:xfrm>
            <a:off x="0" y="5720400"/>
            <a:ext cx="4148400" cy="1137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Background image">
  <p:cSld name="CUSTOM_10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7223375" y="2088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4"/>
          <p:cNvSpPr/>
          <p:nvPr/>
        </p:nvSpPr>
        <p:spPr>
          <a:xfrm>
            <a:off x="379125" y="133200"/>
            <a:ext cx="9765900" cy="6523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-300" y="2180775"/>
            <a:ext cx="12192000" cy="23643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>
            <p:ph hasCustomPrompt="1" type="title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6" name="Google Shape;126;p15"/>
          <p:cNvSpPr txBox="1"/>
          <p:nvPr>
            <p:ph idx="2" type="title"/>
          </p:nvPr>
        </p:nvSpPr>
        <p:spPr>
          <a:xfrm>
            <a:off x="1349400" y="412950"/>
            <a:ext cx="10416600" cy="925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hasCustomPrompt="1" idx="3" type="title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 txBox="1"/>
          <p:nvPr>
            <p:ph hasCustomPrompt="1" idx="4" type="title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0" name="Google Shape;130;p15"/>
          <p:cNvSpPr txBox="1"/>
          <p:nvPr>
            <p:ph idx="5" type="body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1" name="Google Shape;131;p15"/>
          <p:cNvSpPr txBox="1"/>
          <p:nvPr>
            <p:ph idx="6" type="body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32" name="Google Shape;132;p1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-300" y="6090000"/>
            <a:ext cx="12192000" cy="76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0" y="150"/>
            <a:ext cx="80325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1262750" y="218255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1" name="Google Shape;141;p16"/>
          <p:cNvSpPr txBox="1"/>
          <p:nvPr>
            <p:ph idx="2" type="subTitle"/>
          </p:nvPr>
        </p:nvSpPr>
        <p:spPr>
          <a:xfrm>
            <a:off x="1262750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2" name="Google Shape;142;p16"/>
          <p:cNvSpPr txBox="1"/>
          <p:nvPr>
            <p:ph idx="3" type="subTitle"/>
          </p:nvPr>
        </p:nvSpPr>
        <p:spPr>
          <a:xfrm>
            <a:off x="8372412" y="21919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3" name="Google Shape;143;p16"/>
          <p:cNvSpPr txBox="1"/>
          <p:nvPr>
            <p:ph idx="4" type="subTitle"/>
          </p:nvPr>
        </p:nvSpPr>
        <p:spPr>
          <a:xfrm>
            <a:off x="4836784" y="219990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4" name="Google Shape;144;p16"/>
          <p:cNvSpPr txBox="1"/>
          <p:nvPr>
            <p:ph idx="5" type="subTitle"/>
          </p:nvPr>
        </p:nvSpPr>
        <p:spPr>
          <a:xfrm>
            <a:off x="4836784" y="4039275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5" name="Google Shape;145;p16"/>
          <p:cNvSpPr txBox="1"/>
          <p:nvPr>
            <p:ph idx="6" type="subTitle"/>
          </p:nvPr>
        </p:nvSpPr>
        <p:spPr>
          <a:xfrm>
            <a:off x="8372412" y="4020730"/>
            <a:ext cx="3016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1349400" y="898175"/>
            <a:ext cx="10282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7" type="body"/>
          </p:nvPr>
        </p:nvSpPr>
        <p:spPr>
          <a:xfrm>
            <a:off x="4836784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16"/>
          <p:cNvSpPr txBox="1"/>
          <p:nvPr>
            <p:ph idx="8" type="body"/>
          </p:nvPr>
        </p:nvSpPr>
        <p:spPr>
          <a:xfrm>
            <a:off x="8372412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6"/>
          <p:cNvSpPr txBox="1"/>
          <p:nvPr>
            <p:ph idx="9" type="body"/>
          </p:nvPr>
        </p:nvSpPr>
        <p:spPr>
          <a:xfrm>
            <a:off x="4836784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0" name="Google Shape;150;p16"/>
          <p:cNvSpPr txBox="1"/>
          <p:nvPr>
            <p:ph idx="13" type="body"/>
          </p:nvPr>
        </p:nvSpPr>
        <p:spPr>
          <a:xfrm>
            <a:off x="1262750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1" name="Google Shape;151;p16"/>
          <p:cNvSpPr txBox="1"/>
          <p:nvPr>
            <p:ph idx="14" type="body"/>
          </p:nvPr>
        </p:nvSpPr>
        <p:spPr>
          <a:xfrm>
            <a:off x="8372412" y="26087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2" name="Google Shape;152;p16"/>
          <p:cNvSpPr txBox="1"/>
          <p:nvPr>
            <p:ph idx="15" type="body"/>
          </p:nvPr>
        </p:nvSpPr>
        <p:spPr>
          <a:xfrm>
            <a:off x="1262750" y="4437550"/>
            <a:ext cx="30162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3" name="Google Shape;153;p16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-300" y="1418775"/>
            <a:ext cx="121920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349400" y="413075"/>
            <a:ext cx="10426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3247950" y="0"/>
            <a:ext cx="5696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454800" y="1804350"/>
            <a:ext cx="11282400" cy="4129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618625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5" name="Google Shape;165;p18"/>
          <p:cNvSpPr txBox="1"/>
          <p:nvPr>
            <p:ph idx="2" type="subTitle"/>
          </p:nvPr>
        </p:nvSpPr>
        <p:spPr>
          <a:xfrm>
            <a:off x="2878894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6" name="Google Shape;166;p18"/>
          <p:cNvSpPr txBox="1"/>
          <p:nvPr>
            <p:ph idx="3" type="subTitle"/>
          </p:nvPr>
        </p:nvSpPr>
        <p:spPr>
          <a:xfrm>
            <a:off x="513916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7" name="Google Shape;167;p18"/>
          <p:cNvSpPr txBox="1"/>
          <p:nvPr>
            <p:ph idx="4" type="subTitle"/>
          </p:nvPr>
        </p:nvSpPr>
        <p:spPr>
          <a:xfrm>
            <a:off x="7399433" y="2026179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8" name="Google Shape;168;p18"/>
          <p:cNvSpPr txBox="1"/>
          <p:nvPr>
            <p:ph idx="5" type="subTitle"/>
          </p:nvPr>
        </p:nvSpPr>
        <p:spPr>
          <a:xfrm>
            <a:off x="9659702" y="1995611"/>
            <a:ext cx="1913700" cy="69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169" name="Google Shape;169;p18"/>
          <p:cNvSpPr txBox="1"/>
          <p:nvPr>
            <p:ph type="title"/>
          </p:nvPr>
        </p:nvSpPr>
        <p:spPr>
          <a:xfrm>
            <a:off x="1349400" y="412950"/>
            <a:ext cx="103878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0" name="Google Shape;170;p18"/>
          <p:cNvSpPr txBox="1"/>
          <p:nvPr>
            <p:ph idx="6" type="body"/>
          </p:nvPr>
        </p:nvSpPr>
        <p:spPr>
          <a:xfrm>
            <a:off x="61862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1" name="Google Shape;171;p18"/>
          <p:cNvSpPr txBox="1"/>
          <p:nvPr>
            <p:ph idx="7" type="body"/>
          </p:nvPr>
        </p:nvSpPr>
        <p:spPr>
          <a:xfrm>
            <a:off x="2878893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2" name="Google Shape;172;p18"/>
          <p:cNvSpPr txBox="1"/>
          <p:nvPr>
            <p:ph idx="8" type="body"/>
          </p:nvPr>
        </p:nvSpPr>
        <p:spPr>
          <a:xfrm>
            <a:off x="5139160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3" name="Google Shape;173;p18"/>
          <p:cNvSpPr txBox="1"/>
          <p:nvPr>
            <p:ph idx="9" type="body"/>
          </p:nvPr>
        </p:nvSpPr>
        <p:spPr>
          <a:xfrm>
            <a:off x="7399428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4" name="Google Shape;174;p18"/>
          <p:cNvSpPr txBox="1"/>
          <p:nvPr>
            <p:ph idx="13" type="body"/>
          </p:nvPr>
        </p:nvSpPr>
        <p:spPr>
          <a:xfrm>
            <a:off x="9659695" y="3059872"/>
            <a:ext cx="1913700" cy="268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5" name="Google Shape;175;p1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349400" y="412950"/>
            <a:ext cx="103878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583470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899875" y="8335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1193660" y="974375"/>
            <a:ext cx="503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193525" y="1737875"/>
            <a:ext cx="5031900" cy="318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0" y="0"/>
            <a:ext cx="6357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5443975" y="974375"/>
            <a:ext cx="5581500" cy="4253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5643475" y="1108175"/>
            <a:ext cx="5209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5643581" y="1871675"/>
            <a:ext cx="5209500" cy="322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1" name="Google Shape;191;p2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>
            <a:off x="1693900" y="1418775"/>
            <a:ext cx="10497900" cy="4552200"/>
          </a:xfrm>
          <a:prstGeom prst="rect">
            <a:avLst/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3848400" y="2881975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7" name="Google Shape;197;p21"/>
          <p:cNvSpPr txBox="1"/>
          <p:nvPr>
            <p:ph type="title"/>
          </p:nvPr>
        </p:nvSpPr>
        <p:spPr>
          <a:xfrm>
            <a:off x="3848400" y="1949125"/>
            <a:ext cx="5581500" cy="763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3848450" y="3746775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9" name="Google Shape;199;p21"/>
          <p:cNvSpPr/>
          <p:nvPr/>
        </p:nvSpPr>
        <p:spPr>
          <a:xfrm>
            <a:off x="2192433" y="1759075"/>
            <a:ext cx="7964100" cy="4568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3" name="Google Shape;203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05" name="Google Shape;205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06" name="Google Shape;206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11" name="Google Shape;211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593600" y="0"/>
            <a:ext cx="85983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/>
          <p:nvPr/>
        </p:nvSpPr>
        <p:spPr>
          <a:xfrm rot="355892">
            <a:off x="10305157" y="215136"/>
            <a:ext cx="1427555" cy="1587130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5691725" y="1583975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691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7972925" y="0"/>
            <a:ext cx="4218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454800" y="1728150"/>
            <a:ext cx="11282400" cy="4716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349400" y="412950"/>
            <a:ext cx="10426800" cy="894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0400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78325" y="2841595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720400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4678325" y="4882654"/>
            <a:ext cx="32946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3247950" y="3984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466650" y="398400"/>
            <a:ext cx="11258700" cy="60612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401350" y="3155075"/>
            <a:ext cx="7389300" cy="207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2401350" y="2230625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5" name="Google Shape;45;p6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5834450" y="1599800"/>
            <a:ext cx="6357300" cy="525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1424950" y="0"/>
            <a:ext cx="767100" cy="68580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594350" y="2531675"/>
            <a:ext cx="5706000" cy="3325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629250" y="836300"/>
            <a:ext cx="9795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150"/>
            <a:ext cx="8495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99875" y="833575"/>
            <a:ext cx="10851600" cy="55719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1349402" y="2627525"/>
            <a:ext cx="49074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>
            <a:off x="454800" y="412950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 rot="-3940686">
            <a:off x="477803" y="319352"/>
            <a:ext cx="1023388" cy="1137784"/>
          </a:xfrm>
          <a:custGeom>
            <a:rect b="b" l="l" r="r" t="t"/>
            <a:pathLst>
              <a:path extrusionOk="0" h="1171527" w="1053738">
                <a:moveTo>
                  <a:pt x="526869" y="0"/>
                </a:moveTo>
                <a:cubicBezTo>
                  <a:pt x="817851" y="0"/>
                  <a:pt x="1053738" y="235887"/>
                  <a:pt x="1053738" y="526869"/>
                </a:cubicBezTo>
                <a:cubicBezTo>
                  <a:pt x="1053738" y="817851"/>
                  <a:pt x="817851" y="1053738"/>
                  <a:pt x="526869" y="1053738"/>
                </a:cubicBezTo>
                <a:cubicBezTo>
                  <a:pt x="490496" y="1053738"/>
                  <a:pt x="454985" y="1050052"/>
                  <a:pt x="420687" y="1043034"/>
                </a:cubicBezTo>
                <a:lnTo>
                  <a:pt x="388563" y="1033062"/>
                </a:lnTo>
                <a:lnTo>
                  <a:pt x="147609" y="1171527"/>
                </a:lnTo>
                <a:lnTo>
                  <a:pt x="147063" y="890630"/>
                </a:lnTo>
                <a:lnTo>
                  <a:pt x="89981" y="821447"/>
                </a:lnTo>
                <a:cubicBezTo>
                  <a:pt x="33172" y="737358"/>
                  <a:pt x="0" y="635987"/>
                  <a:pt x="0" y="526869"/>
                </a:cubicBezTo>
                <a:cubicBezTo>
                  <a:pt x="0" y="235887"/>
                  <a:pt x="235887" y="0"/>
                  <a:pt x="526869" y="0"/>
                </a:cubicBezTo>
                <a:close/>
              </a:path>
            </a:pathLst>
          </a:cu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3247950" y="412800"/>
            <a:ext cx="5696100" cy="644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454800" y="1728150"/>
            <a:ext cx="11282400" cy="34107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 rot="10800000">
            <a:off x="562541" y="621100"/>
            <a:ext cx="679116" cy="478293"/>
            <a:chOff x="621403" y="597265"/>
            <a:chExt cx="1588204" cy="1118814"/>
          </a:xfrm>
        </p:grpSpPr>
        <p:sp>
          <p:nvSpPr>
            <p:cNvPr id="73" name="Google Shape;73;p9"/>
            <p:cNvSpPr/>
            <p:nvPr/>
          </p:nvSpPr>
          <p:spPr>
            <a:xfrm>
              <a:off x="1448058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621403" y="597265"/>
              <a:ext cx="761549" cy="1118814"/>
            </a:xfrm>
            <a:custGeom>
              <a:rect b="b" l="l" r="r" t="t"/>
              <a:pathLst>
                <a:path extrusionOk="0" h="1118814" w="761549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9"/>
          <p:cNvSpPr/>
          <p:nvPr/>
        </p:nvSpPr>
        <p:spPr>
          <a:xfrm>
            <a:off x="10842600" y="5517275"/>
            <a:ext cx="894600" cy="8946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858000" y="5517275"/>
            <a:ext cx="3984600" cy="894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6858000" y="5517275"/>
            <a:ext cx="39405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454800" y="787050"/>
            <a:ext cx="11282400" cy="528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548200" y="1846618"/>
            <a:ext cx="11095500" cy="34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>
            <a:off x="5442300" y="119300"/>
            <a:ext cx="1307400" cy="13074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exend Deca SemiBold"/>
              <a:buNone/>
              <a:defRPr sz="4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881300" y="2356675"/>
            <a:ext cx="6182700" cy="15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Bom e </a:t>
            </a:r>
            <a:r>
              <a:rPr lang="en" sz="6000">
                <a:solidFill>
                  <a:srgbClr val="FF5454"/>
                </a:solidFill>
              </a:rPr>
              <a:t>Barato</a:t>
            </a:r>
            <a:endParaRPr sz="6000">
              <a:solidFill>
                <a:srgbClr val="FF5454"/>
              </a:solidFill>
            </a:endParaRPr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3479825" y="5087500"/>
            <a:ext cx="79371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Fase de Elaboration</a:t>
            </a:r>
            <a:r>
              <a:rPr lang="en" sz="1600"/>
              <a:t> - Análise de Sistemas P3G4</a:t>
            </a:r>
            <a:endParaRPr sz="1600"/>
          </a:p>
        </p:txBody>
      </p:sp>
      <p:sp>
        <p:nvSpPr>
          <p:cNvPr id="219" name="Google Shape;219;p23"/>
          <p:cNvSpPr txBox="1"/>
          <p:nvPr>
            <p:ph idx="1" type="subTitle"/>
          </p:nvPr>
        </p:nvSpPr>
        <p:spPr>
          <a:xfrm>
            <a:off x="1413350" y="6113650"/>
            <a:ext cx="11118600" cy="573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André Clérigo 98485, </a:t>
            </a:r>
            <a:r>
              <a:rPr lang="en" sz="1400"/>
              <a:t>Claudio Asensio 98433, Edgar Sousa 98757, Hugo Domingos 98502, Tiago Marques 98459</a:t>
            </a:r>
            <a:endParaRPr sz="1400"/>
          </a:p>
        </p:txBody>
      </p:sp>
      <p:sp>
        <p:nvSpPr>
          <p:cNvPr id="220" name="Google Shape;220;p23"/>
          <p:cNvSpPr/>
          <p:nvPr/>
        </p:nvSpPr>
        <p:spPr>
          <a:xfrm>
            <a:off x="0" y="5585050"/>
            <a:ext cx="264900" cy="110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10822565" y="758707"/>
            <a:ext cx="644920" cy="717942"/>
            <a:chOff x="3081775" y="1061400"/>
            <a:chExt cx="246275" cy="265875"/>
          </a:xfrm>
        </p:grpSpPr>
        <p:sp>
          <p:nvSpPr>
            <p:cNvPr id="222" name="Google Shape;222;p23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23"/>
          <p:cNvSpPr/>
          <p:nvPr/>
        </p:nvSpPr>
        <p:spPr>
          <a:xfrm>
            <a:off x="2806023" y="5300539"/>
            <a:ext cx="331540" cy="468513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1545700" y="43200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Não Funcionais</a:t>
            </a:r>
            <a:endParaRPr/>
          </a:p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4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34" name="Google Shape;234;p24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849150" y="1853050"/>
            <a:ext cx="9636600" cy="5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Usabilidade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Tempo de resposta reativo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i="1"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Interface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intuitiva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Compatibilidade com vários dispositivos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Organização do sistema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Segurança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Proteção de dados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Desempenho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Capacidade para vários utilizadores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1545700" y="43200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Funcionais</a:t>
            </a:r>
            <a:endParaRPr/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46" name="Google Shape;246;p25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25"/>
          <p:cNvSpPr txBox="1"/>
          <p:nvPr/>
        </p:nvSpPr>
        <p:spPr>
          <a:xfrm>
            <a:off x="849150" y="1672200"/>
            <a:ext cx="9636600" cy="5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Compra de Produtos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Barra de pesquisa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Filtrar produto por preço/marketplace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Adicionar produtos a um carrinho (produtos do Bom e Barato)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Venda de Produtos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Opção para destacar anúncio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Descrição textual e visual do produto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Anunciar localidade e preço do produto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Comparação de Produtos</a:t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Adicionar X produtos à lista de comparação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Atores</a:t>
            </a:r>
            <a:endParaRPr/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26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58" name="Google Shape;258;p26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26"/>
          <p:cNvSpPr txBox="1"/>
          <p:nvPr>
            <p:ph idx="1" type="subTitle"/>
          </p:nvPr>
        </p:nvSpPr>
        <p:spPr>
          <a:xfrm>
            <a:off x="1349400" y="1967350"/>
            <a:ext cx="60159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Utilizador que pretende produto em 2ª mão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2" name="Google Shape;262;p26"/>
          <p:cNvSpPr txBox="1"/>
          <p:nvPr>
            <p:ph idx="2" type="body"/>
          </p:nvPr>
        </p:nvSpPr>
        <p:spPr>
          <a:xfrm>
            <a:off x="1349399" y="2627525"/>
            <a:ext cx="70083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Nome:</a:t>
            </a:r>
            <a:r>
              <a:rPr lang="en"/>
              <a:t> Hugo Asensio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Idade:</a:t>
            </a:r>
            <a:r>
              <a:rPr lang="en"/>
              <a:t> 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Trabalho:</a:t>
            </a:r>
            <a:r>
              <a:rPr lang="en"/>
              <a:t> Estudante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Background:</a:t>
            </a:r>
            <a:r>
              <a:rPr lang="en"/>
              <a:t> Utiliza computador </a:t>
            </a:r>
            <a:r>
              <a:rPr lang="en"/>
              <a:t>para trabalhos universitários e para jogar </a:t>
            </a:r>
            <a:r>
              <a:rPr lang="en"/>
              <a:t>nos tempos livres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"/>
              <a:t>Motivações e Golos:</a:t>
            </a:r>
            <a:r>
              <a:rPr lang="en"/>
              <a:t> Pretende obter um bom </a:t>
            </a:r>
            <a:r>
              <a:rPr lang="en"/>
              <a:t>negócio</a:t>
            </a:r>
            <a:r>
              <a:rPr lang="en"/>
              <a:t> na compra de uma placa grafica</a:t>
            </a:r>
            <a:endParaRPr/>
          </a:p>
        </p:txBody>
      </p:sp>
      <p:pic>
        <p:nvPicPr>
          <p:cNvPr id="263" name="Google Shape;2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200" y="1381050"/>
            <a:ext cx="2390050" cy="437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Atores</a:t>
            </a:r>
            <a:endParaRPr/>
          </a:p>
        </p:txBody>
      </p:sp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7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72" name="Google Shape;272;p27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7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Dono de Outlet / Loja Física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6" name="Google Shape;276;p27"/>
          <p:cNvSpPr txBox="1"/>
          <p:nvPr>
            <p:ph idx="2" type="body"/>
          </p:nvPr>
        </p:nvSpPr>
        <p:spPr>
          <a:xfrm>
            <a:off x="1349399" y="2627525"/>
            <a:ext cx="70083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Nome: </a:t>
            </a:r>
            <a:r>
              <a:rPr lang="en"/>
              <a:t>André Sousa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Idade: </a:t>
            </a:r>
            <a:r>
              <a:rPr lang="en"/>
              <a:t>45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Trabalho:</a:t>
            </a:r>
            <a:r>
              <a:rPr lang="en"/>
              <a:t> </a:t>
            </a:r>
            <a:r>
              <a:rPr lang="en"/>
              <a:t>Gerente de uma loja de itens recondicionados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b="1" lang="en"/>
              <a:t>Background: </a:t>
            </a:r>
            <a:r>
              <a:rPr lang="en"/>
              <a:t>Gosta de realizar reparações em produtos eletrônicos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b="1" lang="en"/>
              <a:t>Motivações e Golos:</a:t>
            </a:r>
            <a:r>
              <a:rPr lang="en"/>
              <a:t> P</a:t>
            </a:r>
            <a:r>
              <a:rPr lang="en"/>
              <a:t>retende aumentar as suas vendas através de uma presença online</a:t>
            </a:r>
            <a:endParaRPr/>
          </a:p>
        </p:txBody>
      </p:sp>
      <p:pic>
        <p:nvPicPr>
          <p:cNvPr id="277" name="Google Shape;277;p27"/>
          <p:cNvPicPr preferRelativeResize="0"/>
          <p:nvPr/>
        </p:nvPicPr>
        <p:blipFill rotWithShape="1">
          <a:blip r:embed="rId3">
            <a:alphaModFix/>
          </a:blip>
          <a:srcRect b="0" l="7538" r="33748" t="0"/>
          <a:stretch/>
        </p:blipFill>
        <p:spPr>
          <a:xfrm>
            <a:off x="8663775" y="2085194"/>
            <a:ext cx="2913000" cy="329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1349400" y="1028650"/>
            <a:ext cx="7924200" cy="894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Atores</a:t>
            </a:r>
            <a:endParaRPr/>
          </a:p>
        </p:txBody>
      </p: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" name="Google Shape;285;p28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286" name="Google Shape;286;p28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 txBox="1"/>
          <p:nvPr>
            <p:ph idx="1" type="subTitle"/>
          </p:nvPr>
        </p:nvSpPr>
        <p:spPr>
          <a:xfrm>
            <a:off x="1349400" y="1967350"/>
            <a:ext cx="4907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Vendedor de Produto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0" name="Google Shape;290;p28"/>
          <p:cNvSpPr txBox="1"/>
          <p:nvPr>
            <p:ph idx="2" type="body"/>
          </p:nvPr>
        </p:nvSpPr>
        <p:spPr>
          <a:xfrm>
            <a:off x="1349399" y="2627525"/>
            <a:ext cx="7077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Nome: </a:t>
            </a:r>
            <a:r>
              <a:rPr lang="en"/>
              <a:t>Claudio Marques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Idade: </a:t>
            </a:r>
            <a:r>
              <a:rPr lang="en"/>
              <a:t>29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Trabalho:</a:t>
            </a:r>
            <a:r>
              <a:rPr lang="en"/>
              <a:t> Engenheiro Informático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Background: </a:t>
            </a:r>
            <a:r>
              <a:rPr lang="en"/>
              <a:t>Entusiasta de Computadores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Motivações e Golos:</a:t>
            </a:r>
            <a:r>
              <a:rPr lang="en"/>
              <a:t> Pretende vender equipamento antigo para cobrir os custos do hardware novo</a:t>
            </a:r>
            <a:endParaRPr/>
          </a:p>
        </p:txBody>
      </p:sp>
      <p:pic>
        <p:nvPicPr>
          <p:cNvPr id="291" name="Google Shape;291;p28"/>
          <p:cNvPicPr preferRelativeResize="0"/>
          <p:nvPr/>
        </p:nvPicPr>
        <p:blipFill rotWithShape="1">
          <a:blip r:embed="rId3">
            <a:alphaModFix/>
          </a:blip>
          <a:srcRect b="2210" l="5726" r="8155" t="0"/>
          <a:stretch/>
        </p:blipFill>
        <p:spPr>
          <a:xfrm>
            <a:off x="8731950" y="1487950"/>
            <a:ext cx="2796675" cy="4014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6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Cenários</a:t>
            </a:r>
            <a:endParaRPr/>
          </a:p>
        </p:txBody>
      </p:sp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29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9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300" name="Google Shape;300;p29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9"/>
          <p:cNvSpPr txBox="1"/>
          <p:nvPr/>
        </p:nvSpPr>
        <p:spPr>
          <a:xfrm>
            <a:off x="849150" y="1853050"/>
            <a:ext cx="9636600" cy="4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Anunciar Produto na plataforma</a:t>
            </a:r>
            <a:endParaRPr b="1" sz="21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 Cláudio procura juntar mais dinheiro para a compra de novas peças de hardware através da venda das suas peças antigas.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Clicar no botão “Anunciar Produto”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Preencher campos relativos ao produto a vender (“Descrição”, “Preço”, “Condição”, etc)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Escolher opção de “Promover 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Anúncio</a:t>
            </a: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” 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Confirmar criação de anúncio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5259425" y="6333125"/>
            <a:ext cx="52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Nota: </a:t>
            </a:r>
            <a:r>
              <a:rPr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É assumido que o utilizador tem conta e está logged in.</a:t>
            </a:r>
            <a:endParaRPr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/>
        </p:nvSpPr>
        <p:spPr>
          <a:xfrm>
            <a:off x="849150" y="1853050"/>
            <a:ext cx="96366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Comprar</a:t>
            </a:r>
            <a:r>
              <a:rPr b="1" lang="en" sz="2100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rPr>
              <a:t> Produto em 2ª mão</a:t>
            </a:r>
            <a:endParaRPr b="1" sz="2100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 placa gráfica do Hugo deixou de funcionar e ele pretende adquirir uma nova. Devido a preços elevados, o Hugo irá usar o mercado em 2ª mão.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Pesquisar no Marketplace pelo modelo da placa a adquirir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Browse pelos vários anúncios da placa gráfica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Ordenar por preço mais baixo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Selecionar produto escolhido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</a:pPr>
            <a:r>
              <a:rPr lang="en"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Selecionar “Contactar anunciante” para comprar o produto</a:t>
            </a:r>
            <a:endParaRPr sz="19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0" name="Google Shape;310;p30"/>
          <p:cNvSpPr txBox="1"/>
          <p:nvPr>
            <p:ph type="title"/>
          </p:nvPr>
        </p:nvSpPr>
        <p:spPr>
          <a:xfrm>
            <a:off x="1461900" y="412950"/>
            <a:ext cx="9327000" cy="85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Cenários</a:t>
            </a:r>
            <a:endParaRPr/>
          </a:p>
        </p:txBody>
      </p:sp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0" y="5579725"/>
            <a:ext cx="242700" cy="117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30"/>
          <p:cNvGrpSpPr/>
          <p:nvPr/>
        </p:nvGrpSpPr>
        <p:grpSpPr>
          <a:xfrm>
            <a:off x="698532" y="597751"/>
            <a:ext cx="471592" cy="524997"/>
            <a:chOff x="3081775" y="1061400"/>
            <a:chExt cx="246275" cy="265875"/>
          </a:xfrm>
        </p:grpSpPr>
        <p:sp>
          <p:nvSpPr>
            <p:cNvPr id="314" name="Google Shape;314;p30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30"/>
          <p:cNvSpPr txBox="1"/>
          <p:nvPr/>
        </p:nvSpPr>
        <p:spPr>
          <a:xfrm>
            <a:off x="5259425" y="6333125"/>
            <a:ext cx="52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Nota: </a:t>
            </a:r>
            <a:r>
              <a:rPr lang="en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É assumido que o utilizador tem conta e está logged in.</a:t>
            </a:r>
            <a:endParaRPr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454"/>
      </a:accent1>
      <a:accent2>
        <a:srgbClr val="FFFFFF"/>
      </a:accent2>
      <a:accent3>
        <a:srgbClr val="000000"/>
      </a:accent3>
      <a:accent4>
        <a:srgbClr val="F3ECEF"/>
      </a:accent4>
      <a:accent5>
        <a:srgbClr val="660000"/>
      </a:accent5>
      <a:accent6>
        <a:srgbClr val="660000"/>
      </a:accent6>
      <a:hlink>
        <a:srgbClr val="66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