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DM Sans Medium"/>
      <p:regular r:id="rId14"/>
      <p:bold r:id="rId15"/>
      <p:italic r:id="rId16"/>
      <p:boldItalic r:id="rId17"/>
    </p:embeddedFont>
    <p:embeddedFont>
      <p:font typeface="Abril Fatface"/>
      <p:regular r:id="rId18"/>
    </p:embeddedFont>
    <p:embeddedFont>
      <p:font typeface="Griffy"/>
      <p:regular r:id="rId19"/>
    </p:embeddedFont>
    <p:embeddedFont>
      <p:font typeface="Poppins"/>
      <p:regular r:id="rId20"/>
      <p:bold r:id="rId21"/>
      <p:italic r:id="rId22"/>
      <p:boldItalic r:id="rId23"/>
    </p:embeddedFont>
    <p:embeddedFont>
      <p:font typeface="Barlow Condensed"/>
      <p:regular r:id="rId24"/>
      <p:bold r:id="rId25"/>
      <p:italic r:id="rId26"/>
      <p:boldItalic r:id="rId27"/>
    </p:embeddedFont>
    <p:embeddedFont>
      <p:font typeface="Lexend Deca SemiBold"/>
      <p:regular r:id="rId28"/>
      <p:bold r:id="rId29"/>
    </p:embeddedFont>
    <p:embeddedFont>
      <p:font typeface="DM Sans"/>
      <p:regular r:id="rId30"/>
      <p:bold r:id="rId31"/>
      <p:italic r:id="rId32"/>
      <p:boldItalic r:id="rId33"/>
    </p:embeddedFont>
    <p:embeddedFont>
      <p:font typeface="Homemade Apple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8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8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BarlowCondensed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Condensed-italic.fntdata"/><Relationship Id="rId25" Type="http://schemas.openxmlformats.org/officeDocument/2006/relationships/font" Target="fonts/BarlowCondensed-bold.fntdata"/><Relationship Id="rId28" Type="http://schemas.openxmlformats.org/officeDocument/2006/relationships/font" Target="fonts/LexendDecaSemiBold-regular.fntdata"/><Relationship Id="rId27" Type="http://schemas.openxmlformats.org/officeDocument/2006/relationships/font" Target="fonts/BarlowCondense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exendDeca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MSans-bold.fntdata"/><Relationship Id="rId30" Type="http://schemas.openxmlformats.org/officeDocument/2006/relationships/font" Target="fonts/DMSans-regular.fntdata"/><Relationship Id="rId11" Type="http://schemas.openxmlformats.org/officeDocument/2006/relationships/slide" Target="slides/slide6.xml"/><Relationship Id="rId33" Type="http://schemas.openxmlformats.org/officeDocument/2006/relationships/font" Target="fonts/DMSans-boldItalic.fntdata"/><Relationship Id="rId10" Type="http://schemas.openxmlformats.org/officeDocument/2006/relationships/slide" Target="slides/slide5.xml"/><Relationship Id="rId32" Type="http://schemas.openxmlformats.org/officeDocument/2006/relationships/font" Target="fonts/DM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HomemadeApple-regular.fntdata"/><Relationship Id="rId15" Type="http://schemas.openxmlformats.org/officeDocument/2006/relationships/font" Target="fonts/DMSansMedium-bold.fntdata"/><Relationship Id="rId14" Type="http://schemas.openxmlformats.org/officeDocument/2006/relationships/font" Target="fonts/DMSansMedium-regular.fntdata"/><Relationship Id="rId17" Type="http://schemas.openxmlformats.org/officeDocument/2006/relationships/font" Target="fonts/DMSansMedium-boldItalic.fntdata"/><Relationship Id="rId16" Type="http://schemas.openxmlformats.org/officeDocument/2006/relationships/font" Target="fonts/DMSansMedium-italic.fntdata"/><Relationship Id="rId19" Type="http://schemas.openxmlformats.org/officeDocument/2006/relationships/font" Target="fonts/Griffy-regular.fntdata"/><Relationship Id="rId18" Type="http://schemas.openxmlformats.org/officeDocument/2006/relationships/font" Target="fonts/AbrilFatfac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073618e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073618e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71667d10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71667d10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073618e6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073618e6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7bcebdb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7bcebdb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8fbdc636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28fbdc636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7bcebdbf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27bcebdbf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7bcebdbf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27bcebdbf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27bcebdbf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27bcebdbf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1.png"/><Relationship Id="rId11" Type="http://schemas.openxmlformats.org/officeDocument/2006/relationships/image" Target="../media/image5.png"/><Relationship Id="rId10" Type="http://schemas.openxmlformats.org/officeDocument/2006/relationships/image" Target="../media/image2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4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7059600" y="0"/>
            <a:ext cx="5132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2541075" y="1290850"/>
            <a:ext cx="8598300" cy="33741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2785925" y="1541750"/>
            <a:ext cx="8031600" cy="2870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>
            <a:off x="3435675" y="5087500"/>
            <a:ext cx="7703700" cy="8946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355892">
            <a:off x="10424907" y="417311"/>
            <a:ext cx="1427555" cy="1587130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2541075" y="508750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200" y="0"/>
            <a:ext cx="1461000" cy="6858000"/>
          </a:xfrm>
          <a:prstGeom prst="rect">
            <a:avLst/>
          </a:prstGeom>
          <a:solidFill>
            <a:srgbClr val="FF5454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3652596" y="5087500"/>
            <a:ext cx="7486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4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1"/>
          <p:cNvSpPr/>
          <p:nvPr/>
        </p:nvSpPr>
        <p:spPr>
          <a:xfrm>
            <a:off x="454800" y="1599800"/>
            <a:ext cx="10463100" cy="52584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11424950" y="0"/>
            <a:ext cx="767100" cy="6858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1"/>
          <p:cNvSpPr/>
          <p:nvPr/>
        </p:nvSpPr>
        <p:spPr>
          <a:xfrm>
            <a:off x="1349400" y="412950"/>
            <a:ext cx="9568500" cy="8946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1"/>
          <p:cNvSpPr txBox="1"/>
          <p:nvPr>
            <p:ph idx="1" type="subTitle"/>
          </p:nvPr>
        </p:nvSpPr>
        <p:spPr>
          <a:xfrm>
            <a:off x="2053456" y="1739450"/>
            <a:ext cx="6406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91" name="Google Shape;91;p11"/>
          <p:cNvSpPr txBox="1"/>
          <p:nvPr>
            <p:ph idx="2" type="subTitle"/>
          </p:nvPr>
        </p:nvSpPr>
        <p:spPr>
          <a:xfrm>
            <a:off x="2053456" y="3344343"/>
            <a:ext cx="6406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92" name="Google Shape;92;p11"/>
          <p:cNvSpPr txBox="1"/>
          <p:nvPr>
            <p:ph idx="3" type="subTitle"/>
          </p:nvPr>
        </p:nvSpPr>
        <p:spPr>
          <a:xfrm>
            <a:off x="2053456" y="4949237"/>
            <a:ext cx="6406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93" name="Google Shape;93;p11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idx="4" type="body"/>
          </p:nvPr>
        </p:nvSpPr>
        <p:spPr>
          <a:xfrm>
            <a:off x="2053450" y="2177400"/>
            <a:ext cx="64068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95" name="Google Shape;95;p11"/>
          <p:cNvSpPr txBox="1"/>
          <p:nvPr>
            <p:ph idx="5" type="body"/>
          </p:nvPr>
        </p:nvSpPr>
        <p:spPr>
          <a:xfrm>
            <a:off x="2053450" y="3770863"/>
            <a:ext cx="64068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96" name="Google Shape;96;p11"/>
          <p:cNvSpPr txBox="1"/>
          <p:nvPr>
            <p:ph idx="6" type="body"/>
          </p:nvPr>
        </p:nvSpPr>
        <p:spPr>
          <a:xfrm>
            <a:off x="2053450" y="5362525"/>
            <a:ext cx="64077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97" name="Google Shape;97;p1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/>
          <p:nvPr/>
        </p:nvSpPr>
        <p:spPr>
          <a:xfrm>
            <a:off x="-300" y="2180775"/>
            <a:ext cx="12192000" cy="23643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/>
          <p:nvPr/>
        </p:nvSpPr>
        <p:spPr>
          <a:xfrm>
            <a:off x="1122563" y="1725150"/>
            <a:ext cx="2730000" cy="4809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2"/>
          <p:cNvSpPr/>
          <p:nvPr/>
        </p:nvSpPr>
        <p:spPr>
          <a:xfrm>
            <a:off x="4677744" y="1725150"/>
            <a:ext cx="2730000" cy="4809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2"/>
          <p:cNvSpPr/>
          <p:nvPr/>
        </p:nvSpPr>
        <p:spPr>
          <a:xfrm>
            <a:off x="8232925" y="1725150"/>
            <a:ext cx="2730000" cy="4809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2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2"/>
          <p:cNvSpPr txBox="1"/>
          <p:nvPr>
            <p:ph idx="1" type="subTitle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05" name="Google Shape;105;p12"/>
          <p:cNvSpPr txBox="1"/>
          <p:nvPr>
            <p:ph idx="2" type="subTitle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06" name="Google Shape;106;p12"/>
          <p:cNvSpPr txBox="1"/>
          <p:nvPr>
            <p:ph idx="3" type="subTitle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07" name="Google Shape;107;p12"/>
          <p:cNvSpPr txBox="1"/>
          <p:nvPr>
            <p:ph type="title"/>
          </p:nvPr>
        </p:nvSpPr>
        <p:spPr>
          <a:xfrm>
            <a:off x="1349400" y="412950"/>
            <a:ext cx="102747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08" name="Google Shape;108;p12"/>
          <p:cNvSpPr txBox="1"/>
          <p:nvPr>
            <p:ph idx="4" type="body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09" name="Google Shape;109;p12"/>
          <p:cNvSpPr txBox="1"/>
          <p:nvPr>
            <p:ph idx="5" type="body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10" name="Google Shape;110;p12"/>
          <p:cNvSpPr txBox="1"/>
          <p:nvPr>
            <p:ph idx="6" type="body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11" name="Google Shape;111;p1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CUSTOM_9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/>
          <p:nvPr/>
        </p:nvSpPr>
        <p:spPr>
          <a:xfrm>
            <a:off x="5834700" y="0"/>
            <a:ext cx="6357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3"/>
          <p:cNvSpPr txBox="1"/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116" name="Google Shape;116;p13"/>
          <p:cNvSpPr/>
          <p:nvPr/>
        </p:nvSpPr>
        <p:spPr>
          <a:xfrm>
            <a:off x="0" y="5720400"/>
            <a:ext cx="4148400" cy="1137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3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1 Background image">
  <p:cSld name="CUSTOM_10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type="title"/>
          </p:nvPr>
        </p:nvSpPr>
        <p:spPr>
          <a:xfrm>
            <a:off x="7223375" y="2088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14"/>
          <p:cNvSpPr/>
          <p:nvPr/>
        </p:nvSpPr>
        <p:spPr>
          <a:xfrm>
            <a:off x="379125" y="133200"/>
            <a:ext cx="9765900" cy="6523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/>
          <p:nvPr/>
        </p:nvSpPr>
        <p:spPr>
          <a:xfrm>
            <a:off x="-300" y="2180775"/>
            <a:ext cx="12192000" cy="23643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 txBox="1"/>
          <p:nvPr>
            <p:ph hasCustomPrompt="1" type="title"/>
          </p:nvPr>
        </p:nvSpPr>
        <p:spPr>
          <a:xfrm>
            <a:off x="715025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26" name="Google Shape;126;p15"/>
          <p:cNvSpPr txBox="1"/>
          <p:nvPr>
            <p:ph idx="2" type="title"/>
          </p:nvPr>
        </p:nvSpPr>
        <p:spPr>
          <a:xfrm>
            <a:off x="1349400" y="412950"/>
            <a:ext cx="10416600" cy="925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127" name="Google Shape;127;p15"/>
          <p:cNvSpPr txBox="1"/>
          <p:nvPr>
            <p:ph hasCustomPrompt="1" idx="3" type="title"/>
          </p:nvPr>
        </p:nvSpPr>
        <p:spPr>
          <a:xfrm>
            <a:off x="4516336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28" name="Google Shape;128;p15"/>
          <p:cNvSpPr txBox="1"/>
          <p:nvPr>
            <p:ph hasCustomPrompt="1" idx="4" type="title"/>
          </p:nvPr>
        </p:nvSpPr>
        <p:spPr>
          <a:xfrm>
            <a:off x="8481454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29" name="Google Shape;129;p15"/>
          <p:cNvSpPr txBox="1"/>
          <p:nvPr>
            <p:ph idx="1" type="body"/>
          </p:nvPr>
        </p:nvSpPr>
        <p:spPr>
          <a:xfrm>
            <a:off x="8481446" y="361972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30" name="Google Shape;130;p15"/>
          <p:cNvSpPr txBox="1"/>
          <p:nvPr>
            <p:ph idx="5" type="body"/>
          </p:nvPr>
        </p:nvSpPr>
        <p:spPr>
          <a:xfrm>
            <a:off x="451634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31" name="Google Shape;131;p15"/>
          <p:cNvSpPr txBox="1"/>
          <p:nvPr>
            <p:ph idx="6" type="body"/>
          </p:nvPr>
        </p:nvSpPr>
        <p:spPr>
          <a:xfrm>
            <a:off x="71502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32" name="Google Shape;132;p15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-300" y="6090000"/>
            <a:ext cx="12192000" cy="768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35" name="Google Shape;135;p1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/>
          <p:nvPr/>
        </p:nvSpPr>
        <p:spPr>
          <a:xfrm>
            <a:off x="0" y="150"/>
            <a:ext cx="80325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899875" y="833575"/>
            <a:ext cx="10851600" cy="5571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"/>
          <p:cNvSpPr txBox="1"/>
          <p:nvPr>
            <p:ph idx="1" type="subTitle"/>
          </p:nvPr>
        </p:nvSpPr>
        <p:spPr>
          <a:xfrm>
            <a:off x="1262750" y="218255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41" name="Google Shape;141;p16"/>
          <p:cNvSpPr txBox="1"/>
          <p:nvPr>
            <p:ph idx="2" type="subTitle"/>
          </p:nvPr>
        </p:nvSpPr>
        <p:spPr>
          <a:xfrm>
            <a:off x="1262750" y="4039275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42" name="Google Shape;142;p16"/>
          <p:cNvSpPr txBox="1"/>
          <p:nvPr>
            <p:ph idx="3" type="subTitle"/>
          </p:nvPr>
        </p:nvSpPr>
        <p:spPr>
          <a:xfrm>
            <a:off x="8372412" y="219193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43" name="Google Shape;143;p16"/>
          <p:cNvSpPr txBox="1"/>
          <p:nvPr>
            <p:ph idx="4" type="subTitle"/>
          </p:nvPr>
        </p:nvSpPr>
        <p:spPr>
          <a:xfrm>
            <a:off x="4836784" y="219990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44" name="Google Shape;144;p16"/>
          <p:cNvSpPr txBox="1"/>
          <p:nvPr>
            <p:ph idx="5" type="subTitle"/>
          </p:nvPr>
        </p:nvSpPr>
        <p:spPr>
          <a:xfrm>
            <a:off x="4836784" y="4039275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45" name="Google Shape;145;p16"/>
          <p:cNvSpPr txBox="1"/>
          <p:nvPr>
            <p:ph idx="6" type="subTitle"/>
          </p:nvPr>
        </p:nvSpPr>
        <p:spPr>
          <a:xfrm>
            <a:off x="8372412" y="402073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46" name="Google Shape;146;p16"/>
          <p:cNvSpPr txBox="1"/>
          <p:nvPr>
            <p:ph type="title"/>
          </p:nvPr>
        </p:nvSpPr>
        <p:spPr>
          <a:xfrm>
            <a:off x="1349400" y="898175"/>
            <a:ext cx="102828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7" name="Google Shape;147;p16"/>
          <p:cNvSpPr txBox="1"/>
          <p:nvPr>
            <p:ph idx="7" type="body"/>
          </p:nvPr>
        </p:nvSpPr>
        <p:spPr>
          <a:xfrm>
            <a:off x="4836784" y="26087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8" name="Google Shape;148;p16"/>
          <p:cNvSpPr txBox="1"/>
          <p:nvPr>
            <p:ph idx="8" type="body"/>
          </p:nvPr>
        </p:nvSpPr>
        <p:spPr>
          <a:xfrm>
            <a:off x="8372412" y="44375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6"/>
          <p:cNvSpPr txBox="1"/>
          <p:nvPr>
            <p:ph idx="9" type="body"/>
          </p:nvPr>
        </p:nvSpPr>
        <p:spPr>
          <a:xfrm>
            <a:off x="4836784" y="44375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0" name="Google Shape;150;p16"/>
          <p:cNvSpPr txBox="1"/>
          <p:nvPr>
            <p:ph idx="13" type="body"/>
          </p:nvPr>
        </p:nvSpPr>
        <p:spPr>
          <a:xfrm>
            <a:off x="1262750" y="26087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1" name="Google Shape;151;p16"/>
          <p:cNvSpPr txBox="1"/>
          <p:nvPr>
            <p:ph idx="14" type="body"/>
          </p:nvPr>
        </p:nvSpPr>
        <p:spPr>
          <a:xfrm>
            <a:off x="8372412" y="26087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2" name="Google Shape;152;p16"/>
          <p:cNvSpPr txBox="1"/>
          <p:nvPr>
            <p:ph idx="15" type="body"/>
          </p:nvPr>
        </p:nvSpPr>
        <p:spPr>
          <a:xfrm>
            <a:off x="1262750" y="44375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3" name="Google Shape;153;p16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/>
          <p:nvPr/>
        </p:nvSpPr>
        <p:spPr>
          <a:xfrm>
            <a:off x="-300" y="1418775"/>
            <a:ext cx="12192000" cy="45522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7"/>
          <p:cNvSpPr txBox="1"/>
          <p:nvPr>
            <p:ph type="title"/>
          </p:nvPr>
        </p:nvSpPr>
        <p:spPr>
          <a:xfrm>
            <a:off x="1349400" y="413075"/>
            <a:ext cx="10426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58" name="Google Shape;158;p17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60" name="Google Shape;160;p1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/>
          <p:nvPr/>
        </p:nvSpPr>
        <p:spPr>
          <a:xfrm>
            <a:off x="3247950" y="0"/>
            <a:ext cx="5696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454800" y="1804350"/>
            <a:ext cx="11282400" cy="4129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 txBox="1"/>
          <p:nvPr>
            <p:ph idx="1" type="subTitle"/>
          </p:nvPr>
        </p:nvSpPr>
        <p:spPr>
          <a:xfrm>
            <a:off x="618625" y="1995611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65" name="Google Shape;165;p18"/>
          <p:cNvSpPr txBox="1"/>
          <p:nvPr>
            <p:ph idx="2" type="subTitle"/>
          </p:nvPr>
        </p:nvSpPr>
        <p:spPr>
          <a:xfrm>
            <a:off x="2878894" y="1995611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66" name="Google Shape;166;p18"/>
          <p:cNvSpPr txBox="1"/>
          <p:nvPr>
            <p:ph idx="3" type="subTitle"/>
          </p:nvPr>
        </p:nvSpPr>
        <p:spPr>
          <a:xfrm>
            <a:off x="5139163" y="2026179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67" name="Google Shape;167;p18"/>
          <p:cNvSpPr txBox="1"/>
          <p:nvPr>
            <p:ph idx="4" type="subTitle"/>
          </p:nvPr>
        </p:nvSpPr>
        <p:spPr>
          <a:xfrm>
            <a:off x="7399433" y="2026179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68" name="Google Shape;168;p18"/>
          <p:cNvSpPr txBox="1"/>
          <p:nvPr>
            <p:ph idx="5" type="subTitle"/>
          </p:nvPr>
        </p:nvSpPr>
        <p:spPr>
          <a:xfrm>
            <a:off x="9659702" y="1995611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69" name="Google Shape;169;p18"/>
          <p:cNvSpPr txBox="1"/>
          <p:nvPr>
            <p:ph type="title"/>
          </p:nvPr>
        </p:nvSpPr>
        <p:spPr>
          <a:xfrm>
            <a:off x="1349400" y="412950"/>
            <a:ext cx="10387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70" name="Google Shape;170;p18"/>
          <p:cNvSpPr txBox="1"/>
          <p:nvPr>
            <p:ph idx="6" type="body"/>
          </p:nvPr>
        </p:nvSpPr>
        <p:spPr>
          <a:xfrm>
            <a:off x="618625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1" name="Google Shape;171;p18"/>
          <p:cNvSpPr txBox="1"/>
          <p:nvPr>
            <p:ph idx="7" type="body"/>
          </p:nvPr>
        </p:nvSpPr>
        <p:spPr>
          <a:xfrm>
            <a:off x="2878893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2" name="Google Shape;172;p18"/>
          <p:cNvSpPr txBox="1"/>
          <p:nvPr>
            <p:ph idx="8" type="body"/>
          </p:nvPr>
        </p:nvSpPr>
        <p:spPr>
          <a:xfrm>
            <a:off x="5139160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3" name="Google Shape;173;p18"/>
          <p:cNvSpPr txBox="1"/>
          <p:nvPr>
            <p:ph idx="9" type="body"/>
          </p:nvPr>
        </p:nvSpPr>
        <p:spPr>
          <a:xfrm>
            <a:off x="7399428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4" name="Google Shape;174;p18"/>
          <p:cNvSpPr txBox="1"/>
          <p:nvPr>
            <p:ph idx="13" type="body"/>
          </p:nvPr>
        </p:nvSpPr>
        <p:spPr>
          <a:xfrm>
            <a:off x="9659695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5" name="Google Shape;175;p18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1349400" y="412950"/>
            <a:ext cx="10387800" cy="8946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/>
          <p:nvPr/>
        </p:nvSpPr>
        <p:spPr>
          <a:xfrm>
            <a:off x="5834700" y="0"/>
            <a:ext cx="6357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899875" y="833575"/>
            <a:ext cx="5581500" cy="42531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 txBox="1"/>
          <p:nvPr>
            <p:ph type="title"/>
          </p:nvPr>
        </p:nvSpPr>
        <p:spPr>
          <a:xfrm>
            <a:off x="1193660" y="974375"/>
            <a:ext cx="503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1193525" y="1737875"/>
            <a:ext cx="5031900" cy="318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84" name="Google Shape;184;p1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/>
          <p:nvPr/>
        </p:nvSpPr>
        <p:spPr>
          <a:xfrm>
            <a:off x="0" y="0"/>
            <a:ext cx="6357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5443975" y="974375"/>
            <a:ext cx="5581500" cy="42531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 txBox="1"/>
          <p:nvPr>
            <p:ph type="title"/>
          </p:nvPr>
        </p:nvSpPr>
        <p:spPr>
          <a:xfrm>
            <a:off x="5643475" y="1108175"/>
            <a:ext cx="5209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5643581" y="1871675"/>
            <a:ext cx="5209500" cy="322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1" name="Google Shape;191;p20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92" name="Google Shape;192;p2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/>
          <p:nvPr/>
        </p:nvSpPr>
        <p:spPr>
          <a:xfrm>
            <a:off x="1693900" y="1418775"/>
            <a:ext cx="10497900" cy="45522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1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 txBox="1"/>
          <p:nvPr>
            <p:ph idx="1" type="subTitle"/>
          </p:nvPr>
        </p:nvSpPr>
        <p:spPr>
          <a:xfrm>
            <a:off x="3848400" y="2881975"/>
            <a:ext cx="55815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97" name="Google Shape;197;p21"/>
          <p:cNvSpPr txBox="1"/>
          <p:nvPr>
            <p:ph type="title"/>
          </p:nvPr>
        </p:nvSpPr>
        <p:spPr>
          <a:xfrm>
            <a:off x="3848400" y="1949125"/>
            <a:ext cx="5581500" cy="763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98" name="Google Shape;198;p21"/>
          <p:cNvSpPr txBox="1"/>
          <p:nvPr>
            <p:ph idx="2" type="body"/>
          </p:nvPr>
        </p:nvSpPr>
        <p:spPr>
          <a:xfrm>
            <a:off x="3848450" y="3746775"/>
            <a:ext cx="5581500" cy="134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9" name="Google Shape;199;p21"/>
          <p:cNvSpPr/>
          <p:nvPr/>
        </p:nvSpPr>
        <p:spPr>
          <a:xfrm>
            <a:off x="2192433" y="1759075"/>
            <a:ext cx="7964100" cy="4568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3" name="Google Shape;203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2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205" name="Google Shape;205;p22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06" name="Google Shape;206;p22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22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p22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Google Shape;209;p22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22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211" name="Google Shape;211;p22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3593600" y="0"/>
            <a:ext cx="8598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 rot="355892">
            <a:off x="10305157" y="215136"/>
            <a:ext cx="1427555" cy="1587130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5691725" y="1583975"/>
            <a:ext cx="5322600" cy="132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5691700" y="2988275"/>
            <a:ext cx="5322600" cy="223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7972925" y="0"/>
            <a:ext cx="42189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454800" y="1728150"/>
            <a:ext cx="11282400" cy="4716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1349400" y="412950"/>
            <a:ext cx="10426800" cy="894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3" type="body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4" type="body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3247950" y="398400"/>
            <a:ext cx="5696100" cy="644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6"/>
          <p:cNvSpPr/>
          <p:nvPr/>
        </p:nvSpPr>
        <p:spPr>
          <a:xfrm>
            <a:off x="466650" y="398400"/>
            <a:ext cx="11258700" cy="60612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2401350" y="3155075"/>
            <a:ext cx="7389300" cy="207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2401350" y="2230625"/>
            <a:ext cx="7389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5" name="Google Shape;45;p6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5834450" y="1599800"/>
            <a:ext cx="6357300" cy="525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11424950" y="0"/>
            <a:ext cx="767100" cy="6858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594350" y="2531675"/>
            <a:ext cx="5706000" cy="33258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 txBox="1"/>
          <p:nvPr>
            <p:ph idx="1" type="subTitle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3" name="Google Shape;53;p7"/>
          <p:cNvSpPr txBox="1"/>
          <p:nvPr>
            <p:ph idx="2" type="subTitle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1629250" y="836300"/>
            <a:ext cx="9795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4" type="body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0" y="150"/>
            <a:ext cx="8495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899875" y="833575"/>
            <a:ext cx="10851600" cy="5571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 txBox="1"/>
          <p:nvPr>
            <p:ph idx="1" type="subTitle"/>
          </p:nvPr>
        </p:nvSpPr>
        <p:spPr>
          <a:xfrm>
            <a:off x="1349400" y="1967350"/>
            <a:ext cx="4907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1349400" y="1028650"/>
            <a:ext cx="79242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1349402" y="2627525"/>
            <a:ext cx="49074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5" name="Google Shape;65;p8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 rot="-3940686">
            <a:off x="477803" y="319352"/>
            <a:ext cx="1023388" cy="1137784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3247950" y="412800"/>
            <a:ext cx="5696100" cy="644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454800" y="1728150"/>
            <a:ext cx="11282400" cy="3410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9"/>
          <p:cNvGrpSpPr/>
          <p:nvPr/>
        </p:nvGrpSpPr>
        <p:grpSpPr>
          <a:xfrm rot="10800000">
            <a:off x="562541" y="621100"/>
            <a:ext cx="679116" cy="478293"/>
            <a:chOff x="621403" y="597265"/>
            <a:chExt cx="1588204" cy="1118814"/>
          </a:xfrm>
        </p:grpSpPr>
        <p:sp>
          <p:nvSpPr>
            <p:cNvPr id="73" name="Google Shape;73;p9"/>
            <p:cNvSpPr/>
            <p:nvPr/>
          </p:nvSpPr>
          <p:spPr>
            <a:xfrm>
              <a:off x="1448058" y="597265"/>
              <a:ext cx="761549" cy="1118814"/>
            </a:xfrm>
            <a:custGeom>
              <a:rect b="b" l="l" r="r" t="t"/>
              <a:pathLst>
                <a:path extrusionOk="0" h="1118814" w="761549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621403" y="597265"/>
              <a:ext cx="761549" cy="1118814"/>
            </a:xfrm>
            <a:custGeom>
              <a:rect b="b" l="l" r="r" t="t"/>
              <a:pathLst>
                <a:path extrusionOk="0" h="1118814" w="761549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9"/>
          <p:cNvSpPr/>
          <p:nvPr/>
        </p:nvSpPr>
        <p:spPr>
          <a:xfrm>
            <a:off x="10842600" y="5517275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6858000" y="5517275"/>
            <a:ext cx="3984600" cy="8946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 txBox="1"/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6858000" y="5517275"/>
            <a:ext cx="39405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bg>
      <p:bgPr>
        <a:solidFill>
          <a:schemeClr val="accen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/>
          <p:nvPr/>
        </p:nvSpPr>
        <p:spPr>
          <a:xfrm>
            <a:off x="454800" y="787050"/>
            <a:ext cx="11282400" cy="52839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0"/>
          <p:cNvSpPr txBox="1"/>
          <p:nvPr>
            <p:ph type="title"/>
          </p:nvPr>
        </p:nvSpPr>
        <p:spPr>
          <a:xfrm>
            <a:off x="548200" y="1846618"/>
            <a:ext cx="11095500" cy="34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0"/>
          <p:cNvSpPr/>
          <p:nvPr/>
        </p:nvSpPr>
        <p:spPr>
          <a:xfrm>
            <a:off x="5442300" y="119300"/>
            <a:ext cx="1307400" cy="130740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 SemiBold"/>
              <a:buNone/>
              <a:defRPr sz="3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3881300" y="2356675"/>
            <a:ext cx="6182700" cy="15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Bom e </a:t>
            </a:r>
            <a:r>
              <a:rPr lang="en" sz="6000">
                <a:solidFill>
                  <a:srgbClr val="FF5454"/>
                </a:solidFill>
              </a:rPr>
              <a:t>Barato</a:t>
            </a:r>
            <a:endParaRPr sz="6000">
              <a:solidFill>
                <a:srgbClr val="FF5454"/>
              </a:solidFill>
            </a:endParaRPr>
          </a:p>
        </p:txBody>
      </p:sp>
      <p:sp>
        <p:nvSpPr>
          <p:cNvPr id="218" name="Google Shape;218;p23"/>
          <p:cNvSpPr txBox="1"/>
          <p:nvPr>
            <p:ph idx="1" type="subTitle"/>
          </p:nvPr>
        </p:nvSpPr>
        <p:spPr>
          <a:xfrm>
            <a:off x="3479825" y="5087500"/>
            <a:ext cx="79371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Fase de Inception</a:t>
            </a:r>
            <a:r>
              <a:rPr lang="en" sz="1600"/>
              <a:t> - Análise de Sistemas P3G4</a:t>
            </a:r>
            <a:endParaRPr sz="1600"/>
          </a:p>
        </p:txBody>
      </p:sp>
      <p:sp>
        <p:nvSpPr>
          <p:cNvPr id="219" name="Google Shape;219;p23"/>
          <p:cNvSpPr txBox="1"/>
          <p:nvPr>
            <p:ph idx="1" type="subTitle"/>
          </p:nvPr>
        </p:nvSpPr>
        <p:spPr>
          <a:xfrm>
            <a:off x="1413350" y="6113650"/>
            <a:ext cx="11118600" cy="57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André Clérigo 98485, </a:t>
            </a:r>
            <a:r>
              <a:rPr lang="en" sz="1400"/>
              <a:t>Claudio Asensio 98433, Edgar Sousa 98757, Hugo Domingos 98502, Tiago Marques 98459</a:t>
            </a:r>
            <a:endParaRPr sz="1400"/>
          </a:p>
        </p:txBody>
      </p:sp>
      <p:sp>
        <p:nvSpPr>
          <p:cNvPr id="220" name="Google Shape;220;p23"/>
          <p:cNvSpPr/>
          <p:nvPr/>
        </p:nvSpPr>
        <p:spPr>
          <a:xfrm>
            <a:off x="0" y="5585050"/>
            <a:ext cx="264900" cy="110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1" name="Google Shape;221;p23"/>
          <p:cNvGrpSpPr/>
          <p:nvPr/>
        </p:nvGrpSpPr>
        <p:grpSpPr>
          <a:xfrm>
            <a:off x="10822565" y="758707"/>
            <a:ext cx="644920" cy="717942"/>
            <a:chOff x="3081775" y="1061400"/>
            <a:chExt cx="246275" cy="265875"/>
          </a:xfrm>
        </p:grpSpPr>
        <p:sp>
          <p:nvSpPr>
            <p:cNvPr id="222" name="Google Shape;222;p23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23"/>
          <p:cNvSpPr/>
          <p:nvPr/>
        </p:nvSpPr>
        <p:spPr>
          <a:xfrm>
            <a:off x="2806023" y="5300539"/>
            <a:ext cx="331540" cy="468513"/>
          </a:xfrm>
          <a:custGeom>
            <a:rect b="b" l="l" r="r" t="t"/>
            <a:pathLst>
              <a:path extrusionOk="0" h="11688" w="8530">
                <a:moveTo>
                  <a:pt x="3373" y="857"/>
                </a:moveTo>
                <a:lnTo>
                  <a:pt x="3373" y="857"/>
                </a:lnTo>
                <a:cubicBezTo>
                  <a:pt x="3159" y="1142"/>
                  <a:pt x="3052" y="1499"/>
                  <a:pt x="3052" y="1856"/>
                </a:cubicBezTo>
                <a:lnTo>
                  <a:pt x="3052" y="2659"/>
                </a:lnTo>
                <a:lnTo>
                  <a:pt x="2392" y="2659"/>
                </a:lnTo>
                <a:lnTo>
                  <a:pt x="2392" y="2124"/>
                </a:lnTo>
                <a:cubicBezTo>
                  <a:pt x="2392" y="1517"/>
                  <a:pt x="2802" y="1017"/>
                  <a:pt x="3373" y="857"/>
                </a:cubicBezTo>
                <a:close/>
                <a:moveTo>
                  <a:pt x="4069" y="839"/>
                </a:moveTo>
                <a:cubicBezTo>
                  <a:pt x="4640" y="1000"/>
                  <a:pt x="5050" y="1499"/>
                  <a:pt x="5050" y="2124"/>
                </a:cubicBezTo>
                <a:lnTo>
                  <a:pt x="5050" y="2659"/>
                </a:lnTo>
                <a:lnTo>
                  <a:pt x="3587" y="2659"/>
                </a:lnTo>
                <a:lnTo>
                  <a:pt x="3587" y="1856"/>
                </a:lnTo>
                <a:cubicBezTo>
                  <a:pt x="3587" y="1463"/>
                  <a:pt x="3784" y="1107"/>
                  <a:pt x="4069" y="839"/>
                </a:cubicBezTo>
                <a:close/>
                <a:moveTo>
                  <a:pt x="4925" y="536"/>
                </a:moveTo>
                <a:cubicBezTo>
                  <a:pt x="5657" y="536"/>
                  <a:pt x="6246" y="1124"/>
                  <a:pt x="6246" y="1856"/>
                </a:cubicBezTo>
                <a:lnTo>
                  <a:pt x="6246" y="2659"/>
                </a:lnTo>
                <a:lnTo>
                  <a:pt x="5586" y="2659"/>
                </a:lnTo>
                <a:lnTo>
                  <a:pt x="5586" y="2124"/>
                </a:lnTo>
                <a:cubicBezTo>
                  <a:pt x="5586" y="1463"/>
                  <a:pt x="5247" y="875"/>
                  <a:pt x="4711" y="554"/>
                </a:cubicBezTo>
                <a:cubicBezTo>
                  <a:pt x="4783" y="554"/>
                  <a:pt x="4854" y="536"/>
                  <a:pt x="4925" y="536"/>
                </a:cubicBezTo>
                <a:close/>
                <a:moveTo>
                  <a:pt x="7316" y="4871"/>
                </a:moveTo>
                <a:lnTo>
                  <a:pt x="7691" y="9796"/>
                </a:lnTo>
                <a:lnTo>
                  <a:pt x="6959" y="10528"/>
                </a:lnTo>
                <a:lnTo>
                  <a:pt x="7316" y="4871"/>
                </a:lnTo>
                <a:close/>
                <a:moveTo>
                  <a:pt x="6603" y="3462"/>
                </a:moveTo>
                <a:lnTo>
                  <a:pt x="6139" y="10902"/>
                </a:lnTo>
                <a:lnTo>
                  <a:pt x="804" y="10902"/>
                </a:lnTo>
                <a:lnTo>
                  <a:pt x="1286" y="3462"/>
                </a:lnTo>
                <a:lnTo>
                  <a:pt x="1857" y="3462"/>
                </a:lnTo>
                <a:lnTo>
                  <a:pt x="1857" y="4515"/>
                </a:lnTo>
                <a:cubicBezTo>
                  <a:pt x="1857" y="4675"/>
                  <a:pt x="1981" y="4782"/>
                  <a:pt x="2124" y="4782"/>
                </a:cubicBezTo>
                <a:cubicBezTo>
                  <a:pt x="2267" y="4782"/>
                  <a:pt x="2392" y="4675"/>
                  <a:pt x="2392" y="4515"/>
                </a:cubicBezTo>
                <a:lnTo>
                  <a:pt x="2392" y="3462"/>
                </a:lnTo>
                <a:lnTo>
                  <a:pt x="5050" y="3462"/>
                </a:lnTo>
                <a:lnTo>
                  <a:pt x="5050" y="4515"/>
                </a:lnTo>
                <a:cubicBezTo>
                  <a:pt x="5050" y="4675"/>
                  <a:pt x="5175" y="4782"/>
                  <a:pt x="5318" y="4782"/>
                </a:cubicBezTo>
                <a:cubicBezTo>
                  <a:pt x="5479" y="4782"/>
                  <a:pt x="5586" y="4675"/>
                  <a:pt x="5586" y="4515"/>
                </a:cubicBezTo>
                <a:lnTo>
                  <a:pt x="5586" y="3462"/>
                </a:lnTo>
                <a:close/>
                <a:moveTo>
                  <a:pt x="4925" y="0"/>
                </a:moveTo>
                <a:cubicBezTo>
                  <a:pt x="4569" y="0"/>
                  <a:pt x="4230" y="107"/>
                  <a:pt x="3962" y="286"/>
                </a:cubicBezTo>
                <a:cubicBezTo>
                  <a:pt x="3873" y="268"/>
                  <a:pt x="3801" y="268"/>
                  <a:pt x="3730" y="268"/>
                </a:cubicBezTo>
                <a:cubicBezTo>
                  <a:pt x="2695" y="268"/>
                  <a:pt x="1857" y="1107"/>
                  <a:pt x="1857" y="2124"/>
                </a:cubicBezTo>
                <a:lnTo>
                  <a:pt x="1857" y="2659"/>
                </a:lnTo>
                <a:lnTo>
                  <a:pt x="1036" y="2659"/>
                </a:lnTo>
                <a:cubicBezTo>
                  <a:pt x="768" y="2659"/>
                  <a:pt x="518" y="2873"/>
                  <a:pt x="500" y="3159"/>
                </a:cubicBezTo>
                <a:lnTo>
                  <a:pt x="19" y="11134"/>
                </a:lnTo>
                <a:cubicBezTo>
                  <a:pt x="1" y="11455"/>
                  <a:pt x="233" y="11687"/>
                  <a:pt x="536" y="11687"/>
                </a:cubicBezTo>
                <a:lnTo>
                  <a:pt x="6710" y="11687"/>
                </a:lnTo>
                <a:cubicBezTo>
                  <a:pt x="6852" y="11687"/>
                  <a:pt x="6995" y="11634"/>
                  <a:pt x="7084" y="11527"/>
                </a:cubicBezTo>
                <a:lnTo>
                  <a:pt x="8351" y="10278"/>
                </a:lnTo>
                <a:cubicBezTo>
                  <a:pt x="8458" y="10171"/>
                  <a:pt x="8530" y="10010"/>
                  <a:pt x="8512" y="9867"/>
                </a:cubicBezTo>
                <a:lnTo>
                  <a:pt x="7977" y="3159"/>
                </a:lnTo>
                <a:cubicBezTo>
                  <a:pt x="7977" y="2891"/>
                  <a:pt x="7727" y="2659"/>
                  <a:pt x="7459" y="2659"/>
                </a:cubicBezTo>
                <a:lnTo>
                  <a:pt x="6781" y="2659"/>
                </a:lnTo>
                <a:lnTo>
                  <a:pt x="6781" y="1856"/>
                </a:lnTo>
                <a:cubicBezTo>
                  <a:pt x="6781" y="839"/>
                  <a:pt x="5960" y="0"/>
                  <a:pt x="49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idx="1" type="subTitle"/>
          </p:nvPr>
        </p:nvSpPr>
        <p:spPr>
          <a:xfrm>
            <a:off x="1349400" y="1967350"/>
            <a:ext cx="4907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Sumário executivo</a:t>
            </a:r>
            <a:endParaRPr/>
          </a:p>
        </p:txBody>
      </p:sp>
      <p:sp>
        <p:nvSpPr>
          <p:cNvPr id="231" name="Google Shape;231;p24"/>
          <p:cNvSpPr txBox="1"/>
          <p:nvPr>
            <p:ph type="title"/>
          </p:nvPr>
        </p:nvSpPr>
        <p:spPr>
          <a:xfrm>
            <a:off x="1349400" y="1028650"/>
            <a:ext cx="79242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232" name="Google Shape;232;p24"/>
          <p:cNvSpPr txBox="1"/>
          <p:nvPr>
            <p:ph idx="2" type="body"/>
          </p:nvPr>
        </p:nvSpPr>
        <p:spPr>
          <a:xfrm>
            <a:off x="1349399" y="2627525"/>
            <a:ext cx="71184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Centralizar vários produtos em 2º mão num só lugar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Plataforma adequada na apresentação de produtos e comparação de preços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Disponibilização de um próprio sistema marketplace</a:t>
            </a:r>
            <a:endParaRPr/>
          </a:p>
          <a:p>
            <a:pPr indent="-360045" lvl="0" marL="36004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4" name="Google Shape;234;p24"/>
          <p:cNvGrpSpPr/>
          <p:nvPr/>
        </p:nvGrpSpPr>
        <p:grpSpPr>
          <a:xfrm>
            <a:off x="698532" y="597751"/>
            <a:ext cx="471592" cy="524997"/>
            <a:chOff x="3081775" y="1061400"/>
            <a:chExt cx="246275" cy="265875"/>
          </a:xfrm>
        </p:grpSpPr>
        <p:sp>
          <p:nvSpPr>
            <p:cNvPr id="235" name="Google Shape;235;p24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24"/>
          <p:cNvSpPr/>
          <p:nvPr/>
        </p:nvSpPr>
        <p:spPr>
          <a:xfrm>
            <a:off x="0" y="5664025"/>
            <a:ext cx="217200" cy="996600"/>
          </a:xfrm>
          <a:prstGeom prst="rect">
            <a:avLst/>
          </a:prstGeom>
          <a:solidFill>
            <a:srgbClr val="F3EC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/>
          <p:nvPr>
            <p:ph type="title"/>
          </p:nvPr>
        </p:nvSpPr>
        <p:spPr>
          <a:xfrm>
            <a:off x="1349400" y="1028650"/>
            <a:ext cx="79242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Recursos suplementares</a:t>
            </a:r>
            <a:endParaRPr/>
          </a:p>
        </p:txBody>
      </p:sp>
      <p:sp>
        <p:nvSpPr>
          <p:cNvPr id="244" name="Google Shape;244;p25"/>
          <p:cNvSpPr txBox="1"/>
          <p:nvPr>
            <p:ph idx="1" type="subTitle"/>
          </p:nvPr>
        </p:nvSpPr>
        <p:spPr>
          <a:xfrm>
            <a:off x="1349400" y="1967350"/>
            <a:ext cx="4907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Entrevistas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45" name="Google Shape;245;p25"/>
          <p:cNvSpPr txBox="1"/>
          <p:nvPr>
            <p:ph idx="2" type="body"/>
          </p:nvPr>
        </p:nvSpPr>
        <p:spPr>
          <a:xfrm>
            <a:off x="1349400" y="2627525"/>
            <a:ext cx="6584100" cy="125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As funcionalidades do sistema foram discutidas com colegas de curso que se encaixavam na situação de utilizador alvo da nossa plataforma.</a:t>
            </a:r>
            <a:endParaRPr sz="1700"/>
          </a:p>
        </p:txBody>
      </p:sp>
      <p:sp>
        <p:nvSpPr>
          <p:cNvPr id="246" name="Google Shape;246;p2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25"/>
          <p:cNvSpPr/>
          <p:nvPr/>
        </p:nvSpPr>
        <p:spPr>
          <a:xfrm>
            <a:off x="0" y="5664025"/>
            <a:ext cx="217200" cy="996600"/>
          </a:xfrm>
          <a:prstGeom prst="rect">
            <a:avLst/>
          </a:prstGeom>
          <a:solidFill>
            <a:srgbClr val="F3EC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8" name="Google Shape;248;p25"/>
          <p:cNvGrpSpPr/>
          <p:nvPr/>
        </p:nvGrpSpPr>
        <p:grpSpPr>
          <a:xfrm>
            <a:off x="698532" y="597751"/>
            <a:ext cx="471592" cy="524997"/>
            <a:chOff x="3081775" y="1061400"/>
            <a:chExt cx="246275" cy="265875"/>
          </a:xfrm>
        </p:grpSpPr>
        <p:sp>
          <p:nvSpPr>
            <p:cNvPr id="249" name="Google Shape;249;p25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25"/>
          <p:cNvSpPr txBox="1"/>
          <p:nvPr>
            <p:ph idx="1" type="subTitle"/>
          </p:nvPr>
        </p:nvSpPr>
        <p:spPr>
          <a:xfrm>
            <a:off x="1349400" y="3927950"/>
            <a:ext cx="4907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Inspirações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3" name="Google Shape;253;p25"/>
          <p:cNvSpPr txBox="1"/>
          <p:nvPr>
            <p:ph idx="2" type="body"/>
          </p:nvPr>
        </p:nvSpPr>
        <p:spPr>
          <a:xfrm>
            <a:off x="1349400" y="4645850"/>
            <a:ext cx="6584100" cy="125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Websites como o OLX, CustoJusto, Kuantokusta.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/>
          <p:nvPr>
            <p:ph type="title"/>
          </p:nvPr>
        </p:nvSpPr>
        <p:spPr>
          <a:xfrm>
            <a:off x="1613150" y="478500"/>
            <a:ext cx="9795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 do negócio e oportunidades</a:t>
            </a:r>
            <a:endParaRPr/>
          </a:p>
        </p:txBody>
      </p:sp>
      <p:sp>
        <p:nvSpPr>
          <p:cNvPr id="259" name="Google Shape;259;p26"/>
          <p:cNvSpPr txBox="1"/>
          <p:nvPr>
            <p:ph idx="4" type="body"/>
          </p:nvPr>
        </p:nvSpPr>
        <p:spPr>
          <a:xfrm>
            <a:off x="6464150" y="2739050"/>
            <a:ext cx="4961100" cy="387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Inflação e quebras nas cadeias de produção causando a subida de preços nos mais diversos artigos.</a:t>
            </a:r>
            <a:br>
              <a:rPr lang="en"/>
            </a:br>
            <a:endParaRPr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O mercado de compras em 2ª mão está a crescer, mas fragmentado, surgiu a necessidade de criar um serviço que agrupe as várias opções.</a:t>
            </a:r>
            <a:br>
              <a:rPr lang="en"/>
            </a:br>
            <a:endParaRPr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Estagnação do progresso na área da tecnologia</a:t>
            </a:r>
            <a:endParaRPr/>
          </a:p>
        </p:txBody>
      </p:sp>
      <p:sp>
        <p:nvSpPr>
          <p:cNvPr id="260" name="Google Shape;260;p26"/>
          <p:cNvSpPr txBox="1"/>
          <p:nvPr>
            <p:ph idx="3" type="body"/>
          </p:nvPr>
        </p:nvSpPr>
        <p:spPr>
          <a:xfrm>
            <a:off x="873350" y="2750800"/>
            <a:ext cx="4960800" cy="207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Comércio de artigos em 2ª mão.</a:t>
            </a:r>
            <a:br>
              <a:rPr lang="en"/>
            </a:br>
            <a:endParaRPr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Maioritariamente virado para uma área mais tecnológica (dado a maior </a:t>
            </a:r>
            <a:r>
              <a:rPr lang="en"/>
              <a:t>incidência</a:t>
            </a:r>
            <a:r>
              <a:rPr lang="en"/>
              <a:t> da tecnologia no mercado em 2ª mão)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6"/>
          <p:cNvSpPr txBox="1"/>
          <p:nvPr>
            <p:ph idx="1" type="subTitle"/>
          </p:nvPr>
        </p:nvSpPr>
        <p:spPr>
          <a:xfrm>
            <a:off x="873200" y="1778450"/>
            <a:ext cx="4961100" cy="606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Caracterização da </a:t>
            </a:r>
            <a:r>
              <a:rPr lang="en">
                <a:solidFill>
                  <a:schemeClr val="accent1"/>
                </a:solidFill>
              </a:rPr>
              <a:t>área</a:t>
            </a:r>
            <a:r>
              <a:rPr lang="en">
                <a:solidFill>
                  <a:schemeClr val="accent1"/>
                </a:solidFill>
              </a:rPr>
              <a:t> de atuação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62" name="Google Shape;262;p26"/>
          <p:cNvSpPr txBox="1"/>
          <p:nvPr>
            <p:ph idx="2" type="subTitle"/>
          </p:nvPr>
        </p:nvSpPr>
        <p:spPr>
          <a:xfrm>
            <a:off x="6296250" y="1783975"/>
            <a:ext cx="54105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Contexto que originou a oportunidade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63" name="Google Shape;263;p2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26"/>
          <p:cNvSpPr/>
          <p:nvPr/>
        </p:nvSpPr>
        <p:spPr>
          <a:xfrm>
            <a:off x="0" y="5579725"/>
            <a:ext cx="242700" cy="117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5" name="Google Shape;265;p26"/>
          <p:cNvGrpSpPr/>
          <p:nvPr/>
        </p:nvGrpSpPr>
        <p:grpSpPr>
          <a:xfrm>
            <a:off x="698532" y="597751"/>
            <a:ext cx="471592" cy="524997"/>
            <a:chOff x="3081775" y="1061400"/>
            <a:chExt cx="246275" cy="265875"/>
          </a:xfrm>
        </p:grpSpPr>
        <p:sp>
          <p:nvSpPr>
            <p:cNvPr id="266" name="Google Shape;266;p26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/>
          <p:nvPr>
            <p:ph idx="1" type="subTitle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Utilizadores Alvo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4" name="Google Shape;274;p27"/>
          <p:cNvSpPr txBox="1"/>
          <p:nvPr>
            <p:ph idx="2" type="subTitle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Stakeholders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5" name="Google Shape;275;p27"/>
          <p:cNvSpPr txBox="1"/>
          <p:nvPr>
            <p:ph type="title"/>
          </p:nvPr>
        </p:nvSpPr>
        <p:spPr>
          <a:xfrm>
            <a:off x="1629250" y="836300"/>
            <a:ext cx="9795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Contexto do negócio e oportunidades</a:t>
            </a:r>
            <a:endParaRPr/>
          </a:p>
        </p:txBody>
      </p:sp>
      <p:sp>
        <p:nvSpPr>
          <p:cNvPr id="276" name="Google Shape;276;p27"/>
          <p:cNvSpPr txBox="1"/>
          <p:nvPr>
            <p:ph idx="3" type="body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Utilizadores que queiram vender</a:t>
            </a:r>
            <a:r>
              <a:rPr lang="en"/>
              <a:t> pro</a:t>
            </a:r>
            <a:r>
              <a:rPr lang="en"/>
              <a:t>dutos em 2ª mão.</a:t>
            </a:r>
            <a:br>
              <a:rPr lang="en"/>
            </a:b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Utilizadores que tentam poupar na compra de artigos de seu interesse.</a:t>
            </a:r>
            <a:br>
              <a:rPr lang="en"/>
            </a:b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Utilizadores que visam diminuição da pegada ecológica.</a:t>
            </a:r>
            <a:endParaRPr/>
          </a:p>
        </p:txBody>
      </p:sp>
      <p:sp>
        <p:nvSpPr>
          <p:cNvPr id="277" name="Google Shape;277;p27"/>
          <p:cNvSpPr txBox="1"/>
          <p:nvPr>
            <p:ph idx="4" type="body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Donos de lojas físicas outlet</a:t>
            </a:r>
            <a:r>
              <a:rPr lang="en"/>
              <a:t> e</a:t>
            </a:r>
            <a:r>
              <a:rPr lang="en"/>
              <a:t> usados</a:t>
            </a:r>
            <a:br>
              <a:rPr lang="en"/>
            </a:b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Comunidade de flippers (agentes individuais de revenda com incentivo de lucro).</a:t>
            </a:r>
            <a:br>
              <a:rPr lang="en"/>
            </a:b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Donos de lojas de Recondicionados.</a:t>
            </a:r>
            <a:endParaRPr/>
          </a:p>
        </p:txBody>
      </p:sp>
      <p:sp>
        <p:nvSpPr>
          <p:cNvPr id="278" name="Google Shape;278;p2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9" name="Google Shape;279;p27"/>
          <p:cNvGrpSpPr/>
          <p:nvPr/>
        </p:nvGrpSpPr>
        <p:grpSpPr>
          <a:xfrm>
            <a:off x="698532" y="597751"/>
            <a:ext cx="471592" cy="524997"/>
            <a:chOff x="3081775" y="1061400"/>
            <a:chExt cx="246275" cy="265875"/>
          </a:xfrm>
        </p:grpSpPr>
        <p:sp>
          <p:nvSpPr>
            <p:cNvPr id="280" name="Google Shape;280;p27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27"/>
          <p:cNvSpPr/>
          <p:nvPr/>
        </p:nvSpPr>
        <p:spPr>
          <a:xfrm>
            <a:off x="0" y="5579725"/>
            <a:ext cx="242700" cy="117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"/>
          <p:cNvSpPr txBox="1"/>
          <p:nvPr>
            <p:ph type="title"/>
          </p:nvPr>
        </p:nvSpPr>
        <p:spPr>
          <a:xfrm>
            <a:off x="1629350" y="478500"/>
            <a:ext cx="9795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 do negócio e oportunidades</a:t>
            </a:r>
            <a:endParaRPr/>
          </a:p>
        </p:txBody>
      </p:sp>
      <p:sp>
        <p:nvSpPr>
          <p:cNvPr id="289" name="Google Shape;289;p28"/>
          <p:cNvSpPr txBox="1"/>
          <p:nvPr>
            <p:ph idx="4" type="body"/>
          </p:nvPr>
        </p:nvSpPr>
        <p:spPr>
          <a:xfrm>
            <a:off x="6464146" y="2750800"/>
            <a:ext cx="49611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Juntar numa plataforma todas as ofertas dos mais diversos marketplaces.</a:t>
            </a:r>
            <a:br>
              <a:rPr lang="en"/>
            </a:br>
            <a:endParaRPr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Criar a possibilidade de verificar se o produto em 2ª mão está a um preço razoável comparando com o preço em 1ª mão.</a:t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8"/>
          <p:cNvSpPr txBox="1"/>
          <p:nvPr>
            <p:ph idx="3" type="body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 fonte de rendimento da nossa plataforma é através de anúncios (publicidade) na página web.</a:t>
            </a:r>
            <a:endParaRPr/>
          </a:p>
          <a:p>
            <a:pPr indent="0" lvl="0" marL="0" rtl="0" algn="just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Outra forma </a:t>
            </a:r>
            <a:r>
              <a:rPr lang="en"/>
              <a:t>viável</a:t>
            </a:r>
            <a:r>
              <a:rPr lang="en"/>
              <a:t> de gerar receita é na oferta de um serviço premium para os nossos utilizadores à troca de uma taxa.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8"/>
          <p:cNvSpPr txBox="1"/>
          <p:nvPr>
            <p:ph idx="1" type="subTitle"/>
          </p:nvPr>
        </p:nvSpPr>
        <p:spPr>
          <a:xfrm>
            <a:off x="873210" y="1626050"/>
            <a:ext cx="4961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Transformação digital e formas de geração de valor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2" name="Google Shape;292;p28"/>
          <p:cNvSpPr txBox="1"/>
          <p:nvPr>
            <p:ph idx="2" type="subTitle"/>
          </p:nvPr>
        </p:nvSpPr>
        <p:spPr>
          <a:xfrm>
            <a:off x="6464305" y="1626050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Objetivos com a introdução do novo sistema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3" name="Google Shape;293;p2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28"/>
          <p:cNvSpPr/>
          <p:nvPr/>
        </p:nvSpPr>
        <p:spPr>
          <a:xfrm>
            <a:off x="0" y="5656925"/>
            <a:ext cx="253800" cy="102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5" name="Google Shape;295;p28"/>
          <p:cNvGrpSpPr/>
          <p:nvPr/>
        </p:nvGrpSpPr>
        <p:grpSpPr>
          <a:xfrm>
            <a:off x="698532" y="597751"/>
            <a:ext cx="471592" cy="524997"/>
            <a:chOff x="3081775" y="1061400"/>
            <a:chExt cx="246275" cy="265875"/>
          </a:xfrm>
        </p:grpSpPr>
        <p:sp>
          <p:nvSpPr>
            <p:cNvPr id="296" name="Google Shape;296;p28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/>
          <p:nvPr>
            <p:ph type="title"/>
          </p:nvPr>
        </p:nvSpPr>
        <p:spPr>
          <a:xfrm>
            <a:off x="1613150" y="478500"/>
            <a:ext cx="9795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Definição do produto</a:t>
            </a:r>
            <a:endParaRPr/>
          </a:p>
        </p:txBody>
      </p:sp>
      <p:sp>
        <p:nvSpPr>
          <p:cNvPr id="304" name="Google Shape;304;p29"/>
          <p:cNvSpPr txBox="1"/>
          <p:nvPr>
            <p:ph idx="4" type="body"/>
          </p:nvPr>
        </p:nvSpPr>
        <p:spPr>
          <a:xfrm>
            <a:off x="6273050" y="2625825"/>
            <a:ext cx="5136000" cy="3941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FE-1: Comparar preços de um produto em 1ª e 2ª mão pelos diversos Marketplaces.</a:t>
            </a:r>
            <a:br>
              <a:rPr lang="en"/>
            </a:br>
            <a:endParaRPr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FE-2: Marketplace próprio de itens em 2ª mão.</a:t>
            </a:r>
            <a:br>
              <a:rPr lang="en"/>
            </a:br>
            <a:endParaRPr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FE-3: Dentro do Marketplace:</a:t>
            </a:r>
            <a:endParaRPr/>
          </a:p>
          <a:p>
            <a:pPr indent="-3492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/>
              <a:t>FE-3.1: Vários tipos de formas de pesquisa (mais barato, por marketplace, etc).</a:t>
            </a:r>
            <a:endParaRPr/>
          </a:p>
          <a:p>
            <a:pPr indent="-349250" lvl="0" marL="91440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ts val="1900"/>
              <a:buAutoNum type="arabicPeriod"/>
            </a:pPr>
            <a:r>
              <a:rPr lang="en"/>
              <a:t>FE-3.2: Criar e destacar anúncios.</a:t>
            </a:r>
            <a:endParaRPr/>
          </a:p>
        </p:txBody>
      </p:sp>
      <p:sp>
        <p:nvSpPr>
          <p:cNvPr id="305" name="Google Shape;305;p29"/>
          <p:cNvSpPr txBox="1"/>
          <p:nvPr>
            <p:ph idx="3" type="body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 plataforma que possui um Mercado de artigos em 2ª mão, com artigos que pertencem ao nosso </a:t>
            </a:r>
            <a:r>
              <a:rPr lang="en"/>
              <a:t>próprio</a:t>
            </a:r>
            <a:r>
              <a:rPr lang="en"/>
              <a:t> Marketplace e a outros (ex: OLX, eBay, CustoJusto).</a:t>
            </a:r>
            <a:endParaRPr/>
          </a:p>
          <a:p>
            <a:pPr indent="0" lvl="0" marL="0" rtl="0" algn="just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Além</a:t>
            </a:r>
            <a:r>
              <a:rPr lang="en"/>
              <a:t> </a:t>
            </a:r>
            <a:r>
              <a:rPr lang="en"/>
              <a:t>disso, podemos</a:t>
            </a:r>
            <a:r>
              <a:rPr lang="en"/>
              <a:t> também comparar os preços com os serviços que vendem esses produtos em 1ª mão.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9"/>
          <p:cNvSpPr txBox="1"/>
          <p:nvPr>
            <p:ph idx="1" type="subTitle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O Conceito do produto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07" name="Google Shape;307;p29"/>
          <p:cNvSpPr txBox="1"/>
          <p:nvPr>
            <p:ph idx="2" type="subTitle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Visão geral dos casos de utilização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08" name="Google Shape;308;p2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9" name="Google Shape;309;p29"/>
          <p:cNvSpPr/>
          <p:nvPr/>
        </p:nvSpPr>
        <p:spPr>
          <a:xfrm>
            <a:off x="0" y="5623850"/>
            <a:ext cx="231600" cy="101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0" name="Google Shape;310;p29"/>
          <p:cNvGrpSpPr/>
          <p:nvPr/>
        </p:nvGrpSpPr>
        <p:grpSpPr>
          <a:xfrm>
            <a:off x="698532" y="597751"/>
            <a:ext cx="471592" cy="524997"/>
            <a:chOff x="3081775" y="1061400"/>
            <a:chExt cx="246275" cy="265875"/>
          </a:xfrm>
        </p:grpSpPr>
        <p:sp>
          <p:nvSpPr>
            <p:cNvPr id="311" name="Google Shape;311;p29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/>
          <p:nvPr>
            <p:ph type="title"/>
          </p:nvPr>
        </p:nvSpPr>
        <p:spPr>
          <a:xfrm>
            <a:off x="1613150" y="478500"/>
            <a:ext cx="9795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Definição do produto</a:t>
            </a:r>
            <a:endParaRPr/>
          </a:p>
        </p:txBody>
      </p:sp>
      <p:sp>
        <p:nvSpPr>
          <p:cNvPr id="319" name="Google Shape;319;p30"/>
          <p:cNvSpPr txBox="1"/>
          <p:nvPr>
            <p:ph idx="4" type="body"/>
          </p:nvPr>
        </p:nvSpPr>
        <p:spPr>
          <a:xfrm>
            <a:off x="6464150" y="2739050"/>
            <a:ext cx="49611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Não é </a:t>
            </a:r>
            <a:r>
              <a:rPr lang="en"/>
              <a:t>possível</a:t>
            </a:r>
            <a:r>
              <a:rPr lang="en"/>
              <a:t> comparar preços de todos os marketplaces, apenas de um conjunto seletivo.</a:t>
            </a:r>
            <a:br>
              <a:rPr lang="en"/>
            </a:br>
            <a:endParaRPr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Não é </a:t>
            </a:r>
            <a:r>
              <a:rPr lang="en"/>
              <a:t>possível</a:t>
            </a:r>
            <a:r>
              <a:rPr lang="en"/>
              <a:t> pesquisar por itens mais incomuns ou recentes.</a:t>
            </a:r>
            <a:br>
              <a:rPr lang="en"/>
            </a:br>
            <a:endParaRPr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Dependente dos outros websites. </a:t>
            </a:r>
            <a:endParaRPr/>
          </a:p>
        </p:txBody>
      </p:sp>
      <p:sp>
        <p:nvSpPr>
          <p:cNvPr id="320" name="Google Shape;320;p30"/>
          <p:cNvSpPr txBox="1"/>
          <p:nvPr>
            <p:ph idx="3" type="body"/>
          </p:nvPr>
        </p:nvSpPr>
        <p:spPr>
          <a:xfrm>
            <a:off x="873350" y="2750800"/>
            <a:ext cx="4960800" cy="25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A plataforma “Bom e Barato” vai ser implementada em web browser. Sendo possível acessar ao mesmo por parte de vários dispositivos através do uso de um navegador web.</a:t>
            </a:r>
            <a:endParaRPr/>
          </a:p>
        </p:txBody>
      </p:sp>
      <p:sp>
        <p:nvSpPr>
          <p:cNvPr id="321" name="Google Shape;321;p30"/>
          <p:cNvSpPr txBox="1"/>
          <p:nvPr>
            <p:ph idx="1" type="subTitle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Ambiente de utilização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22" name="Google Shape;322;p30"/>
          <p:cNvSpPr txBox="1"/>
          <p:nvPr>
            <p:ph idx="2" type="subTitle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Limites e exclusões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23" name="Google Shape;323;p3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30"/>
          <p:cNvSpPr/>
          <p:nvPr/>
        </p:nvSpPr>
        <p:spPr>
          <a:xfrm>
            <a:off x="0" y="5645900"/>
            <a:ext cx="209700" cy="101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30"/>
          <p:cNvGrpSpPr/>
          <p:nvPr/>
        </p:nvGrpSpPr>
        <p:grpSpPr>
          <a:xfrm>
            <a:off x="698532" y="597751"/>
            <a:ext cx="471592" cy="524997"/>
            <a:chOff x="3081775" y="1061400"/>
            <a:chExt cx="246275" cy="265875"/>
          </a:xfrm>
        </p:grpSpPr>
        <p:sp>
          <p:nvSpPr>
            <p:cNvPr id="326" name="Google Shape;326;p30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FF5454"/>
      </a:accent1>
      <a:accent2>
        <a:srgbClr val="FFFFFF"/>
      </a:accent2>
      <a:accent3>
        <a:srgbClr val="000000"/>
      </a:accent3>
      <a:accent4>
        <a:srgbClr val="F3ECEF"/>
      </a:accent4>
      <a:accent5>
        <a:srgbClr val="660000"/>
      </a:accent5>
      <a:accent6>
        <a:srgbClr val="660000"/>
      </a:accent6>
      <a:hlink>
        <a:srgbClr val="66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