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Abril Fatface"/>
      <p:regular r:id="rId20"/>
    </p:embeddedFont>
    <p:embeddedFont>
      <p:font typeface="Griffy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Barlow Condensed"/>
      <p:regular r:id="rId26"/>
      <p:bold r:id="rId27"/>
      <p:italic r:id="rId28"/>
      <p:boldItalic r:id="rId29"/>
    </p:embeddedFont>
    <p:embeddedFont>
      <p:font typeface="Lexend Deca SemiBold"/>
      <p:regular r:id="rId30"/>
      <p:bold r:id="rId31"/>
    </p:embeddedFont>
    <p:embeddedFont>
      <p:font typeface="DM Sans"/>
      <p:regular r:id="rId32"/>
      <p:bold r:id="rId33"/>
      <p:italic r:id="rId34"/>
      <p:boldItalic r:id="rId35"/>
    </p:embeddedFont>
    <p:embeddedFont>
      <p:font typeface="Homemade Appl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rilFatface-regular.fntdata"/><Relationship Id="rId22" Type="http://schemas.openxmlformats.org/officeDocument/2006/relationships/font" Target="fonts/Poppins-regular.fntdata"/><Relationship Id="rId21" Type="http://schemas.openxmlformats.org/officeDocument/2006/relationships/font" Target="fonts/Griffy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BarlowCondensed-italic.fntdata"/><Relationship Id="rId27" Type="http://schemas.openxmlformats.org/officeDocument/2006/relationships/font" Target="fonts/Barlow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exendDecaSemiBold-bold.fntdata"/><Relationship Id="rId30" Type="http://schemas.openxmlformats.org/officeDocument/2006/relationships/font" Target="fonts/LexendDeca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DMSans-bold.fntdata"/><Relationship Id="rId10" Type="http://schemas.openxmlformats.org/officeDocument/2006/relationships/slide" Target="slides/slide6.xml"/><Relationship Id="rId32" Type="http://schemas.openxmlformats.org/officeDocument/2006/relationships/font" Target="fonts/DMSans-regular.fntdata"/><Relationship Id="rId13" Type="http://schemas.openxmlformats.org/officeDocument/2006/relationships/slide" Target="slides/slide9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8.xml"/><Relationship Id="rId34" Type="http://schemas.openxmlformats.org/officeDocument/2006/relationships/font" Target="fonts/DM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omemadeAppl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586cc292b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586cc292b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4640b67b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4640b67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640b67b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640b67b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M Sans"/>
              <a:buChar char="●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Numa primeira fase a equipa começou por discutir a melhor maneira de implementar todas as funcionalidades para o primeiro incremento.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M Sans"/>
              <a:buChar char="●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Após tudo estar planeado e todos saberem as respetivas tarefas, os membros começaram a desenvolver, chegando posteriormente ao “hard-coded prototype” em que a plataforma já apresentava algumas funcionalidades chave que podiam ser testadas com produtos estáticos.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M Sans"/>
              <a:buChar char="●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Depois de uma extensa bateria de testes feita quer pela equipa que desenvolveu o código quer por potenciais utilizadores da plataforma como esta foram corrigidos alguns erros.Esta fase foi repetida até ser obtido um resultado positivo.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Encerrado o primeiro incremento a equipa reuniu novamente para definir com que tarefa ficaria cada membro neste novo incremento.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Definidas as novas tarefas os membros voltaram à fase de desenvolver obtendo o “data-base driven prototype” que utiliza, neste caso, uma REST API feita em django para servir todo o website já não necessitando de objetos hard-coded para testar todas as tarefas.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Terminada a fase de desenvolvimento é chegada a hora de fazer novos testes às novas funcionalidades implementadas neste incremento.Tendo em conta o feedback obtido nestes testes foram corrigidos alguns aspetos.Mais uma vez este passo foi repetido até ter sido obtido um resultado positivo.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586cc292b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586cc292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4640b67b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4640b67b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586cc292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586cc292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c8311d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c8311d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640b67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4640b67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4640b67b6_2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4640b67b6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640b67b6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4640b67b6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4640b67b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4640b67b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586cc292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586cc292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5aeec27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5aeec27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01c190b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01c190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eti-tqs-01.ua.pt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Transition </a:t>
            </a:r>
            <a:r>
              <a:rPr lang="en" sz="1600"/>
              <a:t>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3" name="Google Shape;223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Gestão do Trabalho</a:t>
            </a:r>
            <a:endParaRPr/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560988" y="1783950"/>
            <a:ext cx="932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Gestão de Código e Tarefas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Usámos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Jira na gestão de tarefas e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backlog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do projeto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25" y="2239950"/>
            <a:ext cx="2647568" cy="73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32"/>
          <p:cNvGrpSpPr/>
          <p:nvPr/>
        </p:nvGrpSpPr>
        <p:grpSpPr>
          <a:xfrm>
            <a:off x="668907" y="597751"/>
            <a:ext cx="471592" cy="524997"/>
            <a:chOff x="3081775" y="1061400"/>
            <a:chExt cx="246275" cy="265875"/>
          </a:xfrm>
        </p:grpSpPr>
        <p:sp>
          <p:nvSpPr>
            <p:cNvPr id="352" name="Google Shape;352;p32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5" name="Google Shape;355;p32"/>
          <p:cNvPicPr preferRelativeResize="0"/>
          <p:nvPr/>
        </p:nvPicPr>
        <p:blipFill rotWithShape="1">
          <a:blip r:embed="rId4">
            <a:alphaModFix/>
          </a:blip>
          <a:srcRect b="28511" l="12832" r="37504" t="6793"/>
          <a:stretch/>
        </p:blipFill>
        <p:spPr>
          <a:xfrm>
            <a:off x="3332150" y="3266175"/>
            <a:ext cx="4659326" cy="34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Gestão do Trabalho</a:t>
            </a:r>
            <a:endParaRPr/>
          </a:p>
        </p:txBody>
      </p:sp>
      <p:sp>
        <p:nvSpPr>
          <p:cNvPr id="361" name="Google Shape;361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570975" y="1788275"/>
            <a:ext cx="8803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Gestão de Código e Tarefas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Github na gestão de código e controlo de versões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Edgar Sousa: Web Scraper, ChatComponent e Testagem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André Clérigo: Web Scraper, Homepage,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SearchPage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CheckouPage, Comparação de Produtos e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Deployment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Cláudio Asensio: CreateAdComponent,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áreas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de publicidade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Tiago Marques: REST API em Django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Hugo Domingos: Página de produto,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SearchPage e ChatComponent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Slides e Relatórios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Todos os elementos do grupo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650" y="2732900"/>
            <a:ext cx="1558602" cy="1407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33"/>
          <p:cNvGrpSpPr/>
          <p:nvPr/>
        </p:nvGrpSpPr>
        <p:grpSpPr>
          <a:xfrm>
            <a:off x="668907" y="597751"/>
            <a:ext cx="471592" cy="524997"/>
            <a:chOff x="3081775" y="1061400"/>
            <a:chExt cx="246275" cy="265875"/>
          </a:xfrm>
        </p:grpSpPr>
        <p:sp>
          <p:nvSpPr>
            <p:cNvPr id="366" name="Google Shape;366;p3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9" name="Google Shape;3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7650" y="5603950"/>
            <a:ext cx="1017450" cy="10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9100" y="5165325"/>
            <a:ext cx="1095550" cy="1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Gestão do Trabalho</a:t>
            </a:r>
            <a:endParaRPr/>
          </a:p>
        </p:txBody>
      </p:sp>
      <p:sp>
        <p:nvSpPr>
          <p:cNvPr id="376" name="Google Shape;376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4"/>
          <p:cNvSpPr txBox="1"/>
          <p:nvPr/>
        </p:nvSpPr>
        <p:spPr>
          <a:xfrm>
            <a:off x="560400" y="1864950"/>
            <a:ext cx="102981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Desenvolvimento ágil do projeto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Para desenvolver o projeto foi utilizado o seguinte ciclo para cada incremento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1ª  =&gt; Discussão entre membros da equipa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2º =&gt; Implementação das tarefas atribuídas a cada membro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3º =&gt; Realização de testes de utilizador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00" y="4362925"/>
            <a:ext cx="3139200" cy="2396700"/>
          </a:xfrm>
          <a:prstGeom prst="flowChartAlternateProcess">
            <a:avLst/>
          </a:prstGeom>
          <a:noFill/>
          <a:ln>
            <a:noFill/>
          </a:ln>
        </p:spPr>
      </p:pic>
      <p:grpSp>
        <p:nvGrpSpPr>
          <p:cNvPr id="380" name="Google Shape;380;p34"/>
          <p:cNvGrpSpPr/>
          <p:nvPr/>
        </p:nvGrpSpPr>
        <p:grpSpPr>
          <a:xfrm>
            <a:off x="668907" y="597751"/>
            <a:ext cx="471592" cy="524997"/>
            <a:chOff x="3081775" y="1061400"/>
            <a:chExt cx="246275" cy="265875"/>
          </a:xfrm>
        </p:grpSpPr>
        <p:sp>
          <p:nvSpPr>
            <p:cNvPr id="381" name="Google Shape;381;p3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389" name="Google Shape;389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5"/>
          <p:cNvSpPr txBox="1"/>
          <p:nvPr/>
        </p:nvSpPr>
        <p:spPr>
          <a:xfrm>
            <a:off x="668900" y="1890550"/>
            <a:ext cx="67737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Dockerizing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Fizemos o uso da tecnologia Docker para criar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containers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para as nossas aplicações (WebApp e REST API).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Deste modo, podemos dar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do nosso projeto de um modo rápido e simples em VMs (</a:t>
            </a:r>
            <a:r>
              <a:rPr lang="en" sz="19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http://deti-tqs-01.ua.pt/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Testagem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Fizemos testagem do produto em Selenium IDE para as 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users stories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-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Comprar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-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Anunciar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35"/>
          <p:cNvGrpSpPr/>
          <p:nvPr/>
        </p:nvGrpSpPr>
        <p:grpSpPr>
          <a:xfrm>
            <a:off x="668907" y="597751"/>
            <a:ext cx="471592" cy="524997"/>
            <a:chOff x="3081775" y="1061400"/>
            <a:chExt cx="246275" cy="265875"/>
          </a:xfrm>
        </p:grpSpPr>
        <p:sp>
          <p:nvSpPr>
            <p:cNvPr id="393" name="Google Shape;393;p3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6" name="Google Shape;3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850" y="4876050"/>
            <a:ext cx="1399525" cy="14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7700" y="1890375"/>
            <a:ext cx="1940050" cy="165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0175" y="3053725"/>
            <a:ext cx="1333725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Lições aprendidas</a:t>
            </a:r>
            <a:endParaRPr/>
          </a:p>
        </p:txBody>
      </p:sp>
      <p:sp>
        <p:nvSpPr>
          <p:cNvPr id="404" name="Google Shape;404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570275" y="2151100"/>
            <a:ext cx="93270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Trabalho e comunicação em equipa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Boas práticas em planeamento de projetos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Realização de levantamento de requisitos detalhado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Planeamento de funções com base nos utilizadores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6"/>
          <p:cNvGrpSpPr/>
          <p:nvPr/>
        </p:nvGrpSpPr>
        <p:grpSpPr>
          <a:xfrm>
            <a:off x="668907" y="597751"/>
            <a:ext cx="471592" cy="524997"/>
            <a:chOff x="3081775" y="1061400"/>
            <a:chExt cx="246275" cy="265875"/>
          </a:xfrm>
        </p:grpSpPr>
        <p:sp>
          <p:nvSpPr>
            <p:cNvPr id="408" name="Google Shape;408;p3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1" name="Google Shape;4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750" y="2151100"/>
            <a:ext cx="1989925" cy="19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00" y="4343200"/>
            <a:ext cx="1989925" cy="19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idx="2" type="title"/>
          </p:nvPr>
        </p:nvSpPr>
        <p:spPr>
          <a:xfrm>
            <a:off x="1509750" y="412950"/>
            <a:ext cx="102564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Trabalho futuro</a:t>
            </a:r>
            <a:endParaRPr/>
          </a:p>
        </p:txBody>
      </p:sp>
      <p:sp>
        <p:nvSpPr>
          <p:cNvPr id="418" name="Google Shape;418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00" y="2371813"/>
            <a:ext cx="1149000" cy="1149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0" name="Google Shape;420;p37"/>
          <p:cNvSpPr txBox="1"/>
          <p:nvPr/>
        </p:nvSpPr>
        <p:spPr>
          <a:xfrm>
            <a:off x="995550" y="3608988"/>
            <a:ext cx="174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Página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de perfil do utilizador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1" name="Google Shape;4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225" y="2371813"/>
            <a:ext cx="1149000" cy="1149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37"/>
          <p:cNvSpPr txBox="1"/>
          <p:nvPr/>
        </p:nvSpPr>
        <p:spPr>
          <a:xfrm>
            <a:off x="3019189" y="3608988"/>
            <a:ext cx="192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Histórico de preço de produtos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488" y="2371813"/>
            <a:ext cx="1149000" cy="1149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4" name="Google Shape;424;p37"/>
          <p:cNvSpPr txBox="1"/>
          <p:nvPr/>
        </p:nvSpPr>
        <p:spPr>
          <a:xfrm>
            <a:off x="5222838" y="3608988"/>
            <a:ext cx="174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Subscrições Premium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5" name="Google Shape;42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9275" y="2371813"/>
            <a:ext cx="1149000" cy="1149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6" name="Google Shape;426;p37"/>
          <p:cNvSpPr txBox="1"/>
          <p:nvPr/>
        </p:nvSpPr>
        <p:spPr>
          <a:xfrm>
            <a:off x="7370625" y="3608988"/>
            <a:ext cx="174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Leilão de produtos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48775" y="2371825"/>
            <a:ext cx="1149000" cy="1149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8" name="Google Shape;428;p37"/>
          <p:cNvSpPr txBox="1"/>
          <p:nvPr/>
        </p:nvSpPr>
        <p:spPr>
          <a:xfrm>
            <a:off x="9318425" y="3609000"/>
            <a:ext cx="200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Sistema de sugestão de artigos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12750" y="6063450"/>
            <a:ext cx="2172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0" y="5579550"/>
            <a:ext cx="217200" cy="48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229950" y="4647625"/>
            <a:ext cx="19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Aspectos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a melhorar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475" y="4813898"/>
            <a:ext cx="731700" cy="731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3" name="Google Shape;433;p37"/>
          <p:cNvSpPr txBox="1"/>
          <p:nvPr/>
        </p:nvSpPr>
        <p:spPr>
          <a:xfrm>
            <a:off x="3612187" y="5531375"/>
            <a:ext cx="229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Comparação de artigos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34" name="Google Shape;43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9100" y="4813898"/>
            <a:ext cx="731700" cy="731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5" name="Google Shape;435;p37"/>
          <p:cNvSpPr txBox="1"/>
          <p:nvPr/>
        </p:nvSpPr>
        <p:spPr>
          <a:xfrm>
            <a:off x="6570100" y="5531375"/>
            <a:ext cx="200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Inserção de 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vídeos</a:t>
            </a:r>
            <a:endParaRPr sz="1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6" name="Google Shape;436;p37"/>
          <p:cNvGrpSpPr/>
          <p:nvPr/>
        </p:nvGrpSpPr>
        <p:grpSpPr>
          <a:xfrm>
            <a:off x="668907" y="597751"/>
            <a:ext cx="471592" cy="524997"/>
            <a:chOff x="3081775" y="1061400"/>
            <a:chExt cx="246275" cy="265875"/>
          </a:xfrm>
        </p:grpSpPr>
        <p:sp>
          <p:nvSpPr>
            <p:cNvPr id="437" name="Google Shape;437;p3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4" name="Google Shape;234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849150" y="1853050"/>
            <a:ext cx="96366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Porque investir nesta </a:t>
            </a: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área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Historicamente, momentos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de maior dificuldade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económica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levam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um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crescimento do mercado em 2ª mão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compra de artigos presencialmente está em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declínio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 mercado em segunda mão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encontra-se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segregado e aberto a competição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849150" y="4228300"/>
            <a:ext cx="97950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Os nossos objetivos</a:t>
            </a:r>
            <a:b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Criação de uma plataforma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única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que aglomera todas as outras beneficiando utilizadores por meio de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conveniência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e beneficiando as outras plataformas por meio de maior exposição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244" name="Google Shape;244;p25"/>
          <p:cNvSpPr txBox="1"/>
          <p:nvPr>
            <p:ph idx="4" type="body"/>
          </p:nvPr>
        </p:nvSpPr>
        <p:spPr>
          <a:xfrm>
            <a:off x="6273050" y="2625825"/>
            <a:ext cx="5136000" cy="394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Ferramenta de Comparação de Preços em 1ª e 2ª mão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Vários Filtros de Pesquisa (Categoria e localidade)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Criar Anúncios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Destacamento de Anúncios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Sistema de mensagens</a:t>
            </a:r>
            <a:endParaRPr/>
          </a:p>
        </p:txBody>
      </p:sp>
      <p:sp>
        <p:nvSpPr>
          <p:cNvPr id="245" name="Google Shape;245;p25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plataforma que possui um Mercado de artigos em 2ª mão, com artigos que pertencem ao nosso próprio Marketplace e a outros (ex: OLX, eBay, CustoJusto).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Além disso, podemos também comparar os preços com os serviços que vendem esses produtos em 1ª mão.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" type="subTitle"/>
          </p:nvPr>
        </p:nvSpPr>
        <p:spPr>
          <a:xfrm>
            <a:off x="773535" y="1637450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 Conceito do produto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5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Principais Funcionalidades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0" y="5623850"/>
            <a:ext cx="231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51" name="Google Shape;251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698524" y="1758650"/>
            <a:ext cx="5287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Utilizadores Alvo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" name="Google Shape;259;p26"/>
          <p:cNvSpPr txBox="1"/>
          <p:nvPr>
            <p:ph idx="2" type="subTitle"/>
          </p:nvPr>
        </p:nvSpPr>
        <p:spPr>
          <a:xfrm>
            <a:off x="6464305" y="1758650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Stakeholders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0" name="Google Shape;260;p26"/>
          <p:cNvSpPr txBox="1"/>
          <p:nvPr>
            <p:ph type="title"/>
          </p:nvPr>
        </p:nvSpPr>
        <p:spPr>
          <a:xfrm>
            <a:off x="1573675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61" name="Google Shape;261;p26"/>
          <p:cNvSpPr txBox="1"/>
          <p:nvPr>
            <p:ph idx="3" type="body"/>
          </p:nvPr>
        </p:nvSpPr>
        <p:spPr>
          <a:xfrm>
            <a:off x="698525" y="2635400"/>
            <a:ext cx="5241900" cy="332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Utilizadores que queiram vender produtos em 2ª mão e/ou comprar artigos do seu interesse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Benefícios em usar o nosso website   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Através da visita ao nosso website é possível visualizar também anúncios de outras plataformas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Comparação de artigos em 1ª e 2ª mão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>
            <p:ph idx="4" type="body"/>
          </p:nvPr>
        </p:nvSpPr>
        <p:spPr>
          <a:xfrm>
            <a:off x="6488450" y="2635400"/>
            <a:ext cx="4912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físicas outlet, usados e </a:t>
            </a:r>
            <a:r>
              <a:rPr lang="en"/>
              <a:t>recondicionados.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Comunidades de Flippers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Benefícios em usar o nosso website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Exposição online da sua marca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Afluência maior de utilizadores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Possível realizar vendas a qualquer hora </a:t>
            </a:r>
            <a:endParaRPr sz="1800"/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4" name="Google Shape;264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65" name="Google Shape;265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9850" y="1643975"/>
            <a:ext cx="76350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16072" y="1643975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idx="1" type="subTitle"/>
          </p:nvPr>
        </p:nvSpPr>
        <p:spPr>
          <a:xfrm>
            <a:off x="698525" y="1813775"/>
            <a:ext cx="5136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Distinto 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2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Posição</a:t>
            </a:r>
            <a:r>
              <a:rPr lang="en">
                <a:solidFill>
                  <a:schemeClr val="accent1"/>
                </a:solidFill>
              </a:rPr>
              <a:t> em </a:t>
            </a:r>
            <a:r>
              <a:rPr lang="en">
                <a:solidFill>
                  <a:schemeClr val="accent1"/>
                </a:solidFill>
              </a:rPr>
              <a:t>relação às</a:t>
            </a:r>
            <a:r>
              <a:rPr lang="en">
                <a:solidFill>
                  <a:schemeClr val="accent1"/>
                </a:solidFill>
              </a:rPr>
              <a:t> alternativas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>
            <a:off x="1573675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perante alternativas</a:t>
            </a:r>
            <a:endParaRPr/>
          </a:p>
        </p:txBody>
      </p:sp>
      <p:sp>
        <p:nvSpPr>
          <p:cNvPr id="278" name="Google Shape;278;p27"/>
          <p:cNvSpPr txBox="1"/>
          <p:nvPr>
            <p:ph idx="3" type="body"/>
          </p:nvPr>
        </p:nvSpPr>
        <p:spPr>
          <a:xfrm>
            <a:off x="698525" y="2635400"/>
            <a:ext cx="5421000" cy="332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Contém todos os anúncios da nossa plataforma juntamente com os anúncios dos outros marketplaces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Maior espaço de procura de produto</a:t>
            </a:r>
            <a:endParaRPr sz="1800"/>
          </a:p>
        </p:txBody>
      </p:sp>
      <p:sp>
        <p:nvSpPr>
          <p:cNvPr id="279" name="Google Shape;279;p27"/>
          <p:cNvSpPr txBox="1"/>
          <p:nvPr>
            <p:ph idx="4" type="body"/>
          </p:nvPr>
        </p:nvSpPr>
        <p:spPr>
          <a:xfrm>
            <a:off x="6078450" y="2531750"/>
            <a:ext cx="5346600" cy="332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Devido ao </a:t>
            </a:r>
            <a:r>
              <a:rPr lang="en"/>
              <a:t>módulo</a:t>
            </a:r>
            <a:r>
              <a:rPr lang="en"/>
              <a:t> de “Web Scraping” a nossa plataforma procura posicionar-se como um hub de artigos em </a:t>
            </a:r>
            <a:r>
              <a:rPr lang="en"/>
              <a:t>segunda</a:t>
            </a:r>
            <a:r>
              <a:rPr lang="en"/>
              <a:t> </a:t>
            </a:r>
            <a:r>
              <a:rPr lang="en"/>
              <a:t>mão. </a:t>
            </a:r>
            <a:br>
              <a:rPr lang="en"/>
            </a:br>
            <a:r>
              <a:rPr lang="en"/>
              <a:t>Não sendo apenas outro website com os anúncios da plataforma mas sim um epicentro de artigos em 2ª mão</a:t>
            </a:r>
            <a:endParaRPr sz="1800">
              <a:solidFill>
                <a:srgbClr val="252525"/>
              </a:solidFill>
            </a:endParaRPr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2" name="Google Shape;282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1º Incremento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1" name="Google Shape;291;p28"/>
          <p:cNvSpPr txBox="1"/>
          <p:nvPr>
            <p:ph type="title"/>
          </p:nvPr>
        </p:nvSpPr>
        <p:spPr>
          <a:xfrm>
            <a:off x="162920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Incrementos</a:t>
            </a:r>
            <a:endParaRPr/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6464150" y="2531675"/>
            <a:ext cx="49608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Modúlo de Web Scraping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Página Principal (</a:t>
            </a: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Home Page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Página de Pesquisa de Produtos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Página de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5" name="Google Shape;29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96" name="Google Shape;29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9" name="Google Shape;2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5" y="2806925"/>
            <a:ext cx="5634350" cy="27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25" y="2813150"/>
            <a:ext cx="5634350" cy="28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º Incremento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162920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Incrementos</a:t>
            </a:r>
            <a:endParaRPr/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29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09" name="Google Shape;309;p29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6464150" y="2531675"/>
            <a:ext cx="49608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Sistema de mensagens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Comunicação entre o servidor Django e o módulo de “Web Scraper”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Implementação de mais filtros de pesquisa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25" y="2834939"/>
            <a:ext cx="5570251" cy="271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25" y="2822050"/>
            <a:ext cx="5570252" cy="27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de desenvolvimento</a:t>
            </a:r>
            <a:endParaRPr/>
          </a:p>
        </p:txBody>
      </p: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24" name="Google Shape;324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100088"/>
            <a:ext cx="1752750" cy="17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25" y="2103074"/>
            <a:ext cx="1643640" cy="17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0325" y="2453125"/>
            <a:ext cx="2306427" cy="104583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849150" y="4205825"/>
            <a:ext cx="96366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Na criação de Web Scrapping é usado Python com recurso à biblioteca Beautifulsoup</a:t>
            </a:r>
            <a:endParaRPr sz="19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Angular para a criação do serviço web</a:t>
            </a:r>
            <a:endParaRPr sz="19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De forma a facilitar o acesso a dados e administração da base de dados é utilizado Django</a:t>
            </a:r>
            <a:endParaRPr sz="19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Na comunicação entre o servidor e a base de dados  é usada a REST API sobre HTTP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36" name="Google Shape;336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1"/>
          <p:cNvGrpSpPr/>
          <p:nvPr/>
        </p:nvGrpSpPr>
        <p:grpSpPr>
          <a:xfrm>
            <a:off x="5563080" y="333157"/>
            <a:ext cx="1065755" cy="957602"/>
            <a:chOff x="3081775" y="1061400"/>
            <a:chExt cx="246275" cy="265875"/>
          </a:xfrm>
        </p:grpSpPr>
        <p:sp>
          <p:nvSpPr>
            <p:cNvPr id="339" name="Google Shape;339;p31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