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F2A40D"/>
    <a:srgbClr val="32AE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50" autoAdjust="0"/>
    <p:restoredTop sz="94628" autoAdjust="0"/>
  </p:normalViewPr>
  <p:slideViewPr>
    <p:cSldViewPr>
      <p:cViewPr varScale="1">
        <p:scale>
          <a:sx n="27" d="100"/>
          <a:sy n="27" d="100"/>
        </p:scale>
        <p:origin x="-764" y="-49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87C68-8510-4EFF-84C8-07D9FA39479A}" type="datetimeFigureOut">
              <a:rPr lang="id-ID" smtClean="0"/>
              <a:pPr/>
              <a:t>25/03/2019</a:t>
            </a:fld>
            <a:endParaRPr lang="id-ID"/>
          </a:p>
        </p:txBody>
      </p:sp>
      <p:sp>
        <p:nvSpPr>
          <p:cNvPr id="104874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104874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182F7-7AFA-4AB0-92DC-8EEDC1603FB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182F7-7AFA-4AB0-92DC-8EEDC1603FB9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04857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2097152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7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3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8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39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40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41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70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97182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</p:spPr>
      </p:pic>
      <p:sp>
        <p:nvSpPr>
          <p:cNvPr id="104870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04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697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97181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</p:spPr>
      </p:pic>
      <p:sp>
        <p:nvSpPr>
          <p:cNvPr id="104869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9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14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15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68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68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7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18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19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2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672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77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048710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8711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8712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76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8677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78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7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04868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97178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60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60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97162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</p:spPr>
      </p:pic>
      <p:sp>
        <p:nvSpPr>
          <p:cNvPr id="104860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04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6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</p:spPr>
      </p:pic>
      <p:pic>
        <p:nvPicPr>
          <p:cNvPr id="209716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53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</p:spPr>
      </p:pic>
      <p:pic>
        <p:nvPicPr>
          <p:cNvPr id="2097154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58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588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589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79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</p:spPr>
      </p:pic>
      <p:pic>
        <p:nvPicPr>
          <p:cNvPr id="2097180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8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70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70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08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83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72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27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28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6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psf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14744" y="1000114"/>
            <a:ext cx="5292080" cy="1080121"/>
          </a:xfrm>
        </p:spPr>
        <p:txBody>
          <a:bodyPr/>
          <a:lstStyle/>
          <a:p>
            <a:r>
              <a:rPr lang="id-ID" altLang="ko-KR" sz="5400" dirty="0" smtClean="0">
                <a:solidFill>
                  <a:srgbClr val="FF9900"/>
                </a:solidFill>
                <a:latin typeface="Cavorting" pitchFamily="34" charset="0"/>
              </a:rPr>
              <a:t>Pengenalan Python</a:t>
            </a:r>
            <a:endParaRPr lang="en-US" altLang="ko-KR" sz="5400" dirty="0">
              <a:solidFill>
                <a:srgbClr val="FF9900"/>
              </a:solidFill>
              <a:latin typeface="Cavorting" pitchFamily="34" charset="0"/>
            </a:endParaRPr>
          </a:p>
        </p:txBody>
      </p:sp>
      <p:sp>
        <p:nvSpPr>
          <p:cNvPr id="104857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2285998"/>
            <a:ext cx="5292080" cy="69629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d-ID" altLang="ko-KR" b="1" dirty="0" smtClean="0">
                <a:latin typeface="Century Gothic" pitchFamily="34" charset="0"/>
              </a:rPr>
              <a:t>MUHAMMAD RAIHAN ALBAB</a:t>
            </a:r>
          </a:p>
          <a:p>
            <a:pPr>
              <a:spcBef>
                <a:spcPts val="0"/>
              </a:spcBef>
            </a:pPr>
            <a:r>
              <a:rPr lang="id-ID" altLang="ko-KR" b="1" dirty="0" smtClean="0">
                <a:latin typeface="Century Gothic" pitchFamily="34" charset="0"/>
              </a:rPr>
              <a:t>54415726</a:t>
            </a:r>
          </a:p>
          <a:p>
            <a:pPr>
              <a:spcBef>
                <a:spcPts val="0"/>
              </a:spcBef>
            </a:pPr>
            <a:r>
              <a:rPr lang="id-ID" altLang="ko-KR" b="1" dirty="0" smtClean="0">
                <a:latin typeface="Century Gothic" pitchFamily="34" charset="0"/>
              </a:rPr>
              <a:t>4IA17</a:t>
            </a:r>
            <a:endParaRPr lang="en-US" altLang="ko-KR" dirty="0">
              <a:latin typeface="Century Gothic" pitchFamily="34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3857620" y="2214560"/>
            <a:ext cx="4572032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id-ID" dirty="0" smtClean="0">
                <a:latin typeface="Century Gothic" pitchFamily="34" charset="0"/>
              </a:rPr>
              <a:t>pip vs easy-install</a:t>
            </a:r>
            <a:endParaRPr lang="id-ID" dirty="0">
              <a:latin typeface="Century Gothic" pitchFamily="34" charset="0"/>
            </a:endParaRPr>
          </a:p>
        </p:txBody>
      </p:sp>
      <p:pic>
        <p:nvPicPr>
          <p:cNvPr id="2097163" name="Picture 1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285866"/>
            <a:ext cx="5143536" cy="3214710"/>
          </a:xfrm>
          <a:prstGeom prst="rect">
            <a:avLst/>
          </a:prstGeom>
        </p:spPr>
      </p:pic>
      <p:sp>
        <p:nvSpPr>
          <p:cNvPr id="1048606" name="Rectangle 14"/>
          <p:cNvSpPr/>
          <p:nvPr/>
        </p:nvSpPr>
        <p:spPr>
          <a:xfrm>
            <a:off x="357158" y="3286130"/>
            <a:ext cx="3286148" cy="121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8607" name="TextBox 10"/>
          <p:cNvSpPr txBox="1"/>
          <p:nvPr/>
        </p:nvSpPr>
        <p:spPr>
          <a:xfrm>
            <a:off x="142844" y="857238"/>
            <a:ext cx="3505876" cy="38252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d-ID" altLang="ko-KR" sz="1200" i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id-ID" sz="1200" dirty="0" smtClean="0"/>
              <a:t>pip - pip adalah alat untuk menginstal paket Python dari Indeks Paket Python. Dimulai dengan Python 3.4, disertakan secara default dengan installer biner Python.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easy_install - Ini adalah manajer paket untuk Python yang menyediakan format standar untuk mendistribusikan program dan pustaka Python (berdasarkan pada format Telur Python).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Python Package Index (PyPI) - Tempat penyimpanan perangkat lunak pihak ketiga resmi untuk bahasa pemrograman Python.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Setuptools: Setuptools adalah pustaka pengembangan paket yang dirancang untuk memfasilitasi pengemasan proyek Python dengan meningkatkan distutil pustaka standar Python (utilitas distribusi).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4"/>
          <p:cNvSpPr/>
          <p:nvPr/>
        </p:nvSpPr>
        <p:spPr>
          <a:xfrm>
            <a:off x="1571604" y="142858"/>
            <a:ext cx="4572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id-ID" b="1" dirty="0" smtClean="0">
                <a:latin typeface="Century Gothic" pitchFamily="34" charset="0"/>
              </a:rPr>
              <a:t>How to install a Python module ?</a:t>
            </a:r>
          </a:p>
        </p:txBody>
      </p:sp>
      <p:sp>
        <p:nvSpPr>
          <p:cNvPr id="1048613" name="Rectangle 5"/>
          <p:cNvSpPr/>
          <p:nvPr/>
        </p:nvSpPr>
        <p:spPr>
          <a:xfrm>
            <a:off x="1571604" y="500048"/>
            <a:ext cx="657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1200" dirty="0" smtClean="0">
                <a:latin typeface="Century Gothic" pitchFamily="34" charset="0"/>
              </a:rPr>
              <a:t>Cara paling dasar untuk menginstal paket adalah mengunduh kode sumber dan menjalankan run python setup.py install ’di dalam direktori paket.</a:t>
            </a:r>
          </a:p>
        </p:txBody>
      </p:sp>
      <p:pic>
        <p:nvPicPr>
          <p:cNvPr id="20971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00180"/>
            <a:ext cx="56102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62"/>
            <a:ext cx="4143404" cy="394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5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16" name="Text Placeholder 1"/>
          <p:cNvSpPr txBox="1"/>
          <p:nvPr/>
        </p:nvSpPr>
        <p:spPr>
          <a:xfrm>
            <a:off x="4643438" y="1857370"/>
            <a:ext cx="4357718" cy="1285884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r>
              <a:rPr lang="id-ID" sz="2400" dirty="0" smtClean="0">
                <a:latin typeface="Century Gothic" pitchFamily="34" charset="0"/>
              </a:rPr>
              <a:t>1.</a:t>
            </a:r>
            <a:r>
              <a:rPr kumimoji="0" lang="id-ID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 easy</a:t>
            </a:r>
            <a:r>
              <a:rPr lang="id-ID" sz="2400" baseline="0" dirty="0" smtClean="0">
                <a:latin typeface="Century Gothic" pitchFamily="34" charset="0"/>
              </a:rPr>
              <a:t>_install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Cara kedua untuk menginstal modul 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menggunakan easy_install 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(manajer paket Python default).</a:t>
            </a:r>
            <a:r>
              <a:rPr lang="id-ID" sz="1200" dirty="0" smtClean="0">
                <a:latin typeface="Century Gothic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85866"/>
            <a:ext cx="5095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7" name="Rectangle 2"/>
          <p:cNvSpPr/>
          <p:nvPr/>
        </p:nvSpPr>
        <p:spPr>
          <a:xfrm>
            <a:off x="2071670" y="642924"/>
            <a:ext cx="6572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1200" dirty="0" smtClean="0">
                <a:latin typeface="Century Gothic" pitchFamily="34" charset="0"/>
              </a:rPr>
              <a:t>Cara ketiga untuk install module yaitu menggunakan </a:t>
            </a:r>
            <a:r>
              <a:rPr lang="id-ID" sz="1200" b="1" dirty="0" smtClean="0">
                <a:latin typeface="Century Gothic" pitchFamily="34" charset="0"/>
              </a:rPr>
              <a:t>PIP</a:t>
            </a:r>
          </a:p>
        </p:txBody>
      </p:sp>
      <p:sp>
        <p:nvSpPr>
          <p:cNvPr id="1048618" name="Rectangle 3"/>
          <p:cNvSpPr/>
          <p:nvPr/>
        </p:nvSpPr>
        <p:spPr>
          <a:xfrm>
            <a:off x="1643042" y="142858"/>
            <a:ext cx="657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2800" dirty="0" smtClean="0">
                <a:latin typeface="Century Gothic" pitchFamily="34" charset="0"/>
              </a:rPr>
              <a:t>2. PIP</a:t>
            </a:r>
            <a:endParaRPr lang="id-ID" sz="12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928676"/>
            <a:ext cx="7561465" cy="4022725"/>
          </a:xfrm>
          <a:prstGeom prst="rect">
            <a:avLst/>
          </a:prstGeom>
        </p:spPr>
      </p:pic>
      <p:sp>
        <p:nvSpPr>
          <p:cNvPr id="1048619" name="Text Placeholder 1"/>
          <p:cNvSpPr txBox="1"/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vorting" pitchFamily="34" charset="0"/>
              </a:rPr>
              <a:t>pip vs easy-install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vorting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8623" name="Rectangle 5"/>
          <p:cNvSpPr/>
          <p:nvPr/>
        </p:nvSpPr>
        <p:spPr>
          <a:xfrm>
            <a:off x="0" y="500048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24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Tipe Data Python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1048625" name="Rectangle 2"/>
          <p:cNvSpPr>
            <a:spLocks noChangeArrowheads="1"/>
          </p:cNvSpPr>
          <p:nvPr/>
        </p:nvSpPr>
        <p:spPr bwMode="auto">
          <a:xfrm>
            <a:off x="0" y="714362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48626" name="Rectangle 3"/>
          <p:cNvSpPr>
            <a:spLocks noChangeArrowheads="1"/>
          </p:cNvSpPr>
          <p:nvPr/>
        </p:nvSpPr>
        <p:spPr bwMode="auto">
          <a:xfrm>
            <a:off x="1000100" y="1160373"/>
            <a:ext cx="6715140" cy="11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sz="16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Tipe data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adalah suatu media atau memori pada komputer yang digunakan untuk menampung informasi.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Python sendiri mempunyai tipe data yang cukup unik bila kita bandingkan dengan bahasa pemrograman yang lain.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Tipe Data Python. . .</a:t>
            </a:r>
            <a:endParaRPr lang="id-ID" dirty="0">
              <a:latin typeface="Cavorting" pitchFamily="34" charset="0"/>
            </a:endParaRPr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785800"/>
            <a:ext cx="4857784" cy="419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45729" name="Straight Connector 5"/>
          <p:cNvCxnSpPr>
            <a:cxnSpLocks/>
          </p:cNvCxnSpPr>
          <p:nvPr/>
        </p:nvCxnSpPr>
        <p:spPr>
          <a:xfrm>
            <a:off x="1071538" y="642924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79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048628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29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0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4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Group 26"/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048635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6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7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38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39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0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1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2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8643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4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5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48646" name="Freeform 13312"/>
          <p:cNvSpPr/>
          <p:nvPr/>
        </p:nvSpPr>
        <p:spPr>
          <a:xfrm>
            <a:off x="-32" y="2571750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Example!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1048648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 smtClean="0"/>
              <a:t>Contoh penggunaan beberapa tipe data yang ada pada python,</a:t>
            </a:r>
            <a:endParaRPr lang="id-ID" dirty="0"/>
          </a:p>
        </p:txBody>
      </p:sp>
      <p:pic>
        <p:nvPicPr>
          <p:cNvPr id="2097171" name="Picture 3"/>
          <p:cNvPicPr>
            <a:picLocks noChangeAspect="1" noChangeArrowheads="1"/>
          </p:cNvPicPr>
          <p:nvPr/>
        </p:nvPicPr>
        <p:blipFill>
          <a:blip r:embed="rId2"/>
          <a:srcRect t="69860"/>
          <a:stretch>
            <a:fillRect/>
          </a:stretch>
        </p:blipFill>
        <p:spPr bwMode="auto">
          <a:xfrm>
            <a:off x="4572000" y="1785932"/>
            <a:ext cx="3905250" cy="16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52"/>
            <a:ext cx="32670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45730" name="Straight Connector 7"/>
          <p:cNvCxnSpPr>
            <a:cxnSpLocks/>
          </p:cNvCxnSpPr>
          <p:nvPr/>
        </p:nvCxnSpPr>
        <p:spPr>
          <a:xfrm rot="5400000">
            <a:off x="2178827" y="2964659"/>
            <a:ext cx="3929090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50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Variable</a:t>
            </a:r>
            <a:endParaRPr lang="id-ID" sz="4400" b="1" dirty="0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 </a:t>
            </a:r>
            <a:endParaRPr lang="id-ID" sz="4400" b="1" dirty="0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python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51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3" name="Group 20"/>
          <p:cNvGrpSpPr/>
          <p:nvPr/>
        </p:nvGrpSpPr>
        <p:grpSpPr>
          <a:xfrm>
            <a:off x="2857489" y="785800"/>
            <a:ext cx="5688632" cy="2673588"/>
            <a:chOff x="4576967" y="1297764"/>
            <a:chExt cx="2252491" cy="2673588"/>
          </a:xfrm>
        </p:grpSpPr>
        <p:sp>
          <p:nvSpPr>
            <p:cNvPr id="1048652" name="TextBox 21"/>
            <p:cNvSpPr txBox="1"/>
            <p:nvPr/>
          </p:nvSpPr>
          <p:spPr>
            <a:xfrm>
              <a:off x="4576967" y="1663028"/>
              <a:ext cx="22524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adalah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lokasi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memori</a:t>
              </a:r>
              <a:r>
                <a:rPr lang="en-US" sz="1200" dirty="0" smtClean="0">
                  <a:latin typeface="Century Gothic" pitchFamily="34" charset="0"/>
                </a:rPr>
                <a:t> yang </a:t>
              </a:r>
              <a:r>
                <a:rPr lang="en-US" sz="1200" dirty="0" err="1" smtClean="0">
                  <a:latin typeface="Century Gothic" pitchFamily="34" charset="0"/>
                </a:rPr>
                <a:t>dicadangkan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untuk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nilai-nilai</a:t>
              </a:r>
              <a:r>
                <a:rPr lang="en-US" sz="1200" dirty="0" smtClean="0">
                  <a:latin typeface="Century Gothic" pitchFamily="34" charset="0"/>
                </a:rPr>
                <a:t>. </a:t>
              </a:r>
              <a:r>
                <a:rPr lang="en-US" sz="1200" dirty="0" err="1" smtClean="0">
                  <a:latin typeface="Century Gothic" pitchFamily="34" charset="0"/>
                </a:rPr>
                <a:t>Ini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berarti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bahwa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ketika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Anda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membuat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sebuah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Anda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memesan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beberapa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ruang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memori</a:t>
              </a:r>
              <a:r>
                <a:rPr lang="en-US" sz="1200" dirty="0" smtClean="0">
                  <a:latin typeface="Century Gothic" pitchFamily="34" charset="0"/>
                </a:rPr>
                <a:t>.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data yang </a:t>
              </a:r>
              <a:r>
                <a:rPr lang="en-US" sz="1200" dirty="0" err="1" smtClean="0">
                  <a:latin typeface="Century Gothic" pitchFamily="34" charset="0"/>
                </a:rPr>
                <a:t>dilakukan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selama</a:t>
              </a:r>
              <a:r>
                <a:rPr lang="en-US" sz="1200" dirty="0" smtClean="0">
                  <a:latin typeface="Century Gothic" pitchFamily="34" charset="0"/>
                </a:rPr>
                <a:t> program </a:t>
              </a:r>
              <a:r>
                <a:rPr lang="en-US" sz="1200" dirty="0" err="1" smtClean="0">
                  <a:latin typeface="Century Gothic" pitchFamily="34" charset="0"/>
                </a:rPr>
                <a:t>dieksekusi</a:t>
              </a:r>
              <a:r>
                <a:rPr lang="en-US" sz="1200" dirty="0" smtClean="0">
                  <a:latin typeface="Century Gothic" pitchFamily="34" charset="0"/>
                </a:rPr>
                <a:t>, yang </a:t>
              </a:r>
              <a:r>
                <a:rPr lang="en-US" sz="1200" dirty="0" err="1" smtClean="0">
                  <a:latin typeface="Century Gothic" pitchFamily="34" charset="0"/>
                </a:rPr>
                <a:t>nantinya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isi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dari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tersebut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diubah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oleh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operasi</a:t>
              </a:r>
              <a:r>
                <a:rPr lang="en-US" sz="1200" dirty="0" smtClean="0">
                  <a:latin typeface="Century Gothic" pitchFamily="34" charset="0"/>
                </a:rPr>
                <a:t> - </a:t>
              </a:r>
              <a:r>
                <a:rPr lang="en-US" sz="1200" dirty="0" err="1" smtClean="0">
                  <a:latin typeface="Century Gothic" pitchFamily="34" charset="0"/>
                </a:rPr>
                <a:t>operasi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tertentu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pada</a:t>
              </a:r>
              <a:r>
                <a:rPr lang="en-US" sz="1200" dirty="0" smtClean="0">
                  <a:latin typeface="Century Gothic" pitchFamily="34" charset="0"/>
                </a:rPr>
                <a:t> program yang </a:t>
              </a:r>
              <a:r>
                <a:rPr lang="en-US" sz="1200" dirty="0" err="1" smtClean="0">
                  <a:latin typeface="Century Gothic" pitchFamily="34" charset="0"/>
                </a:rPr>
                <a:t>menggunakan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.</a:t>
              </a:r>
              <a:endParaRPr lang="id-ID" sz="1200" dirty="0" smtClean="0">
                <a:latin typeface="Century Gothic" pitchFamily="34" charset="0"/>
              </a:endParaRPr>
            </a:p>
            <a:p>
              <a:endParaRPr lang="en-US" sz="1200" dirty="0" smtClean="0">
                <a:latin typeface="Century Gothic" pitchFamily="34" charset="0"/>
              </a:endParaRPr>
            </a:p>
            <a:p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berbagai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macam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tipe</a:t>
              </a:r>
              <a:r>
                <a:rPr lang="en-US" sz="1200" dirty="0" smtClean="0">
                  <a:latin typeface="Century Gothic" pitchFamily="34" charset="0"/>
                </a:rPr>
                <a:t> data. Di </a:t>
              </a:r>
              <a:r>
                <a:rPr lang="en-US" sz="1200" dirty="0" err="1" smtClean="0">
                  <a:latin typeface="Century Gothic" pitchFamily="34" charset="0"/>
                </a:rPr>
                <a:t>dalam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pemrograman</a:t>
              </a:r>
              <a:r>
                <a:rPr lang="en-US" sz="1200" dirty="0" smtClean="0">
                  <a:latin typeface="Century Gothic" pitchFamily="34" charset="0"/>
                </a:rPr>
                <a:t> Python,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mempunyai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sifat</a:t>
              </a:r>
              <a:r>
                <a:rPr lang="en-US" sz="1200" dirty="0" smtClean="0">
                  <a:latin typeface="Century Gothic" pitchFamily="34" charset="0"/>
                </a:rPr>
                <a:t> yang </a:t>
              </a:r>
              <a:r>
                <a:rPr lang="en-US" sz="1200" dirty="0" err="1" smtClean="0">
                  <a:latin typeface="Century Gothic" pitchFamily="34" charset="0"/>
                </a:rPr>
                <a:t>dinamis</a:t>
              </a:r>
              <a:r>
                <a:rPr lang="en-US" sz="1200" dirty="0" smtClean="0">
                  <a:latin typeface="Century Gothic" pitchFamily="34" charset="0"/>
                </a:rPr>
                <a:t>, </a:t>
              </a:r>
              <a:r>
                <a:rPr lang="en-US" sz="1200" dirty="0" err="1" smtClean="0">
                  <a:latin typeface="Century Gothic" pitchFamily="34" charset="0"/>
                </a:rPr>
                <a:t>artinya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Python </a:t>
              </a:r>
              <a:r>
                <a:rPr lang="en-US" sz="1200" dirty="0" err="1" smtClean="0">
                  <a:latin typeface="Century Gothic" pitchFamily="34" charset="0"/>
                </a:rPr>
                <a:t>tidak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perlu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didekralasikan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tipe</a:t>
              </a:r>
              <a:r>
                <a:rPr lang="en-US" sz="1200" dirty="0" smtClean="0">
                  <a:latin typeface="Century Gothic" pitchFamily="34" charset="0"/>
                </a:rPr>
                <a:t> data </a:t>
              </a:r>
              <a:r>
                <a:rPr lang="en-US" sz="1200" dirty="0" err="1" smtClean="0">
                  <a:latin typeface="Century Gothic" pitchFamily="34" charset="0"/>
                </a:rPr>
                <a:t>tertentu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Python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diubah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saat</a:t>
              </a:r>
              <a:r>
                <a:rPr lang="en-US" sz="1200" dirty="0" smtClean="0">
                  <a:latin typeface="Century Gothic" pitchFamily="34" charset="0"/>
                </a:rPr>
                <a:t> program </a:t>
              </a:r>
              <a:r>
                <a:rPr lang="en-US" sz="1200" dirty="0" err="1" smtClean="0">
                  <a:latin typeface="Century Gothic" pitchFamily="34" charset="0"/>
                </a:rPr>
                <a:t>dijalankan</a:t>
              </a:r>
              <a:r>
                <a:rPr lang="en-US" sz="1200" dirty="0" smtClean="0">
                  <a:latin typeface="Century Gothic" pitchFamily="34" charset="0"/>
                </a:rPr>
                <a:t>.</a:t>
              </a:r>
            </a:p>
            <a:p>
              <a:endParaRPr lang="en-US" sz="1200" dirty="0">
                <a:latin typeface="Century Gothic" pitchFamily="34" charset="0"/>
              </a:endParaRPr>
            </a:p>
          </p:txBody>
        </p:sp>
        <p:sp>
          <p:nvSpPr>
            <p:cNvPr id="1048653" name="TextBox 22"/>
            <p:cNvSpPr txBox="1"/>
            <p:nvPr/>
          </p:nvSpPr>
          <p:spPr>
            <a:xfrm>
              <a:off x="4576967" y="1297764"/>
              <a:ext cx="2252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itchFamily="34" charset="0"/>
                  <a:cs typeface="Arial" pitchFamily="34" charset="0"/>
                </a:rPr>
                <a:t>Apa itu Variable. . 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3"/>
          <p:cNvSpPr/>
          <p:nvPr/>
        </p:nvSpPr>
        <p:spPr>
          <a:xfrm>
            <a:off x="571472" y="135730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latin typeface="Century Gothic" pitchFamily="34" charset="0"/>
              </a:rPr>
              <a:t>Penulisan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b="1" i="1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sendiri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juga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memiliki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aturan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tertentu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yaitu</a:t>
            </a:r>
            <a:r>
              <a:rPr lang="en-US" sz="1400" dirty="0" smtClean="0">
                <a:latin typeface="Century Gothic" pitchFamily="34" charset="0"/>
              </a:rPr>
              <a:t> :</a:t>
            </a:r>
          </a:p>
          <a:p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pertama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harus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berupa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atau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garis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bawah</a:t>
            </a:r>
            <a:r>
              <a:rPr lang="en-US" sz="1400" dirty="0" smtClean="0">
                <a:latin typeface="Century Gothic" pitchFamily="34" charset="0"/>
              </a:rPr>
              <a:t>/underscore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selanjutnya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dapat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berupa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garis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bawah</a:t>
            </a:r>
            <a:r>
              <a:rPr lang="en-US" sz="1400" dirty="0" smtClean="0">
                <a:latin typeface="Century Gothic" pitchFamily="34" charset="0"/>
              </a:rPr>
              <a:t>/underscore _ </a:t>
            </a:r>
            <a:r>
              <a:rPr lang="en-US" sz="1400" dirty="0" err="1" smtClean="0">
                <a:latin typeface="Century Gothic" pitchFamily="34" charset="0"/>
              </a:rPr>
              <a:t>atau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angka</a:t>
            </a:r>
            <a:endParaRPr lang="en-US" sz="1400" dirty="0" smtClean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bersifat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sensitif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(case-</a:t>
            </a:r>
            <a:r>
              <a:rPr lang="en-US" sz="1400" dirty="0" err="1" smtClean="0">
                <a:latin typeface="Century Gothic" pitchFamily="34" charset="0"/>
              </a:rPr>
              <a:t>sensitif</a:t>
            </a:r>
            <a:r>
              <a:rPr lang="en-US" sz="1400" dirty="0" smtClean="0">
                <a:latin typeface="Century Gothic" pitchFamily="34" charset="0"/>
              </a:rPr>
              <a:t>). </a:t>
            </a:r>
            <a:r>
              <a:rPr lang="en-US" sz="1400" dirty="0" err="1" smtClean="0">
                <a:latin typeface="Century Gothic" pitchFamily="34" charset="0"/>
              </a:rPr>
              <a:t>Artinya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kecil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besar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dibedakan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Sebagai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contoh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</a:t>
            </a: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Depan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namadepan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adalah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berbeda</a:t>
            </a:r>
            <a:r>
              <a:rPr lang="en-US" sz="1400" dirty="0" smtClean="0">
                <a:latin typeface="Century Gothic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entury Gothic" pitchFamily="34" charset="0"/>
            </a:endParaRPr>
          </a:p>
        </p:txBody>
      </p:sp>
      <p:grpSp>
        <p:nvGrpSpPr>
          <p:cNvPr id="85" name="Group 110"/>
          <p:cNvGrpSpPr/>
          <p:nvPr/>
        </p:nvGrpSpPr>
        <p:grpSpPr>
          <a:xfrm>
            <a:off x="5715008" y="1071552"/>
            <a:ext cx="2994564" cy="3106409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048655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656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cs typeface="Arial" pitchFamily="34" charset="0"/>
            </a:endParaRPr>
          </a:p>
        </p:txBody>
      </p:sp>
      <p:sp>
        <p:nvSpPr>
          <p:cNvPr id="1048582" name="Rectangle 3"/>
          <p:cNvSpPr/>
          <p:nvPr/>
        </p:nvSpPr>
        <p:spPr>
          <a:xfrm>
            <a:off x="2357422" y="1000114"/>
            <a:ext cx="6786578" cy="3342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 Gothic" pitchFamily="34" charset="0"/>
                <a:hlinkClick r:id="rId2"/>
              </a:rPr>
              <a:t>Python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dirty="0" err="1" smtClean="0">
                <a:latin typeface="Century Gothic" pitchFamily="34" charset="0"/>
              </a:rPr>
              <a:t>adalah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pemrograman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interpretatif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multiguna</a:t>
            </a:r>
            <a:r>
              <a:rPr lang="en-US" sz="1400" dirty="0" smtClean="0">
                <a:latin typeface="Century Gothic" pitchFamily="34" charset="0"/>
              </a:rPr>
              <a:t>.</a:t>
            </a: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Tidak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seperti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baha</a:t>
            </a:r>
            <a:r>
              <a:rPr lang="id-ID" sz="1400" dirty="0" smtClean="0">
                <a:latin typeface="Century Gothic" pitchFamily="34" charset="0"/>
              </a:rPr>
              <a:t>sa</a:t>
            </a:r>
            <a:r>
              <a:rPr lang="en-US" sz="1400" dirty="0" smtClean="0">
                <a:latin typeface="Century Gothic" pitchFamily="34" charset="0"/>
              </a:rPr>
              <a:t> lain yang </a:t>
            </a:r>
            <a:r>
              <a:rPr lang="en-US" sz="1400" dirty="0" err="1" smtClean="0">
                <a:latin typeface="Century Gothic" pitchFamily="34" charset="0"/>
              </a:rPr>
              <a:t>susah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dibaca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dipahami</a:t>
            </a:r>
            <a:r>
              <a:rPr lang="en-US" sz="1400" dirty="0" smtClean="0">
                <a:latin typeface="Century Gothic" pitchFamily="34" charset="0"/>
              </a:rPr>
              <a:t>, python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menekankan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keterbacaan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kode</a:t>
            </a:r>
            <a:r>
              <a:rPr lang="en-US" sz="1400" dirty="0" smtClean="0">
                <a:latin typeface="Century Gothic" pitchFamily="34" charset="0"/>
              </a:rPr>
              <a:t> agar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memahami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sintaks</a:t>
            </a:r>
            <a:r>
              <a:rPr lang="en-US" sz="1400" dirty="0" smtClean="0">
                <a:latin typeface="Century Gothic" pitchFamily="34" charset="0"/>
              </a:rPr>
              <a:t>.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Hal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membuat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sangat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dipelajari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baik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pemula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maupun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sudah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menguasai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pemrograman</a:t>
            </a:r>
            <a:r>
              <a:rPr lang="en-US" sz="1400" dirty="0" smtClean="0">
                <a:latin typeface="Century Gothic" pitchFamily="34" charset="0"/>
              </a:rPr>
              <a:t> lain.</a:t>
            </a:r>
            <a:endParaRPr lang="id-ID" sz="1400" dirty="0" smtClean="0">
              <a:latin typeface="Century Gothic" pitchFamily="34" charset="0"/>
            </a:endParaRPr>
          </a:p>
          <a:p>
            <a:endParaRPr lang="en-US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muncul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pertama</a:t>
            </a:r>
            <a:r>
              <a:rPr lang="en-US" sz="1400" dirty="0" smtClean="0">
                <a:latin typeface="Century Gothic" pitchFamily="34" charset="0"/>
              </a:rPr>
              <a:t> kali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tahun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1991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dirancang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oleh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seorang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bernama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u="sng" dirty="0" smtClean="0">
                <a:latin typeface="Century Gothic" pitchFamily="34" charset="0"/>
                <a:hlinkClick r:id="rId3"/>
              </a:rPr>
              <a:t>Guido van </a:t>
            </a:r>
            <a:r>
              <a:rPr lang="en-US" sz="1400" u="sng" dirty="0" err="1" smtClean="0">
                <a:latin typeface="Century Gothic" pitchFamily="34" charset="0"/>
                <a:hlinkClick r:id="rId3"/>
              </a:rPr>
              <a:t>Rossum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Sampai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saat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masih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dikembangkan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oleh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u="sng" dirty="0" smtClean="0">
                <a:latin typeface="Century Gothic" pitchFamily="34" charset="0"/>
                <a:hlinkClick r:id="rId4"/>
              </a:rPr>
              <a:t>Python Software Foundation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mendukung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hampir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semua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sistem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operasi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bahkan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sistem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operasi</a:t>
            </a:r>
            <a:r>
              <a:rPr lang="en-US" sz="1400" dirty="0" smtClean="0">
                <a:latin typeface="Century Gothic" pitchFamily="34" charset="0"/>
              </a:rPr>
              <a:t> Linux, </a:t>
            </a:r>
            <a:r>
              <a:rPr lang="en-US" sz="1400" dirty="0" err="1" smtClean="0">
                <a:latin typeface="Century Gothic" pitchFamily="34" charset="0"/>
              </a:rPr>
              <a:t>hampir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semua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distronya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menyertakan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di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dalamnya</a:t>
            </a:r>
            <a:r>
              <a:rPr lang="en-US" sz="1400" dirty="0" smtClean="0">
                <a:latin typeface="Century Gothic" pitchFamily="34" charset="0"/>
              </a:rPr>
              <a:t>.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  </a:t>
            </a:r>
          </a:p>
          <a:p>
            <a:r>
              <a:rPr lang="en-US" sz="1400" dirty="0" err="1" smtClean="0">
                <a:latin typeface="Century Gothic" pitchFamily="34" charset="0"/>
              </a:rPr>
              <a:t>Dengan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kode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simpel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diimplementasikan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seorang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programmer </a:t>
            </a:r>
            <a:r>
              <a:rPr lang="en-US" sz="1400" dirty="0" err="1" smtClean="0">
                <a:latin typeface="Century Gothic" pitchFamily="34" charset="0"/>
              </a:rPr>
              <a:t>dapat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mengutamakan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pengembangan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aplikasi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dibuat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bukan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sibuk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mencari</a:t>
            </a:r>
            <a:r>
              <a:rPr lang="en-US" sz="1400" dirty="0" smtClean="0">
                <a:latin typeface="Century Gothic" pitchFamily="34" charset="0"/>
              </a:rPr>
              <a:t> syntax error.</a:t>
            </a:r>
          </a:p>
          <a:p>
            <a:endParaRPr lang="en-US" sz="1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000114"/>
            <a:ext cx="5286412" cy="3605426"/>
          </a:xfrm>
          <a:prstGeom prst="rect">
            <a:avLst/>
          </a:prstGeom>
        </p:spPr>
      </p:pic>
      <p:sp>
        <p:nvSpPr>
          <p:cNvPr id="104865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id-ID" dirty="0" smtClean="0">
                <a:latin typeface="Cavorting" pitchFamily="34" charset="0"/>
              </a:rPr>
              <a:t>Example!</a:t>
            </a:r>
            <a:endParaRPr lang="id-ID" dirty="0">
              <a:latin typeface="Cavorting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59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0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1" name="TextBox 21"/>
          <p:cNvSpPr txBox="1"/>
          <p:nvPr/>
        </p:nvSpPr>
        <p:spPr>
          <a:xfrm>
            <a:off x="2714612" y="642924"/>
            <a:ext cx="56886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>
                <a:latin typeface="Century Gothic" pitchFamily="34" charset="0"/>
              </a:rPr>
              <a:t>List </a:t>
            </a:r>
            <a:r>
              <a:rPr lang="en-US" sz="1200" dirty="0" err="1" smtClean="0">
                <a:latin typeface="Century Gothic" pitchFamily="34" charset="0"/>
              </a:rPr>
              <a:t>adalah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struktur</a:t>
            </a:r>
            <a:r>
              <a:rPr lang="en-US" sz="1200" dirty="0" smtClean="0">
                <a:latin typeface="Century Gothic" pitchFamily="34" charset="0"/>
              </a:rPr>
              <a:t> data yang </a:t>
            </a:r>
            <a:r>
              <a:rPr lang="en-US" sz="1200" dirty="0" err="1" smtClean="0">
                <a:latin typeface="Century Gothic" pitchFamily="34" charset="0"/>
              </a:rPr>
              <a:t>menyimpan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koleksi</a:t>
            </a:r>
            <a:r>
              <a:rPr lang="en-US" sz="1200" dirty="0" smtClean="0">
                <a:latin typeface="Century Gothic" pitchFamily="34" charset="0"/>
              </a:rPr>
              <a:t> data </a:t>
            </a:r>
            <a:r>
              <a:rPr lang="en-US" sz="1200" dirty="0" err="1" smtClean="0">
                <a:latin typeface="Century Gothic" pitchFamily="34" charset="0"/>
              </a:rPr>
              <a:t>terurut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menyimpan</a:t>
            </a:r>
            <a:r>
              <a:rPr lang="en-US" sz="1200" dirty="0" smtClean="0">
                <a:latin typeface="Century Gothic" pitchFamily="34" charset="0"/>
              </a:rPr>
              <a:t> sequence / </a:t>
            </a:r>
            <a:r>
              <a:rPr lang="en-US" sz="1200" dirty="0" err="1" smtClean="0">
                <a:latin typeface="Century Gothic" pitchFamily="34" charset="0"/>
              </a:rPr>
              <a:t>rangkaian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list.</a:t>
            </a:r>
            <a:endParaRPr lang="id-ID" sz="1200" dirty="0" smtClean="0">
              <a:latin typeface="Century Gothic" pitchFamily="34" charset="0"/>
            </a:endParaRPr>
          </a:p>
          <a:p>
            <a:pPr marL="742950" indent="-742950"/>
            <a:r>
              <a:rPr lang="id-ID" sz="1200" dirty="0" smtClean="0">
                <a:latin typeface="Century Gothic" pitchFamily="34" charset="0"/>
              </a:rPr>
              <a:t>	</a:t>
            </a:r>
          </a:p>
          <a:p>
            <a:pPr marL="742950" indent="-742950"/>
            <a:r>
              <a:rPr lang="id-ID" sz="1200" dirty="0" smtClean="0">
                <a:latin typeface="Century Gothic" pitchFamily="34" charset="0"/>
              </a:rPr>
              <a:t>	</a:t>
            </a:r>
            <a:r>
              <a:rPr lang="en-US" sz="1200" dirty="0" smtClean="0">
                <a:latin typeface="Century Gothic" pitchFamily="34" charset="0"/>
              </a:rPr>
              <a:t>Item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ditutup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kurung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siku</a:t>
            </a:r>
            <a:r>
              <a:rPr lang="en-US" sz="1200" dirty="0" smtClean="0">
                <a:latin typeface="Century Gothic" pitchFamily="34" charset="0"/>
              </a:rPr>
              <a:t> [] (list literal). </a:t>
            </a:r>
            <a:r>
              <a:rPr lang="en-US" sz="1200" dirty="0" err="1" smtClean="0">
                <a:latin typeface="Century Gothic" pitchFamily="34" charset="0"/>
              </a:rPr>
              <a:t>Setelah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dibuat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menambah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mengurangi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mencari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pada</a:t>
            </a:r>
            <a:r>
              <a:rPr lang="en-US" sz="1200" dirty="0" smtClean="0">
                <a:latin typeface="Century Gothic" pitchFamily="34" charset="0"/>
              </a:rPr>
              <a:t> list. </a:t>
            </a:r>
            <a:r>
              <a:rPr lang="en-US" sz="1200" dirty="0" err="1" smtClean="0">
                <a:latin typeface="Century Gothic" pitchFamily="34" charset="0"/>
              </a:rPr>
              <a:t>Karena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kita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menambah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mengurangi</a:t>
            </a:r>
            <a:r>
              <a:rPr lang="en-US" sz="1200" dirty="0" smtClean="0">
                <a:latin typeface="Century Gothic" pitchFamily="34" charset="0"/>
              </a:rPr>
              <a:t> item, list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mutable.</a:t>
            </a:r>
          </a:p>
          <a:p>
            <a:endParaRPr lang="en-US" sz="1200" dirty="0">
              <a:latin typeface="Century Gothic" pitchFamily="34" charset="0"/>
            </a:endParaRPr>
          </a:p>
        </p:txBody>
      </p:sp>
      <p:pic>
        <p:nvPicPr>
          <p:cNvPr id="209717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928940"/>
            <a:ext cx="4786346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63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4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5" name="TextBox 21"/>
          <p:cNvSpPr txBox="1"/>
          <p:nvPr/>
        </p:nvSpPr>
        <p:spPr>
          <a:xfrm>
            <a:off x="2714612" y="642924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2. </a:t>
            </a:r>
            <a:r>
              <a:rPr lang="en-US" sz="3200" dirty="0" err="1" smtClean="0">
                <a:latin typeface="Century Gothic" pitchFamily="34" charset="0"/>
              </a:rPr>
              <a:t>Tuple</a:t>
            </a:r>
            <a:r>
              <a:rPr lang="en-US" sz="3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mirip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namun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immutable </a:t>
            </a:r>
            <a:endParaRPr lang="id-ID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(</a:t>
            </a:r>
            <a:r>
              <a:rPr lang="en-US" sz="1200" dirty="0" err="1" smtClean="0">
                <a:latin typeface="Century Gothic" pitchFamily="34" charset="0"/>
              </a:rPr>
              <a:t>tidak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diubah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setelah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didefinisikan</a:t>
            </a:r>
            <a:r>
              <a:rPr lang="en-US" sz="1200" dirty="0" smtClean="0">
                <a:latin typeface="Century Gothic" pitchFamily="34" charset="0"/>
              </a:rPr>
              <a:t>).</a:t>
            </a:r>
          </a:p>
          <a:p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dibuat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menspesifikasikan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dipisahkan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koma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opsional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diapit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kurung</a:t>
            </a:r>
            <a:r>
              <a:rPr lang="en-US" sz="1200" dirty="0" smtClean="0">
                <a:latin typeface="Century Gothic" pitchFamily="34" charset="0"/>
              </a:rPr>
              <a:t>.</a:t>
            </a:r>
          </a:p>
          <a:p>
            <a:endParaRPr lang="en-US" sz="1200" dirty="0" smtClean="0">
              <a:latin typeface="Century Gothic" pitchFamily="34" charset="0"/>
            </a:endParaRPr>
          </a:p>
          <a:p>
            <a:endParaRPr lang="en-US" sz="1200" dirty="0">
              <a:latin typeface="Century Gothic" pitchFamily="34" charset="0"/>
            </a:endParaRPr>
          </a:p>
        </p:txBody>
      </p:sp>
      <p:pic>
        <p:nvPicPr>
          <p:cNvPr id="209717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357436"/>
            <a:ext cx="487680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67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8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9" name="Rectangle 7"/>
          <p:cNvSpPr/>
          <p:nvPr/>
        </p:nvSpPr>
        <p:spPr>
          <a:xfrm>
            <a:off x="3214678" y="7858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3. Dictionary </a:t>
            </a:r>
            <a:r>
              <a:rPr lang="en-US" sz="1200" dirty="0" err="1" smtClean="0">
                <a:latin typeface="Century Gothic" pitchFamily="34" charset="0"/>
              </a:rPr>
              <a:t>seperti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mencari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atau</a:t>
            </a:r>
            <a:r>
              <a:rPr lang="en-US" sz="1200" dirty="0" smtClean="0">
                <a:latin typeface="Century Gothic" pitchFamily="34" charset="0"/>
              </a:rPr>
              <a:t> detail </a:t>
            </a:r>
            <a:r>
              <a:rPr lang="en-US" sz="1200" dirty="0" err="1" smtClean="0">
                <a:latin typeface="Century Gothic" pitchFamily="34" charset="0"/>
              </a:rPr>
              <a:t>kontak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hanya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orang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cari</a:t>
            </a:r>
            <a:r>
              <a:rPr lang="en-US" sz="1200" dirty="0" smtClean="0">
                <a:latin typeface="Century Gothic" pitchFamily="34" charset="0"/>
              </a:rPr>
              <a:t>. Kita </a:t>
            </a:r>
            <a:r>
              <a:rPr lang="en-US" sz="1200" dirty="0" err="1" smtClean="0">
                <a:latin typeface="Century Gothic" pitchFamily="34" charset="0"/>
              </a:rPr>
              <a:t>mengasosiasikan</a:t>
            </a:r>
            <a:r>
              <a:rPr lang="en-US" sz="1200" dirty="0" smtClean="0">
                <a:latin typeface="Century Gothic" pitchFamily="34" charset="0"/>
              </a:rPr>
              <a:t> key (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)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value (detail). </a:t>
            </a:r>
            <a:r>
              <a:rPr lang="en-US" sz="1200" dirty="0" err="1" smtClean="0">
                <a:latin typeface="Century Gothic" pitchFamily="34" charset="0"/>
              </a:rPr>
              <a:t>Catatan</a:t>
            </a:r>
            <a:r>
              <a:rPr lang="en-US" sz="1200" dirty="0" smtClean="0">
                <a:latin typeface="Century Gothic" pitchFamily="34" charset="0"/>
              </a:rPr>
              <a:t> key </a:t>
            </a:r>
            <a:r>
              <a:rPr lang="en-US" sz="1200" dirty="0" err="1" smtClean="0">
                <a:latin typeface="Century Gothic" pitchFamily="34" charset="0"/>
              </a:rPr>
              <a:t>harus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unik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tidak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menemukan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informasi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tepat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jika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dua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orang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mempunyai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sama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.</a:t>
            </a:r>
          </a:p>
          <a:p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hanya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obyek</a:t>
            </a:r>
            <a:r>
              <a:rPr lang="en-US" sz="1200" dirty="0" smtClean="0">
                <a:latin typeface="Century Gothic" pitchFamily="34" charset="0"/>
              </a:rPr>
              <a:t> immutable (</a:t>
            </a:r>
            <a:r>
              <a:rPr lang="en-US" sz="1200" dirty="0" err="1" smtClean="0">
                <a:latin typeface="Century Gothic" pitchFamily="34" charset="0"/>
              </a:rPr>
              <a:t>seperti</a:t>
            </a:r>
            <a:r>
              <a:rPr lang="en-US" sz="1200" dirty="0" smtClean="0">
                <a:latin typeface="Century Gothic" pitchFamily="34" charset="0"/>
              </a:rPr>
              <a:t> string) </a:t>
            </a:r>
            <a:r>
              <a:rPr lang="en-US" sz="1200" dirty="0" err="1" smtClean="0">
                <a:latin typeface="Century Gothic" pitchFamily="34" charset="0"/>
              </a:rPr>
              <a:t>untuk</a:t>
            </a:r>
            <a:r>
              <a:rPr lang="en-US" sz="1200" dirty="0" smtClean="0">
                <a:latin typeface="Century Gothic" pitchFamily="34" charset="0"/>
              </a:rPr>
              <a:t> key/ </a:t>
            </a:r>
            <a:r>
              <a:rPr lang="en-US" sz="1200" dirty="0" err="1" smtClean="0">
                <a:latin typeface="Century Gothic" pitchFamily="34" charset="0"/>
              </a:rPr>
              <a:t>kunci</a:t>
            </a:r>
            <a:r>
              <a:rPr lang="en-US" sz="1200" dirty="0" smtClean="0">
                <a:latin typeface="Century Gothic" pitchFamily="34" charset="0"/>
              </a:rPr>
              <a:t> dictionary.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obyek</a:t>
            </a:r>
            <a:r>
              <a:rPr lang="en-US" sz="1200" dirty="0" smtClean="0">
                <a:latin typeface="Century Gothic" pitchFamily="34" charset="0"/>
              </a:rPr>
              <a:t> mutable </a:t>
            </a:r>
            <a:r>
              <a:rPr lang="en-US" sz="1200" dirty="0" err="1" smtClean="0">
                <a:latin typeface="Century Gothic" pitchFamily="34" charset="0"/>
              </a:rPr>
              <a:t>atau</a:t>
            </a:r>
            <a:r>
              <a:rPr lang="en-US" sz="1200" dirty="0" smtClean="0">
                <a:latin typeface="Century Gothic" pitchFamily="34" charset="0"/>
              </a:rPr>
              <a:t> immutable </a:t>
            </a:r>
            <a:r>
              <a:rPr lang="en-US" sz="1200" dirty="0" err="1" smtClean="0">
                <a:latin typeface="Century Gothic" pitchFamily="34" charset="0"/>
              </a:rPr>
              <a:t>untuk</a:t>
            </a:r>
            <a:r>
              <a:rPr lang="en-US" sz="1200" dirty="0" smtClean="0">
                <a:latin typeface="Century Gothic" pitchFamily="34" charset="0"/>
              </a:rPr>
              <a:t> value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dictionary.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209717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143254"/>
            <a:ext cx="6093848" cy="110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104867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Hello World java, c++,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10"/>
            <a:ext cx="5267325" cy="4467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048583" name="Text Placeholder 1"/>
          <p:cNvSpPr txBox="1"/>
          <p:nvPr/>
        </p:nvSpPr>
        <p:spPr>
          <a:xfrm>
            <a:off x="5643570" y="428610"/>
            <a:ext cx="5214942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id-ID" sz="3200" dirty="0" smtClean="0">
                <a:latin typeface="Cavorting" pitchFamily="34" charset="0"/>
              </a:rPr>
              <a:t>Kenapa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id-ID" sz="3200" dirty="0" smtClean="0">
                <a:latin typeface="Cavorting" pitchFamily="34" charset="0"/>
              </a:rPr>
              <a:t>belajar Python?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vorting" pitchFamily="34" charset="0"/>
            </a:endParaRPr>
          </a:p>
        </p:txBody>
      </p:sp>
      <p:sp>
        <p:nvSpPr>
          <p:cNvPr id="1048584" name="Rectangle 5"/>
          <p:cNvSpPr/>
          <p:nvPr/>
        </p:nvSpPr>
        <p:spPr>
          <a:xfrm>
            <a:off x="5715008" y="1785932"/>
            <a:ext cx="3214710" cy="1158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Python is a programming </a:t>
            </a:r>
            <a:endParaRPr lang="id-ID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language that lets you work </a:t>
            </a:r>
            <a:endParaRPr lang="id-ID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quickly and integrate systems more effectively.</a:t>
            </a:r>
            <a:r>
              <a:rPr lang="id-ID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id-ID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585" name="Rectangle 6"/>
          <p:cNvSpPr/>
          <p:nvPr/>
        </p:nvSpPr>
        <p:spPr>
          <a:xfrm>
            <a:off x="5715008" y="3214692"/>
            <a:ext cx="4572000" cy="80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Jadi kenapa belajar Python?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1. Cepat dan efektif;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2. Mudah dipelajari;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3. Banyak digunakan di perusahaan besar;</a:t>
            </a:r>
            <a:endParaRPr lang="id-ID" sz="1200" dirty="0">
              <a:ln>
                <a:solidFill>
                  <a:schemeClr val="tx1"/>
                </a:solidFill>
              </a:ln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2858"/>
            <a:ext cx="9144000" cy="576064"/>
          </a:xfrm>
        </p:spPr>
        <p:txBody>
          <a:bodyPr/>
          <a:lstStyle/>
          <a:p>
            <a:r>
              <a:rPr lang="id-ID" dirty="0" smtClean="0">
                <a:latin typeface="Cavorting" pitchFamily="34" charset="0"/>
              </a:rPr>
              <a:t>Instalasi Python di Windows 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1048591" name="Rectangle 3"/>
          <p:cNvSpPr/>
          <p:nvPr/>
        </p:nvSpPr>
        <p:spPr>
          <a:xfrm>
            <a:off x="214282" y="642924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1: </a:t>
            </a:r>
            <a:r>
              <a:rPr lang="id-ID" sz="1400" dirty="0" smtClean="0">
                <a:latin typeface="Century Gothic" pitchFamily="34" charset="0"/>
              </a:rPr>
              <a:t>Unduh python versi terbaru di python.org </a:t>
            </a:r>
          </a:p>
        </p:txBody>
      </p:sp>
      <p:sp>
        <p:nvSpPr>
          <p:cNvPr id="1048592" name="AutoShape 4" descr="https://files.realpython.com/media/win-install-dialog.40e3ded144b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8593" name="Rectangle 9"/>
          <p:cNvSpPr/>
          <p:nvPr/>
        </p:nvSpPr>
        <p:spPr>
          <a:xfrm>
            <a:off x="214282" y="928676"/>
            <a:ext cx="8072494" cy="110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2: </a:t>
            </a:r>
            <a:r>
              <a:rPr lang="id-ID" sz="1400" dirty="0" smtClean="0">
                <a:latin typeface="Century Gothic" pitchFamily="34" charset="0"/>
              </a:rPr>
              <a:t>Setelah anda mengunduh python, jalankan saja dengan mengklik dua kali </a:t>
            </a:r>
          </a:p>
          <a:p>
            <a:r>
              <a:rPr lang="id-ID" sz="1400" dirty="0" smtClean="0">
                <a:latin typeface="Century Gothic" pitchFamily="34" charset="0"/>
              </a:rPr>
              <a:t>pada file yang diunduh. Kemudian klik </a:t>
            </a:r>
            <a:r>
              <a:rPr lang="id-ID" sz="1400" b="1" dirty="0" smtClean="0">
                <a:latin typeface="Century Gothic" pitchFamily="34" charset="0"/>
              </a:rPr>
              <a:t>Install For All User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id-ID" sz="1400" dirty="0" smtClean="0">
                <a:latin typeface="Century Gothic" pitchFamily="34" charset="0"/>
              </a:rPr>
              <a:t>Dialog akan muncul yang terlihat seperti ini:</a:t>
            </a:r>
          </a:p>
          <a:p>
            <a:endParaRPr lang="id-ID" sz="1400" dirty="0" smtClean="0">
              <a:latin typeface="Century Gothic" pitchFamily="34" charset="0"/>
            </a:endParaRPr>
          </a:p>
        </p:txBody>
      </p:sp>
      <p:pic>
        <p:nvPicPr>
          <p:cNvPr id="209715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857370"/>
            <a:ext cx="4380415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214282" y="285734"/>
            <a:ext cx="8072494" cy="49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3: </a:t>
            </a:r>
            <a:r>
              <a:rPr lang="id-ID" sz="1400" dirty="0" smtClean="0">
                <a:latin typeface="Century Gothic" pitchFamily="34" charset="0"/>
              </a:rPr>
              <a:t>Tentukan lokasi python akan diinstal. Biarkan saja di C:\python34\, kemudian klik </a:t>
            </a:r>
            <a:r>
              <a:rPr lang="id-ID" sz="1400" i="1" dirty="0" smtClean="0">
                <a:latin typeface="Century Gothic" pitchFamily="34" charset="0"/>
              </a:rPr>
              <a:t>next</a:t>
            </a:r>
            <a:r>
              <a:rPr lang="id-ID" sz="1400" dirty="0" smtClean="0">
                <a:latin typeface="Century Gothic" pitchFamily="34" charset="0"/>
              </a:rPr>
              <a:t>.</a:t>
            </a:r>
          </a:p>
        </p:txBody>
      </p:sp>
      <p:pic>
        <p:nvPicPr>
          <p:cNvPr id="209715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357304"/>
            <a:ext cx="4231759" cy="3014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>
            <a:off x="214282" y="285734"/>
            <a:ext cx="8072494" cy="90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4.1: </a:t>
            </a:r>
            <a:r>
              <a:rPr lang="id-ID" sz="1400" dirty="0" smtClean="0">
                <a:latin typeface="Century Gothic" pitchFamily="34" charset="0"/>
              </a:rPr>
              <a:t>Pada tahapan ini, kita akan menentukan fitur-fitur yang akan diinstal.</a:t>
            </a:r>
          </a:p>
          <a:p>
            <a:r>
              <a:rPr lang="id-ID" sz="1400" dirty="0" smtClean="0">
                <a:latin typeface="Century Gothic" pitchFamily="34" charset="0"/>
              </a:rPr>
              <a:t>Jangan lupa untuk mengaktifkan </a:t>
            </a:r>
            <a:r>
              <a:rPr lang="id-ID" sz="1400" b="1" i="1" dirty="0" smtClean="0">
                <a:latin typeface="Century Gothic" pitchFamily="34" charset="0"/>
              </a:rPr>
              <a:t>‘Add python.exe to path’</a:t>
            </a:r>
            <a:r>
              <a:rPr lang="id-ID" sz="1400" dirty="0" smtClean="0">
                <a:latin typeface="Century Gothic" pitchFamily="34" charset="0"/>
              </a:rPr>
              <a:t> agar perintahpython dikenali </a:t>
            </a:r>
          </a:p>
          <a:p>
            <a:r>
              <a:rPr lang="id-ID" sz="1400" dirty="0" smtClean="0">
                <a:latin typeface="Century Gothic" pitchFamily="34" charset="0"/>
              </a:rPr>
              <a:t>pada CMD </a:t>
            </a:r>
            <a:r>
              <a:rPr lang="id-ID" sz="1400" i="1" dirty="0" smtClean="0">
                <a:latin typeface="Century Gothic" pitchFamily="34" charset="0"/>
              </a:rPr>
              <a:t>(Command Prompt)</a:t>
            </a:r>
            <a:r>
              <a:rPr lang="id-ID" sz="1400" dirty="0" smtClean="0">
                <a:latin typeface="Century Gothic" pitchFamily="34" charset="0"/>
              </a:rPr>
              <a:t>.</a:t>
            </a:r>
          </a:p>
        </p:txBody>
      </p:sp>
      <p:pic>
        <p:nvPicPr>
          <p:cNvPr id="2097158" name="Picture 2" descr="Kustomisasi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14428"/>
            <a:ext cx="4357718" cy="3730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4"/>
          <p:cNvSpPr/>
          <p:nvPr/>
        </p:nvSpPr>
        <p:spPr>
          <a:xfrm>
            <a:off x="214282" y="285734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4.2: </a:t>
            </a:r>
            <a:r>
              <a:rPr lang="id-ID" sz="1400" dirty="0" smtClean="0">
                <a:latin typeface="Century Gothic" pitchFamily="34" charset="0"/>
              </a:rPr>
              <a:t>Setelah diaktifkan, akan menjadi seperti ini, kemudian setelah next lalu finish.</a:t>
            </a:r>
          </a:p>
        </p:txBody>
      </p:sp>
      <p:pic>
        <p:nvPicPr>
          <p:cNvPr id="2097159" name="Picture 4" descr="Kustomisasi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857238"/>
            <a:ext cx="4643470" cy="4004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3"/>
          <p:cNvSpPr/>
          <p:nvPr/>
        </p:nvSpPr>
        <p:spPr>
          <a:xfrm>
            <a:off x="214282" y="285734"/>
            <a:ext cx="8072494" cy="90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5:</a:t>
            </a:r>
            <a:r>
              <a:rPr lang="id-ID" sz="1400" i="1" dirty="0" smtClean="0">
                <a:latin typeface="Century Gothic" pitchFamily="34" charset="0"/>
              </a:rPr>
              <a:t> </a:t>
            </a:r>
            <a:r>
              <a:rPr lang="id-ID" sz="1400" b="1" dirty="0" smtClean="0"/>
              <a:t>Uji coba python</a:t>
            </a:r>
          </a:p>
          <a:p>
            <a:r>
              <a:rPr lang="id-ID" sz="1400" dirty="0" smtClean="0"/>
              <a:t>Pertama, kita coba dulu membuka </a:t>
            </a:r>
            <a:r>
              <a:rPr lang="id-ID" sz="1400" b="1" dirty="0" smtClean="0"/>
              <a:t>Python Shell</a:t>
            </a:r>
            <a:r>
              <a:rPr lang="id-ID" sz="1400" dirty="0" smtClean="0"/>
              <a:t>. Silahkan buka Start Menu kemudian cari </a:t>
            </a:r>
            <a:r>
              <a:rPr lang="id-ID" sz="1400" b="1" i="1" dirty="0" smtClean="0"/>
              <a:t>Python Shell</a:t>
            </a:r>
            <a:r>
              <a:rPr lang="id-ID" sz="1400" dirty="0" smtClean="0"/>
              <a:t>.</a:t>
            </a:r>
            <a:endParaRPr lang="id-ID" sz="1400" dirty="0"/>
          </a:p>
        </p:txBody>
      </p:sp>
      <p:pic>
        <p:nvPicPr>
          <p:cNvPr id="2097160" name="Picture 4" descr="Python Shell di Wind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8"/>
            <a:ext cx="6381750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>
            <a:spLocks noChangeArrowheads="1"/>
          </p:cNvSpPr>
          <p:nvPr/>
        </p:nvSpPr>
        <p:spPr bwMode="auto">
          <a:xfrm>
            <a:off x="0" y="78580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9" name="Rectangle 4"/>
          <p:cNvSpPr/>
          <p:nvPr/>
        </p:nvSpPr>
        <p:spPr>
          <a:xfrm>
            <a:off x="214282" y="428610"/>
            <a:ext cx="8072494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1400" b="1" dirty="0" smtClean="0">
                <a:latin typeface="Century Gothic" pitchFamily="34" charset="0"/>
              </a:rPr>
              <a:t>Langkah 6: 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Kemudian kita coba Python dari CMD, ketik perintah </a:t>
            </a:r>
            <a:r>
              <a:rPr lang="id-ID" sz="1200" dirty="0" smtClean="0">
                <a:solidFill>
                  <a:srgbClr val="E83E8C"/>
                </a:solidFill>
                <a:latin typeface="Century Gothic" pitchFamily="34" charset="0"/>
                <a:cs typeface="Arial" pitchFamily="34" charset="0"/>
              </a:rPr>
              <a:t>python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untuk masuk ke</a:t>
            </a:r>
            <a:r>
              <a:rPr lang="id-ID" sz="1400" i="1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Python Shell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dari CMD.</a:t>
            </a:r>
            <a:r>
              <a:rPr lang="id-ID" sz="900" dirty="0" smtClean="0">
                <a:latin typeface="Century Gothic" pitchFamily="34" charset="0"/>
                <a:cs typeface="Arial" pitchFamily="34" charset="0"/>
              </a:rPr>
              <a:t> </a:t>
            </a:r>
            <a:endParaRPr lang="id-ID" sz="2000" dirty="0" smtClean="0">
              <a:latin typeface="Century Gothic" pitchFamily="34" charset="0"/>
              <a:cs typeface="Arial" pitchFamily="34" charset="0"/>
            </a:endParaRPr>
          </a:p>
          <a:p>
            <a:endParaRPr lang="id-ID" sz="1400" dirty="0"/>
          </a:p>
        </p:txBody>
      </p:sp>
      <p:pic>
        <p:nvPicPr>
          <p:cNvPr id="2097161" name="Picture 3" descr="Membuka python shell dari C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90"/>
            <a:ext cx="64579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630</Words>
  <Application>Microsoft Office PowerPoint</Application>
  <PresentationFormat>On-screen Show (16:9)</PresentationFormat>
  <Paragraphs>107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crossover</cp:lastModifiedBy>
  <cp:revision>2</cp:revision>
  <dcterms:created xsi:type="dcterms:W3CDTF">2016-12-05T09:26:54Z</dcterms:created>
  <dcterms:modified xsi:type="dcterms:W3CDTF">2019-03-25T06:22:41Z</dcterms:modified>
</cp:coreProperties>
</file>