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91" r:id="rId3"/>
    <p:sldId id="290" r:id="rId4"/>
    <p:sldId id="315" r:id="rId5"/>
    <p:sldId id="347" r:id="rId6"/>
    <p:sldId id="293" r:id="rId7"/>
    <p:sldId id="348" r:id="rId8"/>
    <p:sldId id="318" r:id="rId9"/>
    <p:sldId id="319" r:id="rId10"/>
    <p:sldId id="320" r:id="rId11"/>
    <p:sldId id="308" r:id="rId12"/>
    <p:sldId id="294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6" r:id="rId22"/>
    <p:sldId id="341" r:id="rId23"/>
    <p:sldId id="306" r:id="rId24"/>
    <p:sldId id="344" r:id="rId25"/>
    <p:sldId id="34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DB38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61" autoAdjust="0"/>
  </p:normalViewPr>
  <p:slideViewPr>
    <p:cSldViewPr>
      <p:cViewPr>
        <p:scale>
          <a:sx n="100" d="100"/>
          <a:sy n="100" d="100"/>
        </p:scale>
        <p:origin x="-194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8503-99CB-41EB-9D67-4ADA1DCFFC7F}" type="datetimeFigureOut">
              <a:rPr lang="pt-BR" smtClean="0"/>
              <a:t>12/09/2011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560E-C839-40E2-957A-A4B404157F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1569660"/>
          </a:xfrm>
        </p:spPr>
        <p:txBody>
          <a:bodyPr>
            <a:spAutoFit/>
          </a:bodyPr>
          <a:lstStyle/>
          <a:p>
            <a:pPr lvl="0"/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554545"/>
          </a:xfrm>
        </p:spPr>
        <p:txBody>
          <a:bodyPr>
            <a:spAutoFit/>
          </a:bodyPr>
          <a:lstStyle/>
          <a:p>
            <a:pPr lvl="0"/>
            <a:endParaRPr lang="pt-B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5560E-C839-40E2-957A-A4B404157F1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8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pt-BR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188135-16F7-40D6-B3B0-663DD3FC54B8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201-C26D-40BB-A193-6F0035D73FBF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4B7F-6C10-4D53-A27B-CC237E91CB34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02F8022-A04B-432E-9866-27487618912D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9312FF-E5A5-4E7D-A855-27DC3D260262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7FFA-AEF9-48E2-BD82-6E1E402D109F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DFA5-E5F1-43EC-996F-78DBF8B52FC6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209680-2B12-4AB9-BCBC-6836D7A2D5A2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3AB0-901B-49F6-92CD-AD15C65D5417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pt-BR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C3EF7-9ED9-49E9-9BD3-95C4E33B81A6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90EF26-17C7-4334-AF48-68D474289B48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pt-BR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1C65EF-F4B2-4CE5-8009-2D690941F00A}" type="datetime1">
              <a:rPr lang="pt-BR" smtClean="0"/>
              <a:t>12/09/2011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SCC5909 - Fundamentos de Multimídia - Seminário Vídeo 3D</a:t>
            </a:r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2D9971-FBC4-4232-B226-D3882EA6314B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file:///C:\Documents%20and%20Settings\Zinga\Desktop\sem%20oculos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stedreviews.com/opinions/the-third-dimension-part-one" TargetMode="External"/><Relationship Id="rId2" Type="http://schemas.openxmlformats.org/officeDocument/2006/relationships/hyperlink" Target="http://estereoscopia3d.wordpress.com/category/exibicao-3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.br/url?sa=t&amp;source=web&amp;cd=5&amp;ved=0CDIQFjAE&amp;url=http://www.tecgraf.puc-rio.br/~rtoledo/teaching/cg1/ICG_F%20(stereo).ppt&amp;ei=PZDuTd7ZJOLz0gHKvo3fAw&amp;usg=AFQjCNG-jDxDw2kGK3MyzvC8KEfu4CvXq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omagrinho.com.br/tag/oculos-tridimensionais/" TargetMode="External"/><Relationship Id="rId13" Type="http://schemas.openxmlformats.org/officeDocument/2006/relationships/hyperlink" Target="http://www.totalfilm.com/features/the-67-most-influential-films-ever-made/page:7" TargetMode="External"/><Relationship Id="rId18" Type="http://schemas.openxmlformats.org/officeDocument/2006/relationships/hyperlink" Target="http://www.zabazuba.com/wp-content/uploads/2009/10/perspectiva-06.jpg" TargetMode="External"/><Relationship Id="rId3" Type="http://schemas.openxmlformats.org/officeDocument/2006/relationships/hyperlink" Target="http://dcairns.wordpress.com/2009/09/26/a-bubble-in-your-lap/" TargetMode="External"/><Relationship Id="rId7" Type="http://schemas.openxmlformats.org/officeDocument/2006/relationships/hyperlink" Target="http://naoentendonadadecinema.blogspot.com/2010/08/curiosidades-bizarras-ou-nao-do-cinema.html" TargetMode="External"/><Relationship Id="rId12" Type="http://schemas.openxmlformats.org/officeDocument/2006/relationships/hyperlink" Target="http://www.mdig.com.br/index.php?itemid=14161" TargetMode="External"/><Relationship Id="rId17" Type="http://schemas.openxmlformats.org/officeDocument/2006/relationships/hyperlink" Target="http://www.zabazuba.com/wp-content/uploads/2009/10/perspectiva-03.jpg" TargetMode="External"/><Relationship Id="rId2" Type="http://schemas.openxmlformats.org/officeDocument/2006/relationships/hyperlink" Target="http://panasonic.biz/sav/broch_bdf/AG-3DA1_e.pdf" TargetMode="External"/><Relationship Id="rId16" Type="http://schemas.openxmlformats.org/officeDocument/2006/relationships/hyperlink" Target="http://www.zabazuba.com/wp-content/uploads/2009/10/perspectiva-0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ntedesperta.com/2009/08/visao-3d-disparidade-binocular/" TargetMode="External"/><Relationship Id="rId11" Type="http://schemas.openxmlformats.org/officeDocument/2006/relationships/hyperlink" Target="http://www.explore-drawing-and-painting.com/painting-landscapes.html" TargetMode="External"/><Relationship Id="rId5" Type="http://schemas.openxmlformats.org/officeDocument/2006/relationships/hyperlink" Target="http://geocities.ws/saladefisica5/leituras/paralaxe.html" TargetMode="External"/><Relationship Id="rId15" Type="http://schemas.openxmlformats.org/officeDocument/2006/relationships/hyperlink" Target="http://www.zabazuba.com/wp-content/uploads/2009/10/perspectiva-01.jpg" TargetMode="External"/><Relationship Id="rId10" Type="http://schemas.openxmlformats.org/officeDocument/2006/relationships/hyperlink" Target="http://www.ainvasaodo3d.com/" TargetMode="External"/><Relationship Id="rId4" Type="http://schemas.openxmlformats.org/officeDocument/2006/relationships/hyperlink" Target="http://designc8.blogspot.com/2010/10/elementos-da-perspectiva.html" TargetMode="External"/><Relationship Id="rId9" Type="http://schemas.openxmlformats.org/officeDocument/2006/relationships/hyperlink" Target="http://themoviesrevealed.webs.com/apps/blog/show/prev?from_id=5575700" TargetMode="External"/><Relationship Id="rId14" Type="http://schemas.openxmlformats.org/officeDocument/2006/relationships/hyperlink" Target="http://www.trustedreviews.com/opinions/the-third-dimen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0524" y="188640"/>
            <a:ext cx="4410075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153744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pt-BR" sz="1600" dirty="0" smtClean="0"/>
              <a:t>Apresentação para Qualificação no Mestrado</a:t>
            </a:r>
          </a:p>
          <a:p>
            <a:r>
              <a:rPr lang="pt-BR" sz="1400" b="0" dirty="0" smtClean="0"/>
              <a:t>Orientando: Matheus </a:t>
            </a:r>
            <a:r>
              <a:rPr lang="pt-BR" sz="1400" b="0" dirty="0" smtClean="0"/>
              <a:t>Ricardo Uihara </a:t>
            </a:r>
            <a:r>
              <a:rPr lang="pt-BR" sz="1400" b="0" dirty="0" smtClean="0"/>
              <a:t>Zingarelli</a:t>
            </a:r>
          </a:p>
          <a:p>
            <a:r>
              <a:rPr lang="pt-BR" sz="1400" b="0" dirty="0" smtClean="0"/>
              <a:t>Orientador: Prof. Dr. Rudinei Goularte</a:t>
            </a:r>
            <a:endParaRPr lang="pt-BR" sz="1400" b="0" dirty="0" smtClean="0"/>
          </a:p>
          <a:p>
            <a:endParaRPr lang="pt-BR" sz="1200" dirty="0" smtClean="0"/>
          </a:p>
          <a:p>
            <a:pPr algn="ctr"/>
            <a:r>
              <a:rPr lang="pt-BR" sz="1200" dirty="0" smtClean="0"/>
              <a:t>19 de Setembro de 2011</a:t>
            </a:r>
            <a:endParaRPr lang="pt-BR" sz="12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286000" y="2420888"/>
            <a:ext cx="6678488" cy="2597674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Reversão de imagens e vídeos estereoscópicos anaglíficos ao par estéreo original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15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Obturador      				                      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8811" y="1447881"/>
            <a:ext cx="3408215" cy="1942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5508104" y="1412776"/>
            <a:ext cx="2818951" cy="4267492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>
              <a:defRPr sz="1100">
                <a:latin typeface="Times New Roman" pitchFamily="16"/>
                <a:ea typeface="Times New Roman" pitchFamily="16"/>
                <a:cs typeface="Times New Roman" pitchFamily="16"/>
              </a:defRPr>
            </a:pPr>
            <a:r>
              <a:rPr lang="pt-BR" sz="1600" dirty="0">
                <a:latin typeface="+mj-lt"/>
                <a:ea typeface="Microsoft YaHei" pitchFamily="2"/>
                <a:cs typeface="Mangal" pitchFamily="2"/>
              </a:rPr>
              <a:t>O monitor exibe alternadamente as imagens para cada olho em</a:t>
            </a:r>
          </a:p>
          <a:p>
            <a:pPr hangingPunct="0">
              <a:defRPr sz="1100">
                <a:latin typeface="Times New Roman" pitchFamily="16"/>
                <a:ea typeface="Times New Roman" pitchFamily="16"/>
                <a:cs typeface="Times New Roman" pitchFamily="16"/>
              </a:defRPr>
            </a:pPr>
            <a:r>
              <a:rPr lang="pt-BR" sz="1600" dirty="0">
                <a:latin typeface="+mj-lt"/>
                <a:ea typeface="Microsoft YaHei" pitchFamily="2"/>
                <a:cs typeface="Mangal" pitchFamily="2"/>
              </a:rPr>
              <a:t>alta frequência.</a:t>
            </a:r>
          </a:p>
          <a:p>
            <a:pPr hangingPunct="0"/>
            <a:endParaRPr lang="pt-BR" sz="1600" dirty="0">
              <a:latin typeface="+mj-lt"/>
              <a:ea typeface="Microsoft YaHei" pitchFamily="2"/>
              <a:cs typeface="Mangal" pitchFamily="2"/>
            </a:endParaRPr>
          </a:p>
          <a:p>
            <a:pPr hangingPunct="0"/>
            <a:r>
              <a:rPr lang="pt-BR" sz="1600" dirty="0">
                <a:latin typeface="+mj-lt"/>
                <a:ea typeface="Microsoft YaHei" pitchFamily="2"/>
                <a:cs typeface="Mangal" pitchFamily="2"/>
              </a:rPr>
              <a:t>Óculos especiais de LCD bloqueiam a visão de um olho e depois do outro, em rápidas sucessões.</a:t>
            </a:r>
          </a:p>
          <a:p>
            <a:pPr hangingPunct="0"/>
            <a:endParaRPr lang="pt-BR" sz="1600" dirty="0">
              <a:latin typeface="+mj-lt"/>
              <a:ea typeface="Microsoft YaHei" pitchFamily="2"/>
              <a:cs typeface="Mangal" pitchFamily="2"/>
            </a:endParaRPr>
          </a:p>
          <a:p>
            <a:pPr hangingPunct="0"/>
            <a:r>
              <a:rPr lang="pt-BR" sz="1600" dirty="0">
                <a:latin typeface="+mj-lt"/>
                <a:ea typeface="Microsoft YaHei" pitchFamily="2"/>
                <a:cs typeface="Mangal" pitchFamily="2"/>
              </a:rPr>
              <a:t>Limitações: óculos de alto custo; </a:t>
            </a:r>
            <a:r>
              <a:rPr lang="pt-BR" sz="1600" dirty="0">
                <a:latin typeface="+mj-lt"/>
                <a:ea typeface="Times New Roman" pitchFamily="18"/>
                <a:cs typeface="Times New Roman" pitchFamily="18"/>
              </a:rPr>
              <a:t>perda da resolução ou brilho das imagens; não é possível utilizar os</a:t>
            </a:r>
          </a:p>
          <a:p>
            <a:pPr hangingPunct="0">
              <a:defRPr sz="1100">
                <a:latin typeface="Times New Roman" pitchFamily="16"/>
                <a:ea typeface="Times New Roman" pitchFamily="16"/>
                <a:cs typeface="Times New Roman" pitchFamily="16"/>
              </a:defRPr>
            </a:pPr>
            <a:r>
              <a:rPr lang="pt-BR" sz="1600" dirty="0">
                <a:latin typeface="+mj-lt"/>
                <a:ea typeface="Times New Roman" pitchFamily="18"/>
                <a:cs typeface="Times New Roman" pitchFamily="18"/>
              </a:rPr>
              <a:t>mesmos óculos para televisores 3D de marcas diferentes.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172400" y="5805264"/>
            <a:ext cx="504056" cy="432048"/>
          </a:xfrm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10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pic>
        <p:nvPicPr>
          <p:cNvPr id="1026" name="Picture 2" descr="D:\versionados\2-Disciplinas\Multimidia\sem oculos.jpe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2" y="4077072"/>
            <a:ext cx="4047774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Sensação de profundidade sem utilização de nenhum acessório</a:t>
            </a:r>
          </a:p>
          <a:p>
            <a:r>
              <a:rPr lang="pt-BR" dirty="0" smtClean="0"/>
              <a:t>Tecnologia Lenticular</a:t>
            </a:r>
          </a:p>
          <a:p>
            <a:pPr lvl="1"/>
            <a:r>
              <a:rPr lang="pt-BR" dirty="0" smtClean="0"/>
              <a:t>Apenas um dos tipos</a:t>
            </a:r>
          </a:p>
          <a:p>
            <a:pPr lvl="1"/>
            <a:r>
              <a:rPr lang="pt-BR" dirty="0" smtClean="0"/>
              <a:t>Luz direcionada para</a:t>
            </a:r>
          </a:p>
          <a:p>
            <a:pPr marL="365760" lvl="1" indent="0">
              <a:buNone/>
            </a:pPr>
            <a:r>
              <a:rPr lang="pt-BR" dirty="0" smtClean="0"/>
              <a:t>direções diferentes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11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89396" y="4077072"/>
            <a:ext cx="4676775" cy="2612033"/>
            <a:chOff x="289396" y="4077072"/>
            <a:chExt cx="4676775" cy="26120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396" y="4077072"/>
              <a:ext cx="4676775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1259632" y="6381328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(Halle, 1997) - adaptado</a:t>
              </a:r>
              <a:endParaRPr lang="pt-BR" sz="1400" dirty="0"/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2200"/>
            <a:ext cx="38290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Monitores Autoestereoscópicos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Matheus\Desktop\Mestrado\2-Disciplinas\Multimidia\bit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5050" y="0"/>
            <a:ext cx="677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Técnicas de Codificação</a:t>
            </a:r>
            <a:endParaRPr lang="pt-BR" sz="4400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t-BR" dirty="0" smtClean="0"/>
              <a:t>Lipton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Baseadas em vídeo e profundidade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13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Classificação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29229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Formatos para armazenamento:</a:t>
            </a:r>
          </a:p>
          <a:p>
            <a:pPr lvl="1"/>
            <a:r>
              <a:rPr lang="pt-BR" dirty="0"/>
              <a:t>side-by-side</a:t>
            </a:r>
          </a:p>
          <a:p>
            <a:pPr lvl="1"/>
            <a:r>
              <a:rPr lang="pt-BR" dirty="0"/>
              <a:t>above-below</a:t>
            </a:r>
          </a:p>
          <a:p>
            <a:r>
              <a:rPr lang="pt-BR" dirty="0"/>
              <a:t>Apenas sinais de vídeo</a:t>
            </a:r>
          </a:p>
          <a:p>
            <a:r>
              <a:rPr lang="pt-BR" dirty="0"/>
              <a:t>CSV</a:t>
            </a:r>
          </a:p>
          <a:p>
            <a:r>
              <a:rPr lang="pt-BR" dirty="0"/>
              <a:t>MVC</a:t>
            </a:r>
          </a:p>
          <a:p>
            <a:r>
              <a:rPr lang="pt-BR" dirty="0"/>
              <a:t>Limitado para as tecnologias futuras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Lipton	  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		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24610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V+D</a:t>
            </a:r>
          </a:p>
          <a:p>
            <a:endParaRPr lang="pt-BR" dirty="0"/>
          </a:p>
          <a:p>
            <a:r>
              <a:rPr lang="pt-BR" dirty="0" smtClean="0"/>
              <a:t>MVD</a:t>
            </a:r>
          </a:p>
          <a:p>
            <a:endParaRPr lang="pt-BR" dirty="0"/>
          </a:p>
          <a:p>
            <a:r>
              <a:rPr lang="pt-BR" dirty="0" smtClean="0"/>
              <a:t>LDV</a:t>
            </a:r>
          </a:p>
          <a:p>
            <a:endParaRPr lang="pt-BR" dirty="0"/>
          </a:p>
          <a:p>
            <a:r>
              <a:rPr lang="pt-BR" dirty="0"/>
              <a:t>DES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Baseadas em Vídeo e Profundidade          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16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524855" y="1543799"/>
            <a:ext cx="6071481" cy="4837529"/>
            <a:chOff x="4283968" y="2924944"/>
            <a:chExt cx="3988194" cy="317764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2924944"/>
              <a:ext cx="3988194" cy="2725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5103810" y="5733256"/>
              <a:ext cx="2348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 et al. (2009)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V+D – Video Plus Depth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</a:t>
            </a: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9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17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40834" y="2123564"/>
            <a:ext cx="8607630" cy="3177644"/>
            <a:chOff x="611560" y="3284984"/>
            <a:chExt cx="7696200" cy="2817604"/>
          </a:xfrm>
        </p:grpSpPr>
        <p:sp>
          <p:nvSpPr>
            <p:cNvPr id="8" name="CaixaDeTexto 7"/>
            <p:cNvSpPr txBox="1"/>
            <p:nvPr/>
          </p:nvSpPr>
          <p:spPr>
            <a:xfrm>
              <a:off x="2627784" y="5733256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 et al. (2009) - adaptado</a:t>
              </a:r>
              <a:endParaRPr lang="pt-BR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696200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MVD </a:t>
            </a: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Multiview Video plus </a:t>
            </a: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Depth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3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18</a:t>
            </a:fld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835696" y="1628800"/>
            <a:ext cx="5472608" cy="4437764"/>
            <a:chOff x="4166862" y="3717032"/>
            <a:chExt cx="3141442" cy="25474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6862" y="3717032"/>
              <a:ext cx="314144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5096851" y="6052434"/>
              <a:ext cx="1281463" cy="212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Smolic</a:t>
              </a:r>
              <a:r>
                <a:rPr lang="pt-BR" dirty="0"/>
                <a:t> </a:t>
              </a:r>
              <a:r>
                <a:rPr lang="pt-BR" dirty="0" smtClean="0"/>
                <a:t>et al. (2009)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LDV – Layered Depth Video	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20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 engloba tudo</a:t>
            </a:r>
          </a:p>
          <a:p>
            <a:endParaRPr lang="pt-BR" dirty="0" smtClean="0"/>
          </a:p>
          <a:p>
            <a:r>
              <a:rPr lang="pt-BR" dirty="0" smtClean="0"/>
              <a:t>Cabe ao sistema fazer uso daquilo que é capaz de processar</a:t>
            </a:r>
          </a:p>
          <a:p>
            <a:endParaRPr lang="pt-BR" dirty="0" smtClean="0"/>
          </a:p>
          <a:p>
            <a:r>
              <a:rPr lang="pt-BR" dirty="0" smtClean="0"/>
              <a:t>Independência do sistema de exibição </a:t>
            </a:r>
            <a:r>
              <a:rPr lang="pt-BR" dirty="0" smtClean="0">
                <a:sym typeface="Wingdings"/>
              </a:rPr>
              <a:t></a:t>
            </a:r>
            <a:endParaRPr lang="pt-BR" b="1" dirty="0" smtClean="0">
              <a:sym typeface="Wingdings 2"/>
            </a:endParaRPr>
          </a:p>
          <a:p>
            <a:endParaRPr lang="pt-BR" b="1" dirty="0" smtClean="0"/>
          </a:p>
          <a:p>
            <a:r>
              <a:rPr lang="pt-BR" dirty="0" smtClean="0"/>
              <a:t>Engloba todos os defeitos já apontados </a:t>
            </a:r>
            <a:r>
              <a:rPr lang="pt-BR" dirty="0">
                <a:sym typeface="Wingdings"/>
              </a:rPr>
              <a:t>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 – Depth Enhanced Stereo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9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r>
              <a:rPr lang="pt-BR" u="sng" dirty="0" smtClean="0"/>
              <a:t>Roteiro						        	.</a:t>
            </a:r>
            <a:endParaRPr lang="pt-BR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 smtClean="0"/>
          </a:p>
          <a:p>
            <a:r>
              <a:rPr lang="pt-BR" dirty="0" smtClean="0"/>
              <a:t>Visualização </a:t>
            </a:r>
            <a:r>
              <a:rPr lang="pt-BR" dirty="0" smtClean="0"/>
              <a:t>Estereoscópica</a:t>
            </a:r>
          </a:p>
          <a:p>
            <a:r>
              <a:rPr lang="pt-BR" dirty="0" smtClean="0"/>
              <a:t>Codificação Estereoscópica</a:t>
            </a:r>
          </a:p>
          <a:p>
            <a:r>
              <a:rPr lang="pt-BR" dirty="0" smtClean="0"/>
              <a:t>Apresentação do Problema</a:t>
            </a:r>
          </a:p>
          <a:p>
            <a:r>
              <a:rPr lang="pt-BR" dirty="0" smtClean="0"/>
              <a:t>Proposta de Pesquisa</a:t>
            </a:r>
          </a:p>
          <a:p>
            <a:r>
              <a:rPr lang="pt-BR" dirty="0" smtClean="0"/>
              <a:t>Atividades Realizadas</a:t>
            </a:r>
          </a:p>
          <a:p>
            <a:r>
              <a:rPr lang="pt-BR" dirty="0" smtClean="0"/>
              <a:t>Referências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 smtClean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7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b="0" dirty="0"/>
              <a:t>Tópicos Atuais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pic>
        <p:nvPicPr>
          <p:cNvPr id="5124" name="Picture 4" descr="C:\Documents and Settings\Matheus\Desktop\Mestrado\2-Disciplinas\Multimidia\sony-3d-t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92696"/>
            <a:ext cx="702759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0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Correlação de imagens</a:t>
            </a:r>
          </a:p>
          <a:p>
            <a:pPr lvl="1"/>
            <a:r>
              <a:rPr lang="pt-BR" dirty="0" smtClean="0"/>
              <a:t>Semelhante à codificação temporal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Problema da incompatibilidade</a:t>
            </a:r>
          </a:p>
          <a:p>
            <a:pPr lvl="1"/>
            <a:r>
              <a:rPr lang="pt-BR" dirty="0" smtClean="0"/>
              <a:t>Compressão lossy tradicional</a:t>
            </a:r>
          </a:p>
          <a:p>
            <a:pPr lvl="2"/>
            <a:r>
              <a:rPr lang="pt-BR" dirty="0"/>
              <a:t>E</a:t>
            </a:r>
            <a:r>
              <a:rPr lang="pt-BR" dirty="0" smtClean="0"/>
              <a:t>rros </a:t>
            </a:r>
            <a:r>
              <a:rPr lang="pt-BR" dirty="0"/>
              <a:t>proibitivos para vídeos </a:t>
            </a:r>
            <a:r>
              <a:rPr lang="pt-BR" dirty="0" smtClean="0"/>
              <a:t>estereoscópicos</a:t>
            </a:r>
          </a:p>
          <a:p>
            <a:pPr lvl="1"/>
            <a:r>
              <a:rPr lang="pt-BR" dirty="0" smtClean="0"/>
              <a:t>Compressão exclusiva a certo tipo de visualização</a:t>
            </a:r>
          </a:p>
          <a:p>
            <a:pPr lvl="1"/>
            <a:endParaRPr lang="pt-BR" dirty="0"/>
          </a:p>
          <a:p>
            <a:r>
              <a:rPr lang="pt-BR" dirty="0" smtClean="0"/>
              <a:t>Problema do tamanho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4211960" y="6492240"/>
            <a:ext cx="4536504" cy="365760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Compressão (1/2)			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2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347864" y="1600200"/>
            <a:ext cx="4576936" cy="4873752"/>
          </a:xfrm>
        </p:spPr>
        <p:txBody>
          <a:bodyPr/>
          <a:lstStyle/>
          <a:p>
            <a:r>
              <a:rPr lang="pt-BR" dirty="0"/>
              <a:t>Doutorado: Leonardo A. de Andrade (UFSCar)</a:t>
            </a:r>
          </a:p>
          <a:p>
            <a:pPr lvl="1"/>
            <a:r>
              <a:rPr lang="pt-BR" dirty="0" smtClean="0"/>
              <a:t>Codificação genérica de </a:t>
            </a:r>
            <a:r>
              <a:rPr lang="pt-BR" dirty="0"/>
              <a:t>vídeos </a:t>
            </a:r>
            <a:r>
              <a:rPr lang="pt-BR" dirty="0" smtClean="0"/>
              <a:t>estereoscópicos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Mestrado</a:t>
            </a:r>
            <a:r>
              <a:rPr lang="pt-BR" dirty="0"/>
              <a:t>: Matheus R. U. Zingarelli</a:t>
            </a:r>
          </a:p>
          <a:p>
            <a:pPr lvl="1"/>
            <a:r>
              <a:rPr lang="pt-BR" dirty="0"/>
              <a:t>Armazenamento de vídeo em formato anaglífico</a:t>
            </a:r>
          </a:p>
          <a:p>
            <a:pPr lvl="1"/>
            <a:r>
              <a:rPr lang="pt-BR" dirty="0" smtClean="0"/>
              <a:t>Reversão para o par estéreo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67544" y="1988840"/>
            <a:ext cx="288032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 da Incompatibilidade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67544" y="5085184"/>
            <a:ext cx="2880320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Problema do Tamanho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Compressão (2/2)					     .</a:t>
            </a:r>
            <a:endParaRPr lang="pt-BR" sz="3000" u="sng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3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Dúvidas</a:t>
            </a:r>
            <a:endParaRPr lang="pt-BR" sz="4400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SCC5909 – Fundamentos de Multimídia</a:t>
            </a:r>
          </a:p>
          <a:p>
            <a:r>
              <a:rPr lang="pt-BR" sz="1400" dirty="0" smtClean="0"/>
              <a:t>Matheus Ricardo Uihara Zingarelli – 5377855</a:t>
            </a:r>
          </a:p>
          <a:p>
            <a:r>
              <a:rPr lang="pt-BR" sz="1400" dirty="0"/>
              <a:t>Sandra </a:t>
            </a:r>
            <a:r>
              <a:rPr lang="pt-BR" sz="1400" dirty="0" smtClean="0"/>
              <a:t>Schmitt Soster</a:t>
            </a:r>
            <a:r>
              <a:rPr lang="pt-BR" sz="1400" dirty="0"/>
              <a:t> </a:t>
            </a:r>
            <a:r>
              <a:rPr lang="pt-BR" sz="1400" dirty="0" smtClean="0"/>
              <a:t>– 7254389</a:t>
            </a:r>
          </a:p>
          <a:p>
            <a:pPr algn="r"/>
            <a:r>
              <a:rPr lang="pt-BR" sz="1200" b="0" dirty="0" smtClean="0"/>
              <a:t>9 de junho de 2011</a:t>
            </a:r>
          </a:p>
          <a:p>
            <a:pPr algn="r"/>
            <a:endParaRPr lang="pt-BR" sz="1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11960" y="6501336"/>
            <a:ext cx="4536504" cy="384048"/>
          </a:xfr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9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478160" y="1070726"/>
            <a:ext cx="7467600" cy="5382610"/>
          </a:xfrm>
        </p:spPr>
        <p:txBody>
          <a:bodyPr>
            <a:normAutofit/>
          </a:bodyPr>
          <a:lstStyle/>
          <a:p>
            <a:r>
              <a:rPr lang="pt-BR" dirty="0" smtClean="0"/>
              <a:t>Vídeos 3D</a:t>
            </a:r>
          </a:p>
          <a:p>
            <a:pPr lvl="1" hangingPunct="0"/>
            <a:r>
              <a:rPr lang="pt-BR" sz="1400" dirty="0" smtClean="0">
                <a:ea typeface="Microsoft YaHei" pitchFamily="2"/>
                <a:cs typeface="Mangal" pitchFamily="2"/>
              </a:rPr>
              <a:t>COSTA</a:t>
            </a:r>
            <a:r>
              <a:rPr lang="pt-BR" sz="1400" dirty="0">
                <a:ea typeface="Microsoft YaHei" pitchFamily="2"/>
                <a:cs typeface="Mangal" pitchFamily="2"/>
              </a:rPr>
              <a:t>, R. As ameaças das imagens 3D à saúde. In: Revista Isto É. n.2112. 05 Mar, 2010. pp.86-87.</a:t>
            </a:r>
          </a:p>
          <a:p>
            <a:pPr lvl="1" hangingPunct="0"/>
            <a:r>
              <a:rPr lang="pt-BR" sz="1400" dirty="0"/>
              <a:t>Michael Halle. 2005. Autostereoscopic displays and computer graphics. In </a:t>
            </a:r>
            <a:r>
              <a:rPr lang="pt-BR" sz="1400" i="1" dirty="0"/>
              <a:t>ACM SIGGRAPH 2005 Courses</a:t>
            </a:r>
            <a:r>
              <a:rPr lang="pt-BR" sz="1400" dirty="0"/>
              <a:t> (SIGGRAPH '05), John Fujii (Ed.). ACM, New York, NY, USA, , Article 104 . DOI=10.1145/1198555.1198736 http://doi.acm.org/10.1145/1198555.1198736 </a:t>
            </a:r>
          </a:p>
          <a:p>
            <a:pPr lvl="1" hangingPunct="0"/>
            <a:r>
              <a:rPr lang="pt-BR" sz="1400" dirty="0"/>
              <a:t>Aljoscha Smolic, Karsten Mueller, Philipp Merkle, Peter Kauff, and Thomas Wiegand. 2009. An overview of available and emerging 3D video formats and depth enhanced stereo as efficient generic solution. In </a:t>
            </a:r>
            <a:r>
              <a:rPr lang="pt-BR" sz="1400" i="1" dirty="0"/>
              <a:t>Proceedings of the 27th conference on Picture Coding Symposium</a:t>
            </a:r>
            <a:r>
              <a:rPr lang="pt-BR" sz="1400" dirty="0"/>
              <a:t> (PCS'09). IEEE Press, Piscataway, NJ, USA, 389-392</a:t>
            </a:r>
            <a:r>
              <a:rPr lang="pt-BR" sz="1400" dirty="0" smtClean="0"/>
              <a:t>.</a:t>
            </a:r>
            <a:endParaRPr lang="pt-BR" sz="1500" dirty="0" smtClean="0">
              <a:ea typeface="Microsoft YaHei" pitchFamily="2"/>
              <a:cs typeface="Mangal" pitchFamily="2"/>
              <a:hlinkClick r:id="rId2"/>
            </a:endParaRPr>
          </a:p>
          <a:p>
            <a:pPr lvl="1" hangingPunct="0"/>
            <a:r>
              <a:rPr lang="pt-BR" sz="1600" dirty="0">
                <a:hlinkClick r:id="rId3"/>
              </a:rPr>
              <a:t>http://</a:t>
            </a:r>
            <a:r>
              <a:rPr lang="pt-BR" sz="1600" dirty="0" smtClean="0">
                <a:hlinkClick r:id="rId3"/>
              </a:rPr>
              <a:t>www.trustedreviews.com/opinions/the-third-dimension-part-one</a:t>
            </a:r>
            <a:endParaRPr lang="pt-BR" sz="1500" dirty="0" smtClean="0">
              <a:ea typeface="Microsoft YaHei" pitchFamily="2"/>
              <a:cs typeface="Mangal" pitchFamily="2"/>
              <a:hlinkClick r:id="rId2"/>
            </a:endParaRPr>
          </a:p>
          <a:p>
            <a:pPr lvl="1" hangingPunct="0"/>
            <a:r>
              <a:rPr lang="pt-BR" sz="1500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sz="1500" dirty="0">
                <a:ea typeface="Microsoft YaHei" pitchFamily="2"/>
                <a:cs typeface="Mangal" pitchFamily="2"/>
                <a:hlinkClick r:id="rId2"/>
              </a:rPr>
              <a:t>://estereoscopia3d.wordpress.com/category/exibicao-3d/</a:t>
            </a:r>
          </a:p>
          <a:p>
            <a:pPr lvl="1" hangingPunct="0"/>
            <a:r>
              <a:rPr lang="pt-BR" sz="1500" dirty="0">
                <a:ea typeface="Microsoft YaHei" pitchFamily="2"/>
                <a:cs typeface="Mangal" pitchFamily="2"/>
              </a:rPr>
              <a:t>Tecgraf.puc-rio. Realidade virtual. Disponível em: &lt;</a:t>
            </a:r>
            <a:r>
              <a:rPr lang="pt-BR" sz="1500" dirty="0">
                <a:ea typeface="Microsoft YaHei" pitchFamily="2"/>
                <a:cs typeface="Mangal" pitchFamily="2"/>
                <a:hlinkClick r:id="rId4"/>
              </a:rPr>
              <a:t>http://www.google.com.br/url?sa=t&amp;source=web&amp;cd=5&amp;ved=0CDIQFjAE&amp;url=http%3A%2F%2Fwww.tecgraf.puc-rio.br%2F~rtoledo%2Fteaching%2Fcg1%2FICG_F%2520(stereo).ppt&amp;ei=PZDuTd7ZJOLz0gHKvo3fAw&amp;usg=AFQjCNG-jDxDw2kGK3MyzvC8KEfu4CvXqg</a:t>
            </a:r>
            <a:r>
              <a:rPr lang="pt-BR" sz="1500" dirty="0">
                <a:ea typeface="Microsoft YaHei" pitchFamily="2"/>
                <a:cs typeface="Mangal" pitchFamily="2"/>
              </a:rPr>
              <a:t>&gt;. </a:t>
            </a:r>
            <a:endParaRPr lang="pt-BR" sz="1500" dirty="0" smtClean="0">
              <a:ea typeface="Microsoft YaHei" pitchFamily="2"/>
              <a:cs typeface="Mangal" pitchFamily="2"/>
            </a:endParaRPr>
          </a:p>
          <a:p>
            <a:pPr lvl="1" hangingPunct="0"/>
            <a:r>
              <a:rPr lang="pt-BR" sz="1500" dirty="0" smtClean="0">
                <a:ea typeface="Microsoft YaHei" pitchFamily="2"/>
                <a:cs typeface="Mangal" pitchFamily="2"/>
              </a:rPr>
              <a:t>Links com acesso </a:t>
            </a:r>
            <a:r>
              <a:rPr lang="pt-BR" sz="1500" dirty="0">
                <a:ea typeface="Microsoft YaHei" pitchFamily="2"/>
                <a:cs typeface="Mangal" pitchFamily="2"/>
              </a:rPr>
              <a:t>em: </a:t>
            </a:r>
            <a:r>
              <a:rPr lang="pt-BR" sz="1500" dirty="0" smtClean="0">
                <a:ea typeface="Microsoft YaHei" pitchFamily="2"/>
                <a:cs typeface="Mangal" pitchFamily="2"/>
              </a:rPr>
              <a:t>9 </a:t>
            </a:r>
            <a:r>
              <a:rPr lang="pt-BR" sz="1500" dirty="0">
                <a:ea typeface="Microsoft YaHei" pitchFamily="2"/>
                <a:cs typeface="Mangal" pitchFamily="2"/>
              </a:rPr>
              <a:t>Jun. 2011</a:t>
            </a:r>
            <a:r>
              <a:rPr lang="pt-BR" sz="1500" dirty="0" smtClean="0">
                <a:ea typeface="Microsoft YaHei" pitchFamily="2"/>
                <a:cs typeface="Mangal" pitchFamily="2"/>
              </a:rPr>
              <a:t>.</a:t>
            </a:r>
            <a:endParaRPr lang="pt-BR" sz="1500" dirty="0">
              <a:ea typeface="Microsoft YaHei" pitchFamily="2"/>
              <a:cs typeface="Mangal" pitchFamily="2"/>
            </a:endParaRPr>
          </a:p>
          <a:p>
            <a:pPr hangingPunct="0"/>
            <a:endParaRPr lang="pt-BR" sz="1800" b="1" dirty="0">
              <a:ea typeface="Microsoft YaHei" pitchFamily="2"/>
              <a:cs typeface="Mangal" pitchFamily="2"/>
            </a:endParaRPr>
          </a:p>
          <a:p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24</a:t>
            </a:fld>
            <a:endParaRPr lang="pt-BR" dirty="0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>
              <a:spcBef>
                <a:spcPct val="0"/>
              </a:spcBef>
            </a:pP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Referências	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8060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>
          <a:xfrm>
            <a:off x="478160" y="1070726"/>
            <a:ext cx="7467600" cy="5382610"/>
          </a:xfrm>
        </p:spPr>
        <p:txBody>
          <a:bodyPr>
            <a:normAutofit fontScale="62500" lnSpcReduction="20000"/>
          </a:bodyPr>
          <a:lstStyle/>
          <a:p>
            <a:pPr hangingPunct="0"/>
            <a:r>
              <a:rPr lang="pt-BR" b="1" dirty="0">
                <a:ea typeface="Microsoft YaHei" pitchFamily="2"/>
                <a:cs typeface="Mangal" pitchFamily="2"/>
              </a:rPr>
              <a:t>Iconografia: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</a:rPr>
              <a:t>(</a:t>
            </a:r>
            <a:r>
              <a:rPr lang="pt-BR" dirty="0">
                <a:ea typeface="Microsoft YaHei" pitchFamily="2"/>
                <a:cs typeface="Mangal" pitchFamily="2"/>
              </a:rPr>
              <a:t>PANASONIC) 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http://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</a:rPr>
              <a:t>(Shrek 3D)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  <a:endParaRPr lang="pt-BR" dirty="0" smtClean="0">
              <a:ea typeface="Microsoft YaHei" pitchFamily="2"/>
              <a:cs typeface="Mangal" pitchFamily="2"/>
              <a:hlinkClick r:id="rId3"/>
            </a:endParaRPr>
          </a:p>
          <a:p>
            <a:pPr lvl="1" hangingPunct="0"/>
            <a:endParaRPr lang="pt-BR" dirty="0" smtClean="0">
              <a:ea typeface="Microsoft YaHei" pitchFamily="2"/>
              <a:cs typeface="Mangal" pitchFamily="2"/>
              <a:hlinkClick r:id="rId3"/>
            </a:endParaRP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  <a:hlinkClick r:id="rId3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://dcairns.wordpress.com/2009/09/26/a-bubble-in-your-lap/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4"/>
              </a:rPr>
              <a:t>http://designc8.blogspot.com/2010/10/elementos-da-perspectiva.html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5"/>
              </a:rPr>
              <a:t>http://geocities.ws/saladefisica5/leituras/paralaxe.html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6"/>
              </a:rPr>
              <a:t>http://mentedesperta.com/2009/08/visao-3d-disparidade-binocular/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7"/>
              </a:rPr>
              <a:t>http://naoentendonadadecinema.blogspot.com/2010/08/curiosidades-bizarras-ou-nao-do-cinema.html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8"/>
              </a:rPr>
              <a:t>http://omagrinho.com.br/tag/oculos-tridimensionais/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9"/>
              </a:rPr>
              <a:t>http://themoviesrevealed.webs.com/apps/blog/show/prev?from_id=5575700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0"/>
              </a:rPr>
              <a:t>http://www.ainvasaodo3d.com/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1"/>
              </a:rPr>
              <a:t>http://www.explore-drawing-and-painting.com/painting-landscapes.html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2"/>
              </a:rPr>
              <a:t>http://www.mdig.com.br/index.php?itemid=14161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3"/>
              </a:rPr>
              <a:t>http://www.totalfilm.com/features/the-67-most-influential-films-ever-made/page:7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4"/>
              </a:rPr>
              <a:t>http://www.trustedreviews.com/opinions/the-third-dimension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5"/>
              </a:rPr>
              <a:t>http://www.zabazuba.com/wp-content/uploads/2009/10/perspectiva-01.jpg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6"/>
              </a:rPr>
              <a:t>http://www.zabazuba.com/wp-content/uploads/2009/10/perspectiva-02.jpg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7"/>
              </a:rPr>
              <a:t>http://www.zabazuba.com/wp-content/uploads/2009/10/perspectiva-03.jpg</a:t>
            </a:r>
          </a:p>
          <a:p>
            <a:pPr lvl="1" hangingPunct="0"/>
            <a:r>
              <a:rPr lang="pt-BR" dirty="0">
                <a:ea typeface="Microsoft YaHei" pitchFamily="2"/>
                <a:cs typeface="Mangal" pitchFamily="2"/>
                <a:hlinkClick r:id="rId18"/>
              </a:rPr>
              <a:t>http://</a:t>
            </a:r>
            <a:r>
              <a:rPr lang="pt-BR" dirty="0" smtClean="0">
                <a:ea typeface="Microsoft YaHei" pitchFamily="2"/>
                <a:cs typeface="Mangal" pitchFamily="2"/>
                <a:hlinkClick r:id="rId18"/>
              </a:rPr>
              <a:t>www.zabazuba.com/wp-content/uploads/2009/10/perspectiva-06.jpg</a:t>
            </a:r>
          </a:p>
          <a:p>
            <a:pPr lvl="1" hangingPunct="0"/>
            <a:r>
              <a:rPr lang="pt-BR" dirty="0" smtClean="0">
                <a:ea typeface="Microsoft YaHei" pitchFamily="2"/>
                <a:cs typeface="Mangal" pitchFamily="2"/>
              </a:rPr>
              <a:t>Acesso em 12</a:t>
            </a:r>
            <a:r>
              <a:rPr lang="pt-BR" dirty="0" smtClean="0">
                <a:ea typeface="Microsoft YaHei" pitchFamily="2"/>
                <a:cs typeface="Mangal" pitchFamily="2"/>
              </a:rPr>
              <a:t> de setembro de 2011</a:t>
            </a:r>
            <a:r>
              <a:rPr lang="pt-BR" dirty="0" smtClean="0">
                <a:ea typeface="Microsoft YaHei" pitchFamily="2"/>
                <a:cs typeface="Mangal" pitchFamily="2"/>
              </a:rPr>
              <a:t>.</a:t>
            </a:r>
            <a:endParaRPr lang="pt-BR" dirty="0">
              <a:ea typeface="Microsoft YaHei" pitchFamily="2"/>
              <a:cs typeface="Mangal" pitchFamily="2"/>
              <a:hlinkClick r:id="rId18"/>
            </a:endParaRPr>
          </a:p>
          <a:p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25</a:t>
            </a:fld>
            <a:endParaRPr lang="pt-BR" dirty="0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>
              <a:spcBef>
                <a:spcPct val="0"/>
              </a:spcBef>
            </a:pPr>
            <a:r>
              <a:rPr lang="pt-BR" sz="3000" u="sng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Referências	 </a:t>
            </a:r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640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6436" l="8000" r="99600">
                        <a14:foregroundMark x1="11200" y1="7181" x2="98000" y2="6915"/>
                        <a14:foregroundMark x1="12200" y1="2128" x2="99200" y2="1596"/>
                        <a14:foregroundMark x1="9000" y1="1330" x2="8200" y2="77660"/>
                        <a14:foregroundMark x1="10000" y1="9574" x2="98800" y2="77926"/>
                        <a14:foregroundMark x1="9400" y1="17819" x2="94800" y2="79255"/>
                        <a14:foregroundMark x1="10400" y1="32979" x2="78000" y2="82447"/>
                        <a14:foregroundMark x1="23000" y1="16223" x2="31400" y2="19149"/>
                        <a14:foregroundMark x1="10200" y1="40691" x2="79200" y2="86702"/>
                        <a14:foregroundMark x1="34000" y1="11170" x2="36800" y2="15426"/>
                        <a14:foregroundMark x1="43000" y1="8511" x2="46200" y2="15691"/>
                        <a14:foregroundMark x1="19000" y1="0" x2="99600" y2="266"/>
                      </a14:backgroundRemoval>
                    </a14:imgEffect>
                  </a14:imgLayer>
                </a14:imgProps>
              </a:ext>
            </a:extLst>
          </a:blip>
          <a:srcRect l="15121" t="848" r="12555" b="12095"/>
          <a:stretch/>
        </p:blipFill>
        <p:spPr>
          <a:xfrm>
            <a:off x="1892464" y="0"/>
            <a:ext cx="7190576" cy="64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chemeClr val="accent5">
                    <a:lumMod val="50000"/>
                  </a:schemeClr>
                </a:solidFill>
              </a:rPr>
              <a:t>Fundamentos</a:t>
            </a:r>
            <a:endParaRPr lang="pt-B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3</a:t>
            </a:fld>
            <a:endParaRPr lang="pt-BR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Fundamentos – Vídeos 3D Estereoscópicos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Disparidade binocular</a:t>
            </a:r>
          </a:p>
          <a:p>
            <a:pPr lvl="1"/>
            <a:r>
              <a:rPr lang="pt-BR" dirty="0"/>
              <a:t>Duas perspectivas </a:t>
            </a:r>
            <a:r>
              <a:rPr lang="pt-BR" dirty="0" smtClean="0"/>
              <a:t>diferentes</a:t>
            </a:r>
          </a:p>
          <a:p>
            <a:pPr lvl="1"/>
            <a:r>
              <a:rPr lang="pt-BR" dirty="0" smtClean="0"/>
              <a:t>Enxergamos somente uma imagem, com percepção de profundidade </a:t>
            </a:r>
            <a:r>
              <a:rPr lang="pt-BR" dirty="0"/>
              <a:t>→ </a:t>
            </a:r>
            <a:r>
              <a:rPr lang="pt-BR" dirty="0" err="1" smtClean="0"/>
              <a:t>estereopsia</a:t>
            </a:r>
            <a:endParaRPr lang="pt-BR" dirty="0" smtClean="0"/>
          </a:p>
          <a:p>
            <a:r>
              <a:rPr lang="pt-BR" dirty="0"/>
              <a:t>Dois sinais de vídeo → par estéreo</a:t>
            </a:r>
          </a:p>
          <a:p>
            <a:pPr lvl="1"/>
            <a:r>
              <a:rPr lang="pt-BR" dirty="0"/>
              <a:t>Um vídeo para o olho esquerdo e outro para o olho direito</a:t>
            </a:r>
          </a:p>
          <a:p>
            <a:pPr lvl="1"/>
            <a:r>
              <a:rPr lang="pt-BR" dirty="0"/>
              <a:t>Deslocados horizontalmente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4</a:t>
            </a:fld>
            <a:endParaRPr lang="pt-BR" dirty="0"/>
          </a:p>
        </p:txBody>
      </p:sp>
      <p:sp>
        <p:nvSpPr>
          <p:cNvPr id="19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8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– Captura e Reprodução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74840" cy="4873752"/>
          </a:xfrm>
        </p:spPr>
        <p:txBody>
          <a:bodyPr/>
          <a:lstStyle/>
          <a:p>
            <a:r>
              <a:rPr lang="pt-BR" dirty="0" smtClean="0"/>
              <a:t>Equipamento especial para captura de vídeos 3D estereoscópicos</a:t>
            </a:r>
          </a:p>
          <a:p>
            <a:pPr lvl="1"/>
            <a:r>
              <a:rPr lang="pt-BR" dirty="0" smtClean="0"/>
              <a:t>Duas lentes, simulando a visão humana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 smtClean="0"/>
              <a:t>Reprodução</a:t>
            </a:r>
          </a:p>
          <a:p>
            <a:pPr lvl="1"/>
            <a:r>
              <a:rPr lang="pt-BR" dirty="0" smtClean="0"/>
              <a:t>Pode requerer projetores e telas especiais, dependendo da técnica de visualização utilizada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Câmera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para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captura</a:t>
              </a:r>
              <a:r>
                <a:rPr lang="en-US" sz="1400" dirty="0" smtClean="0"/>
                <a:t> 3D </a:t>
              </a:r>
              <a:r>
                <a:rPr lang="en-US" sz="1400" dirty="0" err="1" smtClean="0"/>
                <a:t>estereoscópica</a:t>
              </a:r>
              <a:r>
                <a:rPr lang="en-US" sz="1400" dirty="0" smtClean="0"/>
                <a:t> (PANASONIC)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5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9018" y="-1"/>
            <a:ext cx="67764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9971-FBC4-4232-B226-D3882EA6314B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Visualização Estereoscópica</a:t>
            </a:r>
            <a:endParaRPr lang="pt-BR" sz="4400" dirty="0"/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Estereoscópica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Separação do par estéreo</a:t>
            </a:r>
          </a:p>
          <a:p>
            <a:r>
              <a:rPr lang="pt-BR" dirty="0" smtClean="0"/>
              <a:t>Auxílio de óculos:</a:t>
            </a:r>
          </a:p>
          <a:p>
            <a:pPr lvl="1"/>
            <a:r>
              <a:rPr lang="pt-BR" dirty="0" smtClean="0"/>
              <a:t>Passivo: anaglífico, polarizador</a:t>
            </a:r>
          </a:p>
          <a:p>
            <a:pPr lvl="1"/>
            <a:r>
              <a:rPr lang="pt-BR" dirty="0" smtClean="0"/>
              <a:t>Ativo: obturador</a:t>
            </a:r>
          </a:p>
          <a:p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3563888" y="1484784"/>
            <a:ext cx="4824536" cy="2745940"/>
            <a:chOff x="2699792" y="3789040"/>
            <a:chExt cx="4824536" cy="2745940"/>
          </a:xfrm>
        </p:grpSpPr>
        <p:pic>
          <p:nvPicPr>
            <p:cNvPr id="2051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Quadro</a:t>
              </a:r>
              <a:r>
                <a:rPr lang="en-US" sz="1400" dirty="0" smtClean="0"/>
                <a:t> de </a:t>
              </a:r>
              <a:r>
                <a:rPr lang="en-US" sz="1400" dirty="0" err="1" smtClean="0"/>
                <a:t>filme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estereoscópico</a:t>
              </a:r>
              <a:r>
                <a:rPr lang="en-US" sz="1400" dirty="0" smtClean="0"/>
                <a:t> (Shrek 3D)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1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Visualização Estereoscópica</a:t>
            </a:r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r>
              <a:rPr lang="pt-BR" dirty="0" smtClean="0"/>
              <a:t>Colocar a imagem da </a:t>
            </a:r>
            <a:r>
              <a:rPr lang="pt-BR" smtClean="0"/>
              <a:t>quali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Rodapé 3"/>
          <p:cNvSpPr txBox="1">
            <a:spLocks/>
          </p:cNvSpPr>
          <p:nvPr/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pt-BR"/>
            </a:defPPr>
            <a:lvl1pPr marL="0" algn="l" defTabSz="914400" rtl="0" eaLnBrk="1" latinLnBrk="0" hangingPunct="1"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6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0447" y="326586"/>
            <a:ext cx="8196435" cy="1143049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3000" u="sng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Luz Polarizada     			                      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726" y="4638820"/>
            <a:ext cx="4475057" cy="20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5436096" y="1340768"/>
            <a:ext cx="3096344" cy="3373954"/>
          </a:xfrm>
          <a:prstGeom prst="rect">
            <a:avLst/>
          </a:prstGeom>
          <a:noFill/>
          <a:ln>
            <a:noFill/>
          </a:ln>
        </p:spPr>
        <p:txBody>
          <a:bodyPr vert="horz" lIns="81639" tIns="40820" rIns="81639" bIns="40820" compatLnSpc="0"/>
          <a:lstStyle/>
          <a:p>
            <a:pPr hangingPunct="0"/>
            <a:r>
              <a:rPr lang="pt-BR" sz="1600" dirty="0">
                <a:solidFill>
                  <a:srgbClr val="000000"/>
                </a:solidFill>
                <a:ea typeface="Garamond" pitchFamily="18"/>
                <a:cs typeface="Garamond" pitchFamily="18"/>
              </a:rPr>
              <a:t>Dois projetores sincronizados colocam duas visões respectivas na tela, cada uma com uma polarização.</a:t>
            </a:r>
          </a:p>
          <a:p>
            <a:pPr hangingPunct="0"/>
            <a:endParaRPr lang="pt-BR" sz="1600" dirty="0">
              <a:solidFill>
                <a:srgbClr val="000000"/>
              </a:solidFill>
              <a:ea typeface="Garamond" pitchFamily="18"/>
              <a:cs typeface="Garamond" pitchFamily="18"/>
            </a:endParaRPr>
          </a:p>
          <a:p>
            <a:pPr hangingPunct="0"/>
            <a:r>
              <a:rPr lang="pt-BR" sz="1600" dirty="0">
                <a:solidFill>
                  <a:srgbClr val="000000"/>
                </a:solidFill>
                <a:ea typeface="Garamond" pitchFamily="18"/>
                <a:cs typeface="Garamond" pitchFamily="18"/>
              </a:rPr>
              <a:t>Os óculos permitem que se veja apenas uma das imagens em cada olho.</a:t>
            </a:r>
          </a:p>
          <a:p>
            <a:pPr hangingPunct="0"/>
            <a:endParaRPr lang="pt-BR" sz="1600" dirty="0">
              <a:solidFill>
                <a:srgbClr val="000000"/>
              </a:solidFill>
              <a:ea typeface="Garamond" pitchFamily="18"/>
              <a:cs typeface="Garamond" pitchFamily="18"/>
            </a:endParaRPr>
          </a:p>
          <a:p>
            <a:pPr hangingPunct="0"/>
            <a:r>
              <a:rPr lang="pt-BR" sz="1600" dirty="0">
                <a:solidFill>
                  <a:srgbClr val="000000"/>
                </a:solidFill>
                <a:ea typeface="Garamond" pitchFamily="18"/>
                <a:cs typeface="Garamond" pitchFamily="18"/>
              </a:rPr>
              <a:t>Os óculos são relativamente baratos, mas precisa de projetor especial e de uma tela metalizada.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28812" y="1329856"/>
            <a:ext cx="3801709" cy="30790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172400" y="5805264"/>
            <a:ext cx="504056" cy="432048"/>
          </a:xfrm>
          <a:prstGeom prst="rect">
            <a:avLst/>
          </a:prstGeom>
        </p:spPr>
        <p:txBody>
          <a:bodyPr/>
          <a:lstStyle/>
          <a:p>
            <a:fld id="{CC2D9971-FBC4-4232-B226-D3882EA6314B}" type="slidenum">
              <a:rPr lang="pt-BR" sz="1400" b="1">
                <a:solidFill>
                  <a:srgbClr val="FFFFFF"/>
                </a:solidFill>
              </a:rPr>
              <a:t>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4211960" y="6492240"/>
            <a:ext cx="4536504" cy="36576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Qualificação Mestrado – 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0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774</TotalTime>
  <Words>968</Words>
  <Application>Microsoft Office PowerPoint</Application>
  <PresentationFormat>Apresentação na tela (4:3)</PresentationFormat>
  <Paragraphs>222</Paragraphs>
  <Slides>25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Balcão Envidraçado</vt:lpstr>
      <vt:lpstr>Reversão de imagens e vídeos estereoscópicos anaglíficos ao par estéreo original</vt:lpstr>
      <vt:lpstr>Roteiro               .</vt:lpstr>
      <vt:lpstr>Fundamentos</vt:lpstr>
      <vt:lpstr>Fundamentos – Vídeos 3D Estereoscópicos</vt:lpstr>
      <vt:lpstr>Fundamentos – Captura e Reprodução </vt:lpstr>
      <vt:lpstr>Visualização Estereoscópica</vt:lpstr>
      <vt:lpstr>Visualização Estereoscópica</vt:lpstr>
      <vt:lpstr>Visualização Estereoscópica</vt:lpstr>
      <vt:lpstr>Apresentação do PowerPoint</vt:lpstr>
      <vt:lpstr>Apresentação do PowerPoint</vt:lpstr>
      <vt:lpstr>Apresentação do PowerPoint</vt:lpstr>
      <vt:lpstr>Técnicas de Codificação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Tópicos Atuais</vt:lpstr>
      <vt:lpstr>Apresentação do PowerPoint</vt:lpstr>
      <vt:lpstr>Apresentação do PowerPoint</vt:lpstr>
      <vt:lpstr>Dúvidas</vt:lpstr>
      <vt:lpstr>Apresentação do PowerPoint</vt:lpstr>
      <vt:lpstr>Apresentação do PowerPoint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Zingarelli</dc:creator>
  <cp:lastModifiedBy>Matheus Ricardo Uihara Zingarelli</cp:lastModifiedBy>
  <cp:revision>118</cp:revision>
  <cp:lastPrinted>2011-06-09T03:57:01Z</cp:lastPrinted>
  <dcterms:created xsi:type="dcterms:W3CDTF">2011-06-01T12:30:02Z</dcterms:created>
  <dcterms:modified xsi:type="dcterms:W3CDTF">2011-09-12T16:23:41Z</dcterms:modified>
</cp:coreProperties>
</file>