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1"/>
  </p:notesMasterIdLst>
  <p:handoutMasterIdLst>
    <p:handoutMasterId r:id="rId112"/>
  </p:handoutMasterIdLst>
  <p:sldIdLst>
    <p:sldId id="256" r:id="rId2"/>
    <p:sldId id="259" r:id="rId3"/>
    <p:sldId id="374" r:id="rId4"/>
    <p:sldId id="376" r:id="rId5"/>
    <p:sldId id="284" r:id="rId6"/>
    <p:sldId id="285" r:id="rId7"/>
    <p:sldId id="286" r:id="rId8"/>
    <p:sldId id="287" r:id="rId9"/>
    <p:sldId id="289" r:id="rId10"/>
    <p:sldId id="288" r:id="rId11"/>
    <p:sldId id="371" r:id="rId12"/>
    <p:sldId id="372" r:id="rId13"/>
    <p:sldId id="290" r:id="rId14"/>
    <p:sldId id="266" r:id="rId15"/>
    <p:sldId id="258" r:id="rId16"/>
    <p:sldId id="264" r:id="rId17"/>
    <p:sldId id="261" r:id="rId18"/>
    <p:sldId id="262" r:id="rId19"/>
    <p:sldId id="265" r:id="rId20"/>
    <p:sldId id="268" r:id="rId21"/>
    <p:sldId id="267" r:id="rId22"/>
    <p:sldId id="269" r:id="rId23"/>
    <p:sldId id="270" r:id="rId24"/>
    <p:sldId id="271" r:id="rId25"/>
    <p:sldId id="277" r:id="rId26"/>
    <p:sldId id="272" r:id="rId27"/>
    <p:sldId id="292" r:id="rId28"/>
    <p:sldId id="293" r:id="rId29"/>
    <p:sldId id="294" r:id="rId30"/>
    <p:sldId id="295" r:id="rId31"/>
    <p:sldId id="296" r:id="rId32"/>
    <p:sldId id="298" r:id="rId33"/>
    <p:sldId id="297" r:id="rId34"/>
    <p:sldId id="311" r:id="rId35"/>
    <p:sldId id="299" r:id="rId36"/>
    <p:sldId id="278" r:id="rId37"/>
    <p:sldId id="301" r:id="rId38"/>
    <p:sldId id="305" r:id="rId39"/>
    <p:sldId id="302" r:id="rId40"/>
    <p:sldId id="303" r:id="rId41"/>
    <p:sldId id="304" r:id="rId42"/>
    <p:sldId id="306" r:id="rId43"/>
    <p:sldId id="307" r:id="rId44"/>
    <p:sldId id="312" r:id="rId45"/>
    <p:sldId id="308" r:id="rId46"/>
    <p:sldId id="318" r:id="rId47"/>
    <p:sldId id="315" r:id="rId48"/>
    <p:sldId id="314" r:id="rId49"/>
    <p:sldId id="316" r:id="rId50"/>
    <p:sldId id="309" r:id="rId51"/>
    <p:sldId id="313" r:id="rId52"/>
    <p:sldId id="321" r:id="rId53"/>
    <p:sldId id="317" r:id="rId54"/>
    <p:sldId id="300" r:id="rId55"/>
    <p:sldId id="320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19" r:id="rId64"/>
    <p:sldId id="273" r:id="rId65"/>
    <p:sldId id="329" r:id="rId66"/>
    <p:sldId id="332" r:id="rId67"/>
    <p:sldId id="333" r:id="rId68"/>
    <p:sldId id="335" r:id="rId69"/>
    <p:sldId id="337" r:id="rId70"/>
    <p:sldId id="340" r:id="rId71"/>
    <p:sldId id="341" r:id="rId72"/>
    <p:sldId id="344" r:id="rId73"/>
    <p:sldId id="343" r:id="rId74"/>
    <p:sldId id="370" r:id="rId75"/>
    <p:sldId id="377" r:id="rId76"/>
    <p:sldId id="279" r:id="rId77"/>
    <p:sldId id="369" r:id="rId78"/>
    <p:sldId id="274" r:id="rId79"/>
    <p:sldId id="345" r:id="rId80"/>
    <p:sldId id="346" r:id="rId81"/>
    <p:sldId id="280" r:id="rId82"/>
    <p:sldId id="275" r:id="rId83"/>
    <p:sldId id="347" r:id="rId84"/>
    <p:sldId id="349" r:id="rId85"/>
    <p:sldId id="350" r:id="rId86"/>
    <p:sldId id="351" r:id="rId87"/>
    <p:sldId id="352" r:id="rId88"/>
    <p:sldId id="353" r:id="rId89"/>
    <p:sldId id="281" r:id="rId90"/>
    <p:sldId id="357" r:id="rId91"/>
    <p:sldId id="363" r:id="rId92"/>
    <p:sldId id="358" r:id="rId93"/>
    <p:sldId id="359" r:id="rId94"/>
    <p:sldId id="355" r:id="rId95"/>
    <p:sldId id="360" r:id="rId96"/>
    <p:sldId id="361" r:id="rId97"/>
    <p:sldId id="362" r:id="rId98"/>
    <p:sldId id="364" r:id="rId99"/>
    <p:sldId id="365" r:id="rId100"/>
    <p:sldId id="356" r:id="rId101"/>
    <p:sldId id="276" r:id="rId102"/>
    <p:sldId id="366" r:id="rId103"/>
    <p:sldId id="368" r:id="rId104"/>
    <p:sldId id="282" r:id="rId105"/>
    <p:sldId id="263" r:id="rId106"/>
    <p:sldId id="334" r:id="rId107"/>
    <p:sldId id="373" r:id="rId108"/>
    <p:sldId id="283" r:id="rId109"/>
    <p:sldId id="291" r:id="rId1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0286" autoAdjust="0"/>
  </p:normalViewPr>
  <p:slideViewPr>
    <p:cSldViewPr>
      <p:cViewPr varScale="1">
        <p:scale>
          <a:sx n="95" d="100"/>
          <a:sy n="95" d="100"/>
        </p:scale>
        <p:origin x="-10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AB2EA-E335-4AD2-9F68-A3EDA4E4F8FD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2" csCatId="colorful" phldr="1"/>
      <dgm:spPr/>
    </dgm:pt>
    <dgm:pt modelId="{2799B985-1112-4F23-909C-DD66F2B47F09}">
      <dgm:prSet phldrT="[Texto]" custT="1"/>
      <dgm:spPr/>
      <dgm:t>
        <a:bodyPr/>
        <a:lstStyle/>
        <a:p>
          <a:r>
            <a:rPr lang="en-US" sz="2700" dirty="0" err="1" smtClean="0"/>
            <a:t>Animação</a:t>
          </a:r>
          <a:r>
            <a:rPr lang="en-US" sz="2700" dirty="0" smtClean="0"/>
            <a:t> 3D</a:t>
          </a:r>
          <a:endParaRPr lang="en-US" sz="2700" dirty="0"/>
        </a:p>
      </dgm:t>
    </dgm:pt>
    <dgm:pt modelId="{9B9BAF53-7223-4CF2-A366-6B9954BEAB45}" type="parTrans" cxnId="{60F39160-47FC-4923-9164-C0215C77D0AA}">
      <dgm:prSet/>
      <dgm:spPr/>
      <dgm:t>
        <a:bodyPr/>
        <a:lstStyle/>
        <a:p>
          <a:endParaRPr lang="en-US"/>
        </a:p>
      </dgm:t>
    </dgm:pt>
    <dgm:pt modelId="{54880352-AC1F-4B2D-BFDA-8778C790F45C}" type="sibTrans" cxnId="{60F39160-47FC-4923-9164-C0215C77D0AA}">
      <dgm:prSet/>
      <dgm:spPr/>
      <dgm:t>
        <a:bodyPr/>
        <a:lstStyle/>
        <a:p>
          <a:endParaRPr lang="en-US"/>
        </a:p>
      </dgm:t>
    </dgm:pt>
    <dgm:pt modelId="{5BD9530C-CE08-4A3A-ACD9-AF1F97FDC507}" type="pres">
      <dgm:prSet presAssocID="{91DAB2EA-E335-4AD2-9F68-A3EDA4E4F8FD}" presName="Name0" presStyleCnt="0">
        <dgm:presLayoutVars>
          <dgm:dir/>
          <dgm:resizeHandles val="exact"/>
        </dgm:presLayoutVars>
      </dgm:prSet>
      <dgm:spPr/>
    </dgm:pt>
    <dgm:pt modelId="{D3F10043-221B-471E-9681-7D0AC5452153}" type="pres">
      <dgm:prSet presAssocID="{2799B985-1112-4F23-909C-DD66F2B47F09}" presName="composite" presStyleCnt="0"/>
      <dgm:spPr/>
    </dgm:pt>
    <dgm:pt modelId="{41C84CA3-DD47-4319-8812-159280EA9C40}" type="pres">
      <dgm:prSet presAssocID="{2799B985-1112-4F23-909C-DD66F2B47F09}" presName="rect1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extLst>
        <a:ext uri="{E40237B7-FDA0-4F09-8148-C483321AD2D9}">
          <dgm14:cNvPr xmlns:dgm14="http://schemas.microsoft.com/office/drawing/2010/diagram" id="0" name="" descr="E:\versionados\1-Meus-Artigos\Minicurso-SemComp2011\imagens\toy_story.jpg"/>
        </a:ext>
      </dgm:extLst>
    </dgm:pt>
    <dgm:pt modelId="{936E2D24-F11D-4CDD-ADE5-DE24E56765E6}" type="pres">
      <dgm:prSet presAssocID="{2799B985-1112-4F23-909C-DD66F2B47F09}" presName="wedgeRectCallout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3F6C8F0-FA60-4E74-A999-67D34F00984E}" type="presOf" srcId="{2799B985-1112-4F23-909C-DD66F2B47F09}" destId="{936E2D24-F11D-4CDD-ADE5-DE24E56765E6}" srcOrd="0" destOrd="0" presId="urn:microsoft.com/office/officeart/2008/layout/BendingPictureCaptionList"/>
    <dgm:cxn modelId="{6382B15A-423A-42E1-8B58-D9805C24D21E}" type="presOf" srcId="{91DAB2EA-E335-4AD2-9F68-A3EDA4E4F8FD}" destId="{5BD9530C-CE08-4A3A-ACD9-AF1F97FDC507}" srcOrd="0" destOrd="0" presId="urn:microsoft.com/office/officeart/2008/layout/BendingPictureCaptionList"/>
    <dgm:cxn modelId="{60F39160-47FC-4923-9164-C0215C77D0AA}" srcId="{91DAB2EA-E335-4AD2-9F68-A3EDA4E4F8FD}" destId="{2799B985-1112-4F23-909C-DD66F2B47F09}" srcOrd="0" destOrd="0" parTransId="{9B9BAF53-7223-4CF2-A366-6B9954BEAB45}" sibTransId="{54880352-AC1F-4B2D-BFDA-8778C790F45C}"/>
    <dgm:cxn modelId="{9F3FDB53-B2B5-4E7B-887B-3DB5AF6CF692}" type="presParOf" srcId="{5BD9530C-CE08-4A3A-ACD9-AF1F97FDC507}" destId="{D3F10043-221B-471E-9681-7D0AC5452153}" srcOrd="0" destOrd="0" presId="urn:microsoft.com/office/officeart/2008/layout/BendingPictureCaptionList"/>
    <dgm:cxn modelId="{FE010A6D-EF20-4847-86A3-35127EDD5727}" type="presParOf" srcId="{D3F10043-221B-471E-9681-7D0AC5452153}" destId="{41C84CA3-DD47-4319-8812-159280EA9C40}" srcOrd="0" destOrd="0" presId="urn:microsoft.com/office/officeart/2008/layout/BendingPictureCaptionList"/>
    <dgm:cxn modelId="{7CEB7728-456D-4752-B3D3-0E131FB91786}" type="presParOf" srcId="{D3F10043-221B-471E-9681-7D0AC5452153}" destId="{936E2D24-F11D-4CDD-ADE5-DE24E56765E6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D57C9E-AD34-4278-982B-C94847410A1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3" csCatId="colorful" phldr="1"/>
      <dgm:spPr/>
    </dgm:pt>
    <dgm:pt modelId="{3878094B-9C8D-490A-9F23-D09F7CDAB0D9}">
      <dgm:prSet phldrT="[Texto]"/>
      <dgm:spPr/>
      <dgm:t>
        <a:bodyPr/>
        <a:lstStyle/>
        <a:p>
          <a:r>
            <a:rPr lang="en-US" dirty="0" smtClean="0"/>
            <a:t>3D </a:t>
          </a:r>
          <a:r>
            <a:rPr lang="en-US" dirty="0" err="1" smtClean="0"/>
            <a:t>estereoscópico</a:t>
          </a:r>
          <a:endParaRPr lang="en-US" dirty="0"/>
        </a:p>
      </dgm:t>
    </dgm:pt>
    <dgm:pt modelId="{82710FA6-342E-40FA-82D8-6928A92EBD00}" type="parTrans" cxnId="{8F65A932-E151-4E80-96C2-64EB0D4A6E43}">
      <dgm:prSet/>
      <dgm:spPr/>
      <dgm:t>
        <a:bodyPr/>
        <a:lstStyle/>
        <a:p>
          <a:endParaRPr lang="en-US"/>
        </a:p>
      </dgm:t>
    </dgm:pt>
    <dgm:pt modelId="{2BC03EBC-3CA2-4D39-B2FE-C708B3DD65AE}" type="sibTrans" cxnId="{8F65A932-E151-4E80-96C2-64EB0D4A6E43}">
      <dgm:prSet/>
      <dgm:spPr/>
      <dgm:t>
        <a:bodyPr/>
        <a:lstStyle/>
        <a:p>
          <a:endParaRPr lang="en-US"/>
        </a:p>
      </dgm:t>
    </dgm:pt>
    <dgm:pt modelId="{A0F8E00D-3740-4338-846E-FA09ABB05847}" type="pres">
      <dgm:prSet presAssocID="{79D57C9E-AD34-4278-982B-C94847410A18}" presName="Name0" presStyleCnt="0">
        <dgm:presLayoutVars>
          <dgm:dir/>
          <dgm:resizeHandles val="exact"/>
        </dgm:presLayoutVars>
      </dgm:prSet>
      <dgm:spPr/>
    </dgm:pt>
    <dgm:pt modelId="{A8CE8C4C-0504-46D1-9B70-86FBFFF7D2BA}" type="pres">
      <dgm:prSet presAssocID="{3878094B-9C8D-490A-9F23-D09F7CDAB0D9}" presName="composite" presStyleCnt="0"/>
      <dgm:spPr/>
    </dgm:pt>
    <dgm:pt modelId="{9E6A833D-A433-449B-9C3B-0E97C5DE6C42}" type="pres">
      <dgm:prSet presAssocID="{3878094B-9C8D-490A-9F23-D09F7CDAB0D9}" presName="rect1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  <dgm:extLst>
        <a:ext uri="{E40237B7-FDA0-4F09-8148-C483321AD2D9}">
          <dgm14:cNvPr xmlns:dgm14="http://schemas.microsoft.com/office/drawing/2010/diagram" id="0" name="" descr="D:\versionados\2-Disciplinas\Multimidia\anaglyph.bmp"/>
        </a:ext>
      </dgm:extLst>
    </dgm:pt>
    <dgm:pt modelId="{44BACB6E-D20F-4E03-BC2A-8537215C0A0F}" type="pres">
      <dgm:prSet presAssocID="{3878094B-9C8D-490A-9F23-D09F7CDAB0D9}" presName="wedgeRectCallout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65A932-E151-4E80-96C2-64EB0D4A6E43}" srcId="{79D57C9E-AD34-4278-982B-C94847410A18}" destId="{3878094B-9C8D-490A-9F23-D09F7CDAB0D9}" srcOrd="0" destOrd="0" parTransId="{82710FA6-342E-40FA-82D8-6928A92EBD00}" sibTransId="{2BC03EBC-3CA2-4D39-B2FE-C708B3DD65AE}"/>
    <dgm:cxn modelId="{4D5C803D-F694-47AE-83C2-CA45F120A23F}" type="presOf" srcId="{79D57C9E-AD34-4278-982B-C94847410A18}" destId="{A0F8E00D-3740-4338-846E-FA09ABB05847}" srcOrd="0" destOrd="0" presId="urn:microsoft.com/office/officeart/2008/layout/BendingPictureCaptionList"/>
    <dgm:cxn modelId="{D8DAF8E5-C440-4B74-8F17-CF8DFF084FE8}" type="presOf" srcId="{3878094B-9C8D-490A-9F23-D09F7CDAB0D9}" destId="{44BACB6E-D20F-4E03-BC2A-8537215C0A0F}" srcOrd="0" destOrd="0" presId="urn:microsoft.com/office/officeart/2008/layout/BendingPictureCaptionList"/>
    <dgm:cxn modelId="{C42CB786-5DBE-4F7E-AFF3-786F93CC920C}" type="presParOf" srcId="{A0F8E00D-3740-4338-846E-FA09ABB05847}" destId="{A8CE8C4C-0504-46D1-9B70-86FBFFF7D2BA}" srcOrd="0" destOrd="0" presId="urn:microsoft.com/office/officeart/2008/layout/BendingPictureCaptionList"/>
    <dgm:cxn modelId="{CBA9C25E-BEA2-46E8-8D81-C1DB49981636}" type="presParOf" srcId="{A8CE8C4C-0504-46D1-9B70-86FBFFF7D2BA}" destId="{9E6A833D-A433-449B-9C3B-0E97C5DE6C42}" srcOrd="0" destOrd="0" presId="urn:microsoft.com/office/officeart/2008/layout/BendingPictureCaptionList"/>
    <dgm:cxn modelId="{077805C2-1A83-4B73-984F-4799A55A0640}" type="presParOf" srcId="{A8CE8C4C-0504-46D1-9B70-86FBFFF7D2BA}" destId="{44BACB6E-D20F-4E03-BC2A-8537215C0A0F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84CA3-DD47-4319-8812-159280EA9C40}">
      <dsp:nvSpPr>
        <dsp:cNvPr id="0" name=""/>
        <dsp:cNvSpPr/>
      </dsp:nvSpPr>
      <dsp:spPr>
        <a:xfrm>
          <a:off x="0" y="0"/>
          <a:ext cx="3200400" cy="2560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E2D24-F11D-4CDD-ADE5-DE24E56765E6}">
      <dsp:nvSpPr>
        <dsp:cNvPr id="0" name=""/>
        <dsp:cNvSpPr/>
      </dsp:nvSpPr>
      <dsp:spPr>
        <a:xfrm>
          <a:off x="288036" y="2304288"/>
          <a:ext cx="2848356" cy="896112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Animação</a:t>
          </a:r>
          <a:r>
            <a:rPr lang="en-US" sz="2700" kern="1200" dirty="0" smtClean="0"/>
            <a:t> 3D</a:t>
          </a:r>
          <a:endParaRPr lang="en-US" sz="2700" kern="1200" dirty="0"/>
        </a:p>
      </dsp:txBody>
      <dsp:txXfrm>
        <a:off x="288036" y="2304288"/>
        <a:ext cx="2848356" cy="896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A833D-A433-449B-9C3B-0E97C5DE6C42}">
      <dsp:nvSpPr>
        <dsp:cNvPr id="0" name=""/>
        <dsp:cNvSpPr/>
      </dsp:nvSpPr>
      <dsp:spPr>
        <a:xfrm>
          <a:off x="27011" y="136"/>
          <a:ext cx="3200127" cy="25601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ACB6E-D20F-4E03-BC2A-8537215C0A0F}">
      <dsp:nvSpPr>
        <dsp:cNvPr id="0" name=""/>
        <dsp:cNvSpPr/>
      </dsp:nvSpPr>
      <dsp:spPr>
        <a:xfrm>
          <a:off x="315023" y="2304227"/>
          <a:ext cx="2848113" cy="89603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3D </a:t>
          </a:r>
          <a:r>
            <a:rPr lang="en-US" sz="2700" kern="1200" dirty="0" err="1" smtClean="0"/>
            <a:t>estereoscópico</a:t>
          </a:r>
          <a:endParaRPr lang="en-US" sz="2700" kern="1200" dirty="0"/>
        </a:p>
      </dsp:txBody>
      <dsp:txXfrm>
        <a:off x="315023" y="2304227"/>
        <a:ext cx="2848113" cy="896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8EA5F-FCDD-4E71-A476-C80220943304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B6C80-BD0C-4FFC-AF62-A3A8B92A83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98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C7157-18AF-49FC-A090-38B995ABA613}" type="datetimeFigureOut">
              <a:rPr lang="en-US" smtClean="0"/>
              <a:t>9/19/2011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6DACC-98C6-4AAB-B386-E0424A652C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5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2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01.Cpp</a:t>
            </a:r>
          </a:p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Não</a:t>
            </a:r>
            <a:r>
              <a:rPr lang="en-US" smtClean="0"/>
              <a:t> </a:t>
            </a:r>
            <a:r>
              <a:rPr lang="en-US" err="1" smtClean="0"/>
              <a:t>podemos</a:t>
            </a:r>
            <a:r>
              <a:rPr lang="en-US" smtClean="0"/>
              <a:t> </a:t>
            </a:r>
            <a:r>
              <a:rPr lang="en-US" err="1" smtClean="0"/>
              <a:t>usar</a:t>
            </a:r>
            <a:r>
              <a:rPr lang="en-US" smtClean="0"/>
              <a:t> o width </a:t>
            </a:r>
            <a:r>
              <a:rPr lang="en-US" err="1" smtClean="0"/>
              <a:t>para</a:t>
            </a:r>
            <a:r>
              <a:rPr lang="en-US" smtClean="0"/>
              <a:t> </a:t>
            </a:r>
            <a:r>
              <a:rPr lang="en-US" err="1" smtClean="0"/>
              <a:t>dar</a:t>
            </a:r>
            <a:r>
              <a:rPr lang="en-US" smtClean="0"/>
              <a:t> a </a:t>
            </a:r>
            <a:r>
              <a:rPr lang="en-US" err="1" smtClean="0"/>
              <a:t>distância</a:t>
            </a:r>
            <a:r>
              <a:rPr lang="en-US" smtClean="0"/>
              <a:t> </a:t>
            </a:r>
            <a:r>
              <a:rPr lang="en-US" err="1" smtClean="0"/>
              <a:t>em</a:t>
            </a:r>
            <a:r>
              <a:rPr lang="en-US" smtClean="0"/>
              <a:t> bytes entre </a:t>
            </a:r>
            <a:r>
              <a:rPr lang="en-US" err="1" smtClean="0"/>
              <a:t>dois</a:t>
            </a:r>
            <a:r>
              <a:rPr lang="en-US" smtClean="0"/>
              <a:t> pixels de </a:t>
            </a:r>
            <a:r>
              <a:rPr lang="en-US" err="1" smtClean="0"/>
              <a:t>mesma</a:t>
            </a:r>
            <a:r>
              <a:rPr lang="en-US" smtClean="0"/>
              <a:t> </a:t>
            </a:r>
            <a:r>
              <a:rPr lang="en-US" err="1" smtClean="0"/>
              <a:t>coluna</a:t>
            </a:r>
            <a:r>
              <a:rPr lang="en-US" smtClean="0"/>
              <a:t> e </a:t>
            </a:r>
            <a:r>
              <a:rPr lang="en-US" err="1" smtClean="0"/>
              <a:t>linhas</a:t>
            </a:r>
            <a:r>
              <a:rPr lang="en-US" smtClean="0"/>
              <a:t> </a:t>
            </a:r>
            <a:r>
              <a:rPr lang="en-US" err="1" smtClean="0"/>
              <a:t>adjacentes</a:t>
            </a:r>
            <a:r>
              <a:rPr lang="en-US" smtClean="0"/>
              <a:t>, </a:t>
            </a:r>
            <a:r>
              <a:rPr lang="en-US" err="1" smtClean="0"/>
              <a:t>pois</a:t>
            </a:r>
            <a:r>
              <a:rPr lang="en-US" smtClean="0"/>
              <a:t> o </a:t>
            </a:r>
            <a:r>
              <a:rPr lang="en-US" err="1" smtClean="0"/>
              <a:t>OpenCV</a:t>
            </a:r>
            <a:r>
              <a:rPr lang="en-US" baseline="0" smtClean="0"/>
              <a:t> </a:t>
            </a:r>
            <a:r>
              <a:rPr lang="en-US" baseline="0" err="1" smtClean="0"/>
              <a:t>pode</a:t>
            </a:r>
            <a:r>
              <a:rPr lang="en-US" baseline="0" smtClean="0"/>
              <a:t> </a:t>
            </a:r>
            <a:r>
              <a:rPr lang="en-US" baseline="0" err="1" smtClean="0"/>
              <a:t>fazer</a:t>
            </a:r>
            <a:r>
              <a:rPr lang="en-US" baseline="0" smtClean="0"/>
              <a:t> </a:t>
            </a:r>
            <a:r>
              <a:rPr lang="en-US" baseline="0" err="1" smtClean="0"/>
              <a:t>algumas</a:t>
            </a:r>
            <a:r>
              <a:rPr lang="en-US" baseline="0" smtClean="0"/>
              <a:t> </a:t>
            </a:r>
            <a:r>
              <a:rPr lang="en-US" baseline="0" err="1" smtClean="0"/>
              <a:t>modificações</a:t>
            </a:r>
            <a:r>
              <a:rPr lang="en-US" baseline="0" smtClean="0"/>
              <a:t> </a:t>
            </a:r>
            <a:r>
              <a:rPr lang="en-US" baseline="0" err="1" smtClean="0"/>
              <a:t>nos</a:t>
            </a:r>
            <a:r>
              <a:rPr lang="en-US" baseline="0" smtClean="0"/>
              <a:t> bytes </a:t>
            </a:r>
            <a:r>
              <a:rPr lang="en-US" baseline="0" err="1" smtClean="0"/>
              <a:t>em</a:t>
            </a:r>
            <a:r>
              <a:rPr lang="en-US" baseline="0" smtClean="0"/>
              <a:t> </a:t>
            </a:r>
            <a:r>
              <a:rPr lang="en-US" baseline="0" err="1" smtClean="0"/>
              <a:t>cada</a:t>
            </a:r>
            <a:r>
              <a:rPr lang="en-US" baseline="0" smtClean="0"/>
              <a:t> </a:t>
            </a:r>
            <a:r>
              <a:rPr lang="en-US" baseline="0" err="1" smtClean="0"/>
              <a:t>coluna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fazer</a:t>
            </a:r>
            <a:r>
              <a:rPr lang="en-US" baseline="0" smtClean="0"/>
              <a:t> um </a:t>
            </a:r>
            <a:r>
              <a:rPr lang="en-US" baseline="0" err="1" smtClean="0"/>
              <a:t>processamento</a:t>
            </a:r>
            <a:r>
              <a:rPr lang="en-US" baseline="0" smtClean="0"/>
              <a:t> </a:t>
            </a:r>
            <a:r>
              <a:rPr lang="en-US" baseline="0" err="1" smtClean="0"/>
              <a:t>mais</a:t>
            </a:r>
            <a:r>
              <a:rPr lang="en-US" baseline="0" smtClean="0"/>
              <a:t> </a:t>
            </a:r>
            <a:r>
              <a:rPr lang="en-US" baseline="0" err="1" smtClean="0"/>
              <a:t>rápido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02.cpp</a:t>
            </a:r>
          </a:p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2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03.cpp</a:t>
            </a:r>
          </a:p>
          <a:p>
            <a:r>
              <a:rPr lang="en-US" dirty="0" err="1" smtClean="0"/>
              <a:t>Cópia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01.cpp, </a:t>
            </a:r>
            <a:r>
              <a:rPr lang="en-US" baseline="0" dirty="0" err="1" smtClean="0"/>
              <a:t>criação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nova </a:t>
            </a:r>
            <a:r>
              <a:rPr lang="en-US" baseline="0" dirty="0" err="1" smtClean="0"/>
              <a:t>janela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mostre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convertida</a:t>
            </a:r>
            <a:endParaRPr lang="en-US" baseline="0" dirty="0" smtClean="0"/>
          </a:p>
          <a:p>
            <a:r>
              <a:rPr lang="en-US" baseline="0" dirty="0" err="1" smtClean="0"/>
              <a:t>Dependendo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conversão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feita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causa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número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existentes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04.cpp</a:t>
            </a:r>
          </a:p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04.cpp</a:t>
            </a:r>
          </a:p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05.cpp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2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06.cpp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The Polar</a:t>
            </a:r>
            <a:r>
              <a:rPr lang="pt-BR" baseline="0" dirty="0" smtClean="0"/>
              <a:t> 3D: 14:30 – 17:30</a:t>
            </a:r>
          </a:p>
          <a:p>
            <a:r>
              <a:rPr lang="pt-BR" baseline="0" dirty="0" err="1" smtClean="0"/>
              <a:t>Sea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Monsters</a:t>
            </a:r>
            <a:r>
              <a:rPr lang="pt-BR" baseline="0" smtClean="0"/>
              <a:t>: 01:35 – 03:24 / 10:30 – 13:15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974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como tocar na taxa certa com o FPS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87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como tocar na taxa certa com o FPS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87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Outra solução</a:t>
            </a:r>
            <a:r>
              <a:rPr lang="pt-BR" baseline="0" dirty="0" smtClean="0"/>
              <a:t> era trabalhar com o par estéreo e separar somente no fim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688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Atalhos</a:t>
            </a:r>
            <a:r>
              <a:rPr lang="en-US" smtClean="0"/>
              <a:t>:</a:t>
            </a:r>
            <a:r>
              <a:rPr lang="en-US" baseline="0" smtClean="0"/>
              <a:t> </a:t>
            </a:r>
            <a:r>
              <a:rPr lang="en-US" baseline="0" err="1" smtClean="0"/>
              <a:t>colocar</a:t>
            </a:r>
            <a:r>
              <a:rPr lang="en-US" baseline="0" smtClean="0"/>
              <a:t> 1 no </a:t>
            </a:r>
            <a:r>
              <a:rPr lang="en-US" baseline="0" err="1" smtClean="0"/>
              <a:t>segundo</a:t>
            </a:r>
            <a:r>
              <a:rPr lang="en-US" baseline="0" smtClean="0"/>
              <a:t> </a:t>
            </a:r>
            <a:r>
              <a:rPr lang="en-US" baseline="0" err="1" smtClean="0"/>
              <a:t>argumento</a:t>
            </a:r>
            <a:r>
              <a:rPr lang="en-US" baseline="0" smtClean="0"/>
              <a:t> </a:t>
            </a:r>
            <a:r>
              <a:rPr lang="en-US" baseline="0" err="1" smtClean="0"/>
              <a:t>para</a:t>
            </a:r>
            <a:r>
              <a:rPr lang="en-US" baseline="0" smtClean="0"/>
              <a:t> </a:t>
            </a:r>
            <a:r>
              <a:rPr lang="en-US" baseline="0" err="1" smtClean="0"/>
              <a:t>imagens</a:t>
            </a:r>
            <a:r>
              <a:rPr lang="en-US" baseline="0" smtClean="0"/>
              <a:t> </a:t>
            </a:r>
            <a:r>
              <a:rPr lang="en-US" baseline="0" err="1" smtClean="0"/>
              <a:t>coloridas</a:t>
            </a:r>
            <a:r>
              <a:rPr lang="en-US" baseline="0" smtClean="0"/>
              <a:t> e 2 </a:t>
            </a:r>
            <a:r>
              <a:rPr lang="en-US" baseline="0" err="1" smtClean="0"/>
              <a:t>para</a:t>
            </a:r>
            <a:r>
              <a:rPr lang="en-US" baseline="0" smtClean="0"/>
              <a:t> tons de </a:t>
            </a:r>
            <a:r>
              <a:rPr lang="en-US" baseline="0" err="1" smtClean="0"/>
              <a:t>cinza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DACC-98C6-4AAB-B386-E0424A652CE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3CD6-E129-4C33-B031-11F0E12BB3DC}" type="datetime1">
              <a:rPr lang="en-US" smtClean="0"/>
              <a:t>9/19/2011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8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0FC-F746-45CE-B8E8-439BDF163482}" type="datetime1">
              <a:rPr lang="en-US" smtClean="0"/>
              <a:t>9/19/2011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6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6E8-A753-4A2F-A202-D8EF6B896203}" type="datetime1">
              <a:rPr lang="en-US" smtClean="0"/>
              <a:t>9/19/2011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versionados\1-Meus-Artigos\Minicurso-SemComp2011\imagens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5994400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defRPr>
            </a:lvl1pPr>
          </a:lstStyle>
          <a:p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4D44-3823-4F81-93F1-2D8C8B1A77F5}" type="datetime1">
              <a:rPr lang="en-US" smtClean="0"/>
              <a:t>9/19/2011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34400" y="6239915"/>
            <a:ext cx="3810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794E7EFC-A056-493D-B3F0-DF1698F391A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87F5-D3BA-44CF-830B-A61576007458}" type="datetime1">
              <a:rPr lang="en-US" smtClean="0"/>
              <a:t>9/19/2011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3D14-46FD-4629-A63A-5270C4B7B3AD}" type="datetime1">
              <a:rPr lang="en-US" smtClean="0"/>
              <a:t>9/19/2011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4D00-7332-4A72-A5D4-82855B9D83F1}" type="datetime1">
              <a:rPr lang="en-US" smtClean="0"/>
              <a:t>9/19/2011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3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267-1908-48B6-8DFA-463D3C3AD2E8}" type="datetime1">
              <a:rPr lang="en-US" smtClean="0"/>
              <a:t>9/19/2011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6243-CB5E-4769-BC41-15AB5A3F9E2B}" type="datetime1">
              <a:rPr lang="en-US" smtClean="0"/>
              <a:t>9/19/2011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705B-63B5-4FED-88E6-EC675BE8F8DB}" type="datetime1">
              <a:rPr lang="en-US" smtClean="0"/>
              <a:t>9/19/2011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2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9096-C013-4F6B-85CA-CFAFDD3DA892}" type="datetime1">
              <a:rPr lang="en-US" smtClean="0"/>
              <a:t>9/19/2011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6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96CE7-FFB7-46C8-9AC2-E51AE4B15C37}" type="datetime1">
              <a:rPr lang="en-US" smtClean="0"/>
              <a:t>9/19/2011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7EFC-A056-493D-B3F0-DF1698F391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3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200.136.217.194/videoestereo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willowgarage.com/wiki/" TargetMode="External"/><Relationship Id="rId2" Type="http://schemas.openxmlformats.org/officeDocument/2006/relationships/hyperlink" Target="http://doi.acm.org/10.1145/1858477.185850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net.net/sites/opennet.net/files/GreenDam_bulletin.pdf" TargetMode="Externa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dcairns.wordpress.com/2009/09/26/a-bubble-in-your-lap/" TargetMode="External"/><Relationship Id="rId2" Type="http://schemas.openxmlformats.org/officeDocument/2006/relationships/hyperlink" Target="http://panasonic.biz/sav/broch_bdf/AG-3DA1_e.pdf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4dwu3si9x0" TargetMode="External"/><Relationship Id="rId2" Type="http://schemas.openxmlformats.org/officeDocument/2006/relationships/hyperlink" Target="http://www.youtube.com/watch?v=RhPtylhWHF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0ITClcO8Wxg" TargetMode="External"/><Relationship Id="rId4" Type="http://schemas.openxmlformats.org/officeDocument/2006/relationships/hyperlink" Target="http://www.youtube.com/watch?v=ysSbYYWuAQg" TargetMode="Externa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mc.usp.br/~zinga/" TargetMode="External"/><Relationship Id="rId2" Type="http://schemas.openxmlformats.org/officeDocument/2006/relationships/hyperlink" Target="mailto:zinga@icmc.usp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va3d.blogspot.com/" TargetMode="Externa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Learning-OpenCV-Computer-Vision-Library/dp/059651613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RhPtylhWHFI&amp;NR=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0ITClcO8Wxg" TargetMode="External"/><Relationship Id="rId5" Type="http://schemas.openxmlformats.org/officeDocument/2006/relationships/hyperlink" Target="http://www.youtube.com/watch?v=ysSbYYWuAQg" TargetMode="External"/><Relationship Id="rId4" Type="http://schemas.openxmlformats.org/officeDocument/2006/relationships/hyperlink" Target="http://www.youtube.com/watch?v=B4dwu3si9x0&amp;NR=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4dwu3si9x0&amp;NR=1" TargetMode="External"/><Relationship Id="rId2" Type="http://schemas.openxmlformats.org/officeDocument/2006/relationships/hyperlink" Target="http://www.youtube.com/watch?v=RhPtylhWHFI&amp;NR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0ITClcO8Wxg" TargetMode="External"/><Relationship Id="rId4" Type="http://schemas.openxmlformats.org/officeDocument/2006/relationships/hyperlink" Target="http://www.youtube.com/watch?v=ysSbYYWuAQ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v.willowgarage.com/wiki/FullOpenCVWiki" TargetMode="External"/><Relationship Id="rId2" Type="http://schemas.openxmlformats.org/officeDocument/2006/relationships/hyperlink" Target="http://sourceforge.net/projects/opencvlibrar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xcodelovers.wordpress.com/2011/02/03/tutorial-integrating-codeblocks-and-opencv-2-1-0/" TargetMode="External"/><Relationship Id="rId4" Type="http://schemas.openxmlformats.org/officeDocument/2006/relationships/hyperlink" Target="http://opencv.itseez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mc.usp.br/~zinga/SemCom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noglasses.com.br/" TargetMode="External"/><Relationship Id="rId2" Type="http://schemas.openxmlformats.org/officeDocument/2006/relationships/hyperlink" Target="http://www.3dshop.com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3D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:\Documents and Settings\Matheus\Desktop\Mestrado\2-Disciplinas\Multimidia\avatar-olho4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5626" y="29198"/>
            <a:ext cx="4281443" cy="39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Criação de imagens e vídeos 3D com OpenCV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Matheus Ricardo Uihara Zingarelli	(zinga@icmc.usp.br)</a:t>
            </a:r>
            <a:endParaRPr lang="pt-BR"/>
          </a:p>
        </p:txBody>
      </p:sp>
      <p:pic>
        <p:nvPicPr>
          <p:cNvPr id="5122" name="Picture 2" descr="E:\versionados\1-Meus-Artigos\Minicurso-SemComp2011\imagens\semcom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46" y="4876800"/>
            <a:ext cx="2103454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5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55680425"/>
              </p:ext>
            </p:extLst>
          </p:nvPr>
        </p:nvGraphicFramePr>
        <p:xfrm>
          <a:off x="685800" y="2362200"/>
          <a:ext cx="3200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129467043"/>
              </p:ext>
            </p:extLst>
          </p:nvPr>
        </p:nvGraphicFramePr>
        <p:xfrm>
          <a:off x="5105400" y="2362200"/>
          <a:ext cx="3254151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35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3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versionados\1-Meus-Artigos\Minicurso-SemComp2011\imagens\shrek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612" y="838200"/>
            <a:ext cx="7315201" cy="39624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Criação de vídeo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anáglifo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Projeto 2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7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Abrir vídeo</a:t>
            </a:r>
          </a:p>
          <a:p>
            <a:r>
              <a:rPr lang="pt-BR" dirty="0"/>
              <a:t>Criar </a:t>
            </a:r>
            <a:r>
              <a:rPr lang="pt-BR" dirty="0" smtClean="0"/>
              <a:t>imagem </a:t>
            </a:r>
            <a:r>
              <a:rPr lang="pt-BR" dirty="0"/>
              <a:t>(</a:t>
            </a:r>
            <a:r>
              <a:rPr lang="pt-BR" dirty="0" smtClean="0"/>
              <a:t>anáglifo)</a:t>
            </a:r>
            <a:endParaRPr lang="pt-BR" dirty="0"/>
          </a:p>
          <a:p>
            <a:r>
              <a:rPr lang="pt-BR" dirty="0" smtClean="0"/>
              <a:t>Para cada frame</a:t>
            </a:r>
          </a:p>
          <a:p>
            <a:pPr lvl="1"/>
            <a:r>
              <a:rPr lang="pt-BR" dirty="0" smtClean="0"/>
              <a:t>Separar imagens</a:t>
            </a:r>
          </a:p>
          <a:p>
            <a:pPr lvl="1"/>
            <a:r>
              <a:rPr lang="pt-BR" dirty="0" smtClean="0"/>
              <a:t>Selecionar componentes de cor necessárias</a:t>
            </a:r>
          </a:p>
          <a:p>
            <a:pPr lvl="2"/>
            <a:r>
              <a:rPr lang="pt-BR" dirty="0" smtClean="0"/>
              <a:t>Leitura das imagens</a:t>
            </a:r>
          </a:p>
          <a:p>
            <a:pPr lvl="2"/>
            <a:r>
              <a:rPr lang="pt-BR" dirty="0" smtClean="0"/>
              <a:t>Criação de um anáglifo vermelho-ciano</a:t>
            </a:r>
          </a:p>
          <a:p>
            <a:pPr lvl="1"/>
            <a:r>
              <a:rPr lang="pt-BR" dirty="0" smtClean="0"/>
              <a:t>Gravar anáglifo</a:t>
            </a:r>
          </a:p>
          <a:p>
            <a:r>
              <a:rPr lang="pt-BR" dirty="0">
                <a:hlinkClick r:id="rId3"/>
              </a:rPr>
              <a:t>http://200.136.217.194/videoestereo/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480061" y="6239915"/>
            <a:ext cx="458115" cy="365125"/>
          </a:xfrm>
        </p:spPr>
        <p:txBody>
          <a:bodyPr/>
          <a:lstStyle/>
          <a:p>
            <a:fld id="{794E7EFC-A056-493D-B3F0-DF1698F391A3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Incrementando 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 estéreo </a:t>
            </a:r>
            <a:r>
              <a:rPr lang="pt-BR" dirty="0" smtClean="0"/>
              <a:t>→ 2 formatos</a:t>
            </a:r>
          </a:p>
          <a:p>
            <a:pPr lvl="1"/>
            <a:r>
              <a:rPr lang="pt-BR" dirty="0" smtClean="0"/>
              <a:t>lado-a-lado (</a:t>
            </a:r>
            <a:r>
              <a:rPr lang="pt-BR" i="1" dirty="0" err="1" smtClean="0"/>
              <a:t>side-by-side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acima-abaixo (</a:t>
            </a:r>
            <a:r>
              <a:rPr lang="pt-BR" i="1" dirty="0" err="1" smtClean="0"/>
              <a:t>above-below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  <a:p>
            <a:r>
              <a:rPr lang="pt-BR" dirty="0" smtClean="0"/>
              <a:t>Criar tratamento para vídeos acima-abaixo</a:t>
            </a:r>
          </a:p>
          <a:p>
            <a:r>
              <a:rPr lang="pt-BR" dirty="0" smtClean="0"/>
              <a:t>Adicionar novo parâmetro ao programa para que o usuário informe o tipo do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389625" y="6239915"/>
            <a:ext cx="678480" cy="365125"/>
          </a:xfrm>
        </p:spPr>
        <p:txBody>
          <a:bodyPr/>
          <a:lstStyle/>
          <a:p>
            <a:fld id="{794E7EFC-A056-493D-B3F0-DF1698F391A3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Dúvidas?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Última chance!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0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Referências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>
                <a:ea typeface="Microsoft YaHei" pitchFamily="2"/>
                <a:cs typeface="Mangal" pitchFamily="2"/>
              </a:rPr>
              <a:t>Andrade, L. A., Goularte, R. 2009. </a:t>
            </a:r>
            <a:r>
              <a:rPr lang="pt-BR" dirty="0" err="1">
                <a:ea typeface="Microsoft YaHei" pitchFamily="2"/>
                <a:cs typeface="Mangal" pitchFamily="2"/>
              </a:rPr>
              <a:t>Anaglyphic</a:t>
            </a:r>
            <a:r>
              <a:rPr lang="pt-BR" dirty="0">
                <a:ea typeface="Microsoft YaHei" pitchFamily="2"/>
                <a:cs typeface="Mangal" pitchFamily="2"/>
              </a:rPr>
              <a:t> </a:t>
            </a:r>
            <a:r>
              <a:rPr lang="pt-BR" dirty="0" err="1">
                <a:ea typeface="Microsoft YaHei" pitchFamily="2"/>
                <a:cs typeface="Mangal" pitchFamily="2"/>
              </a:rPr>
              <a:t>stereoscopic</a:t>
            </a:r>
            <a:r>
              <a:rPr lang="pt-BR" dirty="0">
                <a:ea typeface="Microsoft YaHei" pitchFamily="2"/>
                <a:cs typeface="Mangal" pitchFamily="2"/>
              </a:rPr>
              <a:t> </a:t>
            </a:r>
            <a:r>
              <a:rPr lang="pt-BR" dirty="0" err="1">
                <a:ea typeface="Microsoft YaHei" pitchFamily="2"/>
                <a:cs typeface="Mangal" pitchFamily="2"/>
              </a:rPr>
              <a:t>perception</a:t>
            </a:r>
            <a:r>
              <a:rPr lang="pt-BR" dirty="0">
                <a:ea typeface="Microsoft YaHei" pitchFamily="2"/>
                <a:cs typeface="Mangal" pitchFamily="2"/>
              </a:rPr>
              <a:t> </a:t>
            </a:r>
            <a:r>
              <a:rPr lang="pt-BR" dirty="0" err="1">
                <a:ea typeface="Microsoft YaHei" pitchFamily="2"/>
                <a:cs typeface="Mangal" pitchFamily="2"/>
              </a:rPr>
              <a:t>on</a:t>
            </a:r>
            <a:r>
              <a:rPr lang="pt-BR" dirty="0">
                <a:ea typeface="Microsoft YaHei" pitchFamily="2"/>
                <a:cs typeface="Mangal" pitchFamily="2"/>
              </a:rPr>
              <a:t> lossy </a:t>
            </a:r>
            <a:r>
              <a:rPr lang="pt-BR" dirty="0" err="1">
                <a:ea typeface="Microsoft YaHei" pitchFamily="2"/>
                <a:cs typeface="Mangal" pitchFamily="2"/>
              </a:rPr>
              <a:t>compressed</a:t>
            </a:r>
            <a:r>
              <a:rPr lang="pt-BR" dirty="0">
                <a:ea typeface="Microsoft YaHei" pitchFamily="2"/>
                <a:cs typeface="Mangal" pitchFamily="2"/>
              </a:rPr>
              <a:t> digital </a:t>
            </a:r>
            <a:r>
              <a:rPr lang="pt-BR" dirty="0" err="1">
                <a:ea typeface="Microsoft YaHei" pitchFamily="2"/>
                <a:cs typeface="Mangal" pitchFamily="2"/>
              </a:rPr>
              <a:t>videos</a:t>
            </a:r>
            <a:r>
              <a:rPr lang="pt-BR" i="1" dirty="0">
                <a:ea typeface="Microsoft YaHei" pitchFamily="2"/>
                <a:cs typeface="Mangal" pitchFamily="2"/>
              </a:rPr>
              <a:t>. In </a:t>
            </a:r>
            <a:r>
              <a:rPr lang="pt-BR" i="1" dirty="0" err="1">
                <a:ea typeface="Microsoft YaHei" pitchFamily="2"/>
                <a:cs typeface="Mangal" pitchFamily="2"/>
              </a:rPr>
              <a:t>Proceedings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of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the</a:t>
            </a:r>
            <a:r>
              <a:rPr lang="pt-BR" i="1" dirty="0">
                <a:ea typeface="Microsoft YaHei" pitchFamily="2"/>
                <a:cs typeface="Mangal" pitchFamily="2"/>
              </a:rPr>
              <a:t> XV </a:t>
            </a:r>
            <a:r>
              <a:rPr lang="pt-BR" i="1" dirty="0" err="1">
                <a:ea typeface="Microsoft YaHei" pitchFamily="2"/>
                <a:cs typeface="Mangal" pitchFamily="2"/>
              </a:rPr>
              <a:t>Brazilian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Symposium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on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Multimedia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and</a:t>
            </a:r>
            <a:r>
              <a:rPr lang="pt-BR" i="1" dirty="0">
                <a:ea typeface="Microsoft YaHei" pitchFamily="2"/>
                <a:cs typeface="Mangal" pitchFamily="2"/>
              </a:rPr>
              <a:t> </a:t>
            </a:r>
            <a:r>
              <a:rPr lang="pt-BR" i="1" dirty="0" err="1">
                <a:ea typeface="Microsoft YaHei" pitchFamily="2"/>
                <a:cs typeface="Mangal" pitchFamily="2"/>
              </a:rPr>
              <a:t>the</a:t>
            </a:r>
            <a:r>
              <a:rPr lang="pt-BR" i="1" dirty="0">
                <a:ea typeface="Microsoft YaHei" pitchFamily="2"/>
                <a:cs typeface="Mangal" pitchFamily="2"/>
              </a:rPr>
              <a:t> Web </a:t>
            </a:r>
            <a:r>
              <a:rPr lang="pt-BR" dirty="0">
                <a:ea typeface="Microsoft YaHei" pitchFamily="2"/>
                <a:cs typeface="Mangal" pitchFamily="2"/>
              </a:rPr>
              <a:t>(</a:t>
            </a:r>
            <a:r>
              <a:rPr lang="pt-BR" dirty="0" err="1">
                <a:ea typeface="Microsoft YaHei" pitchFamily="2"/>
                <a:cs typeface="Mangal" pitchFamily="2"/>
              </a:rPr>
              <a:t>WebMedia</a:t>
            </a:r>
            <a:r>
              <a:rPr lang="pt-BR" dirty="0">
                <a:ea typeface="Microsoft YaHei" pitchFamily="2"/>
                <a:cs typeface="Mangal" pitchFamily="2"/>
              </a:rPr>
              <a:t> '09). Fortaleza, v.1, n.1, 226-233.  </a:t>
            </a:r>
            <a:r>
              <a:rPr lang="pt-BR" dirty="0" smtClean="0">
                <a:ea typeface="Microsoft YaHei" pitchFamily="2"/>
                <a:cs typeface="Mangal" pitchFamily="2"/>
              </a:rPr>
              <a:t>DOI=</a:t>
            </a:r>
            <a:r>
              <a:rPr lang="pt-BR" dirty="0" smtClean="0">
                <a:hlinkClick r:id="rId2"/>
              </a:rPr>
              <a:t>10.1145/1858477.1858506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Bradski</a:t>
            </a:r>
            <a:r>
              <a:rPr lang="pt-BR" dirty="0" smtClean="0"/>
              <a:t>, G; </a:t>
            </a:r>
            <a:r>
              <a:rPr lang="pt-BR" dirty="0" err="1" smtClean="0"/>
              <a:t>Kaehler</a:t>
            </a:r>
            <a:r>
              <a:rPr lang="pt-BR" dirty="0" smtClean="0"/>
              <a:t>, A. – Learning OpenCV: Computer Vision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OpenCV Library. </a:t>
            </a:r>
            <a:r>
              <a:rPr lang="pt-BR" dirty="0" err="1" smtClean="0"/>
              <a:t>O’Reilly</a:t>
            </a:r>
            <a:r>
              <a:rPr lang="pt-BR" dirty="0" smtClean="0"/>
              <a:t>, 2008.</a:t>
            </a:r>
          </a:p>
          <a:p>
            <a:endParaRPr lang="pt-BR" dirty="0" smtClean="0"/>
          </a:p>
          <a:p>
            <a:r>
              <a:rPr lang="pt-BR" dirty="0" smtClean="0"/>
              <a:t>OpenCV Wiki - </a:t>
            </a:r>
            <a:r>
              <a:rPr lang="pt-BR" dirty="0" smtClean="0">
                <a:hlinkClick r:id="rId3"/>
              </a:rPr>
              <a:t>http://opencv.willowgarage.com/wiki/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OpenNet</a:t>
            </a:r>
            <a:r>
              <a:rPr lang="pt-BR" dirty="0" smtClean="0"/>
              <a:t> </a:t>
            </a:r>
            <a:r>
              <a:rPr lang="pt-BR" dirty="0" err="1" smtClean="0"/>
              <a:t>Bulletin</a:t>
            </a:r>
            <a:r>
              <a:rPr lang="pt-BR" dirty="0" smtClean="0"/>
              <a:t> – </a:t>
            </a:r>
            <a:r>
              <a:rPr lang="pt-BR" dirty="0" err="1" smtClean="0"/>
              <a:t>China’s</a:t>
            </a:r>
            <a:r>
              <a:rPr lang="pt-BR" dirty="0" smtClean="0"/>
              <a:t> Green </a:t>
            </a:r>
            <a:r>
              <a:rPr lang="pt-BR" dirty="0" err="1" smtClean="0"/>
              <a:t>Dam</a:t>
            </a:r>
            <a:r>
              <a:rPr lang="pt-BR" dirty="0" smtClean="0"/>
              <a:t>: The </a:t>
            </a:r>
            <a:r>
              <a:rPr lang="pt-BR" dirty="0" err="1" smtClean="0"/>
              <a:t>Implications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Government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r>
              <a:rPr lang="pt-BR" dirty="0" smtClean="0"/>
              <a:t> </a:t>
            </a:r>
            <a:r>
              <a:rPr lang="pt-BR" dirty="0" err="1" smtClean="0"/>
              <a:t>Encroaching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Home PC. Disponível em </a:t>
            </a:r>
            <a:r>
              <a:rPr lang="pt-BR" dirty="0" smtClean="0">
                <a:hlinkClick r:id="rId4"/>
              </a:rPr>
              <a:t>http://opennet.net/sites/opennet.net/files/GreenDam_bulletin.pdf</a:t>
            </a:r>
            <a:r>
              <a:rPr lang="pt-BR" dirty="0" smtClean="0"/>
              <a:t> (Acesso em 16/09/2011)</a:t>
            </a:r>
          </a:p>
          <a:p>
            <a:endParaRPr lang="pt-BR" dirty="0" smtClean="0"/>
          </a:p>
          <a:p>
            <a:r>
              <a:rPr lang="pt-BR" dirty="0" smtClean="0"/>
              <a:t>ZINGARELLI</a:t>
            </a:r>
            <a:r>
              <a:rPr lang="pt-BR" dirty="0"/>
              <a:t>, M. R. U. – Reversão de imagens e vídeos estereoscópicos anaglíficos ao par estéreo original. 2011. 59f. Monografia de qualificação (Mestrado) – Instituto de Ciências Matemáticas e de Computação, Universidade de São Paulo, São Carlos, 2011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474670" y="6239915"/>
            <a:ext cx="525775" cy="365125"/>
          </a:xfrm>
        </p:spPr>
        <p:txBody>
          <a:bodyPr/>
          <a:lstStyle/>
          <a:p>
            <a:fld id="{794E7EFC-A056-493D-B3F0-DF1698F391A3}" type="slidenum">
              <a:rPr lang="en-US" smtClean="0"/>
              <a:pPr/>
              <a:t>105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0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Iconografia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Panasonic - </a:t>
            </a:r>
            <a:r>
              <a:rPr lang="pt-BR" dirty="0" smtClean="0">
                <a:ea typeface="Microsoft YaHei" pitchFamily="2"/>
                <a:cs typeface="Mangal" pitchFamily="2"/>
                <a:hlinkClick r:id="rId2"/>
              </a:rPr>
              <a:t>http</a:t>
            </a:r>
            <a:r>
              <a:rPr lang="pt-BR" dirty="0">
                <a:ea typeface="Microsoft YaHei" pitchFamily="2"/>
                <a:cs typeface="Mangal" pitchFamily="2"/>
                <a:hlinkClick r:id="rId2"/>
              </a:rPr>
              <a:t>://</a:t>
            </a:r>
            <a:r>
              <a:rPr lang="pt-BR" dirty="0" smtClean="0">
                <a:ea typeface="Microsoft YaHei" pitchFamily="2"/>
                <a:cs typeface="Mangal" pitchFamily="2"/>
                <a:hlinkClick r:id="rId2"/>
              </a:rPr>
              <a:t>panasonic.biz/sav/broch_bdf/AG-3DA1_e.pdf</a:t>
            </a:r>
            <a:endParaRPr lang="pt-BR" dirty="0" smtClean="0">
              <a:ea typeface="Microsoft YaHei" pitchFamily="2"/>
              <a:cs typeface="Mangal" pitchFamily="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>
                <a:ea typeface="Microsoft YaHei" pitchFamily="2"/>
                <a:cs typeface="Mangal" pitchFamily="2"/>
              </a:rPr>
              <a:t>Shrek 3D - </a:t>
            </a:r>
            <a:r>
              <a:rPr lang="pt-BR" dirty="0">
                <a:ea typeface="Microsoft YaHei" pitchFamily="2"/>
                <a:cs typeface="Mangal" pitchFamily="2"/>
                <a:hlinkClick r:id="rId3"/>
              </a:rPr>
              <a:t>http://3dindia.com/wp-content/gallery/shrek-3d-screen-shots/vlcsnap-2010-01-21-10h56m01s188.png</a:t>
            </a:r>
          </a:p>
          <a:p>
            <a:r>
              <a:rPr lang="pt-BR" dirty="0" smtClean="0"/>
              <a:t>Acesso em 16/09/2011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474670" y="6239915"/>
            <a:ext cx="525775" cy="365125"/>
          </a:xfrm>
        </p:spPr>
        <p:txBody>
          <a:bodyPr/>
          <a:lstStyle/>
          <a:p>
            <a:fld id="{794E7EFC-A056-493D-B3F0-DF1698F391A3}" type="slidenum">
              <a:rPr lang="en-US" smtClean="0"/>
              <a:pPr/>
              <a:t>106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18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Links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9054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OpenCV</a:t>
            </a:r>
          </a:p>
          <a:p>
            <a:pPr lvl="1"/>
            <a:r>
              <a:rPr lang="pt-BR" dirty="0" smtClean="0"/>
              <a:t>Rastreamento</a:t>
            </a:r>
          </a:p>
          <a:p>
            <a:pPr lvl="2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www.youtube.com/watch?v=RhPtylhWHFI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Reconhecimento facial/gestos</a:t>
            </a:r>
          </a:p>
          <a:p>
            <a:pPr lvl="2"/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www.youtube.com/watch?v=B4dwu3si9x0</a:t>
            </a:r>
            <a:r>
              <a:rPr lang="pt-BR" dirty="0" smtClean="0"/>
              <a:t> </a:t>
            </a:r>
            <a:endParaRPr lang="pt-BR" dirty="0" smtClean="0"/>
          </a:p>
          <a:p>
            <a:pPr lvl="1"/>
            <a:r>
              <a:rPr lang="pt-BR" dirty="0" smtClean="0"/>
              <a:t>Segmentação</a:t>
            </a:r>
          </a:p>
          <a:p>
            <a:pPr lvl="2"/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www.youtube.com/watch?v=ysSbYYWuAQg</a:t>
            </a:r>
            <a:r>
              <a:rPr lang="pt-BR" dirty="0" smtClean="0"/>
              <a:t> </a:t>
            </a:r>
            <a:endParaRPr lang="pt-BR" dirty="0" smtClean="0"/>
          </a:p>
          <a:p>
            <a:pPr lvl="1"/>
            <a:r>
              <a:rPr lang="pt-BR" dirty="0" err="1" smtClean="0"/>
              <a:t>Kinect</a:t>
            </a:r>
            <a:endParaRPr lang="pt-BR" dirty="0" smtClean="0"/>
          </a:p>
          <a:p>
            <a:pPr lvl="2"/>
            <a:r>
              <a:rPr lang="pt-BR" dirty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www.youtube.com/watch?v=0ITClcO8Wxg</a:t>
            </a:r>
            <a:r>
              <a:rPr lang="pt-BR" dirty="0" smtClean="0"/>
              <a:t> 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474670" y="6239915"/>
            <a:ext cx="525775" cy="365125"/>
          </a:xfrm>
        </p:spPr>
        <p:txBody>
          <a:bodyPr/>
          <a:lstStyle/>
          <a:p>
            <a:fld id="{794E7EFC-A056-493D-B3F0-DF1698F391A3}" type="slidenum">
              <a:rPr lang="en-US" smtClean="0"/>
              <a:pPr/>
              <a:t>107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66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Contato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zinga@icmc.usp.br</a:t>
            </a:r>
            <a:endParaRPr lang="pt-BR" dirty="0" smtClean="0"/>
          </a:p>
          <a:p>
            <a:r>
              <a:rPr lang="pt-BR" dirty="0"/>
              <a:t>Intermídia 6-209</a:t>
            </a:r>
          </a:p>
          <a:p>
            <a:r>
              <a:rPr lang="pt-BR" dirty="0" smtClean="0">
                <a:hlinkClick r:id="rId3"/>
              </a:rPr>
              <a:t>http://www.icmc.usp.br/~zinga/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http://viva3d.blogspot.com/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474670" y="6239915"/>
            <a:ext cx="525775" cy="365125"/>
          </a:xfrm>
        </p:spPr>
        <p:txBody>
          <a:bodyPr/>
          <a:lstStyle/>
          <a:p>
            <a:fld id="{794E7EFC-A056-493D-B3F0-DF1698F391A3}" type="slidenum">
              <a:rPr lang="en-US" smtClean="0"/>
              <a:pPr/>
              <a:t>108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2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OBRIGADO!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pic>
        <p:nvPicPr>
          <p:cNvPr id="5122" name="Picture 2" descr="E:\versionados\1-Meus-Artigos\Minicurso-SemComp2011\imagens\semcom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46" y="4876800"/>
            <a:ext cx="2103454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3D estereoscópico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Nem todos conseguem visualizar...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393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3D estereoscópico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Nem todos conseguem visualizar...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8" name="Picture 3" descr="C:\Documents and Settings\Matheus\Desktop\Mestrado\1-Meus-Artigos\Minicurso-SemComp2011\imagens\daltonis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60" y="2970885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9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Agenda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OpenCV 101</a:t>
            </a:r>
          </a:p>
          <a:p>
            <a:r>
              <a:rPr lang="pt-BR" dirty="0" smtClean="0"/>
              <a:t>Imagens: funções básicas</a:t>
            </a:r>
          </a:p>
          <a:p>
            <a:r>
              <a:rPr lang="pt-BR" dirty="0" smtClean="0"/>
              <a:t>Fundamentos 3D estereoscópico</a:t>
            </a:r>
          </a:p>
          <a:p>
            <a:r>
              <a:rPr lang="pt-BR" dirty="0" smtClean="0"/>
              <a:t>Criação de imagem </a:t>
            </a:r>
            <a:r>
              <a:rPr lang="pt-BR" dirty="0" err="1" smtClean="0"/>
              <a:t>anáglifa</a:t>
            </a:r>
            <a:endParaRPr lang="pt-BR" dirty="0" smtClean="0"/>
          </a:p>
          <a:p>
            <a:r>
              <a:rPr lang="pt-BR" dirty="0" smtClean="0"/>
              <a:t>Vídeos: funções básicas</a:t>
            </a:r>
          </a:p>
          <a:p>
            <a:r>
              <a:rPr lang="pt-BR" dirty="0" smtClean="0"/>
              <a:t>Criação de vídeo </a:t>
            </a:r>
            <a:r>
              <a:rPr lang="pt-BR" dirty="0" smtClean="0"/>
              <a:t>anáglifo</a:t>
            </a:r>
            <a:endParaRPr lang="pt-BR" dirty="0" smtClean="0"/>
          </a:p>
          <a:p>
            <a:r>
              <a:rPr lang="pt-BR" dirty="0" smtClean="0"/>
              <a:t>Material de referência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53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101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Começando</a:t>
            </a:r>
            <a:r>
              <a:rPr lang="en-US" smtClean="0"/>
              <a:t>…</a:t>
            </a:r>
            <a:endParaRPr lang="en-US"/>
          </a:p>
        </p:txBody>
      </p:sp>
      <p:pic>
        <p:nvPicPr>
          <p:cNvPr id="3074" name="Picture 2" descr="E:\versionados\1-Meus-Artigos\Minicurso-SemComp2011\imagens\OpenCV_Logo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41" y="533400"/>
            <a:ext cx="28456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Material baseado no Livro de </a:t>
            </a:r>
            <a:r>
              <a:rPr lang="pt-BR" i="1" dirty="0" err="1" smtClean="0">
                <a:hlinkClick r:id="rId2"/>
              </a:rPr>
              <a:t>Bradski</a:t>
            </a:r>
            <a:r>
              <a:rPr lang="pt-BR" i="1" dirty="0" smtClean="0">
                <a:hlinkClick r:id="rId2"/>
              </a:rPr>
              <a:t> &amp; </a:t>
            </a:r>
            <a:r>
              <a:rPr lang="pt-BR" i="1" dirty="0" err="1" smtClean="0">
                <a:hlinkClick r:id="rId2"/>
              </a:rPr>
              <a:t>Kaehler</a:t>
            </a:r>
            <a:endParaRPr lang="pt-BR" i="1" dirty="0" smtClean="0"/>
          </a:p>
          <a:p>
            <a:r>
              <a:rPr lang="pt-BR" i="1" dirty="0">
                <a:hlinkClick r:id="rId2"/>
              </a:rPr>
              <a:t>http://</a:t>
            </a:r>
            <a:r>
              <a:rPr lang="pt-BR" i="1" dirty="0" smtClean="0">
                <a:hlinkClick r:id="rId2"/>
              </a:rPr>
              <a:t>www.amazon.com/Learning-OpenCV-Computer-Vision-Library/dp/0596516134</a:t>
            </a:r>
            <a:endParaRPr lang="pt-BR" i="1" dirty="0" smtClean="0"/>
          </a:p>
          <a:p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65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é?</a:t>
            </a:r>
          </a:p>
          <a:p>
            <a:r>
              <a:rPr lang="pt-BR" smtClean="0"/>
              <a:t>Para que serve?</a:t>
            </a:r>
          </a:p>
          <a:p>
            <a:r>
              <a:rPr lang="pt-BR" smtClean="0"/>
              <a:t>Quem utiliza?</a:t>
            </a:r>
          </a:p>
          <a:p>
            <a:r>
              <a:rPr lang="pt-BR" smtClean="0"/>
              <a:t>Como programo?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52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 </a:t>
            </a:r>
            <a:r>
              <a:rPr lang="pt-BR" smtClean="0"/>
              <a:t>que</a:t>
            </a:r>
            <a:r>
              <a:rPr lang="en-US" smtClean="0"/>
              <a:t> é?</a:t>
            </a:r>
          </a:p>
          <a:p>
            <a:pPr marL="0" indent="0">
              <a:buNone/>
            </a:pPr>
            <a:r>
              <a:rPr lang="en-US" b="1" i="1" smtClean="0"/>
              <a:t>“OpenCV</a:t>
            </a:r>
            <a:r>
              <a:rPr lang="en-US" i="1" smtClean="0"/>
              <a:t> (</a:t>
            </a:r>
            <a:r>
              <a:rPr lang="en-US" b="1" i="1" smtClean="0"/>
              <a:t>Open</a:t>
            </a:r>
            <a:r>
              <a:rPr lang="en-US" i="1" smtClean="0"/>
              <a:t> Source </a:t>
            </a:r>
            <a:r>
              <a:rPr lang="en-US" b="1" i="1" smtClean="0"/>
              <a:t>C</a:t>
            </a:r>
            <a:r>
              <a:rPr lang="en-US" i="1" smtClean="0"/>
              <a:t>omputer </a:t>
            </a:r>
            <a:r>
              <a:rPr lang="en-US" b="1" i="1" smtClean="0"/>
              <a:t>V</a:t>
            </a:r>
            <a:r>
              <a:rPr lang="en-US" i="1" smtClean="0"/>
              <a:t>ision) is a </a:t>
            </a:r>
            <a:r>
              <a:rPr lang="en-US" i="1" u="sng" smtClean="0"/>
              <a:t>library</a:t>
            </a:r>
            <a:r>
              <a:rPr lang="en-US" i="1" smtClean="0"/>
              <a:t> of programming functions for real time </a:t>
            </a:r>
            <a:r>
              <a:rPr lang="en-US" i="1" u="sng" smtClean="0"/>
              <a:t>computer vision</a:t>
            </a:r>
            <a:r>
              <a:rPr lang="en-US" i="1" smtClean="0"/>
              <a:t>.” (OpenCV Wiki)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Para que serve?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157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– O </a:t>
            </a:r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que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é?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Milhares de algoritmos otimizados visando eficiência</a:t>
            </a:r>
          </a:p>
          <a:p>
            <a:r>
              <a:rPr lang="pt-BR" dirty="0" smtClean="0"/>
              <a:t>Rapidez na criação de aplicações de visão computacional → reuso </a:t>
            </a:r>
          </a:p>
          <a:p>
            <a:r>
              <a:rPr lang="pt-BR" dirty="0" smtClean="0"/>
              <a:t>Origem nos laboratórios da Intel</a:t>
            </a:r>
          </a:p>
          <a:p>
            <a:r>
              <a:rPr lang="pt-BR" i="1" dirty="0" smtClean="0"/>
              <a:t>Open </a:t>
            </a:r>
            <a:r>
              <a:rPr lang="pt-BR" i="1" dirty="0" err="1" smtClean="0"/>
              <a:t>Source</a:t>
            </a:r>
            <a:r>
              <a:rPr lang="pt-BR" i="1" dirty="0" smtClean="0"/>
              <a:t> </a:t>
            </a:r>
            <a:r>
              <a:rPr lang="pt-BR" dirty="0" smtClean="0"/>
              <a:t>sob a licença BSD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32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dirty="0" smtClean="0"/>
              <a:t>Para que serve?</a:t>
            </a:r>
          </a:p>
          <a:p>
            <a:pPr lvl="1"/>
            <a:r>
              <a:rPr lang="pt-BR" dirty="0" smtClean="0"/>
              <a:t>Muita coisa</a:t>
            </a:r>
          </a:p>
          <a:p>
            <a:pPr lvl="2"/>
            <a:r>
              <a:rPr lang="pt-BR" dirty="0" smtClean="0"/>
              <a:t>Processamento </a:t>
            </a:r>
            <a:r>
              <a:rPr lang="pt-BR" dirty="0" smtClean="0"/>
              <a:t>de imagens, calibração de câmeras, monitoramento</a:t>
            </a:r>
            <a:r>
              <a:rPr lang="pt-BR" dirty="0" smtClean="0"/>
              <a:t>, </a:t>
            </a:r>
            <a:r>
              <a:rPr lang="pt-BR" dirty="0" smtClean="0">
                <a:hlinkClick r:id="rId3"/>
              </a:rPr>
              <a:t>rastreamento</a:t>
            </a:r>
            <a:r>
              <a:rPr lang="pt-BR" dirty="0" smtClean="0"/>
              <a:t>, </a:t>
            </a:r>
            <a:r>
              <a:rPr lang="pt-BR" dirty="0" smtClean="0">
                <a:hlinkClick r:id="rId4"/>
              </a:rPr>
              <a:t>reconhecimento facial/gestos</a:t>
            </a:r>
            <a:r>
              <a:rPr lang="pt-BR" dirty="0" smtClean="0"/>
              <a:t>, análise de imagens médicas, </a:t>
            </a:r>
            <a:r>
              <a:rPr lang="pt-BR" dirty="0" smtClean="0">
                <a:hlinkClick r:id="rId5"/>
              </a:rPr>
              <a:t>segmentação</a:t>
            </a:r>
            <a:r>
              <a:rPr lang="pt-BR" dirty="0" smtClean="0"/>
              <a:t>, </a:t>
            </a:r>
            <a:r>
              <a:rPr lang="pt-BR" dirty="0" err="1" smtClean="0">
                <a:hlinkClick r:id="rId6"/>
              </a:rPr>
              <a:t>Kinect</a:t>
            </a:r>
            <a:r>
              <a:rPr lang="pt-BR" dirty="0" smtClean="0"/>
              <a:t>, </a:t>
            </a:r>
            <a:r>
              <a:rPr lang="pt-BR" dirty="0" smtClean="0"/>
              <a:t>... 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74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Apresentação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Conhecimento Técnico</a:t>
            </a:r>
          </a:p>
          <a:p>
            <a:pPr lvl="1"/>
            <a:r>
              <a:rPr lang="pt-BR" dirty="0" smtClean="0"/>
              <a:t>C / C++</a:t>
            </a:r>
          </a:p>
          <a:p>
            <a:pPr lvl="1"/>
            <a:r>
              <a:rPr lang="pt-BR" dirty="0" smtClean="0"/>
              <a:t>Básico</a:t>
            </a:r>
          </a:p>
          <a:p>
            <a:pPr lvl="2"/>
            <a:r>
              <a:rPr lang="pt-BR" dirty="0" err="1" smtClean="0"/>
              <a:t>printf</a:t>
            </a:r>
            <a:r>
              <a:rPr lang="pt-BR" dirty="0" smtClean="0"/>
              <a:t>()</a:t>
            </a:r>
          </a:p>
          <a:p>
            <a:pPr lvl="2"/>
            <a:r>
              <a:rPr lang="pt-BR" dirty="0" err="1" smtClean="0"/>
              <a:t>struct</a:t>
            </a:r>
            <a:endParaRPr lang="pt-BR" dirty="0" smtClean="0"/>
          </a:p>
          <a:p>
            <a:pPr lvl="2"/>
            <a:r>
              <a:rPr lang="pt-BR" dirty="0" smtClean="0"/>
              <a:t>loop</a:t>
            </a:r>
          </a:p>
          <a:p>
            <a:pPr lvl="2"/>
            <a:r>
              <a:rPr lang="pt-BR" dirty="0" smtClean="0"/>
              <a:t>Argumentos de linha de comando</a:t>
            </a:r>
          </a:p>
          <a:p>
            <a:pPr lvl="2"/>
            <a:r>
              <a:rPr lang="pt-BR" dirty="0" smtClean="0"/>
              <a:t>Funções</a:t>
            </a:r>
          </a:p>
          <a:p>
            <a:pPr lvl="2"/>
            <a:r>
              <a:rPr lang="pt-BR" dirty="0" smtClean="0"/>
              <a:t>Ponteiros</a:t>
            </a:r>
          </a:p>
          <a:p>
            <a:pPr lvl="2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dirty="0" smtClean="0"/>
              <a:t>Para que serve?</a:t>
            </a:r>
          </a:p>
          <a:p>
            <a:pPr lvl="1"/>
            <a:r>
              <a:rPr lang="pt-BR" dirty="0" smtClean="0"/>
              <a:t>Muita coisa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Processamento de imagens</a:t>
            </a:r>
            <a:r>
              <a:rPr lang="pt-BR" dirty="0" smtClean="0"/>
              <a:t>, calibração de câmeras, monitoramento, </a:t>
            </a:r>
            <a:r>
              <a:rPr lang="pt-BR" dirty="0" smtClean="0">
                <a:hlinkClick r:id="rId2"/>
              </a:rPr>
              <a:t>rastreamento</a:t>
            </a:r>
            <a:r>
              <a:rPr lang="pt-BR" dirty="0" smtClean="0"/>
              <a:t>, </a:t>
            </a:r>
            <a:r>
              <a:rPr lang="pt-BR" dirty="0" smtClean="0">
                <a:hlinkClick r:id="rId3"/>
              </a:rPr>
              <a:t>reconhecimento facial/gestos</a:t>
            </a:r>
            <a:r>
              <a:rPr lang="pt-BR" dirty="0" smtClean="0"/>
              <a:t>, análise de imagens médicas, </a:t>
            </a:r>
            <a:r>
              <a:rPr lang="pt-BR" dirty="0" smtClean="0">
                <a:hlinkClick r:id="rId4"/>
              </a:rPr>
              <a:t>segmentação</a:t>
            </a:r>
            <a:r>
              <a:rPr lang="pt-BR" dirty="0" smtClean="0"/>
              <a:t>, </a:t>
            </a:r>
            <a:r>
              <a:rPr lang="pt-BR" dirty="0" err="1" smtClean="0">
                <a:hlinkClick r:id="rId5"/>
              </a:rPr>
              <a:t>Kinect</a:t>
            </a:r>
            <a:r>
              <a:rPr lang="pt-BR" dirty="0" smtClean="0"/>
              <a:t>, ... 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</a:p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o explicativo retangular 3"/>
          <p:cNvSpPr/>
          <p:nvPr/>
        </p:nvSpPr>
        <p:spPr>
          <a:xfrm>
            <a:off x="4267200" y="2133600"/>
            <a:ext cx="2133600" cy="762000"/>
          </a:xfrm>
          <a:prstGeom prst="wedgeRectCallout">
            <a:avLst>
              <a:gd name="adj1" fmla="val -83317"/>
              <a:gd name="adj2" fmla="val 1096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Objeto de interesse para o minicurso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79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– Para que serve?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67" y="1600200"/>
            <a:ext cx="6017666" cy="4525963"/>
          </a:xfrm>
        </p:spPr>
      </p:pic>
      <p:sp>
        <p:nvSpPr>
          <p:cNvPr id="5" name="CaixaDeTexto 4"/>
          <p:cNvSpPr txBox="1"/>
          <p:nvPr/>
        </p:nvSpPr>
        <p:spPr>
          <a:xfrm>
            <a:off x="1524000" y="6248400"/>
            <a:ext cx="601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Algumas funções do OpenCV (OpenCV - Wiki)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53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Para que serve?</a:t>
            </a:r>
          </a:p>
          <a:p>
            <a:r>
              <a:rPr lang="pt-BR" smtClean="0"/>
              <a:t>Quem utiliza?</a:t>
            </a:r>
          </a:p>
          <a:p>
            <a:pPr lvl="1"/>
            <a:r>
              <a:rPr lang="pt-BR" smtClean="0"/>
              <a:t>Muitas empresas</a:t>
            </a:r>
          </a:p>
          <a:p>
            <a:pPr lvl="2"/>
            <a:r>
              <a:rPr lang="pt-BR" smtClean="0"/>
              <a:t>Google, Yahoo, Microsoft, Intel, IBM, </a:t>
            </a:r>
            <a:r>
              <a:rPr lang="en-US" smtClean="0"/>
              <a:t>Sony, Honda, Toyota, Applied Minds, </a:t>
            </a:r>
            <a:r>
              <a:rPr lang="en-US" err="1" smtClean="0"/>
              <a:t>VideoSurf</a:t>
            </a:r>
            <a:r>
              <a:rPr lang="en-US" smtClean="0"/>
              <a:t>, </a:t>
            </a:r>
            <a:r>
              <a:rPr lang="en-US" err="1" smtClean="0"/>
              <a:t>Zeitera</a:t>
            </a:r>
            <a:r>
              <a:rPr lang="en-US" smtClean="0"/>
              <a:t>,…</a:t>
            </a:r>
          </a:p>
          <a:p>
            <a:pPr lvl="1"/>
            <a:r>
              <a:rPr lang="en-US" err="1" smtClean="0"/>
              <a:t>Governos</a:t>
            </a:r>
            <a:endParaRPr lang="en-US" smtClean="0"/>
          </a:p>
          <a:p>
            <a:pPr lvl="2"/>
            <a:r>
              <a:rPr lang="en-US" i="1" smtClean="0"/>
              <a:t>Green Dam</a:t>
            </a:r>
            <a:r>
              <a:rPr lang="en-US" smtClean="0"/>
              <a:t> da China</a:t>
            </a:r>
          </a:p>
          <a:p>
            <a:pPr marL="914400" lvl="2" indent="0">
              <a:buNone/>
            </a:pPr>
            <a:r>
              <a:rPr lang="en-US" smtClean="0"/>
              <a:t>	</a:t>
            </a:r>
            <a:r>
              <a:rPr lang="en-US" i="1" smtClean="0"/>
              <a:t>“The purported intent of the Green Dam software is to filter 	harmful online text and image content in order to prevent 	the effects of this information on youth and promote a healthy 	and harmonious Internet environment”</a:t>
            </a:r>
          </a:p>
          <a:p>
            <a:pPr marL="914400" lvl="2" indent="0" algn="r">
              <a:buNone/>
            </a:pPr>
            <a:r>
              <a:rPr lang="en-US" i="1" smtClean="0"/>
              <a:t>(</a:t>
            </a:r>
            <a:r>
              <a:rPr lang="en-US" i="1" err="1" smtClean="0"/>
              <a:t>OpenNet</a:t>
            </a:r>
            <a:r>
              <a:rPr lang="en-US" i="1"/>
              <a:t> </a:t>
            </a:r>
            <a:r>
              <a:rPr lang="en-US" i="1" smtClean="0"/>
              <a:t>Bulletin)</a:t>
            </a:r>
            <a:endParaRPr lang="pt-BR" i="1" smtClean="0"/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Como programo?</a:t>
            </a:r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33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O que é?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Para que serve?</a:t>
            </a:r>
          </a:p>
          <a:p>
            <a:r>
              <a:rPr lang="pt-BR" smtClean="0">
                <a:solidFill>
                  <a:schemeClr val="bg1">
                    <a:lumMod val="75000"/>
                  </a:schemeClr>
                </a:solidFill>
              </a:rPr>
              <a:t>Quem utiliza?</a:t>
            </a:r>
            <a:endParaRPr lang="pt-BR" i="1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smtClean="0"/>
              <a:t>Como programo?</a:t>
            </a:r>
          </a:p>
          <a:p>
            <a:pPr lvl="1"/>
            <a:r>
              <a:rPr lang="pt-BR" smtClean="0"/>
              <a:t>C, C++, Python</a:t>
            </a:r>
          </a:p>
          <a:p>
            <a:pPr lvl="1"/>
            <a:r>
              <a:rPr lang="pt-BR" smtClean="0"/>
              <a:t>Em desenvolvimento: Java, </a:t>
            </a:r>
            <a:r>
              <a:rPr lang="pt-BR" err="1" smtClean="0"/>
              <a:t>Ruby</a:t>
            </a:r>
            <a:r>
              <a:rPr lang="pt-BR" smtClean="0"/>
              <a:t>, </a:t>
            </a:r>
            <a:r>
              <a:rPr lang="pt-BR" err="1" smtClean="0"/>
              <a:t>Matlab</a:t>
            </a:r>
            <a:r>
              <a:rPr lang="pt-BR" smtClean="0"/>
              <a:t> e outros times paralelos</a:t>
            </a:r>
          </a:p>
          <a:p>
            <a:pPr lvl="1"/>
            <a:r>
              <a:rPr lang="pt-BR" smtClean="0"/>
              <a:t>Windows, Linux, </a:t>
            </a:r>
            <a:r>
              <a:rPr lang="pt-BR" err="1" smtClean="0"/>
              <a:t>Android</a:t>
            </a:r>
            <a:r>
              <a:rPr lang="pt-BR" smtClean="0"/>
              <a:t>, Mac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50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OpenCV – Como Programo?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Download do OpenCV</a:t>
            </a:r>
          </a:p>
          <a:p>
            <a:pPr lvl="1"/>
            <a:r>
              <a:rPr lang="pt-BR" dirty="0" smtClean="0">
                <a:hlinkClick r:id="rId2"/>
              </a:rPr>
              <a:t>http://sourceforge.net/projects/opencvlibrary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Wiki </a:t>
            </a:r>
            <a:endParaRPr lang="pt-BR" dirty="0" smtClean="0"/>
          </a:p>
          <a:p>
            <a:pPr lvl="1"/>
            <a:r>
              <a:rPr lang="pt-BR" dirty="0" smtClean="0"/>
              <a:t>Guias para </a:t>
            </a:r>
            <a:r>
              <a:rPr lang="pt-BR" dirty="0" smtClean="0"/>
              <a:t>compilar/instalar</a:t>
            </a:r>
          </a:p>
          <a:p>
            <a:pPr lvl="1"/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opencv.willowgarage.com/wiki/FullOpenCVWiki</a:t>
            </a:r>
            <a:r>
              <a:rPr lang="pt-BR" dirty="0" smtClean="0"/>
              <a:t>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Documentação </a:t>
            </a:r>
          </a:p>
          <a:p>
            <a:pPr lvl="1"/>
            <a:r>
              <a:rPr lang="pt-BR" dirty="0"/>
              <a:t>Referência para funções</a:t>
            </a:r>
          </a:p>
          <a:p>
            <a:pPr lvl="1"/>
            <a:r>
              <a:rPr lang="pt-BR" dirty="0" smtClean="0">
                <a:hlinkClick r:id="rId4"/>
              </a:rPr>
              <a:t>http</a:t>
            </a:r>
            <a:r>
              <a:rPr lang="pt-BR" dirty="0" smtClean="0">
                <a:hlinkClick r:id="rId4"/>
              </a:rPr>
              <a:t>://opencv.itseez.com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endParaRPr lang="en-US" dirty="0" smtClean="0"/>
          </a:p>
          <a:p>
            <a:r>
              <a:rPr lang="en-US" dirty="0" err="1" smtClean="0"/>
              <a:t>Livros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Instalação </a:t>
            </a:r>
            <a:r>
              <a:rPr lang="pt-BR" dirty="0" smtClean="0"/>
              <a:t>para o minicurso</a:t>
            </a:r>
          </a:p>
          <a:p>
            <a:pPr lvl="1"/>
            <a:r>
              <a:rPr lang="pt-BR" dirty="0" smtClean="0"/>
              <a:t>OpenCV 2.1</a:t>
            </a:r>
          </a:p>
          <a:p>
            <a:pPr lvl="1"/>
            <a:r>
              <a:rPr lang="pt-BR" dirty="0" err="1" smtClean="0"/>
              <a:t>Codeblocks</a:t>
            </a:r>
            <a:r>
              <a:rPr lang="pt-BR" dirty="0" smtClean="0"/>
              <a:t> 10.05</a:t>
            </a:r>
          </a:p>
          <a:p>
            <a:pPr lvl="1"/>
            <a:r>
              <a:rPr lang="pt-BR" dirty="0"/>
              <a:t>Tutorial  </a:t>
            </a:r>
            <a:r>
              <a:rPr lang="pt-BR" dirty="0">
                <a:hlinkClick r:id="rId5"/>
              </a:rPr>
              <a:t>http://xcodelovers.wordpress.com/2011/02/03/tutorial-integrating-codeblocks-and-opencv-2-1-0</a:t>
            </a:r>
            <a:r>
              <a:rPr lang="pt-BR" dirty="0" smtClean="0">
                <a:hlinkClick r:id="rId5"/>
              </a:rPr>
              <a:t>/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26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</a:t>
            </a:r>
            <a:r>
              <a:rPr lang="en-US" smtClean="0"/>
              <a:t> </a:t>
            </a:r>
            <a:r>
              <a:rPr lang="pt-BR" smtClean="0"/>
              <a:t>até aqui</a:t>
            </a:r>
            <a:r>
              <a:rPr lang="en-US" smtClean="0"/>
              <a:t>?</a:t>
            </a:r>
            <a:endParaRPr lang="en-US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17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Imagens: funções básicas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Mão na massa</a:t>
            </a:r>
            <a:endParaRPr lang="pt-BR"/>
          </a:p>
        </p:txBody>
      </p:sp>
      <p:pic>
        <p:nvPicPr>
          <p:cNvPr id="4" name="Picture 2" descr="E:\versionados\1-Meus-Artigos\Minicurso-SemComp2011\imagens\OpenCV_Logo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41" y="533400"/>
            <a:ext cx="28456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1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HighGUI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Toolkit para funções de </a:t>
            </a:r>
            <a:r>
              <a:rPr lang="pt-BR" i="1" dirty="0" err="1" smtClean="0"/>
              <a:t>user</a:t>
            </a:r>
            <a:r>
              <a:rPr lang="pt-BR" i="1" dirty="0" smtClean="0"/>
              <a:t> interface</a:t>
            </a:r>
          </a:p>
          <a:p>
            <a:pPr lvl="1"/>
            <a:r>
              <a:rPr lang="pt-BR" dirty="0" smtClean="0"/>
              <a:t>Estrutura para trabalhar com imagens e vídeos</a:t>
            </a:r>
          </a:p>
          <a:p>
            <a:pPr lvl="1"/>
            <a:r>
              <a:rPr lang="pt-BR" dirty="0" smtClean="0"/>
              <a:t>Criação de janelas, </a:t>
            </a:r>
            <a:r>
              <a:rPr lang="pt-BR" i="1" dirty="0" err="1" smtClean="0"/>
              <a:t>sliders</a:t>
            </a:r>
            <a:r>
              <a:rPr lang="pt-BR" dirty="0" smtClean="0"/>
              <a:t>, botões</a:t>
            </a:r>
          </a:p>
          <a:p>
            <a:pPr lvl="1"/>
            <a:r>
              <a:rPr lang="pt-BR" dirty="0" smtClean="0"/>
              <a:t>Tratamento de eventos de mouse, teclado</a:t>
            </a:r>
          </a:p>
          <a:p>
            <a:pPr marL="457200" lvl="1" indent="0" algn="ctr"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 algn="ctr">
              <a:buNone/>
            </a:pPr>
            <a:r>
              <a:rPr lang="pt-B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include “</a:t>
            </a:r>
            <a:r>
              <a:rPr lang="pt-BR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highgui.h</a:t>
            </a:r>
            <a:r>
              <a:rPr lang="pt-BR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pt-BR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cvLoadImage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mtClean="0"/>
              <a:t>Função para abrir imagens em disco</a:t>
            </a:r>
          </a:p>
          <a:p>
            <a:r>
              <a:rPr lang="pt-BR" smtClean="0"/>
              <a:t>Aloca memória e armazena a imagem em uma estrutura apropriada</a:t>
            </a:r>
          </a:p>
          <a:p>
            <a:r>
              <a:rPr lang="pt-BR" smtClean="0"/>
              <a:t>BMP, DIB, JPEG, JPE, PNG, PBM, PGM, PPM, SR, RAS e TIFF → </a:t>
            </a:r>
            <a:r>
              <a:rPr lang="pt-BR" sz="3600" smtClean="0">
                <a:solidFill>
                  <a:srgbClr val="FF0000"/>
                </a:solidFill>
              </a:rPr>
              <a:t>não suporta </a:t>
            </a:r>
            <a:r>
              <a:rPr lang="pt-BR" sz="3600" err="1" smtClean="0">
                <a:solidFill>
                  <a:srgbClr val="FF0000"/>
                </a:solidFill>
              </a:rPr>
              <a:t>gif</a:t>
            </a:r>
            <a:r>
              <a:rPr lang="pt-BR" sz="3600" smtClean="0"/>
              <a:t>!</a:t>
            </a:r>
            <a:endParaRPr lang="pt-BR" smtClean="0"/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err="1" smtClean="0">
                <a:latin typeface="Courier New" pitchFamily="49" charset="0"/>
                <a:cs typeface="Courier New" pitchFamily="49" charset="0"/>
              </a:rPr>
              <a:t>cvLoadImage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pt-BR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err="1" smtClean="0">
                <a:latin typeface="Courier New" pitchFamily="49" charset="0"/>
                <a:cs typeface="Courier New" pitchFamily="49" charset="0"/>
              </a:rPr>
              <a:t>iscolor</a:t>
            </a:r>
            <a:r>
              <a:rPr 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mtClean="0">
                <a:latin typeface="Courier New" pitchFamily="49" charset="0"/>
                <a:cs typeface="Courier New" pitchFamily="49" charset="0"/>
              </a:rPr>
              <a:t>= CV_LOAD_IMAGE_COLOR</a:t>
            </a:r>
          </a:p>
          <a:p>
            <a:pPr marL="457200" lvl="1" indent="0">
              <a:buNone/>
            </a:pPr>
            <a:r>
              <a:rPr lang="pt-BR" smtClean="0">
                <a:latin typeface="Courier New" pitchFamily="49" charset="0"/>
                <a:cs typeface="Courier New" pitchFamily="49" charset="0"/>
              </a:rPr>
              <a:t>);</a:t>
            </a:r>
            <a:endParaRPr lang="pt-B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486400" y="4035552"/>
            <a:ext cx="1752600" cy="612648"/>
          </a:xfrm>
          <a:prstGeom prst="wedgeRoundRectCallout">
            <a:avLst>
              <a:gd name="adj1" fmla="val -53015"/>
              <a:gd name="adj2" fmla="val 6668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Nome do </a:t>
            </a:r>
            <a:r>
              <a:rPr lang="pt-BR" sz="1400" smtClean="0"/>
              <a:t>arquivo</a:t>
            </a:r>
            <a:r>
              <a:rPr lang="en-US" sz="1400" smtClean="0"/>
              <a:t> </a:t>
            </a:r>
            <a:r>
              <a:rPr lang="en-US" sz="1400" u="sng" smtClean="0"/>
              <a:t>com </a:t>
            </a:r>
            <a:r>
              <a:rPr lang="pt-BR" sz="1400" u="sng" smtClean="0"/>
              <a:t>extensão</a:t>
            </a:r>
            <a:endParaRPr lang="pt-BR" sz="1400" u="sng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2209800" y="5715000"/>
            <a:ext cx="3581400" cy="612648"/>
          </a:xfrm>
          <a:prstGeom prst="wedgeRoundRectCallout">
            <a:avLst>
              <a:gd name="adj1" fmla="val 37233"/>
              <a:gd name="adj2" fmla="val -90938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CV_LOAD_IMAGE_COLOR = colorida</a:t>
            </a:r>
          </a:p>
          <a:p>
            <a:pPr algn="ctr"/>
            <a:r>
              <a:rPr lang="pt-BR" sz="1400" smtClean="0"/>
              <a:t>CV_LOAD_IMAGE_GRAYSCALE = tons de cinza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3783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Apresentação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Verificar instalação</a:t>
            </a:r>
          </a:p>
          <a:p>
            <a:pPr lvl="1"/>
            <a:r>
              <a:rPr lang="pt-BR" dirty="0" smtClean="0"/>
              <a:t>OpenCV </a:t>
            </a:r>
            <a:r>
              <a:rPr lang="pt-BR" dirty="0"/>
              <a:t>2.1 + </a:t>
            </a:r>
            <a:r>
              <a:rPr lang="pt-BR" dirty="0" err="1" smtClean="0"/>
              <a:t>CodeBlocks</a:t>
            </a:r>
            <a:endParaRPr lang="pt-BR" dirty="0" smtClean="0"/>
          </a:p>
          <a:p>
            <a:pPr lvl="2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cvNamedWindow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 janela para mostrar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 smtClean="0">
                <a:latin typeface="Courier New" pitchFamily="49" charset="0"/>
                <a:cs typeface="Courier New" pitchFamily="49" charset="0"/>
              </a:rPr>
              <a:t>cvNamedWindow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 name,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flags = CV_WINDOW_AUTOSIZE</a:t>
            </a:r>
          </a:p>
          <a:p>
            <a:pPr marL="457200" lvl="1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);</a:t>
            </a:r>
            <a:endParaRPr lang="pt-B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029200" y="2362200"/>
            <a:ext cx="2819400" cy="685800"/>
          </a:xfrm>
          <a:prstGeom prst="wedgeRoundRectCallout">
            <a:avLst>
              <a:gd name="adj1" fmla="val -53015"/>
              <a:gd name="adj2" fmla="val 6668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Nome da janela. Usado como </a:t>
            </a:r>
            <a:r>
              <a:rPr lang="pt-BR" sz="1400" err="1" smtClean="0"/>
              <a:t>handler</a:t>
            </a:r>
            <a:r>
              <a:rPr lang="pt-BR" sz="1400" smtClean="0"/>
              <a:t> para operações na janela</a:t>
            </a:r>
            <a:endParaRPr lang="pt-BR" sz="1400" u="sng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2225466" y="4267200"/>
            <a:ext cx="4480134" cy="612648"/>
          </a:xfrm>
          <a:prstGeom prst="wedgeRoundRectCallout">
            <a:avLst>
              <a:gd name="adj1" fmla="val 37233"/>
              <a:gd name="adj2" fmla="val -90938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CV_WINDOW_AUTOSIZE = janela do tamanho da imagem</a:t>
            </a:r>
          </a:p>
          <a:p>
            <a:pPr algn="ctr"/>
            <a:r>
              <a:rPr lang="pt-BR" sz="1400" smtClean="0"/>
              <a:t>0 = permite que usuário redefina o tamanho da janela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38116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cvShowImage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Ligação entre a imagem e a janela</a:t>
            </a:r>
          </a:p>
          <a:p>
            <a:pPr marL="0" indent="0">
              <a:buNone/>
            </a:pP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 smtClean="0">
                <a:latin typeface="Courier New" pitchFamily="49" charset="0"/>
                <a:cs typeface="Courier New" pitchFamily="49" charset="0"/>
              </a:rPr>
              <a:t>cvShowImage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  name,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 smtClean="0">
                <a:latin typeface="Courier New" pitchFamily="49" charset="0"/>
                <a:cs typeface="Courier New" pitchFamily="49" charset="0"/>
              </a:rPr>
              <a:t>CvArr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* image</a:t>
            </a:r>
          </a:p>
          <a:p>
            <a:pPr marL="457200" lvl="1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);</a:t>
            </a:r>
            <a:endParaRPr lang="pt-BR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317621" y="2819400"/>
            <a:ext cx="1692779" cy="533400"/>
          </a:xfrm>
          <a:prstGeom prst="wedgeRoundRectCallout">
            <a:avLst>
              <a:gd name="adj1" fmla="val -86335"/>
              <a:gd name="adj2" fmla="val 6027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err="1" smtClean="0"/>
              <a:t>Handler</a:t>
            </a:r>
            <a:r>
              <a:rPr lang="pt-BR" sz="1400" smtClean="0"/>
              <a:t> da janela</a:t>
            </a:r>
            <a:endParaRPr lang="pt-BR" sz="1400" u="sng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1676400" y="4572000"/>
            <a:ext cx="3108534" cy="612648"/>
          </a:xfrm>
          <a:prstGeom prst="wedgeRoundRectCallout">
            <a:avLst>
              <a:gd name="adj1" fmla="val 49604"/>
              <a:gd name="adj2" fmla="val -12023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Nome da variável que aponta para a imagem carregada em </a:t>
            </a:r>
            <a:r>
              <a:rPr lang="pt-BR" sz="1400" err="1" smtClean="0"/>
              <a:t>cvLoadImage</a:t>
            </a:r>
            <a:r>
              <a:rPr lang="pt-BR" sz="1400" smtClean="0"/>
              <a:t>()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8003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cvWaitKey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Aguarda interação do usuário com o teclado</a:t>
            </a:r>
          </a:p>
          <a:p>
            <a:pPr marL="0" indent="0">
              <a:buNone/>
            </a:pP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 smtClean="0">
                <a:latin typeface="Courier New" pitchFamily="49" charset="0"/>
                <a:cs typeface="Courier New" pitchFamily="49" charset="0"/>
              </a:rPr>
              <a:t>cvWaitKey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delay = 0</a:t>
            </a:r>
          </a:p>
          <a:p>
            <a:pPr marL="457200" lvl="1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257800" y="2667000"/>
            <a:ext cx="2514600" cy="685800"/>
          </a:xfrm>
          <a:prstGeom prst="wedgeRoundRectCallout">
            <a:avLst>
              <a:gd name="adj1" fmla="val -86335"/>
              <a:gd name="adj2" fmla="val 6027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Tempo de espera em </a:t>
            </a:r>
            <a:r>
              <a:rPr lang="pt-BR" sz="1400" err="1" smtClean="0"/>
              <a:t>ms</a:t>
            </a:r>
            <a:r>
              <a:rPr lang="pt-BR" sz="1400" smtClean="0"/>
              <a:t>. Default 0 aguarda para sempre</a:t>
            </a:r>
            <a:endParaRPr lang="pt-BR" sz="1400" u="sng"/>
          </a:p>
        </p:txBody>
      </p:sp>
    </p:spTree>
    <p:extLst>
      <p:ext uri="{BB962C8B-B14F-4D97-AF65-F5344CB8AC3E}">
        <p14:creationId xmlns:p14="http://schemas.microsoft.com/office/powerpoint/2010/main" val="21579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Limpeza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Liberação dos ponteiros que carregaram as estruturas</a:t>
            </a:r>
          </a:p>
          <a:p>
            <a:pPr marL="0" indent="0">
              <a:buNone/>
            </a:pP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err="1" smtClean="0">
                <a:latin typeface="Courier New" pitchFamily="49" charset="0"/>
                <a:cs typeface="Courier New" pitchFamily="49" charset="0"/>
              </a:rPr>
              <a:t>cvReleaseImage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** </a:t>
            </a:r>
            <a:r>
              <a:rPr lang="en-US" sz="24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457200" lvl="1" indent="0">
              <a:buNone/>
            </a:pPr>
            <a:endParaRPr lang="en-US" sz="24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err="1" smtClean="0">
                <a:latin typeface="Courier New" pitchFamily="49" charset="0"/>
                <a:cs typeface="Courier New" pitchFamily="49" charset="0"/>
              </a:rPr>
              <a:t>cvDestroyWindow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* name );</a:t>
            </a:r>
            <a:endParaRPr lang="pt-BR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01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Abrir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imagem</a:t>
            </a:r>
            <a:r>
              <a:rPr lang="en-US"/>
              <a:t> e </a:t>
            </a:r>
            <a:r>
              <a:rPr lang="en-US" err="1"/>
              <a:t>mostrar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 smtClean="0"/>
              <a:t>tela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5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02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6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6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4191000" y="1905000"/>
            <a:ext cx="1752600" cy="612648"/>
          </a:xfrm>
          <a:prstGeom prst="wedgeRoundRectCallout">
            <a:avLst>
              <a:gd name="adj1" fmla="val -56428"/>
              <a:gd name="adj2" fmla="val 6947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Número de canais</a:t>
            </a:r>
            <a:endParaRPr lang="pt-BR" sz="1400" u="sng"/>
          </a:p>
        </p:txBody>
      </p:sp>
    </p:spTree>
    <p:extLst>
      <p:ext uri="{BB962C8B-B14F-4D97-AF65-F5344CB8AC3E}">
        <p14:creationId xmlns:p14="http://schemas.microsoft.com/office/powerpoint/2010/main" val="140357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4876800" y="2517648"/>
            <a:ext cx="1752600" cy="612648"/>
          </a:xfrm>
          <a:prstGeom prst="wedgeRoundRectCallout">
            <a:avLst>
              <a:gd name="adj1" fmla="val -116404"/>
              <a:gd name="adj2" fmla="val 20653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Profundidade do pixel (bits)</a:t>
            </a:r>
            <a:endParaRPr lang="pt-BR" sz="1400" u="sng"/>
          </a:p>
        </p:txBody>
      </p:sp>
    </p:spTree>
    <p:extLst>
      <p:ext uri="{BB962C8B-B14F-4D97-AF65-F5344CB8AC3E}">
        <p14:creationId xmlns:p14="http://schemas.microsoft.com/office/powerpoint/2010/main" val="18702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Apresentação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Verificar instalação</a:t>
            </a:r>
          </a:p>
          <a:p>
            <a:pPr lvl="1"/>
            <a:r>
              <a:rPr lang="pt-BR" dirty="0" smtClean="0"/>
              <a:t>OpenCV </a:t>
            </a:r>
            <a:r>
              <a:rPr lang="pt-BR" dirty="0"/>
              <a:t>2.1 + </a:t>
            </a:r>
            <a:r>
              <a:rPr lang="pt-BR" dirty="0" err="1" smtClean="0"/>
              <a:t>CodeBlocks</a:t>
            </a:r>
            <a:endParaRPr lang="pt-BR" dirty="0" smtClean="0"/>
          </a:p>
          <a:p>
            <a:pPr lvl="1"/>
            <a:r>
              <a:rPr lang="pt-BR" dirty="0">
                <a:hlinkClick r:id="rId3"/>
              </a:rPr>
              <a:t>www.icmc.usp.br/~zinga/SemComp</a:t>
            </a:r>
            <a:r>
              <a:rPr lang="pt-BR" dirty="0"/>
              <a:t>  </a:t>
            </a:r>
          </a:p>
          <a:p>
            <a:pPr lvl="1"/>
            <a:r>
              <a:rPr lang="pt-BR" dirty="0" smtClean="0"/>
              <a:t>Baixar: “Código Demo”</a:t>
            </a:r>
          </a:p>
          <a:p>
            <a:pPr lvl="2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4267200" y="4597538"/>
            <a:ext cx="2209800" cy="612648"/>
          </a:xfrm>
          <a:prstGeom prst="wedgeRoundRectCallout">
            <a:avLst>
              <a:gd name="adj1" fmla="val -59623"/>
              <a:gd name="adj2" fmla="val 7365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Ponteiro para a primeira linha de dados da imagem </a:t>
            </a:r>
            <a:endParaRPr lang="pt-BR" sz="1400" u="sng"/>
          </a:p>
        </p:txBody>
      </p:sp>
    </p:spTree>
    <p:extLst>
      <p:ext uri="{BB962C8B-B14F-4D97-AF65-F5344CB8AC3E}">
        <p14:creationId xmlns:p14="http://schemas.microsoft.com/office/powerpoint/2010/main" val="273915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IplImage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8000" smtClean="0"/>
              <a:t>Estrutura para tratamento de imagens</a:t>
            </a:r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ID;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nChannels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alphaChannel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colorModel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channelSeq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dataOrder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align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maskROI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imageId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_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tileInfo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imageSize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BorderMode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BorderConst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4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*               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imageDataOrigin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4800"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48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480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5061602" y="5212721"/>
            <a:ext cx="2329797" cy="612648"/>
          </a:xfrm>
          <a:prstGeom prst="wedgeRoundRectCallout">
            <a:avLst>
              <a:gd name="adj1" fmla="val -91980"/>
              <a:gd name="adj2" fmla="val -27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Qtde de bytes entre pontos situados em uma mesma coluna, em linhas diferentes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409856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Leitura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Apenas uma matriz</a:t>
            </a:r>
          </a:p>
          <a:p>
            <a:r>
              <a:rPr lang="pt-BR" smtClean="0"/>
              <a:t>Sequência</a:t>
            </a:r>
            <a:r>
              <a:rPr lang="en-US" smtClean="0"/>
              <a:t> de pixels B – G – R </a:t>
            </a:r>
            <a:endParaRPr lang="pt-BR" smtClean="0"/>
          </a:p>
          <a:p>
            <a:pPr marL="0" indent="0">
              <a:buNone/>
            </a:pPr>
            <a:endParaRPr lang="pt-BR" sz="15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22106"/>
              </p:ext>
            </p:extLst>
          </p:nvPr>
        </p:nvGraphicFramePr>
        <p:xfrm>
          <a:off x="3002280" y="3558232"/>
          <a:ext cx="4389120" cy="2918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0525" marR="90525" marT="45263" marB="45263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Texto explicativo retangular com cantos arredondados 6"/>
          <p:cNvSpPr/>
          <p:nvPr/>
        </p:nvSpPr>
        <p:spPr>
          <a:xfrm>
            <a:off x="381000" y="2804311"/>
            <a:ext cx="2329797" cy="612648"/>
          </a:xfrm>
          <a:prstGeom prst="wedgeRoundRectCallout">
            <a:avLst>
              <a:gd name="adj1" fmla="val 65012"/>
              <a:gd name="adj2" fmla="val 7365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smtClean="0"/>
              <a:t>Início da leitura (0,0)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32233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Leitura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jeitos</a:t>
            </a:r>
            <a:r>
              <a:rPr lang="en-US" dirty="0" smtClean="0"/>
              <a:t> de se </a:t>
            </a:r>
            <a:r>
              <a:rPr lang="en-US" dirty="0" err="1" smtClean="0"/>
              <a:t>fazer</a:t>
            </a:r>
            <a:r>
              <a:rPr lang="en-US" dirty="0" smtClean="0"/>
              <a:t> a </a:t>
            </a:r>
            <a:r>
              <a:rPr lang="en-US" dirty="0" err="1" smtClean="0"/>
              <a:t>leitura</a:t>
            </a:r>
            <a:r>
              <a:rPr lang="en-US" dirty="0" smtClean="0"/>
              <a:t> de dados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jeito</a:t>
            </a:r>
            <a:r>
              <a:rPr lang="en-US" dirty="0" smtClean="0"/>
              <a:t>: </a:t>
            </a:r>
            <a:r>
              <a:rPr lang="en-US" dirty="0" err="1" smtClean="0"/>
              <a:t>leitura</a:t>
            </a:r>
            <a:r>
              <a:rPr lang="en-US" dirty="0" smtClean="0"/>
              <a:t> horizontal</a:t>
            </a:r>
            <a:endParaRPr lang="pt-BR" dirty="0" smtClean="0"/>
          </a:p>
          <a:p>
            <a:pPr marL="0" indent="0"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= 0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height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++ ){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uchar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uchar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*) 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imageData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row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widthStep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pt-BR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= 0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500" dirty="0" err="1">
                <a:latin typeface="Courier New" pitchFamily="49" charset="0"/>
                <a:cs typeface="Courier New" pitchFamily="49" charset="0"/>
              </a:rPr>
              <a:t>width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++ 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      	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“%d ”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, 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[3*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] );   </a:t>
            </a:r>
            <a:r>
              <a:rPr lang="pt-BR" sz="15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//acessa componente azul B</a:t>
            </a:r>
          </a:p>
          <a:p>
            <a:pPr marL="0" indent="0"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“%</a:t>
            </a:r>
            <a:r>
              <a:rPr lang="pt-BR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 ”</a:t>
            </a:r>
            <a:r>
              <a:rPr lang="pt-BR" sz="15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[3*col+1] ); </a:t>
            </a:r>
            <a:r>
              <a:rPr lang="pt-BR" sz="15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t-BR" sz="15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acessa componente verde G</a:t>
            </a:r>
          </a:p>
          <a:p>
            <a:pPr marL="0" indent="0"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“%d\n”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5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[3*col+2] ); </a:t>
            </a:r>
            <a:r>
              <a:rPr lang="pt-BR" sz="15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t-BR" sz="15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acessa componente vermelha R</a:t>
            </a:r>
          </a:p>
          <a:p>
            <a:pPr marL="0" indent="0">
              <a:buNone/>
            </a:pPr>
            <a:r>
              <a:rPr lang="pt-BR" sz="15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02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Abrir uma imagem e imprimir dados de cor RGB na tela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02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6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85" y="2107949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2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3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CV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Funções de processamento de imagens, análise de dados de imagens, reconhecimento de padrões, calibração de câmera, etc.</a:t>
            </a:r>
          </a:p>
          <a:p>
            <a:pPr marL="457200" lvl="1" indent="0" algn="ctr">
              <a:buNone/>
            </a:pPr>
            <a:endParaRPr lang="pt-BR" smtClean="0">
              <a:latin typeface="Courier New" pitchFamily="49" charset="0"/>
              <a:cs typeface="Courier New" pitchFamily="49" charset="0"/>
            </a:endParaRPr>
          </a:p>
          <a:p>
            <a:pPr marL="457200" lvl="1" indent="0" algn="ctr">
              <a:buNone/>
            </a:pPr>
            <a:r>
              <a:rPr lang="pt-BR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include “</a:t>
            </a:r>
            <a:r>
              <a:rPr lang="pt-BR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cv.h</a:t>
            </a:r>
            <a:r>
              <a:rPr lang="pt-BR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pt-BR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cvCvtColor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Conversão de espaço de cores</a:t>
            </a:r>
          </a:p>
          <a:p>
            <a:r>
              <a:rPr lang="pt-BR" smtClean="0"/>
              <a:t>Imagens devem possuir mesmo número de canais e tipo de dados</a:t>
            </a: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cvCvtColor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CvArr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CvArr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     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pt-BR" sz="150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code</a:t>
            </a:r>
            <a:endParaRPr lang="pt-BR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);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4877409" y="4803345"/>
            <a:ext cx="1679756" cy="1068935"/>
          </a:xfrm>
          <a:prstGeom prst="wedgeRoundRectCallout">
            <a:avLst>
              <a:gd name="adj1" fmla="val -113185"/>
              <a:gd name="adj2" fmla="val -145852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CV_BGR2GRAY,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CV_BGR2HSV,</a:t>
            </a:r>
          </a:p>
          <a:p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CV_BGR2YCrCb,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03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imagem</a:t>
            </a:r>
          </a:p>
          <a:p>
            <a:r>
              <a:rPr lang="pt-BR" dirty="0" smtClean="0"/>
              <a:t>Realizar alguma conversão na imagem</a:t>
            </a:r>
          </a:p>
          <a:p>
            <a:r>
              <a:rPr lang="pt-BR" dirty="0" smtClean="0"/>
              <a:t>Mostrar a imagem original e a convertida em janelas diferentes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359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Region</a:t>
            </a:r>
            <a:r>
              <a:rPr lang="pt-BR" smtClean="0"/>
              <a:t> </a:t>
            </a:r>
            <a:r>
              <a:rPr lang="pt-BR" err="1" smtClean="0"/>
              <a:t>Of</a:t>
            </a:r>
            <a:r>
              <a:rPr lang="pt-BR" smtClean="0"/>
              <a:t> </a:t>
            </a:r>
            <a:r>
              <a:rPr lang="pt-BR" err="1" smtClean="0"/>
              <a:t>Interest</a:t>
            </a:r>
            <a:r>
              <a:rPr lang="pt-BR" smtClean="0"/>
              <a:t> (ROI)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“Máscara”</a:t>
            </a:r>
          </a:p>
          <a:p>
            <a:pPr lvl="1"/>
            <a:r>
              <a:rPr lang="pt-BR" smtClean="0"/>
              <a:t>Processamento de partes específicas de uma imagem</a:t>
            </a:r>
          </a:p>
          <a:p>
            <a:pPr lvl="1"/>
            <a:r>
              <a:rPr lang="pt-BR" smtClean="0"/>
              <a:t>Região retangular</a:t>
            </a: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cvSetImageROI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CvRect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cvResetImageROI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030115" y="5108755"/>
            <a:ext cx="2209800" cy="1274742"/>
          </a:xfrm>
          <a:prstGeom prst="wedgeRoundRectCallout">
            <a:avLst>
              <a:gd name="adj1" fmla="val 22316"/>
              <a:gd name="adj2" fmla="val -129464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err="1"/>
              <a:t>CvRect</a:t>
            </a:r>
            <a:r>
              <a:rPr lang="en-US" sz="1400"/>
              <a:t> </a:t>
            </a:r>
            <a:r>
              <a:rPr lang="en-US" sz="1400" err="1"/>
              <a:t>cvRect</a:t>
            </a:r>
            <a:r>
              <a:rPr lang="en-US" sz="1400" smtClean="0"/>
              <a:t>(</a:t>
            </a:r>
          </a:p>
          <a:p>
            <a:pPr lvl="1"/>
            <a:r>
              <a:rPr lang="en-US" sz="1400" smtClean="0"/>
              <a:t>    </a:t>
            </a:r>
            <a:r>
              <a:rPr lang="en-US" sz="1400" b="1" err="1" smtClean="0"/>
              <a:t>int</a:t>
            </a:r>
            <a:r>
              <a:rPr lang="en-US" sz="1400" b="1" smtClean="0"/>
              <a:t> </a:t>
            </a:r>
            <a:r>
              <a:rPr lang="en-US" sz="1400"/>
              <a:t>x</a:t>
            </a:r>
            <a:r>
              <a:rPr lang="en-US" sz="1400" smtClean="0"/>
              <a:t>,</a:t>
            </a:r>
          </a:p>
          <a:p>
            <a:pPr lvl="1"/>
            <a:r>
              <a:rPr lang="en-US" sz="1400"/>
              <a:t> </a:t>
            </a:r>
            <a:r>
              <a:rPr lang="en-US" sz="1400" smtClean="0"/>
              <a:t>   </a:t>
            </a:r>
            <a:r>
              <a:rPr lang="en-US" sz="1400" b="1" err="1"/>
              <a:t>int</a:t>
            </a:r>
            <a:r>
              <a:rPr lang="en-US" sz="1400"/>
              <a:t> y, </a:t>
            </a:r>
            <a:endParaRPr lang="en-US" sz="1400" smtClean="0"/>
          </a:p>
          <a:p>
            <a:pPr lvl="1"/>
            <a:r>
              <a:rPr lang="en-US" sz="1400"/>
              <a:t> </a:t>
            </a:r>
            <a:r>
              <a:rPr lang="en-US" sz="1400" smtClean="0"/>
              <a:t>   </a:t>
            </a:r>
            <a:r>
              <a:rPr lang="en-US" sz="1400" err="1" smtClean="0"/>
              <a:t>i</a:t>
            </a:r>
            <a:r>
              <a:rPr lang="en-US" sz="1400" b="1" err="1" smtClean="0"/>
              <a:t>nt</a:t>
            </a:r>
            <a:r>
              <a:rPr lang="en-US" sz="1400" smtClean="0"/>
              <a:t> </a:t>
            </a:r>
            <a:r>
              <a:rPr lang="en-US" sz="1400"/>
              <a:t>width</a:t>
            </a:r>
            <a:r>
              <a:rPr lang="en-US" sz="1400" smtClean="0"/>
              <a:t>,</a:t>
            </a:r>
          </a:p>
          <a:p>
            <a:pPr lvl="1"/>
            <a:r>
              <a:rPr lang="en-US" sz="1400"/>
              <a:t> </a:t>
            </a:r>
            <a:r>
              <a:rPr lang="en-US" sz="1400" smtClean="0"/>
              <a:t>   </a:t>
            </a:r>
            <a:r>
              <a:rPr lang="en-US" sz="1400" b="1" err="1"/>
              <a:t>int</a:t>
            </a:r>
            <a:r>
              <a:rPr lang="en-US" sz="1400" b="1"/>
              <a:t> </a:t>
            </a:r>
            <a:r>
              <a:rPr lang="en-US" sz="1400" smtClean="0"/>
              <a:t>height</a:t>
            </a:r>
          </a:p>
          <a:p>
            <a:pPr lvl="1"/>
            <a:r>
              <a:rPr lang="en-US" sz="1400" smtClean="0"/>
              <a:t>);</a:t>
            </a:r>
            <a:endParaRPr lang="pt-BR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8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04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Cortá-la ao meio (verticalmente)</a:t>
            </a:r>
          </a:p>
          <a:p>
            <a:r>
              <a:rPr lang="pt-BR" smtClean="0"/>
              <a:t>Exibir cada metade em uma janela diferente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Outros tipos de processamento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Suavização</a:t>
            </a:r>
          </a:p>
          <a:p>
            <a:r>
              <a:rPr lang="en-US" err="1" smtClean="0"/>
              <a:t>Realce</a:t>
            </a:r>
            <a:endParaRPr lang="en-US" smtClean="0"/>
          </a:p>
          <a:p>
            <a:r>
              <a:rPr lang="en-US" err="1" smtClean="0"/>
              <a:t>Redimensionamento</a:t>
            </a:r>
            <a:endParaRPr lang="en-US" smtClean="0"/>
          </a:p>
          <a:p>
            <a:r>
              <a:rPr lang="en-US" smtClean="0"/>
              <a:t>… (</a:t>
            </a:r>
            <a:r>
              <a:rPr lang="en-US" err="1" smtClean="0"/>
              <a:t>ver</a:t>
            </a:r>
            <a:r>
              <a:rPr lang="en-US" smtClean="0"/>
              <a:t> Cap. 5 </a:t>
            </a:r>
            <a:r>
              <a:rPr lang="pt-BR" err="1" smtClean="0"/>
              <a:t>Bradski</a:t>
            </a:r>
            <a:r>
              <a:rPr lang="pt-BR" smtClean="0"/>
              <a:t> &amp; </a:t>
            </a:r>
            <a:r>
              <a:rPr lang="pt-BR" err="1" smtClean="0"/>
              <a:t>Kaehler</a:t>
            </a:r>
            <a:r>
              <a:rPr lang="pt-BR" smtClean="0"/>
              <a:t>)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102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6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85" y="2107949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65" y="2710742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3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cvCreateImage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Criação de um container para uma nova imagem</a:t>
            </a:r>
            <a:endParaRPr lang="pt-BR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cvCreateImage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channels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	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5182820" y="3159948"/>
            <a:ext cx="3206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cvGetSize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CvArr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arr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5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width,</a:t>
            </a: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height</a:t>
            </a:r>
          </a:p>
          <a:p>
            <a:r>
              <a:rPr lang="en-US" sz="150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0270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cvCreateImage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Criação de um container para uma nova imagem</a:t>
            </a:r>
            <a:endParaRPr lang="pt-BR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cvCreateImage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channels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	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5602924" y="2970885"/>
            <a:ext cx="2515209" cy="1527050"/>
          </a:xfrm>
          <a:prstGeom prst="wedgeRoundRectCallout">
            <a:avLst>
              <a:gd name="adj1" fmla="val -132461"/>
              <a:gd name="adj2" fmla="val 1104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/>
              <a:t>IPL_DEPTH_8U</a:t>
            </a:r>
          </a:p>
          <a:p>
            <a:pPr lvl="1"/>
            <a:r>
              <a:rPr lang="en-US" sz="1400"/>
              <a:t>IPL_DEPTH_8S</a:t>
            </a:r>
          </a:p>
          <a:p>
            <a:pPr lvl="1"/>
            <a:r>
              <a:rPr lang="en-US" sz="1400"/>
              <a:t>IPL_DEPTH_16U</a:t>
            </a:r>
          </a:p>
          <a:p>
            <a:pPr lvl="1"/>
            <a:r>
              <a:rPr lang="en-US" sz="1400"/>
              <a:t>IPL_DEPTH_16S</a:t>
            </a:r>
          </a:p>
          <a:p>
            <a:pPr lvl="1"/>
            <a:r>
              <a:rPr lang="en-US" sz="1400"/>
              <a:t>IPL_DEPTH_32S</a:t>
            </a:r>
          </a:p>
          <a:p>
            <a:pPr lvl="1"/>
            <a:r>
              <a:rPr lang="en-US" sz="1400"/>
              <a:t>IPL_DEPTH_32F</a:t>
            </a:r>
          </a:p>
          <a:p>
            <a:pPr lvl="1"/>
            <a:r>
              <a:rPr lang="en-US" sz="1400"/>
              <a:t>IPL_DEPTH_64F</a:t>
            </a:r>
            <a:endParaRPr lang="pt-BR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6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cvCreateImage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Criação de um container para uma nova imagem</a:t>
            </a:r>
            <a:endParaRPr lang="pt-BR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cvCreateImage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channels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	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5602924" y="2970885"/>
            <a:ext cx="2515209" cy="1068935"/>
          </a:xfrm>
          <a:prstGeom prst="wedgeRoundRectCallout">
            <a:avLst>
              <a:gd name="adj1" fmla="val -132461"/>
              <a:gd name="adj2" fmla="val 23646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smtClean="0"/>
              <a:t>Ou simplesmente copie de outra imagem.</a:t>
            </a:r>
          </a:p>
          <a:p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4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-&gt;depth</a:t>
            </a:r>
            <a:endParaRPr lang="pt-BR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cvCreateImage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Criação de um container para uma nova imagem</a:t>
            </a:r>
            <a:endParaRPr lang="pt-BR"/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150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cvCreateImage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>
                <a:latin typeface="Courier New" pitchFamily="49" charset="0"/>
                <a:cs typeface="Courier New" pitchFamily="49" charset="0"/>
              </a:rPr>
              <a:t>depth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pt-BR" sz="15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5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500" err="1" smtClean="0">
                <a:latin typeface="Courier New" pitchFamily="49" charset="0"/>
                <a:cs typeface="Courier New" pitchFamily="49" charset="0"/>
              </a:rPr>
              <a:t>channels</a:t>
            </a:r>
            <a:endParaRPr lang="pt-BR" sz="15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500" smtClean="0">
                <a:latin typeface="Courier New" pitchFamily="49" charset="0"/>
                <a:cs typeface="Courier New" pitchFamily="49" charset="0"/>
              </a:rPr>
              <a:t>);	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5602924" y="4192525"/>
            <a:ext cx="2515209" cy="1068935"/>
          </a:xfrm>
          <a:prstGeom prst="wedgeRoundRectCallout">
            <a:avLst>
              <a:gd name="adj1" fmla="val -120943"/>
              <a:gd name="adj2" fmla="val -5342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smtClean="0"/>
              <a:t>O mesmo vale para o número de canais.</a:t>
            </a:r>
          </a:p>
          <a:p>
            <a:endParaRPr lang="en-US" sz="14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40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err="1" smtClean="0">
                <a:latin typeface="Courier New" pitchFamily="49" charset="0"/>
                <a:cs typeface="Courier New" pitchFamily="49" charset="0"/>
              </a:rPr>
              <a:t>nChannels</a:t>
            </a:r>
            <a:endParaRPr lang="pt-BR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 smtClean="0"/>
              <a:t>cvSaveImage</a:t>
            </a:r>
            <a:r>
              <a:rPr lang="pt-BR" smtClean="0"/>
              <a:t>()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 arquivo em disco</a:t>
            </a:r>
            <a:endParaRPr lang="pt-BR" dirty="0"/>
          </a:p>
          <a:p>
            <a:pPr marL="0" indent="0"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endParaRPr lang="pt-BR" sz="15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500" dirty="0">
                <a:latin typeface="Courier New" pitchFamily="49" charset="0"/>
                <a:cs typeface="Courier New" pitchFamily="49" charset="0"/>
              </a:rPr>
              <a:t>cvSaveImage(</a:t>
            </a:r>
          </a:p>
          <a:p>
            <a:pPr marL="0" indent="0">
              <a:buNone/>
            </a:pPr>
            <a:r>
              <a:rPr lang="fr-FR" sz="15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fr-FR" sz="1500" dirty="0">
                <a:latin typeface="Courier New" pitchFamily="49" charset="0"/>
                <a:cs typeface="Courier New" pitchFamily="49" charset="0"/>
              </a:rPr>
              <a:t>*  filename,</a:t>
            </a:r>
          </a:p>
          <a:p>
            <a:pPr marL="0" indent="0">
              <a:buNone/>
            </a:pP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500" dirty="0">
                <a:latin typeface="Courier New" pitchFamily="49" charset="0"/>
                <a:cs typeface="Courier New" pitchFamily="49" charset="0"/>
              </a:rPr>
              <a:t>CvArr* image</a:t>
            </a:r>
          </a:p>
          <a:p>
            <a:pPr marL="0" indent="0">
              <a:buNone/>
            </a:pPr>
            <a:r>
              <a:rPr lang="fr-FR" sz="1500" dirty="0" smtClean="0">
                <a:latin typeface="Courier New" pitchFamily="49" charset="0"/>
                <a:cs typeface="Courier New" pitchFamily="49" charset="0"/>
              </a:rPr>
              <a:t>	);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2434130" y="2512771"/>
            <a:ext cx="1221640" cy="610820"/>
          </a:xfrm>
          <a:prstGeom prst="wedgeRoundRectCallout">
            <a:avLst>
              <a:gd name="adj1" fmla="val -101951"/>
              <a:gd name="adj2" fmla="val 7361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1 – Sucesso</a:t>
            </a:r>
          </a:p>
          <a:p>
            <a:r>
              <a:rPr lang="pt-BR" sz="1400" dirty="0" smtClean="0"/>
              <a:t>2 – Erro</a:t>
            </a:r>
            <a:endParaRPr lang="pt-BR" sz="1400" dirty="0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5488229" y="2818180"/>
            <a:ext cx="1527051" cy="610820"/>
          </a:xfrm>
          <a:prstGeom prst="wedgeRoundRectCallout">
            <a:avLst>
              <a:gd name="adj1" fmla="val -101951"/>
              <a:gd name="adj2" fmla="val 7361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Com</a:t>
            </a:r>
            <a:r>
              <a:rPr lang="en-US" sz="1400" dirty="0" smtClean="0"/>
              <a:t> a </a:t>
            </a:r>
            <a:r>
              <a:rPr lang="en-US" sz="1400" dirty="0" err="1" smtClean="0"/>
              <a:t>extensão</a:t>
            </a:r>
            <a:r>
              <a:rPr lang="en-US" sz="1400" dirty="0" smtClean="0"/>
              <a:t> </a:t>
            </a:r>
            <a:r>
              <a:rPr lang="pt-BR" sz="1400" dirty="0" smtClean="0"/>
              <a:t>no final!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139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pic>
        <p:nvPicPr>
          <p:cNvPr id="5" name="Picture 2" descr="E:\versionados\1-Meus-Artigos\Minicurso-SemComp2011\imagens\toy_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44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imagem </a:t>
            </a:r>
            <a:r>
              <a:rPr lang="pt-BR" dirty="0" smtClean="0">
                <a:solidFill>
                  <a:srgbClr val="0000FF"/>
                </a:solidFill>
              </a:rPr>
              <a:t>img1</a:t>
            </a:r>
          </a:p>
          <a:p>
            <a:r>
              <a:rPr lang="pt-BR" dirty="0" smtClean="0"/>
              <a:t>Criar uma nova imagem </a:t>
            </a:r>
            <a:r>
              <a:rPr lang="pt-BR" dirty="0" smtClean="0">
                <a:solidFill>
                  <a:srgbClr val="00B050"/>
                </a:solidFill>
              </a:rPr>
              <a:t>img2</a:t>
            </a:r>
          </a:p>
          <a:p>
            <a:pPr lvl="1"/>
            <a:r>
              <a:rPr lang="pt-BR" dirty="0" smtClean="0"/>
              <a:t>Mesmo tamanho</a:t>
            </a:r>
          </a:p>
          <a:p>
            <a:pPr lvl="1"/>
            <a:r>
              <a:rPr lang="pt-BR" dirty="0" smtClean="0"/>
              <a:t>Apenas 1 canal</a:t>
            </a:r>
          </a:p>
          <a:p>
            <a:pPr lvl="1"/>
            <a:r>
              <a:rPr lang="pt-BR" dirty="0" smtClean="0"/>
              <a:t>Mesma profundidade de pixel</a:t>
            </a:r>
          </a:p>
          <a:p>
            <a:r>
              <a:rPr lang="pt-BR" dirty="0" smtClean="0"/>
              <a:t>Converter imagem </a:t>
            </a:r>
            <a:r>
              <a:rPr lang="pt-BR" dirty="0">
                <a:solidFill>
                  <a:srgbClr val="0000FF"/>
                </a:solidFill>
              </a:rPr>
              <a:t>img1 </a:t>
            </a:r>
            <a:r>
              <a:rPr lang="pt-BR" dirty="0" smtClean="0"/>
              <a:t>para tons de cinza e armazenar o resultado em </a:t>
            </a:r>
            <a:r>
              <a:rPr lang="pt-BR" dirty="0">
                <a:solidFill>
                  <a:srgbClr val="00B050"/>
                </a:solidFill>
              </a:rPr>
              <a:t>img2</a:t>
            </a:r>
            <a:r>
              <a:rPr lang="pt-BR" dirty="0" smtClean="0"/>
              <a:t>.</a:t>
            </a:r>
          </a:p>
          <a:p>
            <a:r>
              <a:rPr lang="pt-BR" dirty="0" smtClean="0"/>
              <a:t>Salvar </a:t>
            </a:r>
            <a:r>
              <a:rPr lang="pt-BR" dirty="0" smtClean="0">
                <a:solidFill>
                  <a:srgbClr val="00B050"/>
                </a:solidFill>
              </a:rPr>
              <a:t>img2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imagem </a:t>
            </a:r>
            <a:r>
              <a:rPr lang="pt-BR" dirty="0" smtClean="0">
                <a:solidFill>
                  <a:srgbClr val="0000FF"/>
                </a:solidFill>
              </a:rPr>
              <a:t>img1</a:t>
            </a:r>
          </a:p>
          <a:p>
            <a:r>
              <a:rPr lang="pt-BR" dirty="0" smtClean="0"/>
              <a:t>Criar duas novas imagens </a:t>
            </a:r>
            <a:r>
              <a:rPr lang="pt-BR" dirty="0" smtClean="0">
                <a:solidFill>
                  <a:srgbClr val="00B050"/>
                </a:solidFill>
              </a:rPr>
              <a:t>img2 </a:t>
            </a:r>
            <a:r>
              <a:rPr lang="pt-BR" dirty="0" smtClean="0"/>
              <a:t>e</a:t>
            </a:r>
            <a:r>
              <a:rPr lang="pt-BR" dirty="0" smtClean="0">
                <a:solidFill>
                  <a:srgbClr val="00B050"/>
                </a:solidFill>
              </a:rPr>
              <a:t> img3</a:t>
            </a:r>
          </a:p>
          <a:p>
            <a:pPr lvl="1"/>
            <a:r>
              <a:rPr lang="pt-BR" b="1" dirty="0" smtClean="0"/>
              <a:t>Metade da largura </a:t>
            </a:r>
            <a:r>
              <a:rPr lang="pt-BR" dirty="0" smtClean="0"/>
              <a:t>de </a:t>
            </a:r>
            <a:r>
              <a:rPr lang="pt-BR" dirty="0">
                <a:solidFill>
                  <a:srgbClr val="0000FF"/>
                </a:solidFill>
              </a:rPr>
              <a:t>img1</a:t>
            </a:r>
            <a:endParaRPr lang="pt-BR" dirty="0" smtClean="0"/>
          </a:p>
          <a:p>
            <a:pPr lvl="1"/>
            <a:r>
              <a:rPr lang="pt-BR" dirty="0" smtClean="0"/>
              <a:t>Mesmo número de canais</a:t>
            </a:r>
          </a:p>
          <a:p>
            <a:pPr lvl="1"/>
            <a:r>
              <a:rPr lang="pt-BR" dirty="0" smtClean="0"/>
              <a:t>Mesma profundidade de pixel</a:t>
            </a:r>
          </a:p>
          <a:p>
            <a:r>
              <a:rPr lang="pt-BR" dirty="0" smtClean="0"/>
              <a:t>Cortar </a:t>
            </a:r>
            <a:r>
              <a:rPr lang="pt-BR" dirty="0">
                <a:solidFill>
                  <a:srgbClr val="0000FF"/>
                </a:solidFill>
              </a:rPr>
              <a:t>img1 </a:t>
            </a:r>
            <a:r>
              <a:rPr lang="pt-BR" dirty="0" smtClean="0"/>
              <a:t>ao meio (verticalmente) e armazenar cada metade em </a:t>
            </a:r>
            <a:r>
              <a:rPr lang="pt-BR" dirty="0" smtClean="0">
                <a:solidFill>
                  <a:srgbClr val="00B050"/>
                </a:solidFill>
              </a:rPr>
              <a:t>img2 </a:t>
            </a:r>
            <a:r>
              <a:rPr lang="pt-BR" dirty="0" smtClean="0"/>
              <a:t>e</a:t>
            </a:r>
            <a:r>
              <a:rPr lang="pt-BR" dirty="0" smtClean="0">
                <a:solidFill>
                  <a:srgbClr val="00B050"/>
                </a:solidFill>
              </a:rPr>
              <a:t> img3</a:t>
            </a:r>
            <a:r>
              <a:rPr lang="pt-BR" dirty="0" smtClean="0"/>
              <a:t>.</a:t>
            </a:r>
          </a:p>
          <a:p>
            <a:r>
              <a:rPr lang="pt-BR" dirty="0" smtClean="0"/>
              <a:t>Salvar </a:t>
            </a:r>
            <a:r>
              <a:rPr lang="pt-BR" dirty="0" smtClean="0">
                <a:solidFill>
                  <a:srgbClr val="00B050"/>
                </a:solidFill>
              </a:rPr>
              <a:t>img2 </a:t>
            </a:r>
            <a:r>
              <a:rPr lang="pt-BR" dirty="0" smtClean="0"/>
              <a:t>e </a:t>
            </a:r>
            <a:r>
              <a:rPr lang="pt-BR" dirty="0" smtClean="0">
                <a:solidFill>
                  <a:srgbClr val="00B050"/>
                </a:solidFill>
              </a:rPr>
              <a:t>img3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Operações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imagem</a:t>
            </a:r>
          </a:p>
          <a:p>
            <a:r>
              <a:rPr lang="pt-BR" smtClean="0"/>
              <a:t>Ler imagem</a:t>
            </a:r>
          </a:p>
          <a:p>
            <a:r>
              <a:rPr lang="pt-BR" smtClean="0"/>
              <a:t>Processamento</a:t>
            </a:r>
          </a:p>
          <a:p>
            <a:r>
              <a:rPr lang="pt-BR" smtClean="0"/>
              <a:t>Criar imagem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102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6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85" y="2107949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65" y="2710742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22" y="3276295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2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3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>
            <a:off x="1600200" y="0"/>
            <a:ext cx="7543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3D estereoscópico</a:t>
            </a:r>
            <a:endParaRPr lang="en-US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“Aqueles óculos de papel celofane…”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05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O que é 3D estereoscópico?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Disparidade binocular</a:t>
            </a:r>
          </a:p>
          <a:p>
            <a:pPr lvl="1"/>
            <a:r>
              <a:rPr lang="pt-BR" dirty="0"/>
              <a:t>Duas perspectivas diferentes</a:t>
            </a:r>
          </a:p>
          <a:p>
            <a:pPr lvl="1"/>
            <a:r>
              <a:rPr lang="pt-BR" dirty="0"/>
              <a:t>Enxergamos somente uma imagem, com percepção de profundidade → </a:t>
            </a:r>
            <a:r>
              <a:rPr lang="pt-BR" b="1" dirty="0" smtClean="0">
                <a:solidFill>
                  <a:srgbClr val="FF0000"/>
                </a:solidFill>
              </a:rPr>
              <a:t>estereopsia</a:t>
            </a:r>
          </a:p>
          <a:p>
            <a:pPr lvl="1"/>
            <a:endParaRPr lang="pt-BR" b="1" dirty="0"/>
          </a:p>
          <a:p>
            <a:r>
              <a:rPr lang="pt-BR" dirty="0" smtClean="0"/>
              <a:t>Duas imagens </a:t>
            </a:r>
            <a:r>
              <a:rPr lang="pt-BR" dirty="0"/>
              <a:t>→ </a:t>
            </a:r>
            <a:r>
              <a:rPr lang="pt-BR" dirty="0">
                <a:solidFill>
                  <a:srgbClr val="FF0000"/>
                </a:solidFill>
              </a:rPr>
              <a:t>par estéreo</a:t>
            </a:r>
          </a:p>
          <a:p>
            <a:pPr lvl="1"/>
            <a:r>
              <a:rPr lang="pt-BR" dirty="0" smtClean="0"/>
              <a:t> Uma imagem para </a:t>
            </a:r>
            <a:r>
              <a:rPr lang="pt-BR" dirty="0"/>
              <a:t>o olho esquerdo e </a:t>
            </a:r>
            <a:r>
              <a:rPr lang="pt-BR" dirty="0" smtClean="0"/>
              <a:t>outra </a:t>
            </a:r>
            <a:r>
              <a:rPr lang="pt-BR" dirty="0"/>
              <a:t>para o olho direito</a:t>
            </a:r>
          </a:p>
          <a:p>
            <a:pPr lvl="1"/>
            <a:r>
              <a:rPr lang="pt-BR" dirty="0" smtClean="0"/>
              <a:t>Deslocadas </a:t>
            </a:r>
            <a:r>
              <a:rPr lang="pt-BR" dirty="0"/>
              <a:t>horizontalmente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435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Fundamentos – O que é 3D estereoscópico?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42021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Equipamento especial para captura </a:t>
            </a:r>
            <a:endParaRPr lang="pt-BR" dirty="0" smtClean="0"/>
          </a:p>
          <a:p>
            <a:pPr lvl="1"/>
            <a:r>
              <a:rPr lang="pt-BR" dirty="0" smtClean="0"/>
              <a:t>Duas </a:t>
            </a:r>
            <a:r>
              <a:rPr lang="pt-BR" dirty="0"/>
              <a:t>lentes, simulando a visão humana</a:t>
            </a:r>
          </a:p>
          <a:p>
            <a:pPr marL="365760" lvl="1" indent="0">
              <a:buNone/>
            </a:pPr>
            <a:endParaRPr lang="pt-BR" dirty="0"/>
          </a:p>
          <a:p>
            <a:r>
              <a:rPr lang="pt-BR" dirty="0"/>
              <a:t>Reprodução</a:t>
            </a:r>
          </a:p>
          <a:p>
            <a:pPr lvl="1"/>
            <a:r>
              <a:rPr lang="pt-BR" dirty="0"/>
              <a:t>Pode requerer projetores e telas especiais, dependendo da técnica de visualização utilizada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66</a:t>
            </a:fld>
            <a:endParaRPr lang="en-US" smtClean="0"/>
          </a:p>
        </p:txBody>
      </p:sp>
      <p:grpSp>
        <p:nvGrpSpPr>
          <p:cNvPr id="5" name="Grupo 4"/>
          <p:cNvGrpSpPr/>
          <p:nvPr/>
        </p:nvGrpSpPr>
        <p:grpSpPr>
          <a:xfrm>
            <a:off x="4932040" y="2490390"/>
            <a:ext cx="3595688" cy="2613958"/>
            <a:chOff x="4932040" y="2490390"/>
            <a:chExt cx="3595688" cy="261395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932040" y="2490390"/>
              <a:ext cx="3595688" cy="2090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CaixaDeTexto 6"/>
            <p:cNvSpPr txBox="1"/>
            <p:nvPr/>
          </p:nvSpPr>
          <p:spPr>
            <a:xfrm>
              <a:off x="4932040" y="4581128"/>
              <a:ext cx="35956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Câmera para captura 3D estereoscópica (PANASONIC)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76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Como enxergar?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67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1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Separação</a:t>
            </a:r>
            <a:r>
              <a:rPr lang="pt-BR" dirty="0" smtClean="0"/>
              <a:t> do par estéreo</a:t>
            </a:r>
          </a:p>
          <a:p>
            <a:pPr lvl="1"/>
            <a:r>
              <a:rPr lang="pt-BR" dirty="0" smtClean="0"/>
              <a:t>Auxílio de óculos</a:t>
            </a:r>
          </a:p>
          <a:p>
            <a:pPr lvl="2"/>
            <a:r>
              <a:rPr lang="pt-BR" dirty="0" smtClean="0"/>
              <a:t>Passivo: anaglífico, polarizador</a:t>
            </a:r>
          </a:p>
          <a:p>
            <a:pPr lvl="2"/>
            <a:r>
              <a:rPr lang="pt-BR" dirty="0" smtClean="0"/>
              <a:t>Ativo: obturador</a:t>
            </a:r>
          </a:p>
          <a:p>
            <a:pPr lvl="1"/>
            <a:r>
              <a:rPr lang="pt-BR" dirty="0" smtClean="0"/>
              <a:t>Sem óculos</a:t>
            </a:r>
          </a:p>
          <a:p>
            <a:pPr lvl="2"/>
            <a:r>
              <a:rPr lang="pt-BR" dirty="0" smtClean="0"/>
              <a:t>Monitores Autoestereoscópicos</a:t>
            </a:r>
            <a:endParaRPr lang="pt-BR" dirty="0"/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67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3717794" y="1291130"/>
            <a:ext cx="4824536" cy="2745940"/>
            <a:chOff x="2699792" y="3789040"/>
            <a:chExt cx="4824536" cy="2745940"/>
          </a:xfrm>
        </p:grpSpPr>
        <p:pic>
          <p:nvPicPr>
            <p:cNvPr id="14" name="Picture 3" descr="E:\versionados\1-Meus-Artigos\Qualificacao\imagens\vlcsnap-2010-01-21-10h56m01s18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3789040"/>
              <a:ext cx="4824536" cy="2438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ixaDeTexto 14"/>
            <p:cNvSpPr txBox="1"/>
            <p:nvPr/>
          </p:nvSpPr>
          <p:spPr>
            <a:xfrm>
              <a:off x="2699792" y="6227203"/>
              <a:ext cx="4824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Quadro de filme estereoscópico (Shrek 3D)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79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Técnica Anaglífica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68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68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Método mais simples para visualização estereoscópica</a:t>
            </a:r>
          </a:p>
          <a:p>
            <a:r>
              <a:rPr lang="pt-BR" sz="2200" dirty="0" smtClean="0"/>
              <a:t>Fusão das duas imagens em apenas uma, através de retirada de componentes de cor </a:t>
            </a:r>
          </a:p>
          <a:p>
            <a:r>
              <a:rPr lang="pt-BR" sz="2200" dirty="0" smtClean="0"/>
              <a:t>Óculos especiais com lentes semelhantes → filtro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60338" y="2947127"/>
            <a:ext cx="8821737" cy="3484258"/>
            <a:chOff x="160338" y="2947127"/>
            <a:chExt cx="8821737" cy="3484258"/>
          </a:xfrm>
        </p:grpSpPr>
        <p:sp>
          <p:nvSpPr>
            <p:cNvPr id="19" name="CaixaDeTexto 18"/>
            <p:cNvSpPr txBox="1"/>
            <p:nvPr/>
          </p:nvSpPr>
          <p:spPr>
            <a:xfrm>
              <a:off x="755576" y="6123608"/>
              <a:ext cx="7523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Processo de conversão anaglífica vermelho-ciano (Zingarelli, 2011 – adaptado)</a:t>
              </a:r>
              <a:endParaRPr lang="pt-BR" sz="14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38" y="2947127"/>
              <a:ext cx="8821737" cy="3230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3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69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69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pic>
        <p:nvPicPr>
          <p:cNvPr id="20" name="Picture 2" descr="D:\versionados\2-Disciplinas\Multimidia\anaglyph.bm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/>
          <a:stretch/>
        </p:blipFill>
        <p:spPr bwMode="auto">
          <a:xfrm>
            <a:off x="0" y="0"/>
            <a:ext cx="922427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4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pic>
        <p:nvPicPr>
          <p:cNvPr id="5" name="Picture 2" descr="D:\versionados\2-Disciplinas\Multimidia\anaglyph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25415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26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Técnica Anaglífica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70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70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Tipos:</a:t>
            </a:r>
          </a:p>
          <a:p>
            <a:pPr lvl="1"/>
            <a:r>
              <a:rPr lang="pt-BR" sz="1800" dirty="0" smtClean="0"/>
              <a:t>Vermelho-ciano: R</a:t>
            </a:r>
            <a:r>
              <a:rPr lang="pt-BR" sz="1800" baseline="-25000" dirty="0" smtClean="0"/>
              <a:t>1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/>
              <a:t>Verde-magenta: R</a:t>
            </a:r>
            <a:r>
              <a:rPr lang="pt-BR" sz="1800" baseline="-25000" dirty="0"/>
              <a:t>2</a:t>
            </a:r>
            <a:r>
              <a:rPr lang="pt-BR" sz="1800" dirty="0"/>
              <a:t>G</a:t>
            </a:r>
            <a:r>
              <a:rPr lang="pt-BR" sz="1800" baseline="-25000" dirty="0"/>
              <a:t>1</a:t>
            </a:r>
            <a:r>
              <a:rPr lang="pt-BR" sz="1800" dirty="0"/>
              <a:t>B</a:t>
            </a:r>
            <a:r>
              <a:rPr lang="pt-BR" sz="1800" baseline="-25000" dirty="0"/>
              <a:t>2</a:t>
            </a:r>
          </a:p>
          <a:p>
            <a:pPr lvl="1"/>
            <a:r>
              <a:rPr lang="pt-BR" sz="1800" dirty="0" smtClean="0"/>
              <a:t>Azul-amarelo: R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1</a:t>
            </a:r>
          </a:p>
          <a:p>
            <a:pPr lvl="1"/>
            <a:r>
              <a:rPr lang="pt-BR" sz="1800" dirty="0" smtClean="0"/>
              <a:t>Vermelho-azul: R</a:t>
            </a:r>
            <a:r>
              <a:rPr lang="pt-BR" sz="1800" baseline="-25000" dirty="0" smtClean="0"/>
              <a:t>1 </a:t>
            </a:r>
            <a:r>
              <a:rPr lang="pt-BR" sz="1800" dirty="0" smtClean="0"/>
              <a:t>_ 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 smtClean="0"/>
              <a:t>....</a:t>
            </a:r>
          </a:p>
          <a:p>
            <a:pPr lvl="1"/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6312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Técnica Anaglífica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71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71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Tipos:</a:t>
            </a:r>
          </a:p>
          <a:p>
            <a:pPr lvl="1"/>
            <a:r>
              <a:rPr lang="pt-BR" sz="1800" dirty="0" smtClean="0"/>
              <a:t>Vermelho-ciano: R</a:t>
            </a:r>
            <a:r>
              <a:rPr lang="pt-BR" sz="1800" baseline="-25000" dirty="0" smtClean="0"/>
              <a:t>1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/>
              <a:t>Verde-magenta: R</a:t>
            </a:r>
            <a:r>
              <a:rPr lang="pt-BR" sz="1800" baseline="-25000" dirty="0"/>
              <a:t>2</a:t>
            </a:r>
            <a:r>
              <a:rPr lang="pt-BR" sz="1800" dirty="0"/>
              <a:t>G</a:t>
            </a:r>
            <a:r>
              <a:rPr lang="pt-BR" sz="1800" baseline="-25000" dirty="0"/>
              <a:t>1</a:t>
            </a:r>
            <a:r>
              <a:rPr lang="pt-BR" sz="1800" dirty="0"/>
              <a:t>B</a:t>
            </a:r>
            <a:r>
              <a:rPr lang="pt-BR" sz="1800" baseline="-25000" dirty="0"/>
              <a:t>2</a:t>
            </a:r>
          </a:p>
          <a:p>
            <a:pPr lvl="1"/>
            <a:r>
              <a:rPr lang="pt-BR" sz="1800" dirty="0" smtClean="0"/>
              <a:t>Azul-amarelo: R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1</a:t>
            </a:r>
          </a:p>
          <a:p>
            <a:pPr lvl="1"/>
            <a:r>
              <a:rPr lang="pt-BR" sz="1800" dirty="0" smtClean="0"/>
              <a:t>Vermelho-azul: R</a:t>
            </a:r>
            <a:r>
              <a:rPr lang="pt-BR" sz="1800" baseline="-25000" dirty="0" smtClean="0"/>
              <a:t>1 </a:t>
            </a:r>
            <a:r>
              <a:rPr lang="pt-BR" sz="1800" dirty="0" smtClean="0"/>
              <a:t>_ 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 smtClean="0"/>
              <a:t>....</a:t>
            </a:r>
          </a:p>
          <a:p>
            <a:pPr lvl="1"/>
            <a:endParaRPr lang="pt-BR" sz="1800" dirty="0" smtClean="0"/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4572001" y="1596540"/>
            <a:ext cx="1527049" cy="612648"/>
          </a:xfrm>
          <a:prstGeom prst="wedgeRoundRectCallout">
            <a:avLst>
              <a:gd name="adj1" fmla="val -108190"/>
              <a:gd name="adj2" fmla="val 27613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Mais comuns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737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Técnica Anaglífica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72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72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Tipos:</a:t>
            </a:r>
          </a:p>
          <a:p>
            <a:pPr lvl="1"/>
            <a:r>
              <a:rPr lang="pt-BR" sz="1800" dirty="0" smtClean="0"/>
              <a:t>Vermelho-ciano: R</a:t>
            </a:r>
            <a:r>
              <a:rPr lang="pt-BR" sz="1800" baseline="-25000" dirty="0" smtClean="0"/>
              <a:t>1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/>
              <a:t>Verde-magenta: R</a:t>
            </a:r>
            <a:r>
              <a:rPr lang="pt-BR" sz="1800" baseline="-25000" dirty="0"/>
              <a:t>2</a:t>
            </a:r>
            <a:r>
              <a:rPr lang="pt-BR" sz="1800" dirty="0"/>
              <a:t>G</a:t>
            </a:r>
            <a:r>
              <a:rPr lang="pt-BR" sz="1800" baseline="-25000" dirty="0"/>
              <a:t>1</a:t>
            </a:r>
            <a:r>
              <a:rPr lang="pt-BR" sz="1800" dirty="0"/>
              <a:t>B</a:t>
            </a:r>
            <a:r>
              <a:rPr lang="pt-BR" sz="1800" baseline="-25000" dirty="0"/>
              <a:t>2</a:t>
            </a:r>
          </a:p>
          <a:p>
            <a:pPr lvl="1"/>
            <a:r>
              <a:rPr lang="pt-BR" sz="1800" dirty="0" smtClean="0"/>
              <a:t>Azul-amarelo: R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1</a:t>
            </a:r>
          </a:p>
          <a:p>
            <a:pPr lvl="1"/>
            <a:r>
              <a:rPr lang="pt-BR" sz="1800" dirty="0" smtClean="0"/>
              <a:t>Vermelho-azul: R</a:t>
            </a:r>
            <a:r>
              <a:rPr lang="pt-BR" sz="1800" baseline="-25000" dirty="0" smtClean="0"/>
              <a:t>1 </a:t>
            </a:r>
            <a:r>
              <a:rPr lang="pt-BR" sz="1800" dirty="0" smtClean="0"/>
              <a:t>_ 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 smtClean="0"/>
              <a:t>....</a:t>
            </a:r>
          </a:p>
        </p:txBody>
      </p:sp>
      <p:sp>
        <p:nvSpPr>
          <p:cNvPr id="11" name="Texto explicativo retangular com cantos arredondados 10"/>
          <p:cNvSpPr/>
          <p:nvPr/>
        </p:nvSpPr>
        <p:spPr>
          <a:xfrm>
            <a:off x="4572001" y="2210197"/>
            <a:ext cx="2290574" cy="612648"/>
          </a:xfrm>
          <a:prstGeom prst="wedgeRoundRectCallout">
            <a:avLst>
              <a:gd name="adj1" fmla="val -89716"/>
              <a:gd name="adj2" fmla="val -2160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Melhores Resultados (Andrade &amp; Goularte, 2009)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66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Técnica Anaglífica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73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73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sz="2200" dirty="0" smtClean="0"/>
              <a:t>Tipos:</a:t>
            </a:r>
          </a:p>
          <a:p>
            <a:pPr lvl="1"/>
            <a:r>
              <a:rPr lang="pt-BR" sz="1800" dirty="0" smtClean="0"/>
              <a:t>Vermelho-ciano: R</a:t>
            </a:r>
            <a:r>
              <a:rPr lang="pt-BR" sz="1800" baseline="-25000" dirty="0" smtClean="0"/>
              <a:t>1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/>
              <a:t>Verde-magenta: R</a:t>
            </a:r>
            <a:r>
              <a:rPr lang="pt-BR" sz="1800" baseline="-25000" dirty="0"/>
              <a:t>2</a:t>
            </a:r>
            <a:r>
              <a:rPr lang="pt-BR" sz="1800" dirty="0"/>
              <a:t>G</a:t>
            </a:r>
            <a:r>
              <a:rPr lang="pt-BR" sz="1800" baseline="-25000" dirty="0"/>
              <a:t>1</a:t>
            </a:r>
            <a:r>
              <a:rPr lang="pt-BR" sz="1800" dirty="0"/>
              <a:t>B</a:t>
            </a:r>
            <a:r>
              <a:rPr lang="pt-BR" sz="1800" baseline="-25000" dirty="0"/>
              <a:t>2</a:t>
            </a:r>
          </a:p>
          <a:p>
            <a:pPr lvl="1"/>
            <a:r>
              <a:rPr lang="pt-BR" sz="1800" dirty="0" smtClean="0"/>
              <a:t>Azul-amarelo: R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G</a:t>
            </a:r>
            <a:r>
              <a:rPr lang="pt-BR" sz="1800" baseline="-25000" dirty="0" smtClean="0"/>
              <a:t>2</a:t>
            </a:r>
            <a:r>
              <a:rPr lang="pt-BR" sz="1800" dirty="0" smtClean="0"/>
              <a:t>B</a:t>
            </a:r>
            <a:r>
              <a:rPr lang="pt-BR" sz="1800" baseline="-25000" dirty="0" smtClean="0"/>
              <a:t>1</a:t>
            </a:r>
          </a:p>
          <a:p>
            <a:pPr lvl="1"/>
            <a:r>
              <a:rPr lang="pt-BR" sz="1800" dirty="0" smtClean="0"/>
              <a:t>Vermelho-azul: R</a:t>
            </a:r>
            <a:r>
              <a:rPr lang="pt-BR" sz="1800" baseline="-25000" dirty="0" smtClean="0"/>
              <a:t>1 </a:t>
            </a:r>
            <a:r>
              <a:rPr lang="pt-BR" sz="1800" dirty="0" smtClean="0"/>
              <a:t>_ B</a:t>
            </a:r>
            <a:r>
              <a:rPr lang="pt-BR" sz="1800" baseline="-25000" dirty="0" smtClean="0"/>
              <a:t>2</a:t>
            </a:r>
          </a:p>
          <a:p>
            <a:pPr lvl="1"/>
            <a:r>
              <a:rPr lang="pt-BR" sz="1800" dirty="0" smtClean="0"/>
              <a:t>....</a:t>
            </a:r>
          </a:p>
          <a:p>
            <a:pPr lvl="1"/>
            <a:endParaRPr lang="pt-BR" sz="1800" dirty="0"/>
          </a:p>
        </p:txBody>
      </p:sp>
      <p:sp>
        <p:nvSpPr>
          <p:cNvPr id="13" name="Texto explicativo retangular com cantos arredondados 12"/>
          <p:cNvSpPr/>
          <p:nvPr/>
        </p:nvSpPr>
        <p:spPr>
          <a:xfrm>
            <a:off x="4572001" y="2822845"/>
            <a:ext cx="1891488" cy="758860"/>
          </a:xfrm>
          <a:prstGeom prst="wedgeRoundRectCallout">
            <a:avLst>
              <a:gd name="adj1" fmla="val -104227"/>
              <a:gd name="adj2" fmla="val -2074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Muito utilizado</a:t>
            </a:r>
          </a:p>
          <a:p>
            <a:pPr algn="ctr"/>
            <a:r>
              <a:rPr lang="pt-BR" sz="1400" dirty="0" smtClean="0"/>
              <a:t>no começo. </a:t>
            </a:r>
          </a:p>
          <a:p>
            <a:pPr algn="ctr"/>
            <a:r>
              <a:rPr lang="pt-BR" sz="1400" dirty="0" smtClean="0"/>
              <a:t>Péssima qualidade.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351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Links interessantes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74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74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6" name="Espaço Reservado para Conteúdo 9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920880" cy="4873752"/>
          </a:xfrm>
        </p:spPr>
        <p:txBody>
          <a:bodyPr>
            <a:normAutofit/>
          </a:bodyPr>
          <a:lstStyle/>
          <a:p>
            <a:r>
              <a:rPr lang="pt-BR" dirty="0"/>
              <a:t>Comprar óculos</a:t>
            </a:r>
          </a:p>
          <a:p>
            <a:pPr marL="742950" lvl="2" indent="-342900"/>
            <a:r>
              <a:rPr lang="pt-BR" dirty="0">
                <a:hlinkClick r:id="rId2"/>
              </a:rPr>
              <a:t>http://www.3dshop.com.br/</a:t>
            </a:r>
            <a:endParaRPr lang="pt-BR" dirty="0"/>
          </a:p>
          <a:p>
            <a:pPr marL="742950" lvl="2" indent="-342900"/>
            <a:r>
              <a:rPr lang="pt-BR" dirty="0">
                <a:hlinkClick r:id="rId3"/>
              </a:rPr>
              <a:t>http://www.tecnoglasses.com.br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pt-BR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3200" dirty="0" smtClean="0"/>
              <a:t>Youtube 3D</a:t>
            </a:r>
          </a:p>
          <a:p>
            <a:pPr marL="742950" lvl="2" indent="-342900"/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www.youtube.com/3D</a:t>
            </a:r>
            <a:endParaRPr lang="pt-BR" dirty="0" smtClean="0"/>
          </a:p>
          <a:p>
            <a:pPr marL="742950" lvl="2" indent="-34290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7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Fundamentos – Outros Métodos</a:t>
            </a:r>
            <a:endParaRPr lang="pt-BR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497824" y="6255258"/>
            <a:ext cx="481584" cy="365125"/>
          </a:xfrm>
        </p:spPr>
        <p:txBody>
          <a:bodyPr/>
          <a:lstStyle/>
          <a:p>
            <a:fld id="{794E7EFC-A056-493D-B3F0-DF1698F391A3}" type="slidenum">
              <a:rPr lang="en-US" smtClean="0"/>
              <a:pPr/>
              <a:t>75</a:t>
            </a:fld>
            <a:endParaRPr lang="en-US" dirty="0" smtClean="0"/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75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12" name="Espaço Reservado para Número de Slide 4"/>
          <p:cNvSpPr txBox="1">
            <a:spLocks/>
          </p:cNvSpPr>
          <p:nvPr/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2D9971-FBC4-4232-B226-D3882EA6314B}" type="slidenum">
              <a:rPr lang="pt-BR" sz="1400" b="1" smtClean="0">
                <a:solidFill>
                  <a:srgbClr val="FFFFFF"/>
                </a:solidFill>
              </a:rPr>
              <a:pPr/>
              <a:t>75</a:t>
            </a:fld>
            <a:endParaRPr lang="pt-BR" sz="1400" b="1" dirty="0">
              <a:solidFill>
                <a:srgbClr val="FFFFFF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Luz </a:t>
            </a:r>
            <a:r>
              <a:rPr lang="pt-BR" dirty="0"/>
              <a:t>Polarizada</a:t>
            </a:r>
          </a:p>
          <a:p>
            <a:pPr lvl="1"/>
            <a:r>
              <a:rPr lang="pt-BR" sz="3200" dirty="0"/>
              <a:t>Filtros polarizam o sinal de cada vídeo de modo diferente</a:t>
            </a:r>
          </a:p>
          <a:p>
            <a:pPr lvl="1"/>
            <a:r>
              <a:rPr lang="pt-BR" sz="3200" dirty="0"/>
              <a:t>Lentes dos óculos filtram o sinal de vídeo correspondente para cada </a:t>
            </a:r>
            <a:r>
              <a:rPr lang="pt-BR" sz="3200" dirty="0" smtClean="0"/>
              <a:t>olho</a:t>
            </a:r>
          </a:p>
          <a:p>
            <a:pPr lvl="1"/>
            <a:r>
              <a:rPr lang="pt-BR" sz="3200" dirty="0" smtClean="0"/>
              <a:t>Tecnologia dos cinemas 3D</a:t>
            </a:r>
            <a:endParaRPr lang="pt-BR" sz="3200" dirty="0"/>
          </a:p>
          <a:p>
            <a:r>
              <a:rPr lang="pt-BR" dirty="0"/>
              <a:t>Óculos Obturadores</a:t>
            </a:r>
          </a:p>
          <a:p>
            <a:pPr lvl="1"/>
            <a:r>
              <a:rPr lang="pt-BR" sz="3200" dirty="0"/>
              <a:t>Separação mecânica das imagens</a:t>
            </a:r>
          </a:p>
          <a:p>
            <a:pPr lvl="1"/>
            <a:r>
              <a:rPr lang="pt-BR" sz="3200" dirty="0"/>
              <a:t>Alternância das lentes entre transparente e opaca</a:t>
            </a:r>
          </a:p>
          <a:p>
            <a:pPr lvl="2"/>
            <a:r>
              <a:rPr lang="pt-BR" sz="3200" dirty="0"/>
              <a:t>Alta frequência</a:t>
            </a:r>
          </a:p>
          <a:p>
            <a:pPr lvl="1"/>
            <a:r>
              <a:rPr lang="pt-BR" sz="3200" dirty="0" smtClean="0"/>
              <a:t>Equipamentos mais caros</a:t>
            </a:r>
            <a:endParaRPr lang="pt-BR" sz="3200" dirty="0"/>
          </a:p>
          <a:p>
            <a:r>
              <a:rPr lang="pt-BR" dirty="0"/>
              <a:t>Monitores autoestereoscópicos</a:t>
            </a:r>
          </a:p>
          <a:p>
            <a:pPr lvl="1"/>
            <a:r>
              <a:rPr lang="pt-BR" sz="3200" dirty="0"/>
              <a:t>Película redireciona a luz em vários ângulos diferentes</a:t>
            </a:r>
          </a:p>
          <a:p>
            <a:pPr lvl="2"/>
            <a:r>
              <a:rPr lang="pt-BR" sz="3200" dirty="0"/>
              <a:t>Cada ângulo possui uma nova perspectiva da </a:t>
            </a:r>
            <a:r>
              <a:rPr lang="pt-BR" sz="3200" dirty="0" smtClean="0"/>
              <a:t>cena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813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Vídeo Demo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 para crer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32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versionados\1-Meus-Artigos\Minicurso-SemComp2011\imagens\oculos_nvidia_ml3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76600"/>
            <a:ext cx="6324601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Criação de imagem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anáglifa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Projeto 1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0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imagem (par estéreo)</a:t>
            </a:r>
          </a:p>
          <a:p>
            <a:r>
              <a:rPr lang="pt-BR" dirty="0"/>
              <a:t>Criar nova imagem (anáglifo)</a:t>
            </a:r>
          </a:p>
          <a:p>
            <a:r>
              <a:rPr lang="pt-BR" dirty="0" smtClean="0"/>
              <a:t>Separar imagens</a:t>
            </a:r>
          </a:p>
          <a:p>
            <a:r>
              <a:rPr lang="pt-BR" dirty="0" smtClean="0"/>
              <a:t>Selecionar componentes de cor necessárias</a:t>
            </a:r>
          </a:p>
          <a:p>
            <a:pPr lvl="1"/>
            <a:r>
              <a:rPr lang="pt-BR" dirty="0" smtClean="0"/>
              <a:t>Leitura das imagens</a:t>
            </a:r>
          </a:p>
          <a:p>
            <a:pPr lvl="1"/>
            <a:r>
              <a:rPr lang="pt-BR" dirty="0" smtClean="0"/>
              <a:t>Criação de um anáglifo vermelho-ciano</a:t>
            </a:r>
          </a:p>
          <a:p>
            <a:r>
              <a:rPr lang="pt-BR" dirty="0" smtClean="0"/>
              <a:t>Gravar anáglifo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pic>
        <p:nvPicPr>
          <p:cNvPr id="2050" name="Picture 2" descr="E:\versionados\1-Meus-Artigos\Minicurso-SemComp2011\imagens\toy_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versionados\2-Disciplinas\Multimidia\anaglyph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254151" cy="3200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184591" y="317757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mtClean="0">
                <a:latin typeface="Kokila" pitchFamily="34" charset="0"/>
                <a:cs typeface="Kokila" pitchFamily="34" charset="0"/>
              </a:rPr>
              <a:t>?</a:t>
            </a:r>
            <a:endParaRPr lang="en-US" sz="9600">
              <a:latin typeface="Kokila" pitchFamily="34" charset="0"/>
              <a:cs typeface="Kokila" pitchFamily="34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69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Lembrando...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80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160338" y="2082612"/>
            <a:ext cx="8821737" cy="3484258"/>
            <a:chOff x="160338" y="2947127"/>
            <a:chExt cx="8821737" cy="3484258"/>
          </a:xfrm>
        </p:grpSpPr>
        <p:sp>
          <p:nvSpPr>
            <p:cNvPr id="6" name="CaixaDeTexto 5"/>
            <p:cNvSpPr txBox="1"/>
            <p:nvPr/>
          </p:nvSpPr>
          <p:spPr>
            <a:xfrm>
              <a:off x="755576" y="6123608"/>
              <a:ext cx="7523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Processo de conversão anaglífica vermelho-ciano (Zingarelli, 2011 – adaptado)</a:t>
              </a:r>
              <a:endParaRPr lang="pt-BR" sz="1400" dirty="0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38" y="2947127"/>
              <a:ext cx="8821737" cy="3230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25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Vídeos: funções básicas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Mão na massa de novo</a:t>
            </a:r>
            <a:endParaRPr lang="pt-BR"/>
          </a:p>
        </p:txBody>
      </p:sp>
      <p:pic>
        <p:nvPicPr>
          <p:cNvPr id="4" name="Picture 2" descr="E:\versionados\1-Meus-Artigos\Minicurso-SemComp2011\imagens\OpenCV_Logo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41" y="533400"/>
            <a:ext cx="284565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7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vídeo</a:t>
            </a:r>
          </a:p>
          <a:p>
            <a:r>
              <a:rPr lang="pt-BR" dirty="0" smtClean="0"/>
              <a:t>Reproduzir Vídeo</a:t>
            </a:r>
          </a:p>
          <a:p>
            <a:r>
              <a:rPr lang="pt-BR" dirty="0" smtClean="0"/>
              <a:t>Gravar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CvCapture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para se trabalhar com vídeos</a:t>
            </a:r>
          </a:p>
          <a:p>
            <a:pPr lvl="1"/>
            <a:r>
              <a:rPr lang="pt-BR" dirty="0" smtClean="0"/>
              <a:t>Tanto do arquivo quanto de câmeras</a:t>
            </a:r>
          </a:p>
          <a:p>
            <a:pPr lvl="1"/>
            <a:endParaRPr lang="pt-BR" dirty="0" smtClean="0"/>
          </a:p>
          <a:p>
            <a:pPr marL="457200" lvl="1" indent="0">
              <a:buNone/>
            </a:pP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CvCapture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cvCreateFileCapture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char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4724705" y="4956049"/>
            <a:ext cx="2595985" cy="1068935"/>
          </a:xfrm>
          <a:prstGeom prst="wedgeRoundRectCallout">
            <a:avLst>
              <a:gd name="adj1" fmla="val -64251"/>
              <a:gd name="adj2" fmla="val -13011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É necessário ter a DLL dos </a:t>
            </a:r>
            <a:r>
              <a:rPr lang="pt-BR" sz="1600" dirty="0" err="1" smtClean="0"/>
              <a:t>codecs</a:t>
            </a:r>
            <a:r>
              <a:rPr lang="pt-BR" sz="1600" dirty="0" smtClean="0"/>
              <a:t> para que o OpenCV saiba como abrir!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451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CvQueryFrame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Pega o próximo frame do vídeo e armazena em memória em uma estrutura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IplImage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cs typeface="Courier New" pitchFamily="49" charset="0"/>
              </a:rPr>
              <a:t>Não é necessário chamar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cvReleaseImage</a:t>
            </a:r>
            <a:r>
              <a:rPr lang="pt-BR" dirty="0" smtClean="0">
                <a:cs typeface="Courier New" pitchFamily="49" charset="0"/>
              </a:rPr>
              <a:t> para cada frame recebido</a:t>
            </a:r>
          </a:p>
          <a:p>
            <a:pPr marL="457200" lvl="1" indent="0">
              <a:buNone/>
            </a:pP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IplImage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cvQueryFrame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CvCapture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* capture</a:t>
            </a: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Limpeza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 smtClean="0"/>
          </a:p>
          <a:p>
            <a:pPr marL="457200" lvl="1" indent="0">
              <a:buNone/>
            </a:pPr>
            <a:endParaRPr lang="pt-BR" sz="24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cvReleaseCapture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CvCapture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**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capture</a:t>
            </a: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Abrir vídeo e mostrar o primeiro frame do vídeo em uma janela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vídeo</a:t>
            </a:r>
          </a:p>
          <a:p>
            <a:r>
              <a:rPr lang="pt-BR" dirty="0" smtClean="0"/>
              <a:t>Reproduzir Vídeo</a:t>
            </a:r>
          </a:p>
          <a:p>
            <a:r>
              <a:rPr lang="pt-BR" dirty="0" smtClean="0"/>
              <a:t>Gravar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88</a:t>
            </a:fld>
            <a:endParaRPr lang="en-US"/>
          </a:p>
        </p:txBody>
      </p:sp>
      <p:pic>
        <p:nvPicPr>
          <p:cNvPr id="5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Página de desambiguação</a:t>
            </a:r>
            <a:endParaRPr lang="pt-BR"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alatino Linotype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que esperam aprender?</a:t>
            </a:r>
            <a:endParaRPr lang="pt-BR"/>
          </a:p>
        </p:txBody>
      </p:sp>
      <p:pic>
        <p:nvPicPr>
          <p:cNvPr id="2050" name="Picture 2" descr="E:\versionados\1-Meus-Artigos\Minicurso-SemComp2011\imagens\toy_sto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versionados\2-Disciplinas\Multimidia\anaglyph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254151" cy="32004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9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Loop</a:t>
            </a:r>
          </a:p>
          <a:p>
            <a:pPr lvl="1"/>
            <a:r>
              <a:rPr lang="pt-BR" dirty="0" smtClean="0">
                <a:cs typeface="Courier New" pitchFamily="49" charset="0"/>
              </a:rPr>
              <a:t>Recupera um frame e o exibe</a:t>
            </a:r>
          </a:p>
          <a:p>
            <a:pPr marL="457200" lvl="1" indent="0">
              <a:buNone/>
            </a:pP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cvGetCaptureProperty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Propriedades do vídeo</a:t>
            </a:r>
            <a:endParaRPr lang="pt-BR" dirty="0" smtClean="0"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cvGetCaptureProperty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CvCapture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* capture, </a:t>
            </a: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propId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4244920" y="4803345"/>
            <a:ext cx="3512215" cy="1527050"/>
          </a:xfrm>
          <a:prstGeom prst="wedgeRoundRectCallout">
            <a:avLst>
              <a:gd name="adj1" fmla="val -75659"/>
              <a:gd name="adj2" fmla="val -12067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CV_CAP_PROP_FRAME_WIDTH</a:t>
            </a:r>
          </a:p>
          <a:p>
            <a:r>
              <a:rPr lang="pt-BR" sz="1600" dirty="0" smtClean="0"/>
              <a:t>CV_CAP_PROP_FRAME_HEIGHT</a:t>
            </a:r>
          </a:p>
          <a:p>
            <a:r>
              <a:rPr lang="pt-BR" sz="1600" dirty="0" smtClean="0"/>
              <a:t>CV_CAP_PROP_FPS</a:t>
            </a:r>
          </a:p>
          <a:p>
            <a:r>
              <a:rPr lang="pt-BR" sz="1600" dirty="0" smtClean="0"/>
              <a:t>CV_CAP_PROP_FOURCC</a:t>
            </a:r>
          </a:p>
          <a:p>
            <a:r>
              <a:rPr lang="pt-BR" sz="1600" dirty="0" smtClean="0"/>
              <a:t>...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702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Fazer um player simples de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vídeo</a:t>
            </a:r>
          </a:p>
          <a:p>
            <a:r>
              <a:rPr lang="pt-BR" dirty="0" smtClean="0"/>
              <a:t>Reproduzir Vídeo</a:t>
            </a:r>
          </a:p>
          <a:p>
            <a:r>
              <a:rPr lang="pt-BR" dirty="0" smtClean="0"/>
              <a:t>Gravar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93</a:t>
            </a:fld>
            <a:endParaRPr lang="en-US"/>
          </a:p>
        </p:txBody>
      </p:sp>
      <p:pic>
        <p:nvPicPr>
          <p:cNvPr id="5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75" y="2167001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3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alatino Linotype" pitchFamily="18" charset="0"/>
              </a:rPr>
              <a:t>Checkpoint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Dúvidas até aqui?</a:t>
            </a:r>
            <a:endParaRPr lang="pt-BR"/>
          </a:p>
        </p:txBody>
      </p:sp>
      <p:pic>
        <p:nvPicPr>
          <p:cNvPr id="4" name="Picture 2" descr="C:\Documents and Settings\Matheus\Desktop\Mestrado\2-Disciplinas\Multimidia\questao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80728"/>
            <a:ext cx="403244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3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CvVideoWriter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Estrutura para gravação</a:t>
            </a:r>
            <a:endParaRPr lang="pt-BR" dirty="0" smtClean="0"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CvVideoWriter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cvCreateVideoWriter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,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,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fps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,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latin typeface="Courier New" pitchFamily="49" charset="0"/>
                <a:cs typeface="Courier New" pitchFamily="49" charset="0"/>
              </a:rPr>
              <a:t>CvSize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frameSize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,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isColor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=1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None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3200" dirty="0"/>
              <a:t>Problema com o </a:t>
            </a:r>
            <a:r>
              <a:rPr lang="pt-BR" sz="3200" dirty="0" err="1" smtClean="0"/>
              <a:t>fourcc</a:t>
            </a:r>
            <a:r>
              <a:rPr lang="pt-BR" sz="3200" dirty="0" smtClean="0"/>
              <a:t> </a:t>
            </a:r>
            <a:r>
              <a:rPr lang="pt-BR" sz="3200" dirty="0" smtClean="0">
                <a:sym typeface="Wingdings" pitchFamily="2" charset="2"/>
              </a:rPr>
              <a:t></a:t>
            </a:r>
            <a:endParaRPr lang="pt-BR" sz="3200" dirty="0"/>
          </a:p>
          <a:p>
            <a:pPr marL="742950" lvl="2" indent="-342900"/>
            <a:r>
              <a:rPr lang="pt-BR" dirty="0" smtClean="0"/>
              <a:t>utilizar </a:t>
            </a:r>
            <a:r>
              <a:rPr lang="pt-BR" dirty="0"/>
              <a:t>-1 e escolher o codec manualmente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182820" y="2970883"/>
            <a:ext cx="1374345" cy="763527"/>
          </a:xfrm>
          <a:prstGeom prst="wedgeRoundRectCallout">
            <a:avLst>
              <a:gd name="adj1" fmla="val -184997"/>
              <a:gd name="adj2" fmla="val -15567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Codec para gravar o vídeo</a:t>
            </a:r>
            <a:endParaRPr lang="pt-BR" sz="1600" dirty="0"/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5335525" y="3887115"/>
            <a:ext cx="2443280" cy="763527"/>
          </a:xfrm>
          <a:prstGeom prst="wedgeRoundRectCallout">
            <a:avLst>
              <a:gd name="adj1" fmla="val -115145"/>
              <a:gd name="adj2" fmla="val -7923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Vídeo colorido = 1</a:t>
            </a:r>
          </a:p>
          <a:p>
            <a:pPr algn="ctr"/>
            <a:r>
              <a:rPr lang="pt-BR" sz="1600" dirty="0" smtClean="0"/>
              <a:t>Vídeo tons de cinza = 0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362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cvWriteFrame</a:t>
            </a:r>
            <a:r>
              <a:rPr lang="pt-BR" dirty="0" smtClean="0"/>
              <a:t>()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cvWriteFrame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CvVideoWriter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*  writer,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IplImage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* image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cvReleaseVideoWriter</a:t>
            </a:r>
            <a:r>
              <a:rPr lang="pt-BR" dirty="0" smtClean="0"/>
              <a:t>()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cvReleaseVideoWriter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CvVideoWriter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** writer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09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Abrir vídeo</a:t>
            </a:r>
          </a:p>
          <a:p>
            <a:r>
              <a:rPr lang="pt-BR" dirty="0" smtClean="0"/>
              <a:t>Aplicar uma conversão em cada frame</a:t>
            </a:r>
          </a:p>
          <a:p>
            <a:r>
              <a:rPr lang="pt-BR" dirty="0" smtClean="0"/>
              <a:t>Gravar frames em um novo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Abrir vídeo</a:t>
            </a:r>
          </a:p>
          <a:p>
            <a:r>
              <a:rPr lang="pt-BR" dirty="0" smtClean="0"/>
              <a:t>Reproduzir Vídeo</a:t>
            </a:r>
          </a:p>
          <a:p>
            <a:r>
              <a:rPr lang="pt-BR" dirty="0" smtClean="0"/>
              <a:t>Gravar vídeo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7EFC-A056-493D-B3F0-DF1698F391A3}" type="slidenum">
              <a:rPr lang="en-US" smtClean="0"/>
              <a:pPr/>
              <a:t>99</a:t>
            </a:fld>
            <a:endParaRPr lang="en-US"/>
          </a:p>
        </p:txBody>
      </p:sp>
      <p:pic>
        <p:nvPicPr>
          <p:cNvPr id="5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1558926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75" y="2167001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E:\versionados\1-Meus-Artigos\Minicurso-SemComp2011\imagens\Blue_che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0" y="2678981"/>
            <a:ext cx="498474" cy="49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1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</TotalTime>
  <Words>3044</Words>
  <Application>Microsoft Office PowerPoint</Application>
  <PresentationFormat>Apresentação na tela (4:3)</PresentationFormat>
  <Paragraphs>926</Paragraphs>
  <Slides>109</Slides>
  <Notes>41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109</vt:i4>
      </vt:variant>
    </vt:vector>
  </HeadingPairs>
  <TitlesOfParts>
    <vt:vector size="110" baseType="lpstr">
      <vt:lpstr>Tema do Office</vt:lpstr>
      <vt:lpstr>Criação de imagens e vídeos 3D com OpenCV</vt:lpstr>
      <vt:lpstr>Apresentação</vt:lpstr>
      <vt:lpstr>Apresentação</vt:lpstr>
      <vt:lpstr>Apresentação</vt:lpstr>
      <vt:lpstr>Página de desambiguação</vt:lpstr>
      <vt:lpstr>Página de desambiguação</vt:lpstr>
      <vt:lpstr>Página de desambiguação</vt:lpstr>
      <vt:lpstr>Página de desambiguação</vt:lpstr>
      <vt:lpstr>Página de desambiguação</vt:lpstr>
      <vt:lpstr>Página de desambiguação</vt:lpstr>
      <vt:lpstr>3D estereoscópico</vt:lpstr>
      <vt:lpstr>3D estereoscópico</vt:lpstr>
      <vt:lpstr>Agenda</vt:lpstr>
      <vt:lpstr>OpenCV 101</vt:lpstr>
      <vt:lpstr>OpenCV</vt:lpstr>
      <vt:lpstr>OpenCV</vt:lpstr>
      <vt:lpstr>OpenCV</vt:lpstr>
      <vt:lpstr>OpenCV – O que é?</vt:lpstr>
      <vt:lpstr>OpenCV</vt:lpstr>
      <vt:lpstr>OpenCV</vt:lpstr>
      <vt:lpstr>OpenCV – Para que serve?</vt:lpstr>
      <vt:lpstr>OpenCV</vt:lpstr>
      <vt:lpstr>OpenCV</vt:lpstr>
      <vt:lpstr>OpenCV – Como Programo?</vt:lpstr>
      <vt:lpstr>Checkpoint</vt:lpstr>
      <vt:lpstr>Imagens: funções básicas</vt:lpstr>
      <vt:lpstr>Operações</vt:lpstr>
      <vt:lpstr>HighGUI</vt:lpstr>
      <vt:lpstr>cvLoadImage()</vt:lpstr>
      <vt:lpstr>cvNamedWindow()</vt:lpstr>
      <vt:lpstr>cvShowImage()</vt:lpstr>
      <vt:lpstr>cvWaitKey()</vt:lpstr>
      <vt:lpstr>Limpeza</vt:lpstr>
      <vt:lpstr>Exercício 01</vt:lpstr>
      <vt:lpstr>Operações</vt:lpstr>
      <vt:lpstr>Checkpoint</vt:lpstr>
      <vt:lpstr>IplImage</vt:lpstr>
      <vt:lpstr>IplImage</vt:lpstr>
      <vt:lpstr>IplImage</vt:lpstr>
      <vt:lpstr>IplImage</vt:lpstr>
      <vt:lpstr>IplImage</vt:lpstr>
      <vt:lpstr>Leitura</vt:lpstr>
      <vt:lpstr>Leitura</vt:lpstr>
      <vt:lpstr>Exercício 02</vt:lpstr>
      <vt:lpstr>Operações</vt:lpstr>
      <vt:lpstr>Checkpoint</vt:lpstr>
      <vt:lpstr>CV</vt:lpstr>
      <vt:lpstr>cvCvtColor()</vt:lpstr>
      <vt:lpstr>Exercício 03</vt:lpstr>
      <vt:lpstr>Region Of Interest (ROI)</vt:lpstr>
      <vt:lpstr>Exercício 04</vt:lpstr>
      <vt:lpstr>Outros tipos de processamento</vt:lpstr>
      <vt:lpstr>Operações</vt:lpstr>
      <vt:lpstr>Checkpoint</vt:lpstr>
      <vt:lpstr>cvCreateImage()</vt:lpstr>
      <vt:lpstr>cvCreateImage()</vt:lpstr>
      <vt:lpstr>cvCreateImage()</vt:lpstr>
      <vt:lpstr>cvCreateImage()</vt:lpstr>
      <vt:lpstr>cvSaveImage()</vt:lpstr>
      <vt:lpstr>Exercício 05</vt:lpstr>
      <vt:lpstr>Exercício 06</vt:lpstr>
      <vt:lpstr>Operações</vt:lpstr>
      <vt:lpstr>Checkpoint</vt:lpstr>
      <vt:lpstr>Fundamentos 3D estereoscópico</vt:lpstr>
      <vt:lpstr>Fundamentos – O que é 3D estereoscópico?</vt:lpstr>
      <vt:lpstr>Fundamentos – O que é 3D estereoscópico?</vt:lpstr>
      <vt:lpstr>Fundamentos – Como enxergar?</vt:lpstr>
      <vt:lpstr>Fundamentos – Técnica Anaglífica</vt:lpstr>
      <vt:lpstr>Apresentação do PowerPoint</vt:lpstr>
      <vt:lpstr>Fundamentos – Técnica Anaglífica</vt:lpstr>
      <vt:lpstr>Fundamentos – Técnica Anaglífica</vt:lpstr>
      <vt:lpstr>Fundamentos – Técnica Anaglífica</vt:lpstr>
      <vt:lpstr>Fundamentos – Técnica Anaglífica</vt:lpstr>
      <vt:lpstr>Fundamentos – Links interessantes</vt:lpstr>
      <vt:lpstr>Fundamentos – Outros Métodos</vt:lpstr>
      <vt:lpstr>Checkpoint</vt:lpstr>
      <vt:lpstr>Vídeo Demo</vt:lpstr>
      <vt:lpstr>Criação de imagem anáglifa</vt:lpstr>
      <vt:lpstr>Passos</vt:lpstr>
      <vt:lpstr>Lembrando...</vt:lpstr>
      <vt:lpstr>Checkpoint</vt:lpstr>
      <vt:lpstr>Vídeos: funções básicas</vt:lpstr>
      <vt:lpstr>Operações</vt:lpstr>
      <vt:lpstr>CvCapture</vt:lpstr>
      <vt:lpstr>CvQueryFrame()</vt:lpstr>
      <vt:lpstr>Limpeza</vt:lpstr>
      <vt:lpstr>Exercício 07</vt:lpstr>
      <vt:lpstr>Operações</vt:lpstr>
      <vt:lpstr>Checkpoint</vt:lpstr>
      <vt:lpstr>Reprodução</vt:lpstr>
      <vt:lpstr>cvGetCaptureProperty()</vt:lpstr>
      <vt:lpstr>Exercício 08</vt:lpstr>
      <vt:lpstr>Operações</vt:lpstr>
      <vt:lpstr>Checkpoint</vt:lpstr>
      <vt:lpstr>CvVideoWriter</vt:lpstr>
      <vt:lpstr>cvWriteFrame() </vt:lpstr>
      <vt:lpstr>cvReleaseVideoWriter() </vt:lpstr>
      <vt:lpstr>Exercício 09</vt:lpstr>
      <vt:lpstr>Operações</vt:lpstr>
      <vt:lpstr>Checkpoint</vt:lpstr>
      <vt:lpstr>Criação de vídeo anáglifo</vt:lpstr>
      <vt:lpstr>Passos</vt:lpstr>
      <vt:lpstr>Incrementando o projeto</vt:lpstr>
      <vt:lpstr>Dúvidas?</vt:lpstr>
      <vt:lpstr>Referências</vt:lpstr>
      <vt:lpstr>Iconografia</vt:lpstr>
      <vt:lpstr>Links</vt:lpstr>
      <vt:lpstr>Contato</vt:lpstr>
      <vt:lpstr>OBRIGADO!</vt:lpstr>
    </vt:vector>
  </TitlesOfParts>
  <Company>Intermidia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Ricardo Uihara Zingarelli</dc:creator>
  <cp:lastModifiedBy>matheus</cp:lastModifiedBy>
  <cp:revision>123</cp:revision>
  <cp:lastPrinted>2011-09-20T00:11:01Z</cp:lastPrinted>
  <dcterms:created xsi:type="dcterms:W3CDTF">2011-09-12T16:58:33Z</dcterms:created>
  <dcterms:modified xsi:type="dcterms:W3CDTF">2011-09-20T03:52:41Z</dcterms:modified>
</cp:coreProperties>
</file>