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9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66" r:id="rId11"/>
    <p:sldId id="258" r:id="rId12"/>
    <p:sldId id="264" r:id="rId13"/>
    <p:sldId id="261" r:id="rId14"/>
    <p:sldId id="262" r:id="rId15"/>
    <p:sldId id="265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11" r:id="rId31"/>
    <p:sldId id="299" r:id="rId32"/>
    <p:sldId id="278" r:id="rId33"/>
    <p:sldId id="301" r:id="rId34"/>
    <p:sldId id="305" r:id="rId35"/>
    <p:sldId id="302" r:id="rId36"/>
    <p:sldId id="303" r:id="rId37"/>
    <p:sldId id="304" r:id="rId38"/>
    <p:sldId id="306" r:id="rId39"/>
    <p:sldId id="307" r:id="rId40"/>
    <p:sldId id="312" r:id="rId41"/>
    <p:sldId id="308" r:id="rId42"/>
    <p:sldId id="318" r:id="rId43"/>
    <p:sldId id="315" r:id="rId44"/>
    <p:sldId id="314" r:id="rId45"/>
    <p:sldId id="316" r:id="rId46"/>
    <p:sldId id="309" r:id="rId47"/>
    <p:sldId id="313" r:id="rId48"/>
    <p:sldId id="321" r:id="rId49"/>
    <p:sldId id="317" r:id="rId50"/>
    <p:sldId id="300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19" r:id="rId60"/>
    <p:sldId id="273" r:id="rId61"/>
    <p:sldId id="329" r:id="rId62"/>
    <p:sldId id="332" r:id="rId63"/>
    <p:sldId id="333" r:id="rId64"/>
    <p:sldId id="335" r:id="rId65"/>
    <p:sldId id="337" r:id="rId66"/>
    <p:sldId id="336" r:id="rId67"/>
    <p:sldId id="279" r:id="rId68"/>
    <p:sldId id="274" r:id="rId69"/>
    <p:sldId id="280" r:id="rId70"/>
    <p:sldId id="275" r:id="rId71"/>
    <p:sldId id="281" r:id="rId72"/>
    <p:sldId id="276" r:id="rId73"/>
    <p:sldId id="282" r:id="rId74"/>
    <p:sldId id="263" r:id="rId75"/>
    <p:sldId id="334" r:id="rId76"/>
    <p:sldId id="283" r:id="rId77"/>
    <p:sldId id="291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86" autoAdjust="0"/>
  </p:normalViewPr>
  <p:slideViewPr>
    <p:cSldViewPr>
      <p:cViewPr varScale="1">
        <p:scale>
          <a:sx n="105" d="100"/>
          <a:sy n="105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/>
      <dgm:spPr/>
      <dgm:t>
        <a:bodyPr/>
        <a:lstStyle/>
        <a:p>
          <a:r>
            <a:rPr lang="en-US" err="1" smtClean="0"/>
            <a:t>Animação</a:t>
          </a:r>
          <a:r>
            <a:rPr lang="en-US" smtClean="0"/>
            <a:t> 3D</a:t>
          </a:r>
          <a:endParaRPr lang="en-US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smtClean="0"/>
            <a:t>3D </a:t>
          </a:r>
          <a:r>
            <a:rPr lang="en-US" err="1" smtClean="0"/>
            <a:t>estereoscópico</a:t>
          </a:r>
          <a:endParaRPr lang="en-US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err="1" smtClean="0"/>
            <a:t>Animação</a:t>
          </a:r>
          <a:r>
            <a:rPr lang="en-US" sz="3700" kern="1200" smtClean="0"/>
            <a:t> 3D</a:t>
          </a:r>
          <a:endParaRPr lang="en-US" sz="3700" kern="120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3D </a:t>
          </a:r>
          <a:r>
            <a:rPr lang="en-US" sz="2700" kern="1200" err="1" smtClean="0"/>
            <a:t>estereoscópico</a:t>
          </a:r>
          <a:endParaRPr lang="en-US" sz="2700" kern="120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9/16/2011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9/16/2011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Não</a:t>
            </a:r>
            <a:r>
              <a:rPr lang="en-US" smtClean="0"/>
              <a:t> </a:t>
            </a:r>
            <a:r>
              <a:rPr lang="en-US" err="1" smtClean="0"/>
              <a:t>podemos</a:t>
            </a:r>
            <a:r>
              <a:rPr lang="en-US" smtClean="0"/>
              <a:t> </a:t>
            </a:r>
            <a:r>
              <a:rPr lang="en-US" err="1" smtClean="0"/>
              <a:t>usar</a:t>
            </a:r>
            <a:r>
              <a:rPr lang="en-US" smtClean="0"/>
              <a:t> o width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dar</a:t>
            </a:r>
            <a:r>
              <a:rPr lang="en-US" smtClean="0"/>
              <a:t> a </a:t>
            </a:r>
            <a:r>
              <a:rPr lang="en-US" err="1" smtClean="0"/>
              <a:t>distância</a:t>
            </a:r>
            <a:r>
              <a:rPr lang="en-US" smtClean="0"/>
              <a:t> </a:t>
            </a:r>
            <a:r>
              <a:rPr lang="en-US" err="1" smtClean="0"/>
              <a:t>em</a:t>
            </a:r>
            <a:r>
              <a:rPr lang="en-US" smtClean="0"/>
              <a:t> bytes entre </a:t>
            </a:r>
            <a:r>
              <a:rPr lang="en-US" err="1" smtClean="0"/>
              <a:t>dois</a:t>
            </a:r>
            <a:r>
              <a:rPr lang="en-US" smtClean="0"/>
              <a:t> pixels de </a:t>
            </a:r>
            <a:r>
              <a:rPr lang="en-US" err="1" smtClean="0"/>
              <a:t>mesma</a:t>
            </a:r>
            <a:r>
              <a:rPr lang="en-US" smtClean="0"/>
              <a:t> </a:t>
            </a:r>
            <a:r>
              <a:rPr lang="en-US" err="1" smtClean="0"/>
              <a:t>coluna</a:t>
            </a:r>
            <a:r>
              <a:rPr lang="en-US" smtClean="0"/>
              <a:t> e </a:t>
            </a:r>
            <a:r>
              <a:rPr lang="en-US" err="1" smtClean="0"/>
              <a:t>linhas</a:t>
            </a:r>
            <a:r>
              <a:rPr lang="en-US" smtClean="0"/>
              <a:t> </a:t>
            </a:r>
            <a:r>
              <a:rPr lang="en-US" err="1" smtClean="0"/>
              <a:t>adjacentes</a:t>
            </a:r>
            <a:r>
              <a:rPr lang="en-US" smtClean="0"/>
              <a:t>, </a:t>
            </a:r>
            <a:r>
              <a:rPr lang="en-US" err="1" smtClean="0"/>
              <a:t>pois</a:t>
            </a:r>
            <a:r>
              <a:rPr lang="en-US" smtClean="0"/>
              <a:t> o </a:t>
            </a:r>
            <a:r>
              <a:rPr lang="en-US" err="1" smtClean="0"/>
              <a:t>OpenCV</a:t>
            </a:r>
            <a:r>
              <a:rPr lang="en-US" baseline="0" smtClean="0"/>
              <a:t> </a:t>
            </a:r>
            <a:r>
              <a:rPr lang="en-US" baseline="0" err="1" smtClean="0"/>
              <a:t>pode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</a:t>
            </a:r>
            <a:r>
              <a:rPr lang="en-US" baseline="0" err="1" smtClean="0"/>
              <a:t>algumas</a:t>
            </a:r>
            <a:r>
              <a:rPr lang="en-US" baseline="0" smtClean="0"/>
              <a:t> </a:t>
            </a:r>
            <a:r>
              <a:rPr lang="en-US" baseline="0" err="1" smtClean="0"/>
              <a:t>modificações</a:t>
            </a:r>
            <a:r>
              <a:rPr lang="en-US" baseline="0" smtClean="0"/>
              <a:t> </a:t>
            </a:r>
            <a:r>
              <a:rPr lang="en-US" baseline="0" err="1" smtClean="0"/>
              <a:t>nos</a:t>
            </a:r>
            <a:r>
              <a:rPr lang="en-US" baseline="0" smtClean="0"/>
              <a:t> bytes </a:t>
            </a:r>
            <a:r>
              <a:rPr lang="en-US" baseline="0" err="1" smtClean="0"/>
              <a:t>em</a:t>
            </a:r>
            <a:r>
              <a:rPr lang="en-US" baseline="0" smtClean="0"/>
              <a:t> </a:t>
            </a:r>
            <a:r>
              <a:rPr lang="en-US" baseline="0" err="1" smtClean="0"/>
              <a:t>cada</a:t>
            </a:r>
            <a:r>
              <a:rPr lang="en-US" baseline="0" smtClean="0"/>
              <a:t> </a:t>
            </a:r>
            <a:r>
              <a:rPr lang="en-US" baseline="0" err="1" smtClean="0"/>
              <a:t>coluna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um </a:t>
            </a:r>
            <a:r>
              <a:rPr lang="en-US" baseline="0" err="1" smtClean="0"/>
              <a:t>processamento</a:t>
            </a:r>
            <a:r>
              <a:rPr lang="en-US" baseline="0" smtClean="0"/>
              <a:t> </a:t>
            </a:r>
            <a:r>
              <a:rPr lang="en-US" baseline="0" err="1" smtClean="0"/>
              <a:t>mais</a:t>
            </a:r>
            <a:r>
              <a:rPr lang="en-US" baseline="0" smtClean="0"/>
              <a:t> </a:t>
            </a:r>
            <a:r>
              <a:rPr lang="en-US" baseline="0" err="1" smtClean="0"/>
              <a:t>rápido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02.cpp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deixar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participantes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sozinhos</a:t>
            </a:r>
            <a:endParaRPr lang="en-US" dirty="0" smtClean="0"/>
          </a:p>
          <a:p>
            <a:r>
              <a:rPr lang="en-US" dirty="0" smtClean="0"/>
              <a:t>03.cpp</a:t>
            </a:r>
          </a:p>
          <a:p>
            <a:r>
              <a:rPr lang="en-US" dirty="0" err="1" smtClean="0"/>
              <a:t>Cópia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01.cpp, </a:t>
            </a:r>
            <a:r>
              <a:rPr lang="en-US" baseline="0" dirty="0" err="1" smtClean="0"/>
              <a:t>criação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nova </a:t>
            </a:r>
            <a:r>
              <a:rPr lang="en-US" baseline="0" dirty="0" err="1" smtClean="0"/>
              <a:t>janela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convertida</a:t>
            </a:r>
            <a:endParaRPr lang="en-US" baseline="0" dirty="0" smtClean="0"/>
          </a:p>
          <a:p>
            <a:r>
              <a:rPr lang="en-US" baseline="0" dirty="0" err="1" smtClean="0"/>
              <a:t>Dependendo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06.cpp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01.Cpp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9/16/2011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9/16/2011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9/16/2011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9/16/2011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itseez.com/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odelovers.wordpress.com/2011/02/03/tutorial-integrating-codeblocks-and-opencv-2-1-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et.net/sites/opennet.net/files/GreenDam_bulletin.pdf" TargetMode="External"/><Relationship Id="rId2" Type="http://schemas.openxmlformats.org/officeDocument/2006/relationships/hyperlink" Target="http://opencv.willowgarage.com/wiki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cairns.wordpress.com/2009/09/26/a-bubble-in-your-lap/" TargetMode="External"/><Relationship Id="rId2" Type="http://schemas.openxmlformats.org/officeDocument/2006/relationships/hyperlink" Target="http://panasonic.biz/sav/broch_bdf/AG-3DA1_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viva3d.blogspot.com/" TargetMode="External"/><Relationship Id="rId2" Type="http://schemas.openxmlformats.org/officeDocument/2006/relationships/hyperlink" Target="http://www.icmc.usp.br/~zinga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Matheus Ricardo Uihara Zingarelli	(zinga@icmc.usp.br)</a:t>
            </a:r>
            <a:endParaRPr lang="pt-BR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Começando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Material baseado no Livro de </a:t>
            </a:r>
            <a:r>
              <a:rPr lang="pt-BR" i="1" err="1" smtClean="0">
                <a:hlinkClick r:id="rId2"/>
              </a:rPr>
              <a:t>Bradski</a:t>
            </a:r>
            <a:r>
              <a:rPr lang="pt-BR" i="1" smtClean="0">
                <a:hlinkClick r:id="rId2"/>
              </a:rPr>
              <a:t> &amp; </a:t>
            </a:r>
            <a:r>
              <a:rPr lang="pt-BR" i="1" err="1" smtClean="0">
                <a:hlinkClick r:id="rId2"/>
              </a:rPr>
              <a:t>Kaehler</a:t>
            </a:r>
            <a:endParaRPr lang="pt-BR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</a:t>
            </a:r>
            <a:r>
              <a:rPr lang="pt-BR" smtClean="0"/>
              <a:t>que</a:t>
            </a:r>
            <a:r>
              <a:rPr lang="en-US" smtClean="0"/>
              <a:t> é?</a:t>
            </a:r>
          </a:p>
          <a:p>
            <a:pPr marL="0" indent="0">
              <a:buNone/>
            </a:pPr>
            <a:r>
              <a:rPr lang="en-US" b="1" i="1" smtClean="0"/>
              <a:t>“OpenCV</a:t>
            </a:r>
            <a:r>
              <a:rPr lang="en-US" i="1" smtClean="0"/>
              <a:t> (</a:t>
            </a:r>
            <a:r>
              <a:rPr lang="en-US" b="1" i="1" smtClean="0"/>
              <a:t>Open</a:t>
            </a:r>
            <a:r>
              <a:rPr lang="en-US" i="1" smtClean="0"/>
              <a:t> Source </a:t>
            </a:r>
            <a:r>
              <a:rPr lang="en-US" b="1" i="1" smtClean="0"/>
              <a:t>C</a:t>
            </a:r>
            <a:r>
              <a:rPr lang="en-US" i="1" smtClean="0"/>
              <a:t>omputer </a:t>
            </a:r>
            <a:r>
              <a:rPr lang="en-US" b="1" i="1" smtClean="0"/>
              <a:t>V</a:t>
            </a:r>
            <a:r>
              <a:rPr lang="en-US" i="1" smtClean="0"/>
              <a:t>ision) is a </a:t>
            </a:r>
            <a:r>
              <a:rPr lang="en-US" i="1" u="sng" smtClean="0"/>
              <a:t>library</a:t>
            </a:r>
            <a:r>
              <a:rPr lang="en-US" i="1" smtClean="0"/>
              <a:t> of programming functions for real time </a:t>
            </a:r>
            <a:r>
              <a:rPr lang="en-US" i="1" u="sng" smtClean="0"/>
              <a:t>computer vision</a:t>
            </a:r>
            <a:r>
              <a:rPr lang="en-US" i="1" smtClean="0"/>
              <a:t>.” (OpenCV Wiki)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Milhares de algoritmos otimizados visando eficiência</a:t>
            </a:r>
          </a:p>
          <a:p>
            <a:r>
              <a:rPr lang="pt-BR" smtClean="0"/>
              <a:t>Rapidez na criação de aplicações de visão computacional → reuso </a:t>
            </a:r>
          </a:p>
          <a:p>
            <a:r>
              <a:rPr lang="pt-BR" smtClean="0"/>
              <a:t>Origem nos laboratórios da Intel</a:t>
            </a:r>
          </a:p>
          <a:p>
            <a:r>
              <a:rPr lang="pt-BR" i="1" smtClean="0"/>
              <a:t>Open </a:t>
            </a:r>
            <a:r>
              <a:rPr lang="pt-BR" i="1" err="1" smtClean="0"/>
              <a:t>Source</a:t>
            </a:r>
            <a:r>
              <a:rPr lang="pt-BR" i="1" smtClean="0"/>
              <a:t> </a:t>
            </a:r>
            <a:r>
              <a:rPr lang="pt-BR" smtClean="0"/>
              <a:t>sob a licença BSD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/>
              <a:t>Processamento de imagens,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>
                <a:solidFill>
                  <a:srgbClr val="FF0000"/>
                </a:solidFill>
              </a:rPr>
              <a:t>Processamento de imagens</a:t>
            </a:r>
            <a:r>
              <a:rPr lang="pt-BR" smtClean="0"/>
              <a:t>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Objeto de interesse para o minicurso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/>
              <a:t>Quem utiliza?</a:t>
            </a:r>
          </a:p>
          <a:p>
            <a:pPr lvl="1"/>
            <a:r>
              <a:rPr lang="pt-BR" smtClean="0"/>
              <a:t>Muitas empresas</a:t>
            </a:r>
          </a:p>
          <a:p>
            <a:pPr lvl="2"/>
            <a:r>
              <a:rPr lang="pt-BR" smtClean="0"/>
              <a:t>Google, Yahoo, Microsoft, Intel, IBM, </a:t>
            </a:r>
            <a:r>
              <a:rPr lang="en-US" smtClean="0"/>
              <a:t>Sony, Honda, Toyota, Applied Minds, </a:t>
            </a:r>
            <a:r>
              <a:rPr lang="en-US" err="1" smtClean="0"/>
              <a:t>VideoSurf</a:t>
            </a:r>
            <a:r>
              <a:rPr lang="en-US" smtClean="0"/>
              <a:t>, </a:t>
            </a:r>
            <a:r>
              <a:rPr lang="en-US" err="1" smtClean="0"/>
              <a:t>Zeitera</a:t>
            </a:r>
            <a:r>
              <a:rPr lang="en-US" smtClean="0"/>
              <a:t>,…</a:t>
            </a:r>
          </a:p>
          <a:p>
            <a:pPr lvl="1"/>
            <a:r>
              <a:rPr lang="en-US" err="1" smtClean="0"/>
              <a:t>Governos</a:t>
            </a:r>
            <a:endParaRPr lang="en-US" smtClean="0"/>
          </a:p>
          <a:p>
            <a:pPr lvl="2"/>
            <a:r>
              <a:rPr lang="en-US" i="1" smtClean="0"/>
              <a:t>Green Dam</a:t>
            </a:r>
            <a:r>
              <a:rPr lang="en-US" smtClean="0"/>
              <a:t> da China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i="1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smtClean="0"/>
              <a:t>(</a:t>
            </a:r>
            <a:r>
              <a:rPr lang="en-US" i="1" err="1" smtClean="0"/>
              <a:t>OpenNet</a:t>
            </a:r>
            <a:r>
              <a:rPr lang="en-US" i="1"/>
              <a:t> </a:t>
            </a:r>
            <a:r>
              <a:rPr lang="en-US" i="1" smtClean="0"/>
              <a:t>Bulletin)</a:t>
            </a:r>
            <a:endParaRPr lang="pt-BR" i="1" smtClean="0"/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mtClean="0"/>
              <a:t>Como programo?</a:t>
            </a:r>
          </a:p>
          <a:p>
            <a:pPr lvl="1"/>
            <a:r>
              <a:rPr lang="pt-BR" smtClean="0"/>
              <a:t>C, C++, Python</a:t>
            </a:r>
          </a:p>
          <a:p>
            <a:pPr lvl="1"/>
            <a:r>
              <a:rPr lang="pt-BR" smtClean="0"/>
              <a:t>Em desenvolvimento: Java, </a:t>
            </a:r>
            <a:r>
              <a:rPr lang="pt-BR" err="1" smtClean="0"/>
              <a:t>Ruby</a:t>
            </a:r>
            <a:r>
              <a:rPr lang="pt-BR" smtClean="0"/>
              <a:t>, </a:t>
            </a:r>
            <a:r>
              <a:rPr lang="pt-BR" err="1" smtClean="0"/>
              <a:t>Matlab</a:t>
            </a:r>
            <a:r>
              <a:rPr lang="pt-BR" smtClean="0"/>
              <a:t> e outros times paralelos</a:t>
            </a:r>
          </a:p>
          <a:p>
            <a:pPr lvl="1"/>
            <a:r>
              <a:rPr lang="pt-BR" smtClean="0"/>
              <a:t>Windows, Linux, </a:t>
            </a:r>
            <a:r>
              <a:rPr lang="pt-BR" err="1" smtClean="0"/>
              <a:t>Android</a:t>
            </a:r>
            <a:r>
              <a:rPr lang="pt-BR" smtClean="0"/>
              <a:t>, Mac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Interesse da turma</a:t>
            </a:r>
          </a:p>
          <a:p>
            <a:r>
              <a:rPr lang="pt-BR" smtClean="0"/>
              <a:t>Conhecimento Técnico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Download do OpenCV</a:t>
            </a:r>
          </a:p>
          <a:p>
            <a:pPr lvl="1"/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r>
              <a:rPr lang="pt-BR" dirty="0" smtClean="0"/>
              <a:t>Wiki </a:t>
            </a:r>
          </a:p>
          <a:p>
            <a:pPr lvl="1"/>
            <a:r>
              <a:rPr lang="pt-BR" dirty="0" smtClean="0"/>
              <a:t>Guias para compilar/instalar</a:t>
            </a:r>
          </a:p>
          <a:p>
            <a:r>
              <a:rPr lang="pt-BR" dirty="0" smtClean="0"/>
              <a:t>Documentação (</a:t>
            </a:r>
            <a:r>
              <a:rPr lang="pt-BR" dirty="0" smtClean="0">
                <a:hlinkClick r:id="rId3"/>
              </a:rPr>
              <a:t>http://opencv.itseez.com/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Referência para funções</a:t>
            </a:r>
          </a:p>
          <a:p>
            <a:r>
              <a:rPr lang="en-US" dirty="0" err="1" smtClean="0"/>
              <a:t>Livros</a:t>
            </a:r>
            <a:endParaRPr lang="pt-BR" dirty="0" smtClean="0"/>
          </a:p>
          <a:p>
            <a:r>
              <a:rPr lang="pt-BR" dirty="0" smtClean="0"/>
              <a:t>Instalação 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 smtClean="0">
                <a:hlinkClick r:id="rId4"/>
              </a:rPr>
              <a:t>Tutorial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</a:t>
            </a:r>
            <a:r>
              <a:rPr lang="en-US" smtClean="0"/>
              <a:t> </a:t>
            </a:r>
            <a:r>
              <a:rPr lang="pt-BR" smtClean="0"/>
              <a:t>até aqui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Toolkit para funções de </a:t>
            </a:r>
            <a:r>
              <a:rPr lang="pt-BR" i="1" err="1" smtClean="0"/>
              <a:t>user</a:t>
            </a:r>
            <a:r>
              <a:rPr lang="pt-BR" i="1" smtClean="0"/>
              <a:t> interface</a:t>
            </a:r>
          </a:p>
          <a:p>
            <a:pPr lvl="1"/>
            <a:r>
              <a:rPr lang="pt-BR" smtClean="0"/>
              <a:t>Estrutura para trabalhar com imagens e vídeos</a:t>
            </a:r>
          </a:p>
          <a:p>
            <a:pPr lvl="1"/>
            <a:r>
              <a:rPr lang="pt-BR" smtClean="0"/>
              <a:t>Criação de janelas, </a:t>
            </a:r>
            <a:r>
              <a:rPr lang="pt-BR" i="1" err="1" smtClean="0"/>
              <a:t>sliders</a:t>
            </a:r>
            <a:r>
              <a:rPr lang="pt-BR" smtClean="0"/>
              <a:t>, botões</a:t>
            </a:r>
          </a:p>
          <a:p>
            <a:pPr lvl="1"/>
            <a:r>
              <a:rPr lang="pt-BR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cvLoadImage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mtClean="0"/>
              <a:t>Função para abrir imagens em disco</a:t>
            </a:r>
          </a:p>
          <a:p>
            <a:r>
              <a:rPr lang="pt-BR" smtClean="0"/>
              <a:t>Aloca memória e armazena a imagem em uma estrutura apropriada</a:t>
            </a:r>
          </a:p>
          <a:p>
            <a:r>
              <a:rPr lang="pt-BR" smtClean="0"/>
              <a:t>BMP, DIB, JPEG, JPE, PNG, PBM, PGM, PPM, SR, RAS e TIFF → </a:t>
            </a:r>
            <a:r>
              <a:rPr lang="pt-BR" sz="3600" smtClean="0">
                <a:solidFill>
                  <a:srgbClr val="FF0000"/>
                </a:solidFill>
              </a:rPr>
              <a:t>não suporta </a:t>
            </a:r>
            <a:r>
              <a:rPr lang="pt-BR" sz="3600" err="1" smtClean="0">
                <a:solidFill>
                  <a:srgbClr val="FF0000"/>
                </a:solidFill>
              </a:rPr>
              <a:t>gif</a:t>
            </a:r>
            <a:r>
              <a:rPr lang="pt-BR" sz="3600" smtClean="0"/>
              <a:t>!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Nome do </a:t>
            </a:r>
            <a:r>
              <a:rPr lang="pt-BR" sz="1400" smtClean="0"/>
              <a:t>arquivo</a:t>
            </a:r>
            <a:r>
              <a:rPr lang="en-US" sz="1400" smtClean="0"/>
              <a:t> </a:t>
            </a:r>
            <a:r>
              <a:rPr lang="en-US" sz="1400" u="sng" smtClean="0"/>
              <a:t>com </a:t>
            </a:r>
            <a:r>
              <a:rPr lang="pt-BR" sz="1400" u="sng" smtClean="0"/>
              <a:t>extensão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CV_LOAD_IMAGE_COLOR = colorida</a:t>
            </a:r>
          </a:p>
          <a:p>
            <a:pPr algn="ctr"/>
            <a:r>
              <a:rPr lang="pt-BR" sz="1400" smtClean="0"/>
              <a:t>CV_LOAD_IMAGE_GRAYSCALE = tons de cinza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cvNamedWindow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 janela para mostrar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janela. Usado como </a:t>
            </a:r>
            <a:r>
              <a:rPr lang="pt-BR" sz="1400" err="1" smtClean="0"/>
              <a:t>handler</a:t>
            </a:r>
            <a:r>
              <a:rPr lang="pt-BR" sz="1400" smtClean="0"/>
              <a:t> para operações na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CV_WINDOW_AUTOSIZE = janela do tamanho da imagem</a:t>
            </a:r>
          </a:p>
          <a:p>
            <a:pPr algn="ctr"/>
            <a:r>
              <a:rPr lang="pt-BR" sz="1400" smtClean="0"/>
              <a:t>0 = permite que usuário redefina o tamanho da janela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cvShowImage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Ligação entre a imagem e a janela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819400"/>
            <a:ext cx="1692779" cy="5334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err="1" smtClean="0"/>
              <a:t>Handler</a:t>
            </a:r>
            <a:r>
              <a:rPr lang="pt-BR" sz="1400" smtClean="0"/>
              <a:t> da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676400" y="4572000"/>
            <a:ext cx="3108534" cy="612648"/>
          </a:xfrm>
          <a:prstGeom prst="wedgeRoundRectCallout">
            <a:avLst>
              <a:gd name="adj1" fmla="val 49604"/>
              <a:gd name="adj2" fmla="val -1202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variável que aponta para a imagem carregada em </a:t>
            </a:r>
            <a:r>
              <a:rPr lang="pt-BR" sz="1400" err="1" smtClean="0"/>
              <a:t>cvLoadImage</a:t>
            </a:r>
            <a:r>
              <a:rPr lang="pt-BR" sz="1400" smtClean="0"/>
              <a:t>()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cvWaitKey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Aguarda interação do usuário com o teclado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cvWaitKey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delay = 0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57800" y="2667000"/>
            <a:ext cx="2514600" cy="6858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Tempo de espera em </a:t>
            </a:r>
            <a:r>
              <a:rPr lang="pt-BR" sz="1400" err="1" smtClean="0"/>
              <a:t>ms</a:t>
            </a:r>
            <a:r>
              <a:rPr lang="pt-BR" sz="1400" smtClean="0"/>
              <a:t>. Default 0 aguarda para sempre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1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Limpeza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Liberação dos ponteiros que carregaram as estruturas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 name );</a:t>
            </a:r>
            <a:endParaRPr lang="pt-BR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Abrir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r>
              <a:rPr lang="en-US"/>
              <a:t> e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 smtClean="0"/>
              <a:t>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191000" y="1905000"/>
            <a:ext cx="1752600" cy="612648"/>
          </a:xfrm>
          <a:prstGeom prst="wedgeRoundRectCallout">
            <a:avLst>
              <a:gd name="adj1" fmla="val -56428"/>
              <a:gd name="adj2" fmla="val 694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Número de canais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403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876800" y="2517648"/>
            <a:ext cx="1752600" cy="612648"/>
          </a:xfrm>
          <a:prstGeom prst="wedgeRoundRectCallout">
            <a:avLst>
              <a:gd name="adj1" fmla="val -116404"/>
              <a:gd name="adj2" fmla="val 2065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Profundidade do pixel (bits)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8702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67200" y="4597538"/>
            <a:ext cx="2209800" cy="612648"/>
          </a:xfrm>
          <a:prstGeom prst="wedgeRoundRectCallout">
            <a:avLst>
              <a:gd name="adj1" fmla="val -59623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Ponteiro para a primeira linha de dados da imagem 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73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061602" y="5212721"/>
            <a:ext cx="2329797" cy="612648"/>
          </a:xfrm>
          <a:prstGeom prst="wedgeRoundRectCallout">
            <a:avLst>
              <a:gd name="adj1" fmla="val -91980"/>
              <a:gd name="adj2" fmla="val -2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Qtde de bytes entre pontos situados em uma mesma coluna, em linhas diferentes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985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Apenas uma matriz</a:t>
            </a:r>
          </a:p>
          <a:p>
            <a:r>
              <a:rPr lang="pt-BR" smtClean="0"/>
              <a:t>Sequência</a:t>
            </a:r>
            <a:r>
              <a:rPr lang="en-US" smtClean="0"/>
              <a:t> de pixels B – G – R 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22106"/>
              </p:ext>
            </p:extLst>
          </p:nvPr>
        </p:nvGraphicFramePr>
        <p:xfrm>
          <a:off x="3002280" y="3558232"/>
          <a:ext cx="4389120" cy="291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381000" y="2804311"/>
            <a:ext cx="2329797" cy="612648"/>
          </a:xfrm>
          <a:prstGeom prst="wedgeRoundRectCallout">
            <a:avLst>
              <a:gd name="adj1" fmla="val 65012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Início da leitura (0,0)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2233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Diferentes</a:t>
            </a:r>
            <a:r>
              <a:rPr lang="en-US" smtClean="0"/>
              <a:t> </a:t>
            </a:r>
            <a:r>
              <a:rPr lang="en-US" err="1" smtClean="0"/>
              <a:t>jeitos</a:t>
            </a:r>
            <a:r>
              <a:rPr lang="en-US" smtClean="0"/>
              <a:t> de se </a:t>
            </a:r>
            <a:r>
              <a:rPr lang="en-US" err="1" smtClean="0"/>
              <a:t>fazer</a:t>
            </a:r>
            <a:r>
              <a:rPr lang="en-US" smtClean="0"/>
              <a:t> a </a:t>
            </a:r>
            <a:r>
              <a:rPr lang="en-US" err="1" smtClean="0"/>
              <a:t>leitura</a:t>
            </a:r>
            <a:r>
              <a:rPr lang="en-US" smtClean="0"/>
              <a:t> de dados de </a:t>
            </a:r>
            <a:r>
              <a:rPr lang="en-US" err="1" smtClean="0"/>
              <a:t>uma</a:t>
            </a:r>
            <a:r>
              <a:rPr lang="en-US" smtClean="0"/>
              <a:t> </a:t>
            </a:r>
            <a:r>
              <a:rPr lang="en-US" err="1" smtClean="0"/>
              <a:t>imagem</a:t>
            </a:r>
            <a:r>
              <a:rPr lang="en-US" smtClean="0"/>
              <a:t> </a:t>
            </a:r>
          </a:p>
          <a:p>
            <a:r>
              <a:rPr lang="en-US" err="1" smtClean="0"/>
              <a:t>Nosso</a:t>
            </a:r>
            <a:r>
              <a:rPr lang="en-US" smtClean="0"/>
              <a:t> </a:t>
            </a:r>
            <a:r>
              <a:rPr lang="en-US" err="1" smtClean="0"/>
              <a:t>jeito</a:t>
            </a:r>
            <a:r>
              <a:rPr lang="en-US" smtClean="0"/>
              <a:t>: </a:t>
            </a:r>
            <a:r>
              <a:rPr lang="en-US" err="1" smtClean="0"/>
              <a:t>leitura</a:t>
            </a:r>
            <a:r>
              <a:rPr lang="en-US" smtClean="0"/>
              <a:t> horizontal</a:t>
            </a:r>
            <a:endParaRPr lang="pt-BR" smtClean="0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){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*)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);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 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] );  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//acessa componente azul B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pt-BR" sz="15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”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[3*col+1]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verde G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“%d\n”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[3*col+2]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vermelha R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uma imagem e imprimir dados de cor RGB na 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CV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Funções de processamento de imagens, análise de dados de imagens, reconhecimento de padrões, calibração de câmera, etc.</a:t>
            </a:r>
          </a:p>
          <a:p>
            <a:pPr marL="457200" lvl="1" indent="0" algn="ctr">
              <a:buNone/>
            </a:pPr>
            <a:endParaRPr lang="pt-BR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cv.h</a:t>
            </a: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cvCvtColor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Conversão de espaço de cores</a:t>
            </a:r>
          </a:p>
          <a:p>
            <a:r>
              <a:rPr lang="pt-BR" smtClean="0"/>
              <a:t>Imagens devem possuir mesmo número de canais e tipo de dados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cvCvtColor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code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877409" y="4803345"/>
            <a:ext cx="1679756" cy="1068935"/>
          </a:xfrm>
          <a:prstGeom prst="wedgeRoundRectCallout">
            <a:avLst>
              <a:gd name="adj1" fmla="val -113185"/>
              <a:gd name="adj2" fmla="val -145852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>
                <a:latin typeface="Courier New" pitchFamily="49" charset="0"/>
                <a:cs typeface="Courier New" pitchFamily="49" charset="0"/>
              </a:rPr>
              <a:t>CV_BGR2GRAY,</a:t>
            </a:r>
          </a:p>
          <a:p>
            <a:r>
              <a:rPr lang="pt-BR" sz="1400" smtClean="0">
                <a:latin typeface="Courier New" pitchFamily="49" charset="0"/>
                <a:cs typeface="Courier New" pitchFamily="49" charset="0"/>
              </a:rPr>
              <a:t>CV_BGR2HSV,</a:t>
            </a:r>
          </a:p>
          <a:p>
            <a:r>
              <a:rPr lang="pt-BR" sz="1400" smtClean="0">
                <a:latin typeface="Courier New" pitchFamily="49" charset="0"/>
                <a:cs typeface="Courier New" pitchFamily="49" charset="0"/>
              </a:rPr>
              <a:t>CV_BGR2YCrCb,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…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Realizar alguma conversão na imagem</a:t>
            </a:r>
          </a:p>
          <a:p>
            <a:r>
              <a:rPr lang="pt-BR" dirty="0" smtClean="0"/>
              <a:t>Mostrar a imagem original e a convertida em janelas diferentes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Region</a:t>
            </a:r>
            <a:r>
              <a:rPr lang="pt-BR" smtClean="0"/>
              <a:t> </a:t>
            </a:r>
            <a:r>
              <a:rPr lang="pt-BR" err="1" smtClean="0"/>
              <a:t>Of</a:t>
            </a:r>
            <a:r>
              <a:rPr lang="pt-BR" smtClean="0"/>
              <a:t> </a:t>
            </a:r>
            <a:r>
              <a:rPr lang="pt-BR" err="1" smtClean="0"/>
              <a:t>Interest</a:t>
            </a:r>
            <a:r>
              <a:rPr lang="pt-BR" smtClean="0"/>
              <a:t> (ROI)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“Máscara”</a:t>
            </a:r>
          </a:p>
          <a:p>
            <a:pPr lvl="1"/>
            <a:r>
              <a:rPr lang="pt-BR" smtClean="0"/>
              <a:t>Processamento de partes específicas de uma imagem</a:t>
            </a:r>
          </a:p>
          <a:p>
            <a:pPr lvl="1"/>
            <a:r>
              <a:rPr lang="pt-BR" smtClean="0"/>
              <a:t>Região retangular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30115" y="5108755"/>
            <a:ext cx="2209800" cy="1274742"/>
          </a:xfrm>
          <a:prstGeom prst="wedgeRoundRectCallout">
            <a:avLst>
              <a:gd name="adj1" fmla="val 22316"/>
              <a:gd name="adj2" fmla="val -12946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err="1"/>
              <a:t>CvRect</a:t>
            </a:r>
            <a:r>
              <a:rPr lang="en-US" sz="1400"/>
              <a:t> </a:t>
            </a:r>
            <a:r>
              <a:rPr lang="en-US" sz="1400" err="1"/>
              <a:t>cvRect</a:t>
            </a:r>
            <a:r>
              <a:rPr lang="en-US" sz="1400" smtClean="0"/>
              <a:t>(</a:t>
            </a:r>
          </a:p>
          <a:p>
            <a:pPr lvl="1"/>
            <a:r>
              <a:rPr lang="en-US" sz="1400" smtClean="0"/>
              <a:t>    </a:t>
            </a:r>
            <a:r>
              <a:rPr lang="en-US" sz="1400" b="1" err="1" smtClean="0"/>
              <a:t>int</a:t>
            </a:r>
            <a:r>
              <a:rPr lang="en-US" sz="1400" b="1" smtClean="0"/>
              <a:t> </a:t>
            </a:r>
            <a:r>
              <a:rPr lang="en-US" sz="1400"/>
              <a:t>x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/>
              <a:t> y, </a:t>
            </a:r>
            <a:endParaRPr lang="en-US" sz="1400" smtClean="0"/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err="1" smtClean="0"/>
              <a:t>i</a:t>
            </a:r>
            <a:r>
              <a:rPr lang="en-US" sz="1400" b="1" err="1" smtClean="0"/>
              <a:t>nt</a:t>
            </a:r>
            <a:r>
              <a:rPr lang="en-US" sz="1400" smtClean="0"/>
              <a:t> </a:t>
            </a:r>
            <a:r>
              <a:rPr lang="en-US" sz="1400"/>
              <a:t>width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 b="1"/>
              <a:t> </a:t>
            </a:r>
            <a:r>
              <a:rPr lang="en-US" sz="1400" smtClean="0"/>
              <a:t>height</a:t>
            </a:r>
          </a:p>
          <a:p>
            <a:pPr lvl="1"/>
            <a:r>
              <a:rPr lang="en-US" sz="1400" smtClean="0"/>
              <a:t>);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Cortá-la ao meio (verticalmente)</a:t>
            </a:r>
          </a:p>
          <a:p>
            <a:r>
              <a:rPr lang="pt-BR" smtClean="0"/>
              <a:t>Exibir cada metade em uma janela diferente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tipos de processamento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Suavização</a:t>
            </a:r>
          </a:p>
          <a:p>
            <a:r>
              <a:rPr lang="en-US" err="1" smtClean="0"/>
              <a:t>Realce</a:t>
            </a:r>
            <a:endParaRPr lang="en-US" smtClean="0"/>
          </a:p>
          <a:p>
            <a:r>
              <a:rPr lang="en-US" err="1" smtClean="0"/>
              <a:t>Redimensionamento</a:t>
            </a:r>
            <a:endParaRPr lang="en-US" smtClean="0"/>
          </a:p>
          <a:p>
            <a:r>
              <a:rPr lang="en-US" smtClean="0"/>
              <a:t>… (</a:t>
            </a:r>
            <a:r>
              <a:rPr lang="en-US" err="1" smtClean="0"/>
              <a:t>ver</a:t>
            </a:r>
            <a:r>
              <a:rPr lang="en-US" smtClean="0"/>
              <a:t> Cap. 5 </a:t>
            </a:r>
            <a:r>
              <a:rPr lang="pt-BR" err="1" smtClean="0"/>
              <a:t>Bradski</a:t>
            </a:r>
            <a:r>
              <a:rPr lang="pt-BR" smtClean="0"/>
              <a:t> &amp; </a:t>
            </a:r>
            <a:r>
              <a:rPr lang="pt-BR" err="1" smtClean="0"/>
              <a:t>Kaehler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182820" y="3159948"/>
            <a:ext cx="320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cvGetSize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width,</a:t>
            </a: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height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27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527050"/>
          </a:xfrm>
          <a:prstGeom prst="wedgeRoundRectCallout">
            <a:avLst>
              <a:gd name="adj1" fmla="val -132461"/>
              <a:gd name="adj2" fmla="val 110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/>
              <a:t>IPL_DEPTH_8U</a:t>
            </a:r>
          </a:p>
          <a:p>
            <a:pPr lvl="1"/>
            <a:r>
              <a:rPr lang="en-US" sz="1400"/>
              <a:t>IPL_DEPTH_8S</a:t>
            </a:r>
          </a:p>
          <a:p>
            <a:pPr lvl="1"/>
            <a:r>
              <a:rPr lang="en-US" sz="1400"/>
              <a:t>IPL_DEPTH_16U</a:t>
            </a:r>
          </a:p>
          <a:p>
            <a:pPr lvl="1"/>
            <a:r>
              <a:rPr lang="en-US" sz="1400"/>
              <a:t>IPL_DEPTH_16S</a:t>
            </a:r>
          </a:p>
          <a:p>
            <a:pPr lvl="1"/>
            <a:r>
              <a:rPr lang="en-US" sz="1400"/>
              <a:t>IPL_DEPTH_32S</a:t>
            </a:r>
          </a:p>
          <a:p>
            <a:pPr lvl="1"/>
            <a:r>
              <a:rPr lang="en-US" sz="1400"/>
              <a:t>IPL_DEPTH_32F</a:t>
            </a:r>
          </a:p>
          <a:p>
            <a:pPr lvl="1"/>
            <a:r>
              <a:rPr lang="en-US" sz="1400"/>
              <a:t>IPL_DEPTH_64F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068935"/>
          </a:xfrm>
          <a:prstGeom prst="wedgeRoundRectCallout">
            <a:avLst>
              <a:gd name="adj1" fmla="val -132461"/>
              <a:gd name="adj2" fmla="val 236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Ou simplesmente copie de outra imagem.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-&gt;depth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4192525"/>
            <a:ext cx="2515209" cy="1068935"/>
          </a:xfrm>
          <a:prstGeom prst="wedgeRoundRectCallout">
            <a:avLst>
              <a:gd name="adj1" fmla="val -120943"/>
              <a:gd name="adj2" fmla="val -5342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 mesmo vale para o número de canais.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nChannels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cvSaveImage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arquivo em disco</a:t>
            </a:r>
            <a:endParaRPr lang="pt-BR" dirty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pt-BR" sz="15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cvSaveImage(</a:t>
            </a:r>
          </a:p>
          <a:p>
            <a:pPr marL="0" indent="0">
              <a:buNone/>
            </a:pPr>
            <a:r>
              <a:rPr lang="fr-F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*  filename,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CvArr* image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2434130" y="2512771"/>
            <a:ext cx="1221640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1 – Sucesso</a:t>
            </a:r>
          </a:p>
          <a:p>
            <a:r>
              <a:rPr lang="pt-BR" sz="1400" dirty="0" smtClean="0"/>
              <a:t>2 – Erro</a:t>
            </a:r>
            <a:endParaRPr lang="pt-BR" sz="14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488229" y="2818180"/>
            <a:ext cx="1527051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Com</a:t>
            </a:r>
            <a:r>
              <a:rPr lang="en-US" sz="1400" dirty="0" smtClean="0"/>
              <a:t> a </a:t>
            </a:r>
            <a:r>
              <a:rPr lang="en-US" sz="1400" dirty="0" err="1" smtClean="0"/>
              <a:t>extensão</a:t>
            </a:r>
            <a:r>
              <a:rPr lang="en-US" sz="1400" dirty="0" smtClean="0"/>
              <a:t> </a:t>
            </a:r>
            <a:r>
              <a:rPr lang="pt-BR" sz="1400" dirty="0" smtClean="0"/>
              <a:t>no final!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3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uma nova imagem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</a:p>
          <a:p>
            <a:pPr lvl="1"/>
            <a:r>
              <a:rPr lang="pt-BR" dirty="0" smtClean="0"/>
              <a:t>Mesmo tamanho</a:t>
            </a:r>
          </a:p>
          <a:p>
            <a:pPr lvl="1"/>
            <a:r>
              <a:rPr lang="pt-BR" dirty="0" smtClean="0"/>
              <a:t>Apenas 1 canal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Converter imagem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para tons de cinza e armazenar o resultado em </a:t>
            </a:r>
            <a:r>
              <a:rPr lang="pt-BR" dirty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duas novas imagens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</a:p>
          <a:p>
            <a:pPr lvl="1"/>
            <a:r>
              <a:rPr lang="pt-BR" b="1" dirty="0" smtClean="0"/>
              <a:t>Metade da largura </a:t>
            </a:r>
            <a:r>
              <a:rPr lang="pt-BR" dirty="0" smtClean="0"/>
              <a:t>de </a:t>
            </a:r>
            <a:r>
              <a:rPr lang="pt-BR" dirty="0">
                <a:solidFill>
                  <a:srgbClr val="0000FF"/>
                </a:solidFill>
              </a:rPr>
              <a:t>img1</a:t>
            </a:r>
            <a:endParaRPr lang="pt-BR" dirty="0" smtClean="0"/>
          </a:p>
          <a:p>
            <a:pPr lvl="1"/>
            <a:r>
              <a:rPr lang="pt-BR" dirty="0" smtClean="0"/>
              <a:t>Mesmo número de canais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Cortar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ao meio (verticalmente) e armazenar cada metade em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00B050"/>
                </a:solidFill>
              </a:rPr>
              <a:t>img3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22" y="3276295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latin typeface="Kokila" pitchFamily="34" charset="0"/>
                <a:cs typeface="Kokila" pitchFamily="34" charset="0"/>
              </a:rPr>
              <a:t>?</a:t>
            </a:r>
            <a:endParaRPr lang="en-US" sz="960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“Aqueles óculos de papel celofane…”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Disparidade binocular</a:t>
            </a:r>
          </a:p>
          <a:p>
            <a:pPr lvl="1"/>
            <a:r>
              <a:rPr lang="pt-BR" dirty="0"/>
              <a:t>Duas perspectivas diferentes</a:t>
            </a:r>
          </a:p>
          <a:p>
            <a:pPr lvl="1"/>
            <a:r>
              <a:rPr lang="pt-BR" dirty="0"/>
              <a:t>Enxergamos somente uma imagem, com percepção de profundidade → </a:t>
            </a:r>
            <a:r>
              <a:rPr lang="pt-BR" b="1" dirty="0" smtClean="0">
                <a:solidFill>
                  <a:srgbClr val="FF0000"/>
                </a:solidFill>
              </a:rPr>
              <a:t>estereopsia</a:t>
            </a:r>
          </a:p>
          <a:p>
            <a:pPr lvl="1"/>
            <a:endParaRPr lang="pt-BR" b="1" dirty="0"/>
          </a:p>
          <a:p>
            <a:r>
              <a:rPr lang="pt-BR" dirty="0" smtClean="0"/>
              <a:t>Duas imagens </a:t>
            </a:r>
            <a:r>
              <a:rPr lang="pt-BR" dirty="0"/>
              <a:t>→ </a:t>
            </a:r>
            <a:r>
              <a:rPr lang="pt-BR" dirty="0">
                <a:solidFill>
                  <a:srgbClr val="FF0000"/>
                </a:solidFill>
              </a:rPr>
              <a:t>par estéreo</a:t>
            </a:r>
          </a:p>
          <a:p>
            <a:pPr lvl="1"/>
            <a:r>
              <a:rPr lang="pt-BR" dirty="0" smtClean="0"/>
              <a:t> Uma imagem para </a:t>
            </a:r>
            <a:r>
              <a:rPr lang="pt-BR" dirty="0"/>
              <a:t>o olho esquerdo e </a:t>
            </a:r>
            <a:r>
              <a:rPr lang="pt-BR" dirty="0" smtClean="0"/>
              <a:t>outra </a:t>
            </a:r>
            <a:r>
              <a:rPr lang="pt-BR" dirty="0"/>
              <a:t>para o olho direito</a:t>
            </a:r>
          </a:p>
          <a:p>
            <a:pPr lvl="1"/>
            <a:r>
              <a:rPr lang="pt-BR" dirty="0" smtClean="0"/>
              <a:t>Deslocadas </a:t>
            </a:r>
            <a:r>
              <a:rPr lang="pt-BR" dirty="0"/>
              <a:t>horizontalmente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2021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Equipamento especial para captura </a:t>
            </a:r>
            <a:endParaRPr lang="pt-BR" dirty="0" smtClean="0"/>
          </a:p>
          <a:p>
            <a:pPr lvl="1"/>
            <a:r>
              <a:rPr lang="pt-BR" dirty="0" smtClean="0"/>
              <a:t>Duas </a:t>
            </a:r>
            <a:r>
              <a:rPr lang="pt-BR" dirty="0"/>
              <a:t>lentes, simulando a visão humana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/>
              <a:t>Reprodução</a:t>
            </a:r>
          </a:p>
          <a:p>
            <a:pPr lvl="1"/>
            <a:r>
              <a:rPr lang="pt-BR" dirty="0"/>
              <a:t>Pode requerer projetores e telas especiais, dependendo da técnica de visualização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62</a:t>
            </a:fld>
            <a:endParaRPr lang="en-US" smtClean="0"/>
          </a:p>
        </p:txBody>
      </p:sp>
      <p:grpSp>
        <p:nvGrpSpPr>
          <p:cNvPr id="5" name="Grupo 4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6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Como enxergar?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Separação do par estéreo</a:t>
            </a:r>
          </a:p>
          <a:p>
            <a:r>
              <a:rPr lang="pt-BR" dirty="0" smtClean="0"/>
              <a:t>Auxílio de óculos:</a:t>
            </a:r>
          </a:p>
          <a:p>
            <a:pPr lvl="1"/>
            <a:r>
              <a:rPr lang="pt-BR" dirty="0" smtClean="0"/>
              <a:t>Passivo: anaglífico, polarizador</a:t>
            </a:r>
          </a:p>
          <a:p>
            <a:pPr lvl="1"/>
            <a:r>
              <a:rPr lang="pt-BR" dirty="0" smtClean="0"/>
              <a:t>Ativo: obturador</a:t>
            </a:r>
          </a:p>
          <a:p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717794" y="1291130"/>
            <a:ext cx="4824536" cy="2745940"/>
            <a:chOff x="2699792" y="3789040"/>
            <a:chExt cx="4824536" cy="2745940"/>
          </a:xfrm>
        </p:grpSpPr>
        <p:pic>
          <p:nvPicPr>
            <p:cNvPr id="14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Quadro de filme estereoscópico (Shrek 3D)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9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Método mais simples para visualização estereoscópica</a:t>
            </a:r>
          </a:p>
          <a:p>
            <a:r>
              <a:rPr lang="pt-BR" sz="2200" dirty="0" smtClean="0"/>
              <a:t>Fusão das duas imagens em apenas uma, através de retirada de componentes de cor 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755576" y="3356992"/>
            <a:ext cx="7523563" cy="3074393"/>
            <a:chOff x="790918" y="3758728"/>
            <a:chExt cx="7523563" cy="307439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" y="3758728"/>
              <a:ext cx="7523563" cy="2766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790918" y="6525344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verde-magenta (Zingarelli, 2011)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20" name="Picture 2" descr="D:\versionados\2-Disciplinas\Multimidia\anaglyph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/>
          <a:stretch/>
        </p:blipFill>
        <p:spPr bwMode="auto">
          <a:xfrm>
            <a:off x="0" y="0"/>
            <a:ext cx="92242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Outros Métodos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Luz </a:t>
            </a:r>
            <a:r>
              <a:rPr lang="pt-BR" dirty="0"/>
              <a:t>Polarizada</a:t>
            </a:r>
          </a:p>
          <a:p>
            <a:pPr lvl="1"/>
            <a:r>
              <a:rPr lang="pt-BR" sz="3200" dirty="0"/>
              <a:t>Filtros polarizam o sinal de cada vídeo de modo diferente</a:t>
            </a:r>
          </a:p>
          <a:p>
            <a:pPr lvl="1"/>
            <a:r>
              <a:rPr lang="pt-BR" sz="3200" dirty="0"/>
              <a:t>Lentes dos óculos filtram o sinal de vídeo correspondente para cada </a:t>
            </a:r>
            <a:r>
              <a:rPr lang="pt-BR" sz="3200" dirty="0" smtClean="0"/>
              <a:t>olho</a:t>
            </a:r>
          </a:p>
          <a:p>
            <a:pPr lvl="1"/>
            <a:r>
              <a:rPr lang="pt-BR" sz="3200" dirty="0" smtClean="0"/>
              <a:t>Tecnologia dos cinemas 3D</a:t>
            </a:r>
            <a:endParaRPr lang="pt-BR" sz="3200" dirty="0"/>
          </a:p>
          <a:p>
            <a:r>
              <a:rPr lang="pt-BR" dirty="0"/>
              <a:t>Óculos Obturadores</a:t>
            </a:r>
          </a:p>
          <a:p>
            <a:pPr lvl="1"/>
            <a:r>
              <a:rPr lang="pt-BR" sz="3200" dirty="0"/>
              <a:t>Separação mecânica das imagens</a:t>
            </a:r>
          </a:p>
          <a:p>
            <a:pPr lvl="1"/>
            <a:r>
              <a:rPr lang="pt-BR" sz="3200" dirty="0"/>
              <a:t>Alternância das lentes entre transparente e opaca</a:t>
            </a:r>
          </a:p>
          <a:p>
            <a:pPr lvl="2"/>
            <a:r>
              <a:rPr lang="pt-BR" sz="3200" dirty="0"/>
              <a:t>Alta frequência</a:t>
            </a:r>
          </a:p>
          <a:p>
            <a:pPr lvl="1"/>
            <a:r>
              <a:rPr lang="pt-BR" sz="3200" dirty="0" smtClean="0"/>
              <a:t>Equipamentos mais caros</a:t>
            </a:r>
            <a:endParaRPr lang="pt-BR" sz="3200" dirty="0"/>
          </a:p>
          <a:p>
            <a:r>
              <a:rPr lang="pt-BR" dirty="0"/>
              <a:t>Monitores autoestereoscópicos</a:t>
            </a:r>
          </a:p>
          <a:p>
            <a:pPr lvl="1"/>
            <a:r>
              <a:rPr lang="pt-BR" sz="3200" dirty="0"/>
              <a:t>Película redireciona a luz em vários ângulos diferentes</a:t>
            </a:r>
          </a:p>
          <a:p>
            <a:pPr lvl="2"/>
            <a:r>
              <a:rPr lang="pt-BR" sz="3200" dirty="0"/>
              <a:t>Cada ângulo possui uma nova perspectiva da </a:t>
            </a:r>
            <a:r>
              <a:rPr lang="pt-BR" sz="3200" dirty="0" smtClean="0"/>
              <a:t>cena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111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3D anaglífico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 de novo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3D anaglífico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2008.</a:t>
            </a:r>
          </a:p>
          <a:p>
            <a:r>
              <a:rPr lang="pt-BR" dirty="0"/>
              <a:t>ZINGARELLI, M. R. U</a:t>
            </a:r>
            <a:r>
              <a:rPr lang="pt-BR" dirty="0" smtClean="0"/>
              <a:t>. – Reversão </a:t>
            </a:r>
            <a:r>
              <a:rPr lang="pt-BR" dirty="0"/>
              <a:t>de imagens e vídeos estereoscópicos anaglíficos ao par estéreo original. 2011. 59f. Monografia de qualificação (Mestrado) – Instituto de Ciências Matemáticas e de Computação, Universidade de São Paulo, São Carlos, 2011</a:t>
            </a:r>
            <a:r>
              <a:rPr lang="pt-BR" dirty="0" smtClean="0"/>
              <a:t>.</a:t>
            </a:r>
          </a:p>
          <a:p>
            <a:r>
              <a:rPr lang="pt-BR" dirty="0" smtClean="0"/>
              <a:t>OpenCV Wiki - </a:t>
            </a:r>
            <a:r>
              <a:rPr lang="pt-BR" dirty="0" smtClean="0">
                <a:hlinkClick r:id="rId2"/>
              </a:rPr>
              <a:t>http://opencv.willowgarage.com/wiki/</a:t>
            </a:r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3"/>
              </a:rPr>
              <a:t>http://opennet.net/sites/opennet.net/files/GreenDam_bulletin.pdf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Iconografia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Panasonic - 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>
                <a:ea typeface="Microsoft YaHei" pitchFamily="2"/>
                <a:cs typeface="Mangal" pitchFamily="2"/>
              </a:rPr>
              <a:t>Shrek 3D -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</a:p>
          <a:p>
            <a:r>
              <a:rPr lang="pt-BR" dirty="0" smtClean="0"/>
              <a:t>Acesso em 16/09/2011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1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zinga@icmc.usp.br</a:t>
            </a:r>
          </a:p>
          <a:p>
            <a:r>
              <a:rPr lang="pt-BR" smtClean="0">
                <a:hlinkClick r:id="rId2"/>
              </a:rPr>
              <a:t>http://www.icmc.usp.br/~zinga/</a:t>
            </a:r>
            <a:endParaRPr lang="pt-BR" smtClean="0"/>
          </a:p>
          <a:p>
            <a:r>
              <a:rPr lang="pt-BR" smtClean="0">
                <a:hlinkClick r:id="rId3"/>
              </a:rPr>
              <a:t>http://viva3d.blogspot.com/</a:t>
            </a:r>
            <a:endParaRPr lang="pt-BR" smtClean="0"/>
          </a:p>
          <a:p>
            <a:r>
              <a:rPr lang="pt-BR" smtClean="0"/>
              <a:t>Intermídia 6-209</a:t>
            </a:r>
          </a:p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9082496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OpenCV 101</a:t>
            </a:r>
          </a:p>
          <a:p>
            <a:r>
              <a:rPr lang="pt-BR" smtClean="0"/>
              <a:t>Imagens: funções básicas</a:t>
            </a:r>
          </a:p>
          <a:p>
            <a:r>
              <a:rPr lang="pt-BR" smtClean="0"/>
              <a:t>Fundamentos 3D estereoscópico</a:t>
            </a:r>
          </a:p>
          <a:p>
            <a:r>
              <a:rPr lang="pt-BR" smtClean="0"/>
              <a:t>Criação de imagem 3D anaglífico</a:t>
            </a:r>
          </a:p>
          <a:p>
            <a:r>
              <a:rPr lang="pt-BR" smtClean="0"/>
              <a:t>Vídeos: funções básicas</a:t>
            </a:r>
          </a:p>
          <a:p>
            <a:r>
              <a:rPr lang="pt-BR" smtClean="0"/>
              <a:t>Criação de vídeo 3D anaglífico</a:t>
            </a:r>
          </a:p>
          <a:p>
            <a:r>
              <a:rPr lang="pt-BR" smtClean="0"/>
              <a:t>Material de referência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2401</Words>
  <Application>Microsoft Office PowerPoint</Application>
  <PresentationFormat>Apresentação na tela (4:3)</PresentationFormat>
  <Paragraphs>665</Paragraphs>
  <Slides>77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78" baseType="lpstr">
      <vt:lpstr>Tema do Office</vt:lpstr>
      <vt:lpstr>Criação de imagens e vídeos 3D com OpenCV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cvWaitKey()</vt:lpstr>
      <vt:lpstr>Limpeza</vt:lpstr>
      <vt:lpstr>Exercício 01</vt:lpstr>
      <vt:lpstr>Operações</vt:lpstr>
      <vt:lpstr>Checkpoint</vt:lpstr>
      <vt:lpstr>IplImage</vt:lpstr>
      <vt:lpstr>IplImage</vt:lpstr>
      <vt:lpstr>IplImage</vt:lpstr>
      <vt:lpstr>IplImage</vt:lpstr>
      <vt:lpstr>IplImage</vt:lpstr>
      <vt:lpstr>Leitura</vt:lpstr>
      <vt:lpstr>Leitura</vt:lpstr>
      <vt:lpstr>Exercício 02</vt:lpstr>
      <vt:lpstr>Operações</vt:lpstr>
      <vt:lpstr>Checkpoint</vt:lpstr>
      <vt:lpstr>CV</vt:lpstr>
      <vt:lpstr>cvCvtColor()</vt:lpstr>
      <vt:lpstr>Exercício 03</vt:lpstr>
      <vt:lpstr>Region Of Interest (ROI)</vt:lpstr>
      <vt:lpstr>Exercício 04</vt:lpstr>
      <vt:lpstr>Outros tipos de processamento</vt:lpstr>
      <vt:lpstr>Operações</vt:lpstr>
      <vt:lpstr>Checkpoint</vt:lpstr>
      <vt:lpstr>cvCreateImage()</vt:lpstr>
      <vt:lpstr>cvCreateImage()</vt:lpstr>
      <vt:lpstr>cvCreateImage()</vt:lpstr>
      <vt:lpstr>cvCreateImage()</vt:lpstr>
      <vt:lpstr>cvSaveImage()</vt:lpstr>
      <vt:lpstr>Exercício 05</vt:lpstr>
      <vt:lpstr>Exercício 06</vt:lpstr>
      <vt:lpstr>Operações</vt:lpstr>
      <vt:lpstr>Checkpoint</vt:lpstr>
      <vt:lpstr>Fundamentos 3D estereoscópico</vt:lpstr>
      <vt:lpstr>Fundamentos – O que é 3D estereoscópico?</vt:lpstr>
      <vt:lpstr>Fundamentos – O que é 3D estereoscópico?</vt:lpstr>
      <vt:lpstr>Fundamentos – Como enxergar?</vt:lpstr>
      <vt:lpstr>Fundamentos – Técnica Anaglífica</vt:lpstr>
      <vt:lpstr>Apresentação do PowerPoint</vt:lpstr>
      <vt:lpstr>Fundamentos – Outros Métodos</vt:lpstr>
      <vt:lpstr>Checkpoint</vt:lpstr>
      <vt:lpstr>Criação de imagem 3D anaglífico</vt:lpstr>
      <vt:lpstr>Checkpoint</vt:lpstr>
      <vt:lpstr>Vídeos: funções básicas</vt:lpstr>
      <vt:lpstr>Checkpoint</vt:lpstr>
      <vt:lpstr>Criação de vídeo 3D anaglífico</vt:lpstr>
      <vt:lpstr>Dúvidas?</vt:lpstr>
      <vt:lpstr>Referências</vt:lpstr>
      <vt:lpstr>Iconografia</vt:lpstr>
      <vt:lpstr>Contato</vt:lpstr>
      <vt:lpstr>OBRIGADO!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 Ricardo Uihara Zingarelli</cp:lastModifiedBy>
  <cp:revision>80</cp:revision>
  <cp:lastPrinted>2011-09-13T17:21:40Z</cp:lastPrinted>
  <dcterms:created xsi:type="dcterms:W3CDTF">2011-09-12T16:58:33Z</dcterms:created>
  <dcterms:modified xsi:type="dcterms:W3CDTF">2011-09-16T19:15:37Z</dcterms:modified>
</cp:coreProperties>
</file>