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70" r:id="rId11"/>
    <p:sldId id="271" r:id="rId12"/>
    <p:sldId id="272" r:id="rId13"/>
    <p:sldId id="267" r:id="rId14"/>
    <p:sldId id="268" r:id="rId15"/>
    <p:sldId id="273" r:id="rId16"/>
    <p:sldId id="27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EB6-7C4B-4764-B082-78F9B74DEA3E}" type="datetimeFigureOut">
              <a:rPr lang="pt-BR" smtClean="0"/>
              <a:t>22/9/2011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2D64-278D-4C2A-BE0D-516FA1B95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0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EB6-7C4B-4764-B082-78F9B74DEA3E}" type="datetimeFigureOut">
              <a:rPr lang="pt-BR" smtClean="0"/>
              <a:t>22/9/2011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2D64-278D-4C2A-BE0D-516FA1B95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79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EB6-7C4B-4764-B082-78F9B74DEA3E}" type="datetimeFigureOut">
              <a:rPr lang="pt-BR" smtClean="0"/>
              <a:t>22/9/2011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2D64-278D-4C2A-BE0D-516FA1B95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01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EB6-7C4B-4764-B082-78F9B74DEA3E}" type="datetimeFigureOut">
              <a:rPr lang="pt-BR" smtClean="0"/>
              <a:t>22/9/2011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2D64-278D-4C2A-BE0D-516FA1B95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07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EB6-7C4B-4764-B082-78F9B74DEA3E}" type="datetimeFigureOut">
              <a:rPr lang="pt-BR" smtClean="0"/>
              <a:t>22/9/2011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2D64-278D-4C2A-BE0D-516FA1B95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90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EB6-7C4B-4764-B082-78F9B74DEA3E}" type="datetimeFigureOut">
              <a:rPr lang="pt-BR" smtClean="0"/>
              <a:t>22/9/2011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2D64-278D-4C2A-BE0D-516FA1B95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1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EB6-7C4B-4764-B082-78F9B74DEA3E}" type="datetimeFigureOut">
              <a:rPr lang="pt-BR" smtClean="0"/>
              <a:t>22/9/2011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2D64-278D-4C2A-BE0D-516FA1B95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5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EB6-7C4B-4764-B082-78F9B74DEA3E}" type="datetimeFigureOut">
              <a:rPr lang="pt-BR" smtClean="0"/>
              <a:t>22/9/2011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2D64-278D-4C2A-BE0D-516FA1B95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33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EB6-7C4B-4764-B082-78F9B74DEA3E}" type="datetimeFigureOut">
              <a:rPr lang="pt-BR" smtClean="0"/>
              <a:t>22/9/2011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2D64-278D-4C2A-BE0D-516FA1B95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EB6-7C4B-4764-B082-78F9B74DEA3E}" type="datetimeFigureOut">
              <a:rPr lang="pt-BR" smtClean="0"/>
              <a:t>22/9/2011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2D64-278D-4C2A-BE0D-516FA1B95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18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EB6-7C4B-4764-B082-78F9B74DEA3E}" type="datetimeFigureOut">
              <a:rPr lang="pt-BR" smtClean="0"/>
              <a:t>22/9/2011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2D64-278D-4C2A-BE0D-516FA1B95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6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9AEB6-7C4B-4764-B082-78F9B74DEA3E}" type="datetimeFigureOut">
              <a:rPr lang="pt-BR" smtClean="0"/>
              <a:t>22/9/2011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2D64-278D-4C2A-BE0D-516FA1B95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11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Revisão Sistemática </a:t>
            </a:r>
            <a:r>
              <a:rPr lang="pt-BR" dirty="0" smtClean="0"/>
              <a:t>Planejamento e </a:t>
            </a:r>
            <a:r>
              <a:rPr lang="pt-BR" smtClean="0"/>
              <a:t>Execução Preliminar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91072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Matheus Ricardo Uihara Zingarelli	</a:t>
            </a:r>
          </a:p>
          <a:p>
            <a:endParaRPr lang="pt-BR" sz="2600" dirty="0" smtClean="0"/>
          </a:p>
          <a:p>
            <a:r>
              <a:rPr lang="pt-BR" sz="2600" dirty="0" smtClean="0"/>
              <a:t>SCC 5844 – Metodologia de Pesquisa em</a:t>
            </a:r>
          </a:p>
          <a:p>
            <a:r>
              <a:rPr lang="pt-BR" sz="2600" dirty="0" smtClean="0"/>
              <a:t>Sistemas Web e Multimídia</a:t>
            </a:r>
          </a:p>
          <a:p>
            <a:endParaRPr lang="pt-BR" sz="2200" dirty="0" smtClean="0"/>
          </a:p>
          <a:p>
            <a:r>
              <a:rPr lang="pt-BR" sz="2200" dirty="0" smtClean="0"/>
              <a:t>Prof. Renata Pontin de Mattos Fortes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822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das 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400400"/>
            <a:ext cx="8229600" cy="3124944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Resultados:</a:t>
            </a:r>
          </a:p>
          <a:p>
            <a:pPr lvl="1"/>
            <a:r>
              <a:rPr lang="pt-BR" dirty="0" smtClean="0"/>
              <a:t>ACM DL: 18 + 9 = 27</a:t>
            </a:r>
          </a:p>
          <a:p>
            <a:pPr lvl="1"/>
            <a:r>
              <a:rPr lang="pt-BR" b="1" dirty="0" smtClean="0"/>
              <a:t>Springer: 0 </a:t>
            </a:r>
          </a:p>
          <a:p>
            <a:pPr lvl="2"/>
            <a:r>
              <a:rPr lang="pt-BR" dirty="0" smtClean="0"/>
              <a:t>não consegui realizar buscas com resultados eficientes pelo site</a:t>
            </a:r>
          </a:p>
          <a:p>
            <a:pPr lvl="2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www.springer.com</a:t>
            </a:r>
            <a:r>
              <a:rPr lang="pt-BR" dirty="0" smtClean="0"/>
              <a:t> (outro site?)</a:t>
            </a:r>
          </a:p>
          <a:p>
            <a:pPr lvl="1"/>
            <a:r>
              <a:rPr lang="pt-BR" dirty="0" smtClean="0"/>
              <a:t>IEEE </a:t>
            </a:r>
            <a:r>
              <a:rPr lang="pt-BR" dirty="0" err="1" smtClean="0"/>
              <a:t>Xplore</a:t>
            </a:r>
            <a:r>
              <a:rPr lang="pt-BR" dirty="0" smtClean="0"/>
              <a:t>: 3 + 1 = 4</a:t>
            </a:r>
          </a:p>
          <a:p>
            <a:pPr lvl="1"/>
            <a:r>
              <a:rPr lang="pt-BR" dirty="0" smtClean="0"/>
              <a:t>SPIE: = 13 + 7 = 20</a:t>
            </a:r>
          </a:p>
          <a:p>
            <a:pPr lvl="1"/>
            <a:r>
              <a:rPr lang="pt-BR" dirty="0" smtClean="0"/>
              <a:t>ITU-T: 10 + 5 = 15</a:t>
            </a:r>
          </a:p>
          <a:p>
            <a:pPr lvl="1"/>
            <a:r>
              <a:rPr lang="pt-BR" dirty="0" smtClean="0"/>
              <a:t>Google (Brasil): 167</a:t>
            </a:r>
          </a:p>
          <a:p>
            <a:pPr lvl="1"/>
            <a:r>
              <a:rPr lang="pt-BR" dirty="0" smtClean="0"/>
              <a:t>Google (US): 211.000 + 142.000 = </a:t>
            </a:r>
            <a:r>
              <a:rPr lang="pt-BR" b="1" dirty="0" smtClean="0"/>
              <a:t>353.000</a:t>
            </a:r>
          </a:p>
          <a:p>
            <a:pPr lvl="1"/>
            <a:r>
              <a:rPr lang="pt-BR" dirty="0" smtClean="0"/>
              <a:t>Google Scholar (Brasil): 50</a:t>
            </a:r>
          </a:p>
          <a:p>
            <a:pPr lvl="1"/>
            <a:r>
              <a:rPr lang="pt-BR" dirty="0" smtClean="0"/>
              <a:t>Google Scholar (US): 2.070 + 1.200 = </a:t>
            </a:r>
            <a:r>
              <a:rPr lang="pt-BR" b="1" dirty="0" smtClean="0"/>
              <a:t>3.270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99592" y="1412776"/>
            <a:ext cx="7272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((chrominance subsampling) or (chrominance sampling)) and (quality or method)</a:t>
            </a: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chroma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subsampling) or 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chroma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sampling)) and (quality or method)</a:t>
            </a: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1600" b="1" dirty="0"/>
              <a:t>Google Brasil e Scholar:</a:t>
            </a:r>
          </a:p>
          <a:p>
            <a:r>
              <a:rPr lang="pt-BR" sz="1600" b="1" dirty="0">
                <a:solidFill>
                  <a:schemeClr val="accent6">
                    <a:lumMod val="75000"/>
                  </a:schemeClr>
                </a:solidFill>
              </a:rPr>
              <a:t>((subamostragem de crominância) ou (amostragem de crominância)) e (método ou qualidade)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das 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493096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Outra tentativa de </a:t>
            </a:r>
            <a:r>
              <a:rPr lang="pt-BR" dirty="0" err="1" smtClean="0"/>
              <a:t>string</a:t>
            </a:r>
            <a:r>
              <a:rPr lang="pt-BR" dirty="0" smtClean="0"/>
              <a:t> (mais genérica):</a:t>
            </a:r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Resultados: </a:t>
            </a:r>
          </a:p>
          <a:p>
            <a:pPr lvl="1"/>
            <a:r>
              <a:rPr lang="pt-BR" dirty="0" smtClean="0"/>
              <a:t>ACM DL: 62</a:t>
            </a:r>
          </a:p>
          <a:p>
            <a:pPr lvl="2"/>
            <a:r>
              <a:rPr lang="pt-BR" dirty="0" smtClean="0"/>
              <a:t>Muitos artigos de bioinformática </a:t>
            </a:r>
          </a:p>
          <a:p>
            <a:pPr lvl="1"/>
            <a:r>
              <a:rPr lang="pt-BR" dirty="0" smtClean="0"/>
              <a:t>Springer: 0</a:t>
            </a:r>
          </a:p>
          <a:p>
            <a:pPr lvl="1"/>
            <a:r>
              <a:rPr lang="pt-BR" dirty="0" smtClean="0"/>
              <a:t>IEEE </a:t>
            </a:r>
            <a:r>
              <a:rPr lang="pt-BR" dirty="0" err="1" smtClean="0"/>
              <a:t>Xplore</a:t>
            </a:r>
            <a:r>
              <a:rPr lang="pt-BR" dirty="0" smtClean="0"/>
              <a:t>: 89</a:t>
            </a:r>
          </a:p>
          <a:p>
            <a:pPr lvl="2"/>
            <a:r>
              <a:rPr lang="pt-BR" dirty="0" smtClean="0"/>
              <a:t>Muitos artigos de bioinformática</a:t>
            </a:r>
          </a:p>
          <a:p>
            <a:pPr lvl="1"/>
            <a:r>
              <a:rPr lang="pt-BR" dirty="0" smtClean="0"/>
              <a:t>SPIE: 0</a:t>
            </a:r>
          </a:p>
          <a:p>
            <a:pPr lvl="1"/>
            <a:r>
              <a:rPr lang="pt-BR" dirty="0" smtClean="0"/>
              <a:t>ITU-T: 0</a:t>
            </a:r>
          </a:p>
          <a:p>
            <a:pPr lvl="1"/>
            <a:r>
              <a:rPr lang="pt-BR" dirty="0" smtClean="0"/>
              <a:t>Google (Brasil): 12.800</a:t>
            </a:r>
          </a:p>
          <a:p>
            <a:pPr lvl="1"/>
            <a:r>
              <a:rPr lang="pt-BR" dirty="0" smtClean="0"/>
              <a:t>Google (US): 67.400</a:t>
            </a:r>
          </a:p>
          <a:p>
            <a:pPr lvl="2"/>
            <a:r>
              <a:rPr lang="pt-BR" dirty="0" smtClean="0"/>
              <a:t>Muitos resultados relacionados a química e genética</a:t>
            </a:r>
          </a:p>
          <a:p>
            <a:pPr lvl="1"/>
            <a:r>
              <a:rPr lang="pt-BR" dirty="0" smtClean="0"/>
              <a:t>Google Scholar (Brasil): 160</a:t>
            </a:r>
          </a:p>
          <a:p>
            <a:pPr lvl="1"/>
            <a:r>
              <a:rPr lang="pt-BR" dirty="0" smtClean="0"/>
              <a:t>Google Scholar (US): 18.000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87624" y="177281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chrom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* *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sampl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*) AND (quality OR method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*)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1"/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lvl="1"/>
            <a:r>
              <a:rPr lang="pt-BR" sz="1600" b="1" dirty="0">
                <a:solidFill>
                  <a:schemeClr val="accent6">
                    <a:lumMod val="75000"/>
                  </a:schemeClr>
                </a:solidFill>
              </a:rPr>
              <a:t>(*amostragem de crominância)  e (método* ou qualidade</a:t>
            </a: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das 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493096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String</a:t>
            </a:r>
            <a:r>
              <a:rPr lang="pt-BR" dirty="0" smtClean="0"/>
              <a:t> de busca final: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Resultados do Google (US e </a:t>
            </a:r>
            <a:r>
              <a:rPr lang="pt-BR" dirty="0" err="1" smtClean="0"/>
              <a:t>Br</a:t>
            </a:r>
            <a:r>
              <a:rPr lang="pt-BR" dirty="0" smtClean="0"/>
              <a:t>): muitos resultados, limitar o número</a:t>
            </a:r>
          </a:p>
          <a:p>
            <a:pPr lvl="1"/>
            <a:r>
              <a:rPr lang="pt-BR" dirty="0" smtClean="0"/>
              <a:t>Apenas os 30 primeiros resultados??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87624" y="2189182"/>
            <a:ext cx="7272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((chrominance subsampling) or (chrominance sampling)) and (quality or method)</a:t>
            </a: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chroma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subsampling) or 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chroma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sampling)) and (quality or method)</a:t>
            </a: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1600" b="1" dirty="0"/>
              <a:t>Google Brasil e Scholar:</a:t>
            </a:r>
          </a:p>
          <a:p>
            <a:r>
              <a:rPr lang="pt-BR" sz="1600" b="1" dirty="0">
                <a:solidFill>
                  <a:schemeClr val="accent6">
                    <a:lumMod val="75000"/>
                  </a:schemeClr>
                </a:solidFill>
              </a:rPr>
              <a:t>((subamostragem de crominância) ou (amostragem de crominância)) e (método ou qualidade)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das 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Seleção das fontes após avaliação</a:t>
            </a:r>
          </a:p>
          <a:p>
            <a:pPr lvl="1"/>
            <a:r>
              <a:rPr lang="pt-BR" dirty="0" smtClean="0"/>
              <a:t>Site da Springer já eliminado por não retornar resultados</a:t>
            </a:r>
          </a:p>
          <a:p>
            <a:r>
              <a:rPr lang="pt-BR" dirty="0" smtClean="0"/>
              <a:t>Avaliação da lista por um especialista</a:t>
            </a:r>
          </a:p>
          <a:p>
            <a:pPr lvl="1"/>
            <a:r>
              <a:rPr lang="pt-BR" dirty="0" smtClean="0"/>
              <a:t>Professora e alunos participantes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3447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dos Estudos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Critérios de Inclusão e Exclusão</a:t>
            </a:r>
          </a:p>
          <a:p>
            <a:pPr lvl="1"/>
            <a:r>
              <a:rPr lang="pt-BR" dirty="0" smtClean="0"/>
              <a:t>Inclusão</a:t>
            </a:r>
          </a:p>
          <a:p>
            <a:pPr lvl="2"/>
            <a:r>
              <a:rPr lang="pt-BR" dirty="0" smtClean="0"/>
              <a:t>Trabalhos que descrevam com detalhes o tipo de subamostragem feita e como implementá-la</a:t>
            </a:r>
          </a:p>
          <a:p>
            <a:pPr lvl="2"/>
            <a:r>
              <a:rPr lang="pt-BR" dirty="0" smtClean="0"/>
              <a:t>Trabalhos que analisem a qualidade objetiva da aplicação da subamostragem</a:t>
            </a:r>
          </a:p>
          <a:p>
            <a:pPr lvl="1"/>
            <a:r>
              <a:rPr lang="pt-BR" dirty="0" smtClean="0"/>
              <a:t>Exclusão:</a:t>
            </a:r>
          </a:p>
          <a:p>
            <a:pPr lvl="2"/>
            <a:r>
              <a:rPr lang="pt-BR" dirty="0" smtClean="0"/>
              <a:t>Trabalhos que tratem a técnica da subamostragem como apenas uma parte de um contexto maior</a:t>
            </a:r>
          </a:p>
          <a:p>
            <a:pPr lvl="3"/>
            <a:r>
              <a:rPr lang="pt-BR" dirty="0" err="1" smtClean="0"/>
              <a:t>Ex</a:t>
            </a:r>
            <a:r>
              <a:rPr lang="pt-BR" dirty="0" smtClean="0"/>
              <a:t>: trabalhos que realizam codificação de vídeos e apenas citam que tipo de subamostragem foi utilizado</a:t>
            </a:r>
          </a:p>
          <a:p>
            <a:pPr lvl="2"/>
            <a:r>
              <a:rPr lang="pt-BR" dirty="0" smtClean="0"/>
              <a:t>Trabalho cuja análise de resultados não separe a análise por etapas</a:t>
            </a:r>
          </a:p>
          <a:p>
            <a:pPr lvl="3"/>
            <a:r>
              <a:rPr lang="pt-BR" dirty="0" err="1" smtClean="0"/>
              <a:t>Ex</a:t>
            </a:r>
            <a:r>
              <a:rPr lang="pt-BR" dirty="0" smtClean="0"/>
              <a:t>: análise do resultado final de um processo de codificação (subamostragem está misturada com outras etapas que podem ter influenciado o resultado)</a:t>
            </a:r>
          </a:p>
        </p:txBody>
      </p:sp>
    </p:spTree>
    <p:extLst>
      <p:ext uri="{BB962C8B-B14F-4D97-AF65-F5344CB8AC3E}">
        <p14:creationId xmlns:p14="http://schemas.microsoft.com/office/powerpoint/2010/main" val="52277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dos Estudos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Processo de seleção preliminar</a:t>
            </a:r>
          </a:p>
          <a:p>
            <a:pPr lvl="1"/>
            <a:r>
              <a:rPr lang="pt-BR" dirty="0" smtClean="0"/>
              <a:t>Leitura do título, palavras-chaves e abstract dos trabalhos e seleção daqueles que se mostrem relevantes</a:t>
            </a:r>
          </a:p>
          <a:p>
            <a:pPr lvl="1"/>
            <a:r>
              <a:rPr lang="pt-BR" dirty="0" smtClean="0"/>
              <a:t>Buscas no Google e Google Scholar</a:t>
            </a:r>
          </a:p>
          <a:p>
            <a:pPr lvl="2"/>
            <a:r>
              <a:rPr lang="pt-BR" dirty="0" smtClean="0"/>
              <a:t>Leitura da descrição exibida pela ferramenta na lista de resultados. </a:t>
            </a:r>
          </a:p>
          <a:p>
            <a:pPr lvl="2"/>
            <a:r>
              <a:rPr lang="pt-BR" dirty="0" smtClean="0"/>
              <a:t>Limite de resultados a serem avaliados??</a:t>
            </a:r>
          </a:p>
        </p:txBody>
      </p:sp>
    </p:spTree>
    <p:extLst>
      <p:ext uri="{BB962C8B-B14F-4D97-AF65-F5344CB8AC3E}">
        <p14:creationId xmlns:p14="http://schemas.microsoft.com/office/powerpoint/2010/main" val="426894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dos Estudos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Processo de seleção final</a:t>
            </a:r>
          </a:p>
          <a:p>
            <a:pPr lvl="1"/>
            <a:r>
              <a:rPr lang="pt-BR" dirty="0" smtClean="0"/>
              <a:t>Leitura na íntegra dos artigos que foram filtrados na seleção preliminar</a:t>
            </a:r>
          </a:p>
          <a:p>
            <a:pPr lvl="1"/>
            <a:r>
              <a:rPr lang="pt-BR" dirty="0" smtClean="0"/>
              <a:t>Visitação e análise detalhada do conteúdo dos sites filtrados</a:t>
            </a:r>
          </a:p>
          <a:p>
            <a:pPr lvl="2"/>
            <a:r>
              <a:rPr lang="pt-BR" dirty="0" smtClean="0"/>
              <a:t>Verificação da relevância da informação</a:t>
            </a:r>
          </a:p>
          <a:p>
            <a:pPr lvl="2"/>
            <a:r>
              <a:rPr lang="pt-BR" dirty="0" smtClean="0"/>
              <a:t>Verificação da confiabilidade e reputação do site e </a:t>
            </a:r>
            <a:r>
              <a:rPr lang="pt-BR" smtClean="0"/>
              <a:t>seus autores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0691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Formulação da Questão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Foco da Questão</a:t>
            </a:r>
          </a:p>
          <a:p>
            <a:pPr lvl="1"/>
            <a:r>
              <a:rPr lang="pt-BR" dirty="0" smtClean="0"/>
              <a:t>Verificar na literatura estudos sobre o processo de </a:t>
            </a:r>
            <a:r>
              <a:rPr lang="pt-BR" b="1" dirty="0" smtClean="0"/>
              <a:t>subamostragem de crominância </a:t>
            </a:r>
            <a:r>
              <a:rPr lang="pt-BR" dirty="0" smtClean="0"/>
              <a:t>em imagens e vídeos. Espera-se encontrar estudos do tema com análises em relação aos:</a:t>
            </a:r>
          </a:p>
          <a:p>
            <a:pPr lvl="2"/>
            <a:r>
              <a:rPr lang="pt-BR" b="1" dirty="0" smtClean="0"/>
              <a:t>Tipos</a:t>
            </a:r>
            <a:r>
              <a:rPr lang="pt-BR" dirty="0" smtClean="0"/>
              <a:t> de subamostragem existentes</a:t>
            </a:r>
          </a:p>
          <a:p>
            <a:pPr lvl="2"/>
            <a:r>
              <a:rPr lang="pt-BR" dirty="0" smtClean="0"/>
              <a:t>Impactos da aplicação do processo em relação à </a:t>
            </a:r>
            <a:r>
              <a:rPr lang="pt-BR" b="1" dirty="0" smtClean="0"/>
              <a:t>qualidade objetiva </a:t>
            </a:r>
            <a:r>
              <a:rPr lang="pt-BR" dirty="0" smtClean="0"/>
              <a:t>da imagem ou vídeo processado.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6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Formulação da Questão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Qualidade e amplitude da questão</a:t>
            </a:r>
          </a:p>
          <a:p>
            <a:pPr lvl="1"/>
            <a:r>
              <a:rPr lang="pt-BR" dirty="0" smtClean="0"/>
              <a:t>O processo de subamostragem de crominância está presente em vários codificadores de vídeo atuais.</a:t>
            </a:r>
          </a:p>
          <a:p>
            <a:pPr lvl="1"/>
            <a:r>
              <a:rPr lang="pt-BR" dirty="0" smtClean="0"/>
              <a:t>Faz parte da etapa de compressão tradicional</a:t>
            </a:r>
          </a:p>
          <a:p>
            <a:pPr lvl="1"/>
            <a:r>
              <a:rPr lang="pt-BR" dirty="0" smtClean="0"/>
              <a:t>Envolve </a:t>
            </a:r>
            <a:r>
              <a:rPr lang="pt-BR" b="1" dirty="0" smtClean="0"/>
              <a:t>perdas</a:t>
            </a:r>
            <a:r>
              <a:rPr lang="pt-BR" dirty="0" smtClean="0"/>
              <a:t> de informação (compressão </a:t>
            </a:r>
            <a:r>
              <a:rPr lang="pt-BR" i="1" dirty="0" smtClean="0"/>
              <a:t>lossy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Revisão preliminar: não foram encontrados estudos sobre o impacto na qualidade objetiva (PSNR – </a:t>
            </a:r>
            <a:r>
              <a:rPr lang="pt-BR" i="1" dirty="0" err="1" smtClean="0"/>
              <a:t>Peak</a:t>
            </a:r>
            <a:r>
              <a:rPr lang="pt-BR" i="1" dirty="0" smtClean="0"/>
              <a:t> </a:t>
            </a:r>
            <a:r>
              <a:rPr lang="pt-BR" i="1" dirty="0" err="1" smtClean="0"/>
              <a:t>Signal-to-Noise</a:t>
            </a:r>
            <a:r>
              <a:rPr lang="pt-BR" i="1" dirty="0" smtClean="0"/>
              <a:t> </a:t>
            </a:r>
            <a:r>
              <a:rPr lang="pt-BR" i="1" dirty="0" err="1" smtClean="0"/>
              <a:t>Ratio</a:t>
            </a:r>
            <a:r>
              <a:rPr lang="pt-BR" dirty="0" smtClean="0"/>
              <a:t>) da aplicação do processo</a:t>
            </a:r>
          </a:p>
        </p:txBody>
      </p:sp>
    </p:spTree>
    <p:extLst>
      <p:ext uri="{BB962C8B-B14F-4D97-AF65-F5344CB8AC3E}">
        <p14:creationId xmlns:p14="http://schemas.microsoft.com/office/powerpoint/2010/main" val="37562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Formulação da Questão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endParaRPr lang="pt-BR" sz="3000" dirty="0" smtClean="0"/>
          </a:p>
          <a:p>
            <a:pPr marL="0" lvl="2" indent="0" algn="ctr">
              <a:buNone/>
            </a:pPr>
            <a:endParaRPr lang="pt-BR" sz="3000" dirty="0" smtClean="0"/>
          </a:p>
          <a:p>
            <a:pPr marL="0" lvl="2" indent="0" algn="ctr">
              <a:buNone/>
            </a:pPr>
            <a:r>
              <a:rPr lang="pt-BR" sz="3000" dirty="0" smtClean="0"/>
              <a:t>“Quanto perco de qualidade ao aplicar a subamostragem de crominância a uma imagem?”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Formulação da Questão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endParaRPr lang="pt-BR" sz="3000" dirty="0" smtClean="0"/>
          </a:p>
          <a:p>
            <a:pPr marL="0" lvl="2" indent="0" algn="ctr">
              <a:buNone/>
            </a:pPr>
            <a:endParaRPr lang="pt-BR" sz="3000" dirty="0" smtClean="0"/>
          </a:p>
          <a:p>
            <a:pPr marL="0" lvl="2" indent="0" algn="ctr">
              <a:buNone/>
            </a:pPr>
            <a:r>
              <a:rPr lang="pt-BR" sz="3000" dirty="0" smtClean="0"/>
              <a:t>“Quanto perco de qualidade ao aplicar a subamostragem de crominância a uma imagem?”</a:t>
            </a:r>
          </a:p>
          <a:p>
            <a:endParaRPr lang="pt-BR" dirty="0"/>
          </a:p>
        </p:txBody>
      </p:sp>
      <p:sp>
        <p:nvSpPr>
          <p:cNvPr id="5" name="Texto explicativo em elipse 4"/>
          <p:cNvSpPr/>
          <p:nvPr/>
        </p:nvSpPr>
        <p:spPr>
          <a:xfrm>
            <a:off x="2195736" y="1988840"/>
            <a:ext cx="2160240" cy="576064"/>
          </a:xfrm>
          <a:prstGeom prst="wedgeEllipseCallout">
            <a:avLst>
              <a:gd name="adj1" fmla="val -43921"/>
              <a:gd name="adj2" fmla="val 897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PSNR (dB)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2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Formulação da Questão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endParaRPr lang="pt-BR" sz="3000" dirty="0" smtClean="0"/>
          </a:p>
          <a:p>
            <a:pPr marL="0" lvl="2" indent="0" algn="ctr">
              <a:buNone/>
            </a:pPr>
            <a:endParaRPr lang="pt-BR" sz="3000" dirty="0" smtClean="0"/>
          </a:p>
          <a:p>
            <a:pPr marL="0" lvl="2" indent="0" algn="ctr">
              <a:buNone/>
            </a:pPr>
            <a:r>
              <a:rPr lang="pt-BR" sz="3000" dirty="0" smtClean="0"/>
              <a:t>“Quanto perco de qualidade ao aplicar a subamostragem de crominância a uma imagem?”</a:t>
            </a:r>
          </a:p>
          <a:p>
            <a:endParaRPr lang="pt-BR" dirty="0"/>
          </a:p>
        </p:txBody>
      </p:sp>
      <p:sp>
        <p:nvSpPr>
          <p:cNvPr id="6" name="Texto explicativo em elipse 5"/>
          <p:cNvSpPr/>
          <p:nvPr/>
        </p:nvSpPr>
        <p:spPr>
          <a:xfrm>
            <a:off x="4355976" y="4293096"/>
            <a:ext cx="2160240" cy="576064"/>
          </a:xfrm>
          <a:prstGeom prst="wedgeEllipseCallout">
            <a:avLst>
              <a:gd name="adj1" fmla="val -100359"/>
              <a:gd name="adj2" fmla="val -15395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Vários tipos</a:t>
            </a:r>
            <a:endParaRPr lang="pt-BR" dirty="0"/>
          </a:p>
        </p:txBody>
      </p:sp>
      <p:sp>
        <p:nvSpPr>
          <p:cNvPr id="7" name="Texto explicativo em elipse 6"/>
          <p:cNvSpPr/>
          <p:nvPr/>
        </p:nvSpPr>
        <p:spPr>
          <a:xfrm>
            <a:off x="2195736" y="1988840"/>
            <a:ext cx="2160240" cy="576064"/>
          </a:xfrm>
          <a:prstGeom prst="wedgeEllipseCallout">
            <a:avLst>
              <a:gd name="adj1" fmla="val -43921"/>
              <a:gd name="adj2" fmla="val 897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PSNR (dB)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7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das 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Critério de definição das fontes</a:t>
            </a:r>
          </a:p>
          <a:p>
            <a:pPr lvl="1"/>
            <a:r>
              <a:rPr lang="pt-BR" dirty="0" smtClean="0"/>
              <a:t>Bibliotecas digitais da área da computação (ACM, Springer, IEEE e SPIE)</a:t>
            </a:r>
          </a:p>
          <a:p>
            <a:pPr lvl="1"/>
            <a:r>
              <a:rPr lang="pt-BR" dirty="0" smtClean="0"/>
              <a:t>Ferramenta de busca: Google Scholar</a:t>
            </a:r>
          </a:p>
          <a:p>
            <a:pPr lvl="1"/>
            <a:r>
              <a:rPr lang="pt-BR" dirty="0" smtClean="0"/>
              <a:t>Sites especializados na área</a:t>
            </a:r>
          </a:p>
          <a:p>
            <a:pPr lvl="2"/>
            <a:r>
              <a:rPr lang="pt-BR" dirty="0" smtClean="0"/>
              <a:t>ITU-T</a:t>
            </a:r>
          </a:p>
          <a:p>
            <a:pPr lvl="2"/>
            <a:r>
              <a:rPr lang="pt-BR" dirty="0" smtClean="0"/>
              <a:t>Muitos estudos não indexados nas bibliotecas digitais</a:t>
            </a:r>
          </a:p>
          <a:p>
            <a:pPr lvl="2"/>
            <a:r>
              <a:rPr lang="pt-BR" dirty="0" smtClean="0"/>
              <a:t>Profissionais da área que não se preocupam ou não conseguem publicar em bases catalogadas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2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das 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Língua dos estudos</a:t>
            </a:r>
          </a:p>
          <a:p>
            <a:pPr lvl="1"/>
            <a:r>
              <a:rPr lang="pt-BR" dirty="0" smtClean="0"/>
              <a:t>Inglês</a:t>
            </a:r>
          </a:p>
          <a:p>
            <a:pPr lvl="1"/>
            <a:r>
              <a:rPr lang="pt-BR" dirty="0" smtClean="0"/>
              <a:t>Português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22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das 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7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Identificação das fontes</a:t>
            </a:r>
          </a:p>
          <a:p>
            <a:pPr lvl="1"/>
            <a:r>
              <a:rPr lang="pt-BR" dirty="0" smtClean="0"/>
              <a:t>Método de Pesquisa: serviços de busca Web</a:t>
            </a:r>
          </a:p>
          <a:p>
            <a:pPr lvl="1"/>
            <a:r>
              <a:rPr lang="pt-BR" i="1" dirty="0" err="1" smtClean="0"/>
              <a:t>String</a:t>
            </a:r>
            <a:r>
              <a:rPr lang="pt-BR" dirty="0" smtClean="0"/>
              <a:t> de Busca: meu interesse é saber de trabalhos que realizaram diversos tipos de subamostragem de crominância e analisaram os impactos qualitativos de seu uso. Com isso, minha </a:t>
            </a:r>
            <a:r>
              <a:rPr lang="pt-BR" i="1" dirty="0" err="1" smtClean="0"/>
              <a:t>string</a:t>
            </a:r>
            <a:r>
              <a:rPr lang="pt-BR" dirty="0" smtClean="0"/>
              <a:t> de busca incluiu</a:t>
            </a:r>
          </a:p>
          <a:p>
            <a:pPr lvl="2"/>
            <a:r>
              <a:rPr lang="pt-BR" dirty="0" smtClean="0"/>
              <a:t>O tema: subamostragem de crominância – </a:t>
            </a:r>
            <a:r>
              <a:rPr lang="pt-BR" i="1" dirty="0" err="1" smtClean="0"/>
              <a:t>chrominance</a:t>
            </a:r>
            <a:r>
              <a:rPr lang="pt-BR" i="1" dirty="0" smtClean="0"/>
              <a:t> </a:t>
            </a:r>
            <a:r>
              <a:rPr lang="pt-BR" i="1" dirty="0" err="1" smtClean="0"/>
              <a:t>subsampling</a:t>
            </a:r>
            <a:r>
              <a:rPr lang="pt-BR" dirty="0" smtClean="0"/>
              <a:t>, também encontrada em alguns trabalhos como </a:t>
            </a:r>
            <a:r>
              <a:rPr lang="pt-BR" i="1" dirty="0" err="1" smtClean="0"/>
              <a:t>chrominance</a:t>
            </a:r>
            <a:r>
              <a:rPr lang="pt-BR" i="1" dirty="0" smtClean="0"/>
              <a:t> </a:t>
            </a:r>
            <a:r>
              <a:rPr lang="pt-BR" i="1" dirty="0" err="1" smtClean="0"/>
              <a:t>sampling</a:t>
            </a:r>
            <a:endParaRPr lang="pt-BR" i="1" dirty="0" smtClean="0"/>
          </a:p>
          <a:p>
            <a:pPr lvl="2"/>
            <a:r>
              <a:rPr lang="pt-BR" dirty="0" smtClean="0"/>
              <a:t>O foco específico da pesquisa: qualidade – </a:t>
            </a:r>
            <a:r>
              <a:rPr lang="pt-BR" i="1" dirty="0" err="1" smtClean="0"/>
              <a:t>quality</a:t>
            </a:r>
            <a:r>
              <a:rPr lang="pt-BR" dirty="0" smtClean="0"/>
              <a:t> e método – </a:t>
            </a:r>
            <a:r>
              <a:rPr lang="pt-BR" i="1" dirty="0" err="1" smtClean="0"/>
              <a:t>methods</a:t>
            </a: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Dúvida</a:t>
            </a:r>
            <a:r>
              <a:rPr lang="pt-BR" dirty="0" smtClean="0"/>
              <a:t>: não consegui entender o funcionamento de como fazer uma </a:t>
            </a:r>
            <a:r>
              <a:rPr lang="pt-BR" i="1" dirty="0" err="1" smtClean="0"/>
              <a:t>string</a:t>
            </a:r>
            <a:r>
              <a:rPr lang="pt-BR" dirty="0" smtClean="0"/>
              <a:t> de busca</a:t>
            </a:r>
          </a:p>
          <a:p>
            <a:pPr lvl="1"/>
            <a:r>
              <a:rPr lang="pt-BR" dirty="0" smtClean="0"/>
              <a:t>Realização de busca avançada e tentativa de incrementar a busca baseada na sintaxe retornada</a:t>
            </a:r>
          </a:p>
        </p:txBody>
      </p:sp>
    </p:spTree>
    <p:extLst>
      <p:ext uri="{BB962C8B-B14F-4D97-AF65-F5344CB8AC3E}">
        <p14:creationId xmlns:p14="http://schemas.microsoft.com/office/powerpoint/2010/main" val="9253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888</Words>
  <Application>Microsoft Office PowerPoint</Application>
  <PresentationFormat>Apresentação na tela (4:3)</PresentationFormat>
  <Paragraphs>136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Revisão Sistemática Planejamento e Execução Preliminar</vt:lpstr>
      <vt:lpstr>Formulação da Questão</vt:lpstr>
      <vt:lpstr>Formulação da Questão</vt:lpstr>
      <vt:lpstr>Formulação da Questão</vt:lpstr>
      <vt:lpstr>Formulação da Questão</vt:lpstr>
      <vt:lpstr>Formulação da Questão</vt:lpstr>
      <vt:lpstr>Seleção das Fontes</vt:lpstr>
      <vt:lpstr>Seleção das Fontes</vt:lpstr>
      <vt:lpstr>Seleção das Fontes</vt:lpstr>
      <vt:lpstr>Seleção das Fontes</vt:lpstr>
      <vt:lpstr>Seleção das Fontes</vt:lpstr>
      <vt:lpstr>Seleção das Fontes</vt:lpstr>
      <vt:lpstr>Seleção das Fontes</vt:lpstr>
      <vt:lpstr>Seleção dos Estudos</vt:lpstr>
      <vt:lpstr>Seleção dos Estudos</vt:lpstr>
      <vt:lpstr>Seleção dos Estudos</vt:lpstr>
    </vt:vector>
  </TitlesOfParts>
  <Company>Zinga-Home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Sistemática Planejamento</dc:title>
  <dc:creator>matheus</dc:creator>
  <cp:lastModifiedBy>matheus</cp:lastModifiedBy>
  <cp:revision>23</cp:revision>
  <dcterms:created xsi:type="dcterms:W3CDTF">2011-09-15T20:17:12Z</dcterms:created>
  <dcterms:modified xsi:type="dcterms:W3CDTF">2011-09-22T16:50:23Z</dcterms:modified>
</cp:coreProperties>
</file>