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3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5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84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0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4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1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8766-CD14-4C32-A09A-BC7CE334F644}" type="datetimeFigureOut">
              <a:rPr lang="pt-BR" smtClean="0"/>
              <a:t>17/8/2011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2078-2ABA-41FE-AADD-3286F9F32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SCC 5844</a:t>
            </a:r>
            <a:br>
              <a:rPr lang="pt-BR" dirty="0" smtClean="0"/>
            </a:br>
            <a:r>
              <a:rPr lang="pt-BR" dirty="0" smtClean="0"/>
              <a:t>Estrutura do Projeto de Pesquisa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</a:p>
          <a:p>
            <a:r>
              <a:rPr lang="pt-BR" dirty="0" smtClean="0">
                <a:hlinkClick r:id="rId2"/>
              </a:rPr>
              <a:t>zinga@icmc.usp.br</a:t>
            </a:r>
            <a:r>
              <a:rPr lang="pt-BR" dirty="0" smtClean="0"/>
              <a:t> / 5377855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5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(1/3)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Resumo	2</a:t>
            </a:r>
          </a:p>
          <a:p>
            <a:pPr marL="0" indent="0">
              <a:buNone/>
            </a:pPr>
            <a:r>
              <a:rPr lang="pt-BR" dirty="0" smtClean="0"/>
              <a:t>Sumário	3</a:t>
            </a:r>
          </a:p>
          <a:p>
            <a:pPr marL="0" indent="0">
              <a:buNone/>
            </a:pPr>
            <a:r>
              <a:rPr lang="pt-BR" dirty="0" smtClean="0"/>
              <a:t>Índice de Figuras	5</a:t>
            </a:r>
          </a:p>
          <a:p>
            <a:pPr marL="0" indent="0">
              <a:buNone/>
            </a:pPr>
            <a:r>
              <a:rPr lang="pt-BR" dirty="0" smtClean="0"/>
              <a:t>Índice de Tabelas	6</a:t>
            </a:r>
          </a:p>
          <a:p>
            <a:pPr marL="0" indent="0">
              <a:buNone/>
            </a:pPr>
            <a:r>
              <a:rPr lang="pt-BR" dirty="0" smtClean="0"/>
              <a:t>1.	Introdução	7</a:t>
            </a:r>
          </a:p>
          <a:p>
            <a:pPr marL="0" indent="0">
              <a:buNone/>
            </a:pPr>
            <a:r>
              <a:rPr lang="pt-BR" dirty="0" smtClean="0"/>
              <a:t>2.	Fundamentos da visualização estereoscópica	10</a:t>
            </a:r>
          </a:p>
          <a:p>
            <a:pPr marL="0" indent="0">
              <a:buNone/>
            </a:pPr>
            <a:r>
              <a:rPr lang="pt-BR" dirty="0" smtClean="0"/>
              <a:t>	2.1.	Aspectos da visão humana	10</a:t>
            </a:r>
          </a:p>
          <a:p>
            <a:pPr marL="0" indent="0">
              <a:buNone/>
            </a:pPr>
            <a:r>
              <a:rPr lang="pt-BR" dirty="0" smtClean="0"/>
              <a:t>		2.1.1.	Informações monoculares	11</a:t>
            </a:r>
          </a:p>
          <a:p>
            <a:pPr marL="0" indent="0">
              <a:buNone/>
            </a:pPr>
            <a:r>
              <a:rPr lang="pt-BR" dirty="0" smtClean="0"/>
              <a:t>		2.1.2.	Informações óculo-motoras	12</a:t>
            </a:r>
          </a:p>
          <a:p>
            <a:pPr marL="0" indent="0">
              <a:buNone/>
            </a:pPr>
            <a:r>
              <a:rPr lang="pt-BR" dirty="0" smtClean="0"/>
              <a:t>		2.1.3.	Informações estereoscópicas	13</a:t>
            </a:r>
          </a:p>
          <a:p>
            <a:pPr marL="0" indent="0">
              <a:buNone/>
            </a:pPr>
            <a:r>
              <a:rPr lang="pt-BR" dirty="0" smtClean="0"/>
              <a:t>	2.2.	Tipos de visualização estereoscópica	15</a:t>
            </a:r>
          </a:p>
          <a:p>
            <a:pPr marL="0" indent="0">
              <a:buNone/>
            </a:pPr>
            <a:r>
              <a:rPr lang="pt-BR" dirty="0" smtClean="0"/>
              <a:t>		2.2.1.	Estereoscopia anaglífica	16</a:t>
            </a:r>
          </a:p>
          <a:p>
            <a:pPr marL="0" indent="0">
              <a:buNone/>
            </a:pPr>
            <a:r>
              <a:rPr lang="pt-BR" dirty="0" smtClean="0"/>
              <a:t>		2.2.2.	Luz polarizada	17</a:t>
            </a:r>
          </a:p>
          <a:p>
            <a:pPr marL="0" indent="0">
              <a:buNone/>
            </a:pPr>
            <a:r>
              <a:rPr lang="pt-BR" dirty="0" smtClean="0"/>
              <a:t>		2.2.3.	Óculos obturadores	17</a:t>
            </a:r>
          </a:p>
          <a:p>
            <a:pPr marL="0" indent="0">
              <a:buNone/>
            </a:pPr>
            <a:r>
              <a:rPr lang="pt-BR" dirty="0" smtClean="0"/>
              <a:t>		2.2.4.	Monitores Autoestereoscópicos	18</a:t>
            </a:r>
          </a:p>
          <a:p>
            <a:pPr marL="0" indent="0">
              <a:buNone/>
            </a:pPr>
            <a:r>
              <a:rPr lang="pt-BR" dirty="0" smtClean="0"/>
              <a:t>	2.3.	Aplicações	19</a:t>
            </a:r>
          </a:p>
        </p:txBody>
      </p:sp>
    </p:spTree>
    <p:extLst>
      <p:ext uri="{BB962C8B-B14F-4D97-AF65-F5344CB8AC3E}">
        <p14:creationId xmlns:p14="http://schemas.microsoft.com/office/powerpoint/2010/main" val="31302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3.	Aspectos de codificação e compressão estereoscópica	21</a:t>
            </a:r>
          </a:p>
          <a:p>
            <a:pPr marL="0" indent="0">
              <a:buNone/>
            </a:pPr>
            <a:r>
              <a:rPr lang="pt-BR" sz="1800" dirty="0" smtClean="0"/>
              <a:t>	3.1.	Espaço de cores e subamostragem de crominância	21</a:t>
            </a:r>
          </a:p>
          <a:p>
            <a:pPr marL="0" indent="0">
              <a:buNone/>
            </a:pPr>
            <a:r>
              <a:rPr lang="pt-BR" sz="1800" dirty="0" smtClean="0"/>
              <a:t>	3.2.	Codificação estereoscópica	24</a:t>
            </a:r>
          </a:p>
          <a:p>
            <a:pPr marL="0" indent="0">
              <a:buNone/>
            </a:pPr>
            <a:r>
              <a:rPr lang="pt-BR" sz="1800" dirty="0" smtClean="0"/>
              <a:t>		3.2.1.	Codificação convencional	24</a:t>
            </a:r>
          </a:p>
          <a:p>
            <a:pPr marL="0" indent="0">
              <a:buNone/>
            </a:pPr>
            <a:r>
              <a:rPr lang="pt-BR" sz="1800" dirty="0" smtClean="0"/>
              <a:t>		3.2.2.	Codificação baseada em vídeo e profundidade	25</a:t>
            </a:r>
          </a:p>
          <a:p>
            <a:pPr marL="0" indent="0">
              <a:buNone/>
            </a:pPr>
            <a:r>
              <a:rPr lang="pt-BR" sz="1800" dirty="0" smtClean="0"/>
              <a:t>		3.2.3.	Compressão	26</a:t>
            </a:r>
          </a:p>
          <a:p>
            <a:pPr marL="0" indent="0">
              <a:buNone/>
            </a:pPr>
            <a:r>
              <a:rPr lang="pt-BR" sz="1800" dirty="0" smtClean="0"/>
              <a:t>		3.2.4.	Limitações na codificação de imagens e vídeos 				estereoscópicos	28</a:t>
            </a:r>
          </a:p>
          <a:p>
            <a:pPr marL="0" indent="0">
              <a:buNone/>
            </a:pPr>
            <a:r>
              <a:rPr lang="pt-BR" sz="1800" dirty="0" smtClean="0"/>
              <a:t>4.	Avaliação de qualidade de vídeos digitais	30</a:t>
            </a:r>
          </a:p>
          <a:p>
            <a:pPr marL="0" indent="0">
              <a:buNone/>
            </a:pPr>
            <a:r>
              <a:rPr lang="pt-BR" sz="1800" dirty="0" smtClean="0"/>
              <a:t>5.	Proposta de trabalho	32</a:t>
            </a:r>
          </a:p>
          <a:p>
            <a:pPr marL="0" indent="0">
              <a:buNone/>
            </a:pPr>
            <a:r>
              <a:rPr lang="pt-BR" sz="1800" dirty="0" smtClean="0"/>
              <a:t>	5.1.	Apresentação da proposta	32</a:t>
            </a:r>
          </a:p>
          <a:p>
            <a:pPr marL="0" indent="0">
              <a:buNone/>
            </a:pPr>
            <a:r>
              <a:rPr lang="pt-BR" sz="1800" dirty="0" smtClean="0"/>
              <a:t>	5.2.	Atividades realizadas	33</a:t>
            </a:r>
          </a:p>
          <a:p>
            <a:pPr marL="0" indent="0">
              <a:buNone/>
            </a:pPr>
            <a:r>
              <a:rPr lang="pt-BR" sz="1800" dirty="0" smtClean="0"/>
              <a:t>	5.3.	Resultados obtidos	35</a:t>
            </a:r>
          </a:p>
        </p:txBody>
      </p:sp>
    </p:spTree>
    <p:extLst>
      <p:ext uri="{BB962C8B-B14F-4D97-AF65-F5344CB8AC3E}">
        <p14:creationId xmlns:p14="http://schemas.microsoft.com/office/powerpoint/2010/main" val="30475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 smtClean="0"/>
              <a:t>6.	Metodologia de Trabalho	40</a:t>
            </a:r>
          </a:p>
          <a:p>
            <a:pPr marL="0" indent="0">
              <a:buNone/>
            </a:pPr>
            <a:r>
              <a:rPr lang="pt-BR" sz="1900" dirty="0" smtClean="0"/>
              <a:t>	6.1.	Limitações da técnica criada	40</a:t>
            </a:r>
          </a:p>
          <a:p>
            <a:pPr marL="0" indent="0">
              <a:buNone/>
            </a:pPr>
            <a:r>
              <a:rPr lang="pt-BR" sz="1900" dirty="0" smtClean="0"/>
              <a:t>	6.2.	Melhoria de PSNR	40</a:t>
            </a:r>
          </a:p>
          <a:p>
            <a:pPr marL="0" indent="0">
              <a:buNone/>
            </a:pPr>
            <a:r>
              <a:rPr lang="pt-BR" sz="1900" dirty="0" smtClean="0"/>
              <a:t>	6.3.	Análise de correlação de imagens	41</a:t>
            </a:r>
          </a:p>
          <a:p>
            <a:pPr marL="0" indent="0">
              <a:buNone/>
            </a:pPr>
            <a:r>
              <a:rPr lang="pt-BR" sz="1900" dirty="0" smtClean="0"/>
              <a:t>	6.4.	Avaliações objetiva e subjetiva	44</a:t>
            </a:r>
          </a:p>
          <a:p>
            <a:pPr marL="0" indent="0">
              <a:buNone/>
            </a:pPr>
            <a:r>
              <a:rPr lang="pt-BR" sz="1900" dirty="0" smtClean="0"/>
              <a:t>	6.5.	Cronograma	45</a:t>
            </a:r>
          </a:p>
          <a:p>
            <a:pPr marL="0" indent="0">
              <a:buNone/>
            </a:pPr>
            <a:r>
              <a:rPr lang="pt-BR" sz="1900" dirty="0" smtClean="0"/>
              <a:t>	6.6.	Considerações finais	46</a:t>
            </a:r>
          </a:p>
          <a:p>
            <a:pPr marL="0" indent="0">
              <a:buNone/>
            </a:pPr>
            <a:r>
              <a:rPr lang="pt-BR" sz="1900" dirty="0" smtClean="0"/>
              <a:t>Referências	47</a:t>
            </a:r>
          </a:p>
          <a:p>
            <a:pPr marL="0" indent="0">
              <a:buNone/>
            </a:pPr>
            <a:r>
              <a:rPr lang="pt-BR" sz="1900" dirty="0" smtClean="0"/>
              <a:t>APÊNDICE A – Artigo submetido e aprovado para o WebMedia 2011	51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306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Apresentação na tela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SCC 5844 Estrutura do Projeto de Pesquisa</vt:lpstr>
      <vt:lpstr>Estrutura (1/3)</vt:lpstr>
      <vt:lpstr>Estrutura (2/3)</vt:lpstr>
      <vt:lpstr>Estrutura (3/3)</vt:lpstr>
    </vt:vector>
  </TitlesOfParts>
  <Company>Intermidia - ICMC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 5844 Estrutura do Projeto de Pesquisa</dc:title>
  <dc:creator>Matheus Zingarelli</dc:creator>
  <cp:lastModifiedBy>Matheus Zingarelli</cp:lastModifiedBy>
  <cp:revision>1</cp:revision>
  <dcterms:created xsi:type="dcterms:W3CDTF">2011-08-17T14:30:22Z</dcterms:created>
  <dcterms:modified xsi:type="dcterms:W3CDTF">2011-08-17T14:36:43Z</dcterms:modified>
</cp:coreProperties>
</file>