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9" r:id="rId3"/>
    <p:sldId id="284" r:id="rId4"/>
    <p:sldId id="285" r:id="rId5"/>
    <p:sldId id="286" r:id="rId6"/>
    <p:sldId id="287" r:id="rId7"/>
    <p:sldId id="289" r:id="rId8"/>
    <p:sldId id="288" r:id="rId9"/>
    <p:sldId id="290" r:id="rId10"/>
    <p:sldId id="266" r:id="rId11"/>
    <p:sldId id="258" r:id="rId12"/>
    <p:sldId id="264" r:id="rId13"/>
    <p:sldId id="261" r:id="rId14"/>
    <p:sldId id="262" r:id="rId15"/>
    <p:sldId id="265" r:id="rId16"/>
    <p:sldId id="268" r:id="rId17"/>
    <p:sldId id="267" r:id="rId18"/>
    <p:sldId id="269" r:id="rId19"/>
    <p:sldId id="270" r:id="rId20"/>
    <p:sldId id="271" r:id="rId21"/>
    <p:sldId id="277" r:id="rId22"/>
    <p:sldId id="272" r:id="rId23"/>
    <p:sldId id="292" r:id="rId24"/>
    <p:sldId id="293" r:id="rId25"/>
    <p:sldId id="294" r:id="rId26"/>
    <p:sldId id="295" r:id="rId27"/>
    <p:sldId id="296" r:id="rId28"/>
    <p:sldId id="298" r:id="rId29"/>
    <p:sldId id="297" r:id="rId30"/>
    <p:sldId id="299" r:id="rId31"/>
    <p:sldId id="278" r:id="rId32"/>
    <p:sldId id="301" r:id="rId33"/>
    <p:sldId id="305" r:id="rId34"/>
    <p:sldId id="302" r:id="rId35"/>
    <p:sldId id="303" r:id="rId36"/>
    <p:sldId id="304" r:id="rId37"/>
    <p:sldId id="306" r:id="rId38"/>
    <p:sldId id="307" r:id="rId39"/>
    <p:sldId id="308" r:id="rId40"/>
    <p:sldId id="309" r:id="rId41"/>
    <p:sldId id="300" r:id="rId42"/>
    <p:sldId id="273" r:id="rId43"/>
    <p:sldId id="279" r:id="rId44"/>
    <p:sldId id="274" r:id="rId45"/>
    <p:sldId id="280" r:id="rId46"/>
    <p:sldId id="275" r:id="rId47"/>
    <p:sldId id="281" r:id="rId48"/>
    <p:sldId id="276" r:id="rId49"/>
    <p:sldId id="282" r:id="rId50"/>
    <p:sldId id="263" r:id="rId51"/>
    <p:sldId id="283" r:id="rId52"/>
    <p:sldId id="291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0286" autoAdjust="0"/>
  </p:normalViewPr>
  <p:slideViewPr>
    <p:cSldViewPr>
      <p:cViewPr varScale="1">
        <p:scale>
          <a:sx n="105" d="100"/>
          <a:sy n="105" d="100"/>
        </p:scale>
        <p:origin x="-17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AB2EA-E335-4AD2-9F68-A3EDA4E4F8FD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2" csCatId="colorful" phldr="1"/>
      <dgm:spPr/>
    </dgm:pt>
    <dgm:pt modelId="{2799B985-1112-4F23-909C-DD66F2B47F09}">
      <dgm:prSet phldrT="[Texto]"/>
      <dgm:spPr/>
      <dgm:t>
        <a:bodyPr/>
        <a:lstStyle/>
        <a:p>
          <a:r>
            <a:rPr lang="en-US" dirty="0" err="1" smtClean="0"/>
            <a:t>Animação</a:t>
          </a:r>
          <a:r>
            <a:rPr lang="en-US" dirty="0" smtClean="0"/>
            <a:t> 3D</a:t>
          </a:r>
          <a:endParaRPr lang="en-US" dirty="0"/>
        </a:p>
      </dgm:t>
    </dgm:pt>
    <dgm:pt modelId="{9B9BAF53-7223-4CF2-A366-6B9954BEAB45}" type="parTrans" cxnId="{60F39160-47FC-4923-9164-C0215C77D0AA}">
      <dgm:prSet/>
      <dgm:spPr/>
      <dgm:t>
        <a:bodyPr/>
        <a:lstStyle/>
        <a:p>
          <a:endParaRPr lang="en-US"/>
        </a:p>
      </dgm:t>
    </dgm:pt>
    <dgm:pt modelId="{54880352-AC1F-4B2D-BFDA-8778C790F45C}" type="sibTrans" cxnId="{60F39160-47FC-4923-9164-C0215C77D0AA}">
      <dgm:prSet/>
      <dgm:spPr/>
      <dgm:t>
        <a:bodyPr/>
        <a:lstStyle/>
        <a:p>
          <a:endParaRPr lang="en-US"/>
        </a:p>
      </dgm:t>
    </dgm:pt>
    <dgm:pt modelId="{5BD9530C-CE08-4A3A-ACD9-AF1F97FDC507}" type="pres">
      <dgm:prSet presAssocID="{91DAB2EA-E335-4AD2-9F68-A3EDA4E4F8FD}" presName="Name0" presStyleCnt="0">
        <dgm:presLayoutVars>
          <dgm:dir/>
          <dgm:resizeHandles val="exact"/>
        </dgm:presLayoutVars>
      </dgm:prSet>
      <dgm:spPr/>
    </dgm:pt>
    <dgm:pt modelId="{D3F10043-221B-471E-9681-7D0AC5452153}" type="pres">
      <dgm:prSet presAssocID="{2799B985-1112-4F23-909C-DD66F2B47F09}" presName="composite" presStyleCnt="0"/>
      <dgm:spPr/>
    </dgm:pt>
    <dgm:pt modelId="{41C84CA3-DD47-4319-8812-159280EA9C40}" type="pres">
      <dgm:prSet presAssocID="{2799B985-1112-4F23-909C-DD66F2B47F09}" presName="rect1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  <dgm:extLst>
        <a:ext uri="{E40237B7-FDA0-4F09-8148-C483321AD2D9}">
          <dgm14:cNvPr xmlns:dgm14="http://schemas.microsoft.com/office/drawing/2010/diagram" id="0" name="" descr="E:\versionados\1-Meus-Artigos\Minicurso-SemComp2011\imagens\toy_story.jpg"/>
        </a:ext>
      </dgm:extLst>
    </dgm:pt>
    <dgm:pt modelId="{936E2D24-F11D-4CDD-ADE5-DE24E56765E6}" type="pres">
      <dgm:prSet presAssocID="{2799B985-1112-4F23-909C-DD66F2B47F09}" presName="wedgeRectCallout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3F6C8F0-FA60-4E74-A999-67D34F00984E}" type="presOf" srcId="{2799B985-1112-4F23-909C-DD66F2B47F09}" destId="{936E2D24-F11D-4CDD-ADE5-DE24E56765E6}" srcOrd="0" destOrd="0" presId="urn:microsoft.com/office/officeart/2008/layout/BendingPictureCaptionList"/>
    <dgm:cxn modelId="{6382B15A-423A-42E1-8B58-D9805C24D21E}" type="presOf" srcId="{91DAB2EA-E335-4AD2-9F68-A3EDA4E4F8FD}" destId="{5BD9530C-CE08-4A3A-ACD9-AF1F97FDC507}" srcOrd="0" destOrd="0" presId="urn:microsoft.com/office/officeart/2008/layout/BendingPictureCaptionList"/>
    <dgm:cxn modelId="{60F39160-47FC-4923-9164-C0215C77D0AA}" srcId="{91DAB2EA-E335-4AD2-9F68-A3EDA4E4F8FD}" destId="{2799B985-1112-4F23-909C-DD66F2B47F09}" srcOrd="0" destOrd="0" parTransId="{9B9BAF53-7223-4CF2-A366-6B9954BEAB45}" sibTransId="{54880352-AC1F-4B2D-BFDA-8778C790F45C}"/>
    <dgm:cxn modelId="{9F3FDB53-B2B5-4E7B-887B-3DB5AF6CF692}" type="presParOf" srcId="{5BD9530C-CE08-4A3A-ACD9-AF1F97FDC507}" destId="{D3F10043-221B-471E-9681-7D0AC5452153}" srcOrd="0" destOrd="0" presId="urn:microsoft.com/office/officeart/2008/layout/BendingPictureCaptionList"/>
    <dgm:cxn modelId="{FE010A6D-EF20-4847-86A3-35127EDD5727}" type="presParOf" srcId="{D3F10043-221B-471E-9681-7D0AC5452153}" destId="{41C84CA3-DD47-4319-8812-159280EA9C40}" srcOrd="0" destOrd="0" presId="urn:microsoft.com/office/officeart/2008/layout/BendingPictureCaptionList"/>
    <dgm:cxn modelId="{7CEB7728-456D-4752-B3D3-0E131FB91786}" type="presParOf" srcId="{D3F10043-221B-471E-9681-7D0AC5452153}" destId="{936E2D24-F11D-4CDD-ADE5-DE24E56765E6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D57C9E-AD34-4278-982B-C94847410A18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3" csCatId="colorful" phldr="1"/>
      <dgm:spPr/>
    </dgm:pt>
    <dgm:pt modelId="{3878094B-9C8D-490A-9F23-D09F7CDAB0D9}">
      <dgm:prSet phldrT="[Texto]"/>
      <dgm:spPr/>
      <dgm:t>
        <a:bodyPr/>
        <a:lstStyle/>
        <a:p>
          <a:r>
            <a:rPr lang="en-US" dirty="0" smtClean="0"/>
            <a:t>3D </a:t>
          </a:r>
          <a:r>
            <a:rPr lang="en-US" dirty="0" err="1" smtClean="0"/>
            <a:t>estereoscópico</a:t>
          </a:r>
          <a:endParaRPr lang="en-US" dirty="0"/>
        </a:p>
      </dgm:t>
    </dgm:pt>
    <dgm:pt modelId="{82710FA6-342E-40FA-82D8-6928A92EBD00}" type="parTrans" cxnId="{8F65A932-E151-4E80-96C2-64EB0D4A6E43}">
      <dgm:prSet/>
      <dgm:spPr/>
      <dgm:t>
        <a:bodyPr/>
        <a:lstStyle/>
        <a:p>
          <a:endParaRPr lang="en-US"/>
        </a:p>
      </dgm:t>
    </dgm:pt>
    <dgm:pt modelId="{2BC03EBC-3CA2-4D39-B2FE-C708B3DD65AE}" type="sibTrans" cxnId="{8F65A932-E151-4E80-96C2-64EB0D4A6E43}">
      <dgm:prSet/>
      <dgm:spPr/>
      <dgm:t>
        <a:bodyPr/>
        <a:lstStyle/>
        <a:p>
          <a:endParaRPr lang="en-US"/>
        </a:p>
      </dgm:t>
    </dgm:pt>
    <dgm:pt modelId="{A0F8E00D-3740-4338-846E-FA09ABB05847}" type="pres">
      <dgm:prSet presAssocID="{79D57C9E-AD34-4278-982B-C94847410A18}" presName="Name0" presStyleCnt="0">
        <dgm:presLayoutVars>
          <dgm:dir/>
          <dgm:resizeHandles val="exact"/>
        </dgm:presLayoutVars>
      </dgm:prSet>
      <dgm:spPr/>
    </dgm:pt>
    <dgm:pt modelId="{A8CE8C4C-0504-46D1-9B70-86FBFFF7D2BA}" type="pres">
      <dgm:prSet presAssocID="{3878094B-9C8D-490A-9F23-D09F7CDAB0D9}" presName="composite" presStyleCnt="0"/>
      <dgm:spPr/>
    </dgm:pt>
    <dgm:pt modelId="{9E6A833D-A433-449B-9C3B-0E97C5DE6C42}" type="pres">
      <dgm:prSet presAssocID="{3878094B-9C8D-490A-9F23-D09F7CDAB0D9}" presName="rect1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  <dgm:extLst>
        <a:ext uri="{E40237B7-FDA0-4F09-8148-C483321AD2D9}">
          <dgm14:cNvPr xmlns:dgm14="http://schemas.microsoft.com/office/drawing/2010/diagram" id="0" name="" descr="D:\versionados\2-Disciplinas\Multimidia\anaglyph.bmp"/>
        </a:ext>
      </dgm:extLst>
    </dgm:pt>
    <dgm:pt modelId="{44BACB6E-D20F-4E03-BC2A-8537215C0A0F}" type="pres">
      <dgm:prSet presAssocID="{3878094B-9C8D-490A-9F23-D09F7CDAB0D9}" presName="wedgeRectCallout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65A932-E151-4E80-96C2-64EB0D4A6E43}" srcId="{79D57C9E-AD34-4278-982B-C94847410A18}" destId="{3878094B-9C8D-490A-9F23-D09F7CDAB0D9}" srcOrd="0" destOrd="0" parTransId="{82710FA6-342E-40FA-82D8-6928A92EBD00}" sibTransId="{2BC03EBC-3CA2-4D39-B2FE-C708B3DD65AE}"/>
    <dgm:cxn modelId="{4D5C803D-F694-47AE-83C2-CA45F120A23F}" type="presOf" srcId="{79D57C9E-AD34-4278-982B-C94847410A18}" destId="{A0F8E00D-3740-4338-846E-FA09ABB05847}" srcOrd="0" destOrd="0" presId="urn:microsoft.com/office/officeart/2008/layout/BendingPictureCaptionList"/>
    <dgm:cxn modelId="{D8DAF8E5-C440-4B74-8F17-CF8DFF084FE8}" type="presOf" srcId="{3878094B-9C8D-490A-9F23-D09F7CDAB0D9}" destId="{44BACB6E-D20F-4E03-BC2A-8537215C0A0F}" srcOrd="0" destOrd="0" presId="urn:microsoft.com/office/officeart/2008/layout/BendingPictureCaptionList"/>
    <dgm:cxn modelId="{C42CB786-5DBE-4F7E-AFF3-786F93CC920C}" type="presParOf" srcId="{A0F8E00D-3740-4338-846E-FA09ABB05847}" destId="{A8CE8C4C-0504-46D1-9B70-86FBFFF7D2BA}" srcOrd="0" destOrd="0" presId="urn:microsoft.com/office/officeart/2008/layout/BendingPictureCaptionList"/>
    <dgm:cxn modelId="{CBA9C25E-BEA2-46E8-8D81-C1DB49981636}" type="presParOf" srcId="{A8CE8C4C-0504-46D1-9B70-86FBFFF7D2BA}" destId="{9E6A833D-A433-449B-9C3B-0E97C5DE6C42}" srcOrd="0" destOrd="0" presId="urn:microsoft.com/office/officeart/2008/layout/BendingPictureCaptionList"/>
    <dgm:cxn modelId="{077805C2-1A83-4B73-984F-4799A55A0640}" type="presParOf" srcId="{A8CE8C4C-0504-46D1-9B70-86FBFFF7D2BA}" destId="{44BACB6E-D20F-4E03-BC2A-8537215C0A0F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84CA3-DD47-4319-8812-159280EA9C40}">
      <dsp:nvSpPr>
        <dsp:cNvPr id="0" name=""/>
        <dsp:cNvSpPr/>
      </dsp:nvSpPr>
      <dsp:spPr>
        <a:xfrm>
          <a:off x="0" y="0"/>
          <a:ext cx="3200400" cy="25603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E2D24-F11D-4CDD-ADE5-DE24E56765E6}">
      <dsp:nvSpPr>
        <dsp:cNvPr id="0" name=""/>
        <dsp:cNvSpPr/>
      </dsp:nvSpPr>
      <dsp:spPr>
        <a:xfrm>
          <a:off x="288036" y="2304288"/>
          <a:ext cx="2848356" cy="89611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err="1" smtClean="0"/>
            <a:t>Animação</a:t>
          </a:r>
          <a:r>
            <a:rPr lang="en-US" sz="3700" kern="1200" dirty="0" smtClean="0"/>
            <a:t> 3D</a:t>
          </a:r>
          <a:endParaRPr lang="en-US" sz="3700" kern="1200" dirty="0"/>
        </a:p>
      </dsp:txBody>
      <dsp:txXfrm>
        <a:off x="288036" y="2304288"/>
        <a:ext cx="2848356" cy="896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A833D-A433-449B-9C3B-0E97C5DE6C42}">
      <dsp:nvSpPr>
        <dsp:cNvPr id="0" name=""/>
        <dsp:cNvSpPr/>
      </dsp:nvSpPr>
      <dsp:spPr>
        <a:xfrm>
          <a:off x="27011" y="136"/>
          <a:ext cx="3200127" cy="25601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ACB6E-D20F-4E03-BC2A-8537215C0A0F}">
      <dsp:nvSpPr>
        <dsp:cNvPr id="0" name=""/>
        <dsp:cNvSpPr/>
      </dsp:nvSpPr>
      <dsp:spPr>
        <a:xfrm>
          <a:off x="315023" y="2304227"/>
          <a:ext cx="2848113" cy="89603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3D </a:t>
          </a:r>
          <a:r>
            <a:rPr lang="en-US" sz="2700" kern="1200" dirty="0" err="1" smtClean="0"/>
            <a:t>estereoscópico</a:t>
          </a:r>
          <a:endParaRPr lang="en-US" sz="2700" kern="1200" dirty="0"/>
        </a:p>
      </dsp:txBody>
      <dsp:txXfrm>
        <a:off x="315023" y="2304227"/>
        <a:ext cx="2848113" cy="896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8EA5F-FCDD-4E71-A476-C80220943304}" type="datetimeFigureOut">
              <a:rPr lang="en-US" smtClean="0"/>
              <a:t>9/13/2011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B6C80-BD0C-4FFC-AF62-A3A8B92A83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98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C7157-18AF-49FC-A090-38B995ABA613}" type="datetimeFigureOut">
              <a:rPr lang="en-US" smtClean="0"/>
              <a:t>9/13/2011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6DACC-98C6-4AAB-B386-E0424A652C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5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2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width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a </a:t>
            </a:r>
            <a:r>
              <a:rPr lang="en-US" dirty="0" err="1" smtClean="0"/>
              <a:t>distância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bytes entre </a:t>
            </a:r>
            <a:r>
              <a:rPr lang="en-US" dirty="0" err="1" smtClean="0"/>
              <a:t>dois</a:t>
            </a:r>
            <a:r>
              <a:rPr lang="en-US" dirty="0" smtClean="0"/>
              <a:t> pixels de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coluna</a:t>
            </a:r>
            <a:r>
              <a:rPr lang="en-US" dirty="0" smtClean="0"/>
              <a:t> e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adjacentes</a:t>
            </a:r>
            <a:r>
              <a:rPr lang="en-US" dirty="0" smtClean="0"/>
              <a:t>, </a:t>
            </a:r>
            <a:r>
              <a:rPr lang="en-US" dirty="0" err="1" smtClean="0"/>
              <a:t>pois</a:t>
            </a:r>
            <a:r>
              <a:rPr lang="en-US" dirty="0" smtClean="0"/>
              <a:t> o </a:t>
            </a:r>
            <a:r>
              <a:rPr lang="en-US" dirty="0" err="1" smtClean="0"/>
              <a:t>OpenCV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algumas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modificações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bytes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fazer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processamento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rápido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Atalhos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colocar</a:t>
            </a:r>
            <a:r>
              <a:rPr lang="en-US" baseline="0" dirty="0" smtClean="0"/>
              <a:t> 1 no </a:t>
            </a:r>
            <a:r>
              <a:rPr lang="en-US" baseline="0" dirty="0" err="1" smtClean="0"/>
              <a:t>segundo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argumento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coloridas</a:t>
            </a:r>
            <a:r>
              <a:rPr lang="en-US" baseline="0" dirty="0" smtClean="0"/>
              <a:t> e 2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tons de </a:t>
            </a:r>
            <a:r>
              <a:rPr lang="en-US" baseline="0" dirty="0" err="1" smtClean="0"/>
              <a:t>cinza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Atalhos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colocar</a:t>
            </a:r>
            <a:r>
              <a:rPr lang="en-US" baseline="0" dirty="0" smtClean="0"/>
              <a:t> 1 no </a:t>
            </a:r>
            <a:r>
              <a:rPr lang="en-US" baseline="0" dirty="0" err="1" smtClean="0"/>
              <a:t>segundo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argumento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coloridas</a:t>
            </a:r>
            <a:r>
              <a:rPr lang="en-US" baseline="0" dirty="0" smtClean="0"/>
              <a:t> e 2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tons de </a:t>
            </a:r>
            <a:r>
              <a:rPr lang="en-US" baseline="0" dirty="0" err="1" smtClean="0"/>
              <a:t>cinza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Atalhos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colocar</a:t>
            </a:r>
            <a:r>
              <a:rPr lang="en-US" baseline="0" dirty="0" smtClean="0"/>
              <a:t> 1 no </a:t>
            </a:r>
            <a:r>
              <a:rPr lang="en-US" baseline="0" dirty="0" err="1" smtClean="0"/>
              <a:t>segundo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argumento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coloridas</a:t>
            </a:r>
            <a:r>
              <a:rPr lang="en-US" baseline="0" dirty="0" smtClean="0"/>
              <a:t> e 2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tons de </a:t>
            </a:r>
            <a:r>
              <a:rPr lang="en-US" baseline="0" dirty="0" err="1" smtClean="0"/>
              <a:t>cinza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Atalhos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colocar</a:t>
            </a:r>
            <a:r>
              <a:rPr lang="en-US" baseline="0" dirty="0" smtClean="0"/>
              <a:t> 1 no </a:t>
            </a:r>
            <a:r>
              <a:rPr lang="en-US" baseline="0" dirty="0" err="1" smtClean="0"/>
              <a:t>segundo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argumento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coloridas</a:t>
            </a:r>
            <a:r>
              <a:rPr lang="en-US" baseline="0" dirty="0" smtClean="0"/>
              <a:t> e 2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tons de </a:t>
            </a:r>
            <a:r>
              <a:rPr lang="en-US" baseline="0" dirty="0" err="1" smtClean="0"/>
              <a:t>cinza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Atalhos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colocar</a:t>
            </a:r>
            <a:r>
              <a:rPr lang="en-US" baseline="0" dirty="0" smtClean="0"/>
              <a:t> 1 no </a:t>
            </a:r>
            <a:r>
              <a:rPr lang="en-US" baseline="0" dirty="0" err="1" smtClean="0"/>
              <a:t>segundo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argumento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coloridas</a:t>
            </a:r>
            <a:r>
              <a:rPr lang="en-US" baseline="0" dirty="0" smtClean="0"/>
              <a:t> e 2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tons de </a:t>
            </a:r>
            <a:r>
              <a:rPr lang="en-US" baseline="0" dirty="0" err="1" smtClean="0"/>
              <a:t>cinza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3CD6-E129-4C33-B031-11F0E12BB3DC}" type="datetime1">
              <a:rPr lang="en-US" smtClean="0"/>
              <a:t>9/13/2011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8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0FC-F746-45CE-B8E8-439BDF163482}" type="datetime1">
              <a:rPr lang="en-US" smtClean="0"/>
              <a:t>9/13/2011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6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6E8-A753-4A2F-A202-D8EF6B896203}" type="datetime1">
              <a:rPr lang="en-US" smtClean="0"/>
              <a:t>9/13/2011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versionados\1-Meus-Artigos\Minicurso-SemComp2011\imagens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5994400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4D44-3823-4F81-93F1-2D8C8B1A77F5}" type="datetime1">
              <a:rPr lang="en-US" smtClean="0"/>
              <a:t>9/13/2011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34400" y="6239915"/>
            <a:ext cx="3810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794E7EFC-A056-493D-B3F0-DF1698F391A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1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87F5-D3BA-44CF-830B-A61576007458}" type="datetime1">
              <a:rPr lang="en-US" smtClean="0"/>
              <a:t>9/13/2011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8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3D14-46FD-4629-A63A-5270C4B7B3AD}" type="datetime1">
              <a:rPr lang="en-US" smtClean="0"/>
              <a:t>9/13/2011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4D00-7332-4A72-A5D4-82855B9D83F1}" type="datetime1">
              <a:rPr lang="en-US" smtClean="0"/>
              <a:t>9/13/2011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F267-1908-48B6-8DFA-463D3C3AD2E8}" type="datetime1">
              <a:rPr lang="en-US" smtClean="0"/>
              <a:t>9/13/2011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6243-CB5E-4769-BC41-15AB5A3F9E2B}" type="datetime1">
              <a:rPr lang="en-US" smtClean="0"/>
              <a:t>9/13/2011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705B-63B5-4FED-88E6-EC675BE8F8DB}" type="datetime1">
              <a:rPr lang="en-US" smtClean="0"/>
              <a:t>9/13/2011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2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9096-C013-4F6B-85CA-CFAFDD3DA892}" type="datetime1">
              <a:rPr lang="en-US" smtClean="0"/>
              <a:t>9/13/2011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6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96CE7-FFB7-46C8-9AC2-E51AE4B15C37}" type="datetime1">
              <a:rPr lang="en-US" smtClean="0"/>
              <a:t>9/13/2011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3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Learning-OpenCV-Computer-Vision-Library/dp/059651613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B4dwu3si9x0&amp;NR=1" TargetMode="External"/><Relationship Id="rId2" Type="http://schemas.openxmlformats.org/officeDocument/2006/relationships/hyperlink" Target="http://www.youtube.com/watch?v=RhPtylhWHFI&amp;NR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0ITClcO8Wxg" TargetMode="External"/><Relationship Id="rId4" Type="http://schemas.openxmlformats.org/officeDocument/2006/relationships/hyperlink" Target="http://www.youtube.com/watch?v=ysSbYYWuAQ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B4dwu3si9x0&amp;NR=1" TargetMode="External"/><Relationship Id="rId2" Type="http://schemas.openxmlformats.org/officeDocument/2006/relationships/hyperlink" Target="http://www.youtube.com/watch?v=RhPtylhWHFI&amp;NR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0ITClcO8Wxg" TargetMode="External"/><Relationship Id="rId4" Type="http://schemas.openxmlformats.org/officeDocument/2006/relationships/hyperlink" Target="http://www.youtube.com/watch?v=ysSbYYWuAQg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v.itseez.com/" TargetMode="External"/><Relationship Id="rId2" Type="http://schemas.openxmlformats.org/officeDocument/2006/relationships/hyperlink" Target="http://sourceforge.net/projects/opencvlibra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codelovers.wordpress.com/2011/02/03/tutorial-integrating-codeblocks-and-opencv-2-1-0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net.net/sites/opennet.net/files/GreenDam_bulletin.pdf" TargetMode="External"/><Relationship Id="rId2" Type="http://schemas.openxmlformats.org/officeDocument/2006/relationships/hyperlink" Target="http://opencv.willowgarage.com/wiki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viva3d.blogspot.com/" TargetMode="External"/><Relationship Id="rId2" Type="http://schemas.openxmlformats.org/officeDocument/2006/relationships/hyperlink" Target="http://www.icmc.usp.br/~zinga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Documents and Settings\Matheus\Desktop\Mestrado\2-Disciplinas\Multimidia\avatar-olho4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5626" y="29198"/>
            <a:ext cx="4281443" cy="39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Criação de imagens e vídeos 3D com OpenCV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Matheus Ricardo Uihara Zingarelli	(zinga@icmc.usp.br)</a:t>
            </a:r>
            <a:endParaRPr lang="pt-BR" dirty="0"/>
          </a:p>
        </p:txBody>
      </p:sp>
      <p:pic>
        <p:nvPicPr>
          <p:cNvPr id="5122" name="Picture 2" descr="E:\versionados\1-Meus-Artigos\Minicurso-SemComp2011\imagens\semco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46" y="4876800"/>
            <a:ext cx="2103454" cy="19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5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 101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Começando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3074" name="Picture 2" descr="E:\versionados\1-Meus-Artigos\Minicurso-SemComp2011\imagens\OpenCV_Logo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41" y="533400"/>
            <a:ext cx="284565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4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Material baseado no Livro de </a:t>
            </a:r>
            <a:r>
              <a:rPr lang="pt-BR" i="1" dirty="0" err="1" smtClean="0">
                <a:hlinkClick r:id="rId2"/>
              </a:rPr>
              <a:t>Bradski</a:t>
            </a:r>
            <a:r>
              <a:rPr lang="pt-BR" i="1" dirty="0" smtClean="0">
                <a:hlinkClick r:id="rId2"/>
              </a:rPr>
              <a:t> &amp; </a:t>
            </a:r>
            <a:r>
              <a:rPr lang="pt-BR" i="1" dirty="0" err="1" smtClean="0">
                <a:hlinkClick r:id="rId2"/>
              </a:rPr>
              <a:t>Kaehler</a:t>
            </a:r>
            <a:endParaRPr lang="pt-BR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65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é?</a:t>
            </a:r>
          </a:p>
          <a:p>
            <a:r>
              <a:rPr lang="pt-BR" smtClean="0"/>
              <a:t>Para que serve?</a:t>
            </a:r>
          </a:p>
          <a:p>
            <a:r>
              <a:rPr lang="pt-BR" smtClean="0"/>
              <a:t>Quem utiliza?</a:t>
            </a:r>
          </a:p>
          <a:p>
            <a:r>
              <a:rPr lang="pt-BR" smtClean="0"/>
              <a:t>Como programo?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52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pt-BR" dirty="0" smtClean="0"/>
              <a:t>que</a:t>
            </a:r>
            <a:r>
              <a:rPr lang="en-US" dirty="0" smtClean="0"/>
              <a:t> é?</a:t>
            </a:r>
          </a:p>
          <a:p>
            <a:pPr marL="0" indent="0">
              <a:buNone/>
            </a:pPr>
            <a:r>
              <a:rPr lang="en-US" b="1" i="1" dirty="0" smtClean="0"/>
              <a:t>“OpenCV</a:t>
            </a:r>
            <a:r>
              <a:rPr lang="en-US" i="1" dirty="0" smtClean="0"/>
              <a:t> (</a:t>
            </a:r>
            <a:r>
              <a:rPr lang="en-US" b="1" i="1" dirty="0" smtClean="0"/>
              <a:t>Open</a:t>
            </a:r>
            <a:r>
              <a:rPr lang="en-US" i="1" dirty="0" smtClean="0"/>
              <a:t> Source </a:t>
            </a:r>
            <a:r>
              <a:rPr lang="en-US" b="1" i="1" dirty="0" smtClean="0"/>
              <a:t>C</a:t>
            </a:r>
            <a:r>
              <a:rPr lang="en-US" i="1" dirty="0" smtClean="0"/>
              <a:t>omputer </a:t>
            </a:r>
            <a:r>
              <a:rPr lang="en-US" b="1" i="1" dirty="0" smtClean="0"/>
              <a:t>V</a:t>
            </a:r>
            <a:r>
              <a:rPr lang="en-US" i="1" dirty="0" smtClean="0"/>
              <a:t>ision) is a </a:t>
            </a:r>
            <a:r>
              <a:rPr lang="en-US" i="1" u="sng" dirty="0" smtClean="0"/>
              <a:t>library</a:t>
            </a:r>
            <a:r>
              <a:rPr lang="en-US" i="1" dirty="0" smtClean="0"/>
              <a:t> of programming functions for real time </a:t>
            </a:r>
            <a:r>
              <a:rPr lang="en-US" i="1" u="sng" dirty="0" smtClean="0"/>
              <a:t>computer vision</a:t>
            </a:r>
            <a:r>
              <a:rPr lang="en-US" i="1" dirty="0" smtClean="0"/>
              <a:t>.” (OpenCV Wiki)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Para que serve?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Quem utiliza?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Como programo?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157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 – O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que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é?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Milhares de algoritmos otimizados visando eficiência</a:t>
            </a:r>
          </a:p>
          <a:p>
            <a:r>
              <a:rPr lang="pt-BR" dirty="0" smtClean="0"/>
              <a:t>Rapidez na criação de aplicações de visão computacional → reuso </a:t>
            </a:r>
          </a:p>
          <a:p>
            <a:r>
              <a:rPr lang="pt-BR" dirty="0" smtClean="0"/>
              <a:t>Origem nos laboratórios da Intel</a:t>
            </a:r>
          </a:p>
          <a:p>
            <a:r>
              <a:rPr lang="pt-BR" i="1" dirty="0" smtClean="0"/>
              <a:t>Open </a:t>
            </a:r>
            <a:r>
              <a:rPr lang="pt-BR" i="1" dirty="0" err="1" smtClean="0"/>
              <a:t>Source</a:t>
            </a:r>
            <a:r>
              <a:rPr lang="pt-BR" i="1" dirty="0" smtClean="0"/>
              <a:t> </a:t>
            </a:r>
            <a:r>
              <a:rPr lang="pt-BR" dirty="0" smtClean="0"/>
              <a:t>sob a licença BSD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32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O que é?</a:t>
            </a:r>
          </a:p>
          <a:p>
            <a:r>
              <a:rPr lang="pt-BR" dirty="0" smtClean="0"/>
              <a:t>Para que serve?</a:t>
            </a:r>
          </a:p>
          <a:p>
            <a:pPr lvl="1"/>
            <a:r>
              <a:rPr lang="pt-BR" dirty="0" smtClean="0"/>
              <a:t>Muita coisa</a:t>
            </a:r>
          </a:p>
          <a:p>
            <a:pPr lvl="2"/>
            <a:r>
              <a:rPr lang="pt-BR" dirty="0" smtClean="0"/>
              <a:t>Processamento de imagens, calibração de câmeras, monitoramento, </a:t>
            </a:r>
            <a:r>
              <a:rPr lang="pt-BR" dirty="0" smtClean="0">
                <a:hlinkClick r:id="rId2"/>
              </a:rPr>
              <a:t>rastreamento</a:t>
            </a:r>
            <a:r>
              <a:rPr lang="pt-BR" dirty="0" smtClean="0"/>
              <a:t>, </a:t>
            </a:r>
            <a:r>
              <a:rPr lang="pt-BR" dirty="0" smtClean="0">
                <a:hlinkClick r:id="rId3"/>
              </a:rPr>
              <a:t>reconhecimento facial/gestos</a:t>
            </a:r>
            <a:r>
              <a:rPr lang="pt-BR" dirty="0" smtClean="0"/>
              <a:t>, análise de imagens médicas, </a:t>
            </a:r>
            <a:r>
              <a:rPr lang="pt-BR" dirty="0" smtClean="0">
                <a:hlinkClick r:id="rId4"/>
              </a:rPr>
              <a:t>segmentação</a:t>
            </a:r>
            <a:r>
              <a:rPr lang="pt-BR" dirty="0" smtClean="0"/>
              <a:t>, </a:t>
            </a:r>
            <a:r>
              <a:rPr lang="pt-BR" dirty="0" err="1" smtClean="0">
                <a:hlinkClick r:id="rId5"/>
              </a:rPr>
              <a:t>Kinect</a:t>
            </a:r>
            <a:r>
              <a:rPr lang="pt-BR" dirty="0" smtClean="0"/>
              <a:t>, ... 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Quem utiliza?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Como programo?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743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O que é?</a:t>
            </a:r>
          </a:p>
          <a:p>
            <a:r>
              <a:rPr lang="pt-BR" dirty="0" smtClean="0"/>
              <a:t>Para que serve?</a:t>
            </a:r>
          </a:p>
          <a:p>
            <a:pPr lvl="1"/>
            <a:r>
              <a:rPr lang="pt-BR" dirty="0" smtClean="0"/>
              <a:t>Muita coisa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Processamento de imagens</a:t>
            </a:r>
            <a:r>
              <a:rPr lang="pt-BR" dirty="0" smtClean="0"/>
              <a:t>, calibração de câmeras, monitoramento, </a:t>
            </a:r>
            <a:r>
              <a:rPr lang="pt-BR" dirty="0" smtClean="0">
                <a:hlinkClick r:id="rId2"/>
              </a:rPr>
              <a:t>rastreamento</a:t>
            </a:r>
            <a:r>
              <a:rPr lang="pt-BR" dirty="0" smtClean="0"/>
              <a:t>, </a:t>
            </a:r>
            <a:r>
              <a:rPr lang="pt-BR" dirty="0" smtClean="0">
                <a:hlinkClick r:id="rId3"/>
              </a:rPr>
              <a:t>reconhecimento facial/gestos</a:t>
            </a:r>
            <a:r>
              <a:rPr lang="pt-BR" dirty="0" smtClean="0"/>
              <a:t>, análise de imagens médicas, </a:t>
            </a:r>
            <a:r>
              <a:rPr lang="pt-BR" dirty="0" smtClean="0">
                <a:hlinkClick r:id="rId4"/>
              </a:rPr>
              <a:t>segmentação</a:t>
            </a:r>
            <a:r>
              <a:rPr lang="pt-BR" dirty="0" smtClean="0"/>
              <a:t>, </a:t>
            </a:r>
            <a:r>
              <a:rPr lang="pt-BR" dirty="0" err="1" smtClean="0">
                <a:hlinkClick r:id="rId5"/>
              </a:rPr>
              <a:t>Kinect</a:t>
            </a:r>
            <a:r>
              <a:rPr lang="pt-BR" dirty="0" smtClean="0"/>
              <a:t>, ... 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Quem utiliza?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Como programo?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o explicativo retangular 3"/>
          <p:cNvSpPr/>
          <p:nvPr/>
        </p:nvSpPr>
        <p:spPr>
          <a:xfrm>
            <a:off x="4267200" y="2133600"/>
            <a:ext cx="2133600" cy="762000"/>
          </a:xfrm>
          <a:prstGeom prst="wedgeRectCallout">
            <a:avLst>
              <a:gd name="adj1" fmla="val -83317"/>
              <a:gd name="adj2" fmla="val 10960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Objeto de interesse para o minicurso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79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 – Para que serve?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67" y="1600200"/>
            <a:ext cx="6017666" cy="4525963"/>
          </a:xfrm>
        </p:spPr>
      </p:pic>
      <p:sp>
        <p:nvSpPr>
          <p:cNvPr id="5" name="CaixaDeTexto 4"/>
          <p:cNvSpPr txBox="1"/>
          <p:nvPr/>
        </p:nvSpPr>
        <p:spPr>
          <a:xfrm>
            <a:off x="1524000" y="6248400"/>
            <a:ext cx="601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Algumas funções do OpenCV (OpenCV - Wiki)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53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O que é?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Para que serve?</a:t>
            </a:r>
          </a:p>
          <a:p>
            <a:r>
              <a:rPr lang="pt-BR" dirty="0" smtClean="0"/>
              <a:t>Quem utiliza?</a:t>
            </a:r>
          </a:p>
          <a:p>
            <a:pPr lvl="1"/>
            <a:r>
              <a:rPr lang="pt-BR" dirty="0" smtClean="0"/>
              <a:t>Muitas empresas</a:t>
            </a:r>
          </a:p>
          <a:p>
            <a:pPr lvl="2"/>
            <a:r>
              <a:rPr lang="pt-BR" dirty="0" smtClean="0"/>
              <a:t>Google, Yahoo, Microsoft, Intel, IBM, </a:t>
            </a:r>
            <a:r>
              <a:rPr lang="en-US" dirty="0" smtClean="0"/>
              <a:t>Sony, Honda, Toyota, Applied Minds, </a:t>
            </a:r>
            <a:r>
              <a:rPr lang="en-US" dirty="0" err="1" smtClean="0"/>
              <a:t>VideoSurf</a:t>
            </a:r>
            <a:r>
              <a:rPr lang="en-US" dirty="0" smtClean="0"/>
              <a:t>, </a:t>
            </a:r>
            <a:r>
              <a:rPr lang="en-US" dirty="0" err="1" smtClean="0"/>
              <a:t>Zeitera</a:t>
            </a:r>
            <a:r>
              <a:rPr lang="en-US" dirty="0" smtClean="0"/>
              <a:t>,…</a:t>
            </a:r>
          </a:p>
          <a:p>
            <a:pPr lvl="1"/>
            <a:r>
              <a:rPr lang="en-US" dirty="0" err="1" smtClean="0"/>
              <a:t>Governos</a:t>
            </a:r>
            <a:endParaRPr lang="en-US" dirty="0" smtClean="0"/>
          </a:p>
          <a:p>
            <a:pPr lvl="2"/>
            <a:r>
              <a:rPr lang="en-US" i="1" dirty="0" smtClean="0"/>
              <a:t>Green Dam</a:t>
            </a:r>
            <a:r>
              <a:rPr lang="en-US" dirty="0" smtClean="0"/>
              <a:t> da China</a:t>
            </a:r>
          </a:p>
          <a:p>
            <a:pPr marL="914400" lvl="2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“The purported intent of the Green Dam software is to filter 	harmful online text and image content in order to prevent 	the effects of this information on youth and promote a healthy 	and harmonious Internet environment”</a:t>
            </a:r>
          </a:p>
          <a:p>
            <a:pPr marL="914400" lvl="2" indent="0" algn="r">
              <a:buNone/>
            </a:pPr>
            <a:r>
              <a:rPr lang="en-US" i="1" dirty="0" smtClean="0"/>
              <a:t>(</a:t>
            </a:r>
            <a:r>
              <a:rPr lang="en-US" i="1" dirty="0" err="1" smtClean="0"/>
              <a:t>OpenNet</a:t>
            </a:r>
            <a:r>
              <a:rPr lang="en-US" i="1" dirty="0"/>
              <a:t> </a:t>
            </a:r>
            <a:r>
              <a:rPr lang="en-US" i="1" dirty="0" smtClean="0"/>
              <a:t>Bulletin)</a:t>
            </a:r>
            <a:endParaRPr lang="pt-BR" i="1" dirty="0" smtClean="0"/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Como programo?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33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O que é?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Para que serve?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Quem utiliza?</a:t>
            </a:r>
            <a:endParaRPr lang="pt-BR" i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/>
              <a:t>Como programo?</a:t>
            </a:r>
          </a:p>
          <a:p>
            <a:pPr lvl="1"/>
            <a:r>
              <a:rPr lang="pt-BR" dirty="0" smtClean="0"/>
              <a:t>C, C++, Python</a:t>
            </a:r>
          </a:p>
          <a:p>
            <a:pPr lvl="1"/>
            <a:r>
              <a:rPr lang="pt-BR" dirty="0" smtClean="0"/>
              <a:t>Em desenvolvimento: Java, </a:t>
            </a:r>
            <a:r>
              <a:rPr lang="pt-BR" dirty="0" err="1" smtClean="0"/>
              <a:t>Ruby</a:t>
            </a:r>
            <a:r>
              <a:rPr lang="pt-BR" dirty="0" smtClean="0"/>
              <a:t>, </a:t>
            </a:r>
            <a:r>
              <a:rPr lang="pt-BR" dirty="0" err="1" smtClean="0"/>
              <a:t>Matlab</a:t>
            </a:r>
            <a:r>
              <a:rPr lang="pt-BR" dirty="0" smtClean="0"/>
              <a:t> e outros times paralelos</a:t>
            </a:r>
          </a:p>
          <a:p>
            <a:pPr lvl="1"/>
            <a:r>
              <a:rPr lang="pt-BR" dirty="0" smtClean="0"/>
              <a:t>Windows, Linux, </a:t>
            </a:r>
            <a:r>
              <a:rPr lang="pt-BR" dirty="0" err="1" smtClean="0"/>
              <a:t>Android</a:t>
            </a:r>
            <a:r>
              <a:rPr lang="pt-BR" dirty="0" smtClean="0"/>
              <a:t>, Mac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501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Apresentação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Interesse da turma</a:t>
            </a:r>
          </a:p>
          <a:p>
            <a:r>
              <a:rPr lang="pt-BR" dirty="0" smtClean="0"/>
              <a:t>Conhecimento Técnico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 – Como Programo?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Download do OpenCV</a:t>
            </a:r>
          </a:p>
          <a:p>
            <a:pPr lvl="1"/>
            <a:r>
              <a:rPr lang="pt-BR" dirty="0" smtClean="0">
                <a:hlinkClick r:id="rId2"/>
              </a:rPr>
              <a:t>http://sourceforge.net/projects/opencvlibrary</a:t>
            </a:r>
            <a:endParaRPr lang="pt-BR" dirty="0" smtClean="0"/>
          </a:p>
          <a:p>
            <a:r>
              <a:rPr lang="pt-BR" dirty="0" smtClean="0"/>
              <a:t>Wiki </a:t>
            </a:r>
          </a:p>
          <a:p>
            <a:pPr lvl="1"/>
            <a:r>
              <a:rPr lang="pt-BR" dirty="0" smtClean="0"/>
              <a:t>Guias para compilar/instalar</a:t>
            </a:r>
          </a:p>
          <a:p>
            <a:r>
              <a:rPr lang="pt-BR" dirty="0" smtClean="0"/>
              <a:t>Documentação (</a:t>
            </a:r>
            <a:r>
              <a:rPr lang="pt-BR" dirty="0" smtClean="0">
                <a:hlinkClick r:id="rId3"/>
              </a:rPr>
              <a:t>http://opencv.itseez.com/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Referência para </a:t>
            </a:r>
            <a:r>
              <a:rPr lang="pt-BR" dirty="0" smtClean="0"/>
              <a:t>funções</a:t>
            </a:r>
          </a:p>
          <a:p>
            <a:r>
              <a:rPr lang="en-US" dirty="0" err="1" smtClean="0"/>
              <a:t>Livros</a:t>
            </a:r>
            <a:endParaRPr lang="pt-BR" dirty="0" smtClean="0"/>
          </a:p>
          <a:p>
            <a:r>
              <a:rPr lang="pt-BR" dirty="0" smtClean="0"/>
              <a:t>Instalação para o minicurso</a:t>
            </a:r>
          </a:p>
          <a:p>
            <a:pPr lvl="1"/>
            <a:r>
              <a:rPr lang="pt-BR" dirty="0" smtClean="0"/>
              <a:t>OpenCV 2.1</a:t>
            </a:r>
          </a:p>
          <a:p>
            <a:pPr lvl="1"/>
            <a:r>
              <a:rPr lang="pt-BR" dirty="0" err="1" smtClean="0"/>
              <a:t>Codeblocks</a:t>
            </a:r>
            <a:r>
              <a:rPr lang="pt-BR" dirty="0" smtClean="0"/>
              <a:t> 10.05</a:t>
            </a:r>
          </a:p>
          <a:p>
            <a:pPr lvl="1"/>
            <a:r>
              <a:rPr lang="pt-BR" dirty="0" smtClean="0">
                <a:hlinkClick r:id="rId4"/>
              </a:rPr>
              <a:t>Tutorial utilizado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26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Dúvidas</a:t>
            </a:r>
            <a:r>
              <a:rPr lang="en-US" dirty="0" smtClean="0"/>
              <a:t> </a:t>
            </a:r>
            <a:r>
              <a:rPr lang="pt-BR" dirty="0" smtClean="0"/>
              <a:t>até aqui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1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Imagens: funções básicas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Mão na massa</a:t>
            </a:r>
            <a:endParaRPr lang="pt-BR"/>
          </a:p>
        </p:txBody>
      </p:sp>
      <p:pic>
        <p:nvPicPr>
          <p:cNvPr id="4" name="Picture 2" descr="E:\versionados\1-Meus-Artigos\Minicurso-SemComp2011\imagens\OpenCV_Logo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41" y="533400"/>
            <a:ext cx="284565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1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Abrir imagem</a:t>
            </a:r>
          </a:p>
          <a:p>
            <a:r>
              <a:rPr lang="pt-BR" dirty="0" smtClean="0"/>
              <a:t>Ler imagem</a:t>
            </a:r>
          </a:p>
          <a:p>
            <a:r>
              <a:rPr lang="pt-BR" dirty="0" smtClean="0"/>
              <a:t>Processamento</a:t>
            </a:r>
          </a:p>
          <a:p>
            <a:r>
              <a:rPr lang="pt-BR" dirty="0" smtClean="0"/>
              <a:t>Criar imagem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9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HighGUI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Toolkit para funções de </a:t>
            </a:r>
            <a:r>
              <a:rPr lang="pt-BR" i="1" dirty="0" err="1" smtClean="0"/>
              <a:t>user</a:t>
            </a:r>
            <a:r>
              <a:rPr lang="pt-BR" i="1" dirty="0" smtClean="0"/>
              <a:t> interface</a:t>
            </a:r>
          </a:p>
          <a:p>
            <a:pPr lvl="1"/>
            <a:r>
              <a:rPr lang="pt-BR" dirty="0" smtClean="0"/>
              <a:t>Estrutura para trabalhar com imagens e vídeos</a:t>
            </a:r>
          </a:p>
          <a:p>
            <a:pPr lvl="1"/>
            <a:r>
              <a:rPr lang="pt-BR" dirty="0" smtClean="0"/>
              <a:t>Criação de janelas, </a:t>
            </a:r>
            <a:r>
              <a:rPr lang="pt-BR" i="1" dirty="0" err="1" smtClean="0"/>
              <a:t>sliders</a:t>
            </a:r>
            <a:r>
              <a:rPr lang="pt-BR" dirty="0" smtClean="0"/>
              <a:t>, botões</a:t>
            </a:r>
          </a:p>
          <a:p>
            <a:pPr lvl="1"/>
            <a:r>
              <a:rPr lang="pt-BR" dirty="0" smtClean="0"/>
              <a:t>Tratamento de eventos de mouse, teclado</a:t>
            </a:r>
          </a:p>
          <a:p>
            <a:pPr marL="457200" lvl="1" indent="0" algn="ctr"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 algn="ctr">
              <a:buNone/>
            </a:pPr>
            <a:r>
              <a:rPr lang="pt-B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include “</a:t>
            </a:r>
            <a:r>
              <a:rPr lang="pt-BR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highgui.h</a:t>
            </a:r>
            <a:r>
              <a:rPr lang="pt-B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pt-BR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8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cvLoadImage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Função para abrir imagens em disco</a:t>
            </a:r>
          </a:p>
          <a:p>
            <a:r>
              <a:rPr lang="pt-BR" dirty="0" smtClean="0"/>
              <a:t>Aloca memória e armazena a imagem em uma estrutura apropriada</a:t>
            </a:r>
          </a:p>
          <a:p>
            <a:r>
              <a:rPr lang="pt-BR" dirty="0" smtClean="0"/>
              <a:t>BMP, DIB, JPEG, JPE, PNG, PBM, PGM, PPM, SR, RAS e TIFF → </a:t>
            </a:r>
            <a:r>
              <a:rPr lang="pt-BR" sz="3600" dirty="0" smtClean="0">
                <a:solidFill>
                  <a:srgbClr val="FF0000"/>
                </a:solidFill>
              </a:rPr>
              <a:t>não suporta </a:t>
            </a:r>
            <a:r>
              <a:rPr lang="pt-BR" sz="3600" dirty="0" err="1" smtClean="0">
                <a:solidFill>
                  <a:srgbClr val="FF0000"/>
                </a:solidFill>
              </a:rPr>
              <a:t>gif</a:t>
            </a:r>
            <a:r>
              <a:rPr lang="pt-BR" sz="3600" dirty="0" smtClean="0"/>
              <a:t>!</a:t>
            </a:r>
            <a:endParaRPr lang="pt-BR" dirty="0" smtClean="0"/>
          </a:p>
          <a:p>
            <a:pPr marL="0" indent="0">
              <a:buNone/>
            </a:pPr>
            <a:endParaRPr lang="pt-BR" sz="15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cvLoadImage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pt-BR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pt-BR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iscolor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 CV_LOAD_IMAGE_COLOR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486400" y="4035552"/>
            <a:ext cx="1752600" cy="612648"/>
          </a:xfrm>
          <a:prstGeom prst="wedgeRoundRectCallout">
            <a:avLst>
              <a:gd name="adj1" fmla="val -53015"/>
              <a:gd name="adj2" fmla="val 6668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Nome do </a:t>
            </a:r>
            <a:r>
              <a:rPr lang="pt-BR" sz="1400" dirty="0" smtClean="0"/>
              <a:t>arquivo</a:t>
            </a:r>
            <a:r>
              <a:rPr lang="en-US" sz="1400" dirty="0" smtClean="0"/>
              <a:t> </a:t>
            </a:r>
            <a:r>
              <a:rPr lang="en-US" sz="1400" u="sng" dirty="0" smtClean="0"/>
              <a:t>com </a:t>
            </a:r>
            <a:r>
              <a:rPr lang="pt-BR" sz="1400" u="sng" dirty="0" smtClean="0"/>
              <a:t>extensão</a:t>
            </a:r>
            <a:endParaRPr lang="pt-BR" sz="1400" u="sng" dirty="0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2209800" y="5715000"/>
            <a:ext cx="3581400" cy="612648"/>
          </a:xfrm>
          <a:prstGeom prst="wedgeRoundRectCallout">
            <a:avLst>
              <a:gd name="adj1" fmla="val 37233"/>
              <a:gd name="adj2" fmla="val -90938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CV_LOAD_IMAGE_COLOR = colorida</a:t>
            </a:r>
          </a:p>
          <a:p>
            <a:pPr algn="ctr"/>
            <a:r>
              <a:rPr lang="pt-BR" sz="1400" dirty="0" smtClean="0"/>
              <a:t>CV_LOAD_IMAGE_GRAYSCALE = tons de cinza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7839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cvNamedWindow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 janela para mostrar imagens</a:t>
            </a:r>
          </a:p>
          <a:p>
            <a:pPr marL="0" indent="0">
              <a:buNone/>
            </a:pPr>
            <a:endParaRPr lang="pt-BR" sz="15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cvNamedWindow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 name,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flags = CV_WINDOW_AUTOSIZE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029200" y="2362200"/>
            <a:ext cx="2819400" cy="685800"/>
          </a:xfrm>
          <a:prstGeom prst="wedgeRoundRectCallout">
            <a:avLst>
              <a:gd name="adj1" fmla="val -53015"/>
              <a:gd name="adj2" fmla="val 6668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Nome da </a:t>
            </a:r>
            <a:r>
              <a:rPr lang="pt-BR" sz="1400" dirty="0" smtClean="0"/>
              <a:t>janela</a:t>
            </a:r>
            <a:r>
              <a:rPr lang="pt-BR" sz="1400" dirty="0" smtClean="0"/>
              <a:t>. </a:t>
            </a:r>
            <a:r>
              <a:rPr lang="pt-BR" sz="1400" dirty="0" smtClean="0"/>
              <a:t>Usado como </a:t>
            </a:r>
            <a:r>
              <a:rPr lang="pt-BR" sz="1400" dirty="0" err="1" smtClean="0"/>
              <a:t>handler</a:t>
            </a:r>
            <a:r>
              <a:rPr lang="pt-BR" sz="1400" dirty="0" smtClean="0"/>
              <a:t> para operações na janela</a:t>
            </a:r>
            <a:endParaRPr lang="pt-BR" sz="1400" u="sng" dirty="0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2225466" y="4267200"/>
            <a:ext cx="4480134" cy="612648"/>
          </a:xfrm>
          <a:prstGeom prst="wedgeRoundRectCallout">
            <a:avLst>
              <a:gd name="adj1" fmla="val 37233"/>
              <a:gd name="adj2" fmla="val -90938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CV_WINDOW_AUTOSIZE = janela do tamanho da imagem</a:t>
            </a:r>
          </a:p>
          <a:p>
            <a:pPr algn="ctr"/>
            <a:r>
              <a:rPr lang="pt-BR" sz="1400" dirty="0" smtClean="0"/>
              <a:t>0 = permite que usuário redefina o tamanho da janela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81166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cvShowImage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Ligação entre a imagem e a janela</a:t>
            </a:r>
          </a:p>
          <a:p>
            <a:pPr marL="0" indent="0">
              <a:buNone/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5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cvShowImage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  name,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CvArr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 image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317621" y="2819400"/>
            <a:ext cx="1692779" cy="533400"/>
          </a:xfrm>
          <a:prstGeom prst="wedgeRoundRectCallout">
            <a:avLst>
              <a:gd name="adj1" fmla="val -86335"/>
              <a:gd name="adj2" fmla="val 6027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Handler</a:t>
            </a:r>
            <a:r>
              <a:rPr lang="pt-BR" sz="1400" dirty="0" smtClean="0"/>
              <a:t> da janela</a:t>
            </a:r>
            <a:endParaRPr lang="pt-BR" sz="1400" u="sng" dirty="0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1676400" y="4572000"/>
            <a:ext cx="3108534" cy="612648"/>
          </a:xfrm>
          <a:prstGeom prst="wedgeRoundRectCallout">
            <a:avLst>
              <a:gd name="adj1" fmla="val 49604"/>
              <a:gd name="adj2" fmla="val -12023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Nome da variável que aponta para a imagem carregada em </a:t>
            </a:r>
            <a:r>
              <a:rPr lang="pt-BR" sz="1400" dirty="0" err="1" smtClean="0"/>
              <a:t>cvLoadImage</a:t>
            </a:r>
            <a:r>
              <a:rPr lang="pt-BR" sz="1400" dirty="0" smtClean="0"/>
              <a:t>()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0037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cvWaitKey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Aguarda interação do usuário com o teclado</a:t>
            </a:r>
          </a:p>
          <a:p>
            <a:pPr marL="0" indent="0">
              <a:buNone/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5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cvWaitKey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delay = 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257800" y="2667000"/>
            <a:ext cx="2514600" cy="685800"/>
          </a:xfrm>
          <a:prstGeom prst="wedgeRoundRectCallout">
            <a:avLst>
              <a:gd name="adj1" fmla="val -86335"/>
              <a:gd name="adj2" fmla="val 6027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Tempo de espera em </a:t>
            </a:r>
            <a:r>
              <a:rPr lang="pt-BR" sz="1400" dirty="0" err="1" smtClean="0"/>
              <a:t>ms</a:t>
            </a:r>
            <a:r>
              <a:rPr lang="pt-BR" sz="1400" dirty="0" smtClean="0"/>
              <a:t>. Default 0 aguarda para sempre</a:t>
            </a:r>
            <a:endParaRPr lang="pt-BR" sz="1400" u="sng" dirty="0"/>
          </a:p>
        </p:txBody>
      </p:sp>
    </p:spTree>
    <p:extLst>
      <p:ext uri="{BB962C8B-B14F-4D97-AF65-F5344CB8AC3E}">
        <p14:creationId xmlns:p14="http://schemas.microsoft.com/office/powerpoint/2010/main" val="21579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Limpeza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Liberação dos ponteiros que carregaram as estruturas</a:t>
            </a:r>
          </a:p>
          <a:p>
            <a:pPr marL="0" indent="0">
              <a:buNone/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5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cvReleaseImage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**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457200" lvl="1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cvDestroyWindow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 name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esperam aprender?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359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Abrir imagem</a:t>
            </a:r>
          </a:p>
          <a:p>
            <a:r>
              <a:rPr lang="pt-BR" dirty="0" smtClean="0"/>
              <a:t>Ler imagem</a:t>
            </a:r>
          </a:p>
          <a:p>
            <a:r>
              <a:rPr lang="pt-BR" dirty="0" smtClean="0"/>
              <a:t>Processamento</a:t>
            </a:r>
          </a:p>
          <a:p>
            <a:r>
              <a:rPr lang="pt-BR" dirty="0" smtClean="0"/>
              <a:t>Criar imagem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02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6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5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Dúvidas até aqui?</a:t>
            </a:r>
            <a:endParaRPr lang="pt-BR" dirty="0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IplImage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8000" dirty="0" smtClean="0"/>
              <a:t>Estrutura para tratamento de imagens</a:t>
            </a:r>
            <a:endParaRPr lang="pt-BR" sz="8000" dirty="0" smtClean="0"/>
          </a:p>
          <a:p>
            <a:pPr marL="0" indent="0">
              <a:buNone/>
            </a:pPr>
            <a:endParaRPr lang="pt-BR" sz="15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ID;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nChannels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alphaChannel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colorModel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channelSeq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dataOrder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IplROI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*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roi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*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maskROI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imageId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IplTileInfo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tileInfo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imageSize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BorderMode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BorderConst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imageDataOrigin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4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8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IplImage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8000" dirty="0" smtClean="0"/>
              <a:t>Estrutura para tratamento de imagens</a:t>
            </a:r>
            <a:endParaRPr lang="pt-BR" sz="8000" dirty="0" smtClean="0"/>
          </a:p>
          <a:p>
            <a:pPr marL="0" indent="0">
              <a:buNone/>
            </a:pPr>
            <a:endParaRPr lang="pt-BR" sz="15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ID;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nChannels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alphaChannel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colorModel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channelSeq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dataOrder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IplROI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*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roi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*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maskROI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imageId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IplTileInfo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tileInfo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imageSize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BorderMode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BorderConst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imageDataOrigin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4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4191000" y="1905000"/>
            <a:ext cx="1752600" cy="612648"/>
          </a:xfrm>
          <a:prstGeom prst="wedgeRoundRectCallout">
            <a:avLst>
              <a:gd name="adj1" fmla="val -56428"/>
              <a:gd name="adj2" fmla="val 6947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Número de canais</a:t>
            </a:r>
            <a:endParaRPr lang="pt-BR" sz="1400" u="sng" dirty="0"/>
          </a:p>
        </p:txBody>
      </p:sp>
    </p:spTree>
    <p:extLst>
      <p:ext uri="{BB962C8B-B14F-4D97-AF65-F5344CB8AC3E}">
        <p14:creationId xmlns:p14="http://schemas.microsoft.com/office/powerpoint/2010/main" val="140357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IplImage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8000" dirty="0" smtClean="0"/>
              <a:t>Estrutura para tratamento de imagens</a:t>
            </a:r>
            <a:endParaRPr lang="pt-BR" sz="8000" dirty="0" smtClean="0"/>
          </a:p>
          <a:p>
            <a:pPr marL="0" indent="0">
              <a:buNone/>
            </a:pPr>
            <a:endParaRPr lang="pt-BR" sz="15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ID;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nChannels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alphaChannel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colorModel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channelSeq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dataOrder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IplROI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*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roi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*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maskROI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imageId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IplTileInfo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tileInfo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imageSize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BorderMode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BorderConst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imageDataOrigin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4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4876800" y="2517648"/>
            <a:ext cx="1752600" cy="612648"/>
          </a:xfrm>
          <a:prstGeom prst="wedgeRoundRectCallout">
            <a:avLst>
              <a:gd name="adj1" fmla="val -116404"/>
              <a:gd name="adj2" fmla="val 20653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Profundidade do pixel (bits)</a:t>
            </a:r>
            <a:endParaRPr lang="pt-BR" sz="1400" u="sng"/>
          </a:p>
        </p:txBody>
      </p:sp>
    </p:spTree>
    <p:extLst>
      <p:ext uri="{BB962C8B-B14F-4D97-AF65-F5344CB8AC3E}">
        <p14:creationId xmlns:p14="http://schemas.microsoft.com/office/powerpoint/2010/main" val="187028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IplImage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8000" dirty="0" smtClean="0"/>
              <a:t>Estrutura para tratamento de imagens</a:t>
            </a:r>
            <a:endParaRPr lang="pt-BR" sz="8000" dirty="0" smtClean="0"/>
          </a:p>
          <a:p>
            <a:pPr marL="0" indent="0">
              <a:buNone/>
            </a:pPr>
            <a:endParaRPr lang="pt-BR" sz="15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ID;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nChannels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alphaChannel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colorModel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channelSeq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dataOrder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IplROI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*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roi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*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maskROI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imageId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IplTileInfo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tileInfo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imageSize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BorderMode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BorderConst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imageDataOrigin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4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o explicativo retangular com cantos arredondados 7"/>
          <p:cNvSpPr/>
          <p:nvPr/>
        </p:nvSpPr>
        <p:spPr>
          <a:xfrm>
            <a:off x="4267200" y="4597538"/>
            <a:ext cx="2209800" cy="612648"/>
          </a:xfrm>
          <a:prstGeom prst="wedgeRoundRectCallout">
            <a:avLst>
              <a:gd name="adj1" fmla="val -59623"/>
              <a:gd name="adj2" fmla="val 73659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Ponteiro para a primeira linha de dados da imagem </a:t>
            </a:r>
            <a:endParaRPr lang="pt-BR" sz="1400" u="sng" dirty="0"/>
          </a:p>
        </p:txBody>
      </p:sp>
    </p:spTree>
    <p:extLst>
      <p:ext uri="{BB962C8B-B14F-4D97-AF65-F5344CB8AC3E}">
        <p14:creationId xmlns:p14="http://schemas.microsoft.com/office/powerpoint/2010/main" val="273915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IplImage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8000" dirty="0" smtClean="0"/>
              <a:t>Estrutura para tratamento de imagens</a:t>
            </a:r>
            <a:endParaRPr lang="pt-BR" sz="8000" dirty="0" smtClean="0"/>
          </a:p>
          <a:p>
            <a:pPr marL="0" indent="0">
              <a:buNone/>
            </a:pPr>
            <a:endParaRPr lang="pt-BR" sz="15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ID;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nChannels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alphaChannel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colorModel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channelSeq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dataOrder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IplROI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*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roi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*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maskROI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imageId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IplTileInfo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tileInfo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imageSize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BorderMode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BorderConst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imageDataOrigin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4800" dirty="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4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5061602" y="5212721"/>
            <a:ext cx="2329797" cy="612648"/>
          </a:xfrm>
          <a:prstGeom prst="wedgeRoundRectCallout">
            <a:avLst>
              <a:gd name="adj1" fmla="val -91980"/>
              <a:gd name="adj2" fmla="val -27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Qtd</a:t>
            </a:r>
            <a:r>
              <a:rPr lang="pt-BR" sz="1400" smtClean="0"/>
              <a:t>e de bytes entre pontos situados em uma mesma coluna, em linhas diferentes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40985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Apenas uma matriz</a:t>
            </a:r>
          </a:p>
          <a:p>
            <a:r>
              <a:rPr lang="pt-BR" dirty="0" smtClean="0"/>
              <a:t>Sequência</a:t>
            </a:r>
            <a:r>
              <a:rPr lang="en-US" dirty="0" smtClean="0"/>
              <a:t> de pixels B – G – R </a:t>
            </a:r>
            <a:endParaRPr lang="pt-BR" dirty="0" smtClean="0"/>
          </a:p>
          <a:p>
            <a:pPr marL="0" indent="0">
              <a:buNone/>
            </a:pPr>
            <a:endParaRPr lang="pt-BR" sz="15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22106"/>
              </p:ext>
            </p:extLst>
          </p:nvPr>
        </p:nvGraphicFramePr>
        <p:xfrm>
          <a:off x="3002280" y="3558232"/>
          <a:ext cx="4389120" cy="2918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274320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Texto explicativo retangular com cantos arredondados 6"/>
          <p:cNvSpPr/>
          <p:nvPr/>
        </p:nvSpPr>
        <p:spPr>
          <a:xfrm>
            <a:off x="381000" y="2804311"/>
            <a:ext cx="2329797" cy="612648"/>
          </a:xfrm>
          <a:prstGeom prst="wedgeRoundRectCallout">
            <a:avLst>
              <a:gd name="adj1" fmla="val 65012"/>
              <a:gd name="adj2" fmla="val 73659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Início da leitura (0,0)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2233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jeitos</a:t>
            </a:r>
            <a:r>
              <a:rPr lang="en-US" dirty="0" smtClean="0"/>
              <a:t> de se </a:t>
            </a:r>
            <a:r>
              <a:rPr lang="en-US" dirty="0" err="1" smtClean="0"/>
              <a:t>fazer</a:t>
            </a:r>
            <a:r>
              <a:rPr lang="en-US" dirty="0" smtClean="0"/>
              <a:t> a </a:t>
            </a:r>
            <a:r>
              <a:rPr lang="en-US" dirty="0" err="1" smtClean="0"/>
              <a:t>leitura</a:t>
            </a:r>
            <a:r>
              <a:rPr lang="en-US" dirty="0" smtClean="0"/>
              <a:t> de dados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jeito</a:t>
            </a:r>
            <a:r>
              <a:rPr lang="en-US" dirty="0" smtClean="0"/>
              <a:t>: </a:t>
            </a:r>
            <a:r>
              <a:rPr lang="en-US" dirty="0" err="1" smtClean="0"/>
              <a:t>leitura</a:t>
            </a:r>
            <a:r>
              <a:rPr lang="en-US" dirty="0" smtClean="0"/>
              <a:t> horizontal</a:t>
            </a:r>
            <a:endParaRPr lang="pt-BR" dirty="0" smtClean="0"/>
          </a:p>
          <a:p>
            <a:pPr marL="0" indent="0"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= 0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++ ){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uchar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uchar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*) 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);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= 0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++ 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     	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“%d ”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, 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[3*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] );   </a:t>
            </a:r>
            <a:r>
              <a:rPr lang="pt-BR" sz="15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//acessa componente azul B</a:t>
            </a:r>
          </a:p>
          <a:p>
            <a:pPr marL="0" indent="0">
              <a:buNone/>
            </a:pP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“%</a:t>
            </a:r>
            <a:r>
              <a:rPr lang="pt-BR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 ”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[3*col+1] ); </a:t>
            </a:r>
            <a:r>
              <a:rPr lang="pt-BR" sz="15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pt-BR" sz="1500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acessa componente </a:t>
            </a:r>
            <a:r>
              <a:rPr lang="pt-BR" sz="1500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verde G</a:t>
            </a:r>
            <a:endParaRPr lang="pt-BR" sz="1500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“%d\n”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[3*col+2] ); </a:t>
            </a:r>
            <a:r>
              <a:rPr lang="pt-BR" sz="15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pt-BR" sz="1500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acessa componente </a:t>
            </a:r>
            <a:r>
              <a:rPr lang="pt-BR" sz="1500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vermelha R</a:t>
            </a:r>
            <a:endParaRPr lang="pt-BR" sz="1500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pt-BR" sz="15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7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Abrir imagem</a:t>
            </a:r>
          </a:p>
          <a:p>
            <a:r>
              <a:rPr lang="pt-BR" dirty="0" smtClean="0"/>
              <a:t>Ler imagem</a:t>
            </a:r>
          </a:p>
          <a:p>
            <a:r>
              <a:rPr lang="pt-BR" dirty="0" smtClean="0"/>
              <a:t>Processamento</a:t>
            </a:r>
          </a:p>
          <a:p>
            <a:r>
              <a:rPr lang="pt-BR" dirty="0" smtClean="0"/>
              <a:t>Criar imagem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102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6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85" y="2107949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2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esperam aprender?</a:t>
            </a:r>
            <a:endParaRPr lang="pt-BR" dirty="0"/>
          </a:p>
        </p:txBody>
      </p:sp>
      <p:pic>
        <p:nvPicPr>
          <p:cNvPr id="5" name="Picture 2" descr="E:\versionados\1-Meus-Artigos\Minicurso-SemComp2011\imagens\toy_s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448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Region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Interest</a:t>
            </a:r>
            <a:r>
              <a:rPr lang="pt-BR" dirty="0" smtClean="0"/>
              <a:t> (ROI)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bla</a:t>
            </a:r>
            <a:endParaRPr lang="pt-BR" dirty="0" smtClean="0"/>
          </a:p>
          <a:p>
            <a:pPr marL="0" indent="0"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bla</a:t>
            </a:r>
            <a:endParaRPr lang="pt-BR" sz="15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4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Dúvidas até aqui?</a:t>
            </a:r>
            <a:endParaRPr lang="pt-BR" dirty="0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4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/>
          <a:stretch/>
        </p:blipFill>
        <p:spPr>
          <a:xfrm>
            <a:off x="1600200" y="0"/>
            <a:ext cx="75438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3D estereoscópico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“</a:t>
            </a:r>
            <a:r>
              <a:rPr lang="pt-BR" dirty="0" smtClean="0"/>
              <a:t>Aqueles </a:t>
            </a:r>
            <a:r>
              <a:rPr lang="pt-BR" dirty="0" smtClean="0"/>
              <a:t>óculos de papel celofane…”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605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versionados\1-Meus-Artigos\Minicurso-SemComp2011\imagens\oculos_nvidia_ml3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76600"/>
            <a:ext cx="6324601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Criação de imagem 3D anaglífico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Projeto 1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0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Dúvidas até aqui?</a:t>
            </a:r>
            <a:endParaRPr lang="pt-BR" dirty="0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Vídeos: funções básicas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Mão na massa de novo</a:t>
            </a:r>
            <a:endParaRPr lang="pt-BR" dirty="0"/>
          </a:p>
        </p:txBody>
      </p:sp>
      <p:pic>
        <p:nvPicPr>
          <p:cNvPr id="4" name="Picture 2" descr="E:\versionados\1-Meus-Artigos\Minicurso-SemComp2011\imagens\OpenCV_Logo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41" y="533400"/>
            <a:ext cx="284565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7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Dúvidas até aqui?</a:t>
            </a:r>
            <a:endParaRPr lang="pt-BR" dirty="0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versionados\1-Meus-Artigos\Minicurso-SemComp2011\imagens\shrek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612" y="838200"/>
            <a:ext cx="7315201" cy="39624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Criação de vídeo 3D anaglífico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Projeto 2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79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Dúvidas?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Última chance!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0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esperam aprender?</a:t>
            </a:r>
            <a:endParaRPr lang="pt-BR" dirty="0"/>
          </a:p>
        </p:txBody>
      </p:sp>
      <p:pic>
        <p:nvPicPr>
          <p:cNvPr id="5" name="Picture 2" descr="D:\versionados\2-Disciplinas\Multimidia\anaglyph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2200"/>
            <a:ext cx="325415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26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Referências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Bradski</a:t>
            </a:r>
            <a:r>
              <a:rPr lang="pt-BR" dirty="0" smtClean="0"/>
              <a:t>, G; </a:t>
            </a:r>
            <a:r>
              <a:rPr lang="pt-BR" dirty="0" err="1" smtClean="0"/>
              <a:t>Kaehler</a:t>
            </a:r>
            <a:r>
              <a:rPr lang="pt-BR" dirty="0" smtClean="0"/>
              <a:t>, A. – Learning OpenCV: Computer Vision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OpenCV Library. </a:t>
            </a:r>
            <a:r>
              <a:rPr lang="pt-BR" dirty="0" err="1" smtClean="0"/>
              <a:t>O’Reilly</a:t>
            </a:r>
            <a:r>
              <a:rPr lang="pt-BR" dirty="0" smtClean="0"/>
              <a:t>, 2008.</a:t>
            </a:r>
          </a:p>
          <a:p>
            <a:r>
              <a:rPr lang="pt-BR" dirty="0" smtClean="0"/>
              <a:t>OpenCV Wiki - </a:t>
            </a:r>
            <a:r>
              <a:rPr lang="pt-BR" dirty="0" smtClean="0">
                <a:hlinkClick r:id="rId2"/>
              </a:rPr>
              <a:t>http://opencv.willowgarage.com/wiki/</a:t>
            </a:r>
            <a:endParaRPr lang="pt-BR" dirty="0" smtClean="0"/>
          </a:p>
          <a:p>
            <a:r>
              <a:rPr lang="pt-BR" dirty="0" err="1" smtClean="0"/>
              <a:t>OpenNet</a:t>
            </a:r>
            <a:r>
              <a:rPr lang="pt-BR" dirty="0" smtClean="0"/>
              <a:t> </a:t>
            </a:r>
            <a:r>
              <a:rPr lang="pt-BR" dirty="0" err="1" smtClean="0"/>
              <a:t>Bulletin</a:t>
            </a:r>
            <a:r>
              <a:rPr lang="pt-BR" dirty="0" smtClean="0"/>
              <a:t> – </a:t>
            </a:r>
            <a:r>
              <a:rPr lang="pt-BR" dirty="0" err="1" smtClean="0"/>
              <a:t>China’s</a:t>
            </a:r>
            <a:r>
              <a:rPr lang="pt-BR" dirty="0" smtClean="0"/>
              <a:t> Green </a:t>
            </a:r>
            <a:r>
              <a:rPr lang="pt-BR" dirty="0" err="1" smtClean="0"/>
              <a:t>Dam</a:t>
            </a:r>
            <a:r>
              <a:rPr lang="pt-BR" dirty="0" smtClean="0"/>
              <a:t>: The </a:t>
            </a:r>
            <a:r>
              <a:rPr lang="pt-BR" dirty="0" err="1" smtClean="0"/>
              <a:t>Implications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Government</a:t>
            </a:r>
            <a:r>
              <a:rPr lang="pt-BR" dirty="0" smtClean="0"/>
              <a:t> </a:t>
            </a:r>
            <a:r>
              <a:rPr lang="pt-BR" dirty="0" err="1" smtClean="0"/>
              <a:t>Control</a:t>
            </a:r>
            <a:r>
              <a:rPr lang="pt-BR" dirty="0" smtClean="0"/>
              <a:t> </a:t>
            </a:r>
            <a:r>
              <a:rPr lang="pt-BR" dirty="0" err="1" smtClean="0"/>
              <a:t>Encroaching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Home PC. Disponível em </a:t>
            </a:r>
            <a:r>
              <a:rPr lang="pt-BR" dirty="0" smtClean="0">
                <a:hlinkClick r:id="rId3"/>
              </a:rPr>
              <a:t>http://opennet.net/sites/opennet.net/files/GreenDam_bulletin.pdf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0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Contato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zinga@icmc.usp.br</a:t>
            </a:r>
          </a:p>
          <a:p>
            <a:r>
              <a:rPr lang="pt-BR" dirty="0" smtClean="0">
                <a:hlinkClick r:id="rId2"/>
              </a:rPr>
              <a:t>http://www.icmc.usp.br/~zinga/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http://viva3d.blogspot.com/</a:t>
            </a:r>
            <a:endParaRPr lang="pt-BR" dirty="0" smtClean="0"/>
          </a:p>
          <a:p>
            <a:r>
              <a:rPr lang="pt-BR" dirty="0" smtClean="0"/>
              <a:t>Intermídia 6-209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62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OBRIGADO!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pic>
        <p:nvPicPr>
          <p:cNvPr id="5122" name="Picture 2" descr="E:\versionados\1-Meus-Artigos\Minicurso-SemComp2011\imagens\semcom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46" y="4876800"/>
            <a:ext cx="2103454" cy="19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0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esperam aprender?</a:t>
            </a:r>
            <a:endParaRPr lang="pt-BR" dirty="0"/>
          </a:p>
        </p:txBody>
      </p:sp>
      <p:pic>
        <p:nvPicPr>
          <p:cNvPr id="2050" name="Picture 2" descr="E:\versionados\1-Meus-Artigos\Minicurso-SemComp2011\imagens\toy_s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versionados\2-Disciplinas\Multimidia\anaglyph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2200"/>
            <a:ext cx="3254151" cy="32004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4184591" y="317757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Kokila" pitchFamily="34" charset="0"/>
                <a:cs typeface="Kokila" pitchFamily="34" charset="0"/>
              </a:rPr>
              <a:t>?</a:t>
            </a:r>
            <a:endParaRPr lang="en-US" sz="9600" dirty="0">
              <a:latin typeface="Kokila" pitchFamily="34" charset="0"/>
              <a:cs typeface="Kokila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695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esperam aprender?</a:t>
            </a:r>
            <a:endParaRPr lang="pt-BR" dirty="0"/>
          </a:p>
        </p:txBody>
      </p:sp>
      <p:pic>
        <p:nvPicPr>
          <p:cNvPr id="2050" name="Picture 2" descr="E:\versionados\1-Meus-Artigos\Minicurso-SemComp2011\imagens\toy_s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versionados\2-Disciplinas\Multimidia\anaglyph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2200"/>
            <a:ext cx="3254151" cy="32004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98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esperam aprender?</a:t>
            </a:r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69082496"/>
              </p:ext>
            </p:extLst>
          </p:nvPr>
        </p:nvGraphicFramePr>
        <p:xfrm>
          <a:off x="685800" y="2362200"/>
          <a:ext cx="3200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129467043"/>
              </p:ext>
            </p:extLst>
          </p:nvPr>
        </p:nvGraphicFramePr>
        <p:xfrm>
          <a:off x="5105400" y="2362200"/>
          <a:ext cx="3254151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35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Agenda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OpenCV 101</a:t>
            </a:r>
          </a:p>
          <a:p>
            <a:r>
              <a:rPr lang="pt-BR" dirty="0" smtClean="0"/>
              <a:t>Imagens: funções básicas</a:t>
            </a:r>
          </a:p>
          <a:p>
            <a:r>
              <a:rPr lang="pt-BR" dirty="0" smtClean="0"/>
              <a:t>Fundamentos 3D estereoscópico</a:t>
            </a:r>
          </a:p>
          <a:p>
            <a:r>
              <a:rPr lang="pt-BR" dirty="0" smtClean="0"/>
              <a:t>Criação de imagem 3D anaglífico</a:t>
            </a:r>
          </a:p>
          <a:p>
            <a:r>
              <a:rPr lang="pt-BR" dirty="0" smtClean="0"/>
              <a:t>Vídeos: funções básicas</a:t>
            </a:r>
          </a:p>
          <a:p>
            <a:r>
              <a:rPr lang="pt-BR" dirty="0" smtClean="0"/>
              <a:t>Criação de vídeo 3D anaglífico</a:t>
            </a:r>
          </a:p>
          <a:p>
            <a:r>
              <a:rPr lang="pt-BR" dirty="0" smtClean="0"/>
              <a:t>Material de referência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535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1664</Words>
  <Application>Microsoft Office PowerPoint</Application>
  <PresentationFormat>Apresentação na tela (4:3)</PresentationFormat>
  <Paragraphs>415</Paragraphs>
  <Slides>52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3" baseType="lpstr">
      <vt:lpstr>Tema do Office</vt:lpstr>
      <vt:lpstr>Criação de imagens e vídeos 3D com OpenCV</vt:lpstr>
      <vt:lpstr>Apresentação</vt:lpstr>
      <vt:lpstr>Página de desambiguação</vt:lpstr>
      <vt:lpstr>Página de desambiguação</vt:lpstr>
      <vt:lpstr>Página de desambiguação</vt:lpstr>
      <vt:lpstr>Página de desambiguação</vt:lpstr>
      <vt:lpstr>Página de desambiguação</vt:lpstr>
      <vt:lpstr>Página de desambiguação</vt:lpstr>
      <vt:lpstr>Agenda</vt:lpstr>
      <vt:lpstr>OpenCV 101</vt:lpstr>
      <vt:lpstr>OpenCV</vt:lpstr>
      <vt:lpstr>OpenCV</vt:lpstr>
      <vt:lpstr>OpenCV</vt:lpstr>
      <vt:lpstr>OpenCV – O que é?</vt:lpstr>
      <vt:lpstr>OpenCV</vt:lpstr>
      <vt:lpstr>OpenCV</vt:lpstr>
      <vt:lpstr>OpenCV – Para que serve?</vt:lpstr>
      <vt:lpstr>OpenCV</vt:lpstr>
      <vt:lpstr>OpenCV</vt:lpstr>
      <vt:lpstr>OpenCV – Como Programo?</vt:lpstr>
      <vt:lpstr>Checkpoint</vt:lpstr>
      <vt:lpstr>Imagens: funções básicas</vt:lpstr>
      <vt:lpstr>Operações</vt:lpstr>
      <vt:lpstr>HighGUI</vt:lpstr>
      <vt:lpstr>cvLoadImage()</vt:lpstr>
      <vt:lpstr>cvNamedWindow()</vt:lpstr>
      <vt:lpstr>cvShowImage()</vt:lpstr>
      <vt:lpstr>cvWaitKey()</vt:lpstr>
      <vt:lpstr>Limpeza</vt:lpstr>
      <vt:lpstr>Operações</vt:lpstr>
      <vt:lpstr>Checkpoint</vt:lpstr>
      <vt:lpstr>IplImage</vt:lpstr>
      <vt:lpstr>IplImage</vt:lpstr>
      <vt:lpstr>IplImage</vt:lpstr>
      <vt:lpstr>IplImage</vt:lpstr>
      <vt:lpstr>IplImage</vt:lpstr>
      <vt:lpstr>Leitura</vt:lpstr>
      <vt:lpstr>Leitura</vt:lpstr>
      <vt:lpstr>Operações</vt:lpstr>
      <vt:lpstr>Region Of Interest (ROI)</vt:lpstr>
      <vt:lpstr>Checkpoint</vt:lpstr>
      <vt:lpstr>Fundamentos 3D estereoscópico</vt:lpstr>
      <vt:lpstr>Checkpoint</vt:lpstr>
      <vt:lpstr>Criação de imagem 3D anaglífico</vt:lpstr>
      <vt:lpstr>Checkpoint</vt:lpstr>
      <vt:lpstr>Vídeos: funções básicas</vt:lpstr>
      <vt:lpstr>Checkpoint</vt:lpstr>
      <vt:lpstr>Criação de vídeo 3D anaglífico</vt:lpstr>
      <vt:lpstr>Dúvidas?</vt:lpstr>
      <vt:lpstr>Referências</vt:lpstr>
      <vt:lpstr>Contato</vt:lpstr>
      <vt:lpstr>OBRIGADO!</vt:lpstr>
    </vt:vector>
  </TitlesOfParts>
  <Company>Intermidia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Ricardo Uihara Zingarelli</dc:creator>
  <cp:lastModifiedBy>Matheus Ricardo Uihara Zingarelli</cp:lastModifiedBy>
  <cp:revision>57</cp:revision>
  <cp:lastPrinted>2011-09-13T17:21:40Z</cp:lastPrinted>
  <dcterms:created xsi:type="dcterms:W3CDTF">2011-09-12T16:58:33Z</dcterms:created>
  <dcterms:modified xsi:type="dcterms:W3CDTF">2011-09-13T17:51:28Z</dcterms:modified>
</cp:coreProperties>
</file>