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  <p:sldId id="268" r:id="rId12"/>
    <p:sldId id="266" r:id="rId13"/>
    <p:sldId id="269" r:id="rId14"/>
    <p:sldId id="267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21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B634C-43FA-40AD-BB48-C3DC7A0AC662}" type="datetimeFigureOut">
              <a:rPr lang="pt-BR" smtClean="0"/>
              <a:t>13/4/2011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 dirty="0" smtClean="0"/>
              <a:t>SCC5811 - Fundamentos de Sistemas Hipermídia e Web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7E03C-8EFE-4EDB-BDEC-C6D6A74A82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498853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EA90C-1FCC-40B1-AD5B-2CF7097BDA84}" type="datetimeFigureOut">
              <a:rPr lang="pt-BR" smtClean="0"/>
              <a:t>13/4/2011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 dirty="0" smtClean="0"/>
              <a:t>SCC5811 - Fundamentos de Sistemas Hipermídia e Web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A4EB8D-ADB3-4151-AFF5-802614BF267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238902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4EB8D-ADB3-4151-AFF5-802614BF2679}" type="slidenum">
              <a:rPr lang="pt-BR" smtClean="0"/>
              <a:t>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SCC5811 - Fundamentos de Sistemas Hipermídia e Web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955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4569-68E8-4B7E-B7FE-80F0A46F2282}" type="datetime1">
              <a:rPr lang="pt-BR" smtClean="0"/>
              <a:t>13/4/2011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SCC5811 - Fundamentos de Sistemas Hipermídia e Web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34EC-2B8A-4EC7-9DC1-6377D6C8D6FE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2206-7A73-4A34-BC45-9ECA0F05D940}" type="datetime1">
              <a:rPr lang="pt-BR" smtClean="0"/>
              <a:t>13/4/2011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SCC5811 - Fundamentos de Sistemas Hipermídia e Web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34EC-2B8A-4EC7-9DC1-6377D6C8D6FE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320F-F4C4-477A-A579-2D8B47424771}" type="datetime1">
              <a:rPr lang="pt-BR" smtClean="0"/>
              <a:t>13/4/2011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SCC5811 - Fundamentos de Sistemas Hipermídia e Web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34EC-2B8A-4EC7-9DC1-6377D6C8D6FE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DA460-8301-464C-962F-08BAEE1AAC3F}" type="datetime1">
              <a:rPr lang="pt-BR" smtClean="0"/>
              <a:t>13/4/2011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SCC5811 - Fundamentos de Sistemas Hipermídia e Web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34EC-2B8A-4EC7-9DC1-6377D6C8D6FE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20DF-E9DB-4DB4-9565-25B8230AC64B}" type="datetime1">
              <a:rPr lang="pt-BR" smtClean="0"/>
              <a:t>13/4/2011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SCC5811 - Fundamentos de Sistemas Hipermídia e Web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34EC-2B8A-4EC7-9DC1-6377D6C8D6FE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E318-772E-42C5-80D2-0B883C71C73D}" type="datetime1">
              <a:rPr lang="pt-BR" smtClean="0"/>
              <a:t>13/4/2011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SCC5811 - Fundamentos de Sistemas Hipermídia e Web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34EC-2B8A-4EC7-9DC1-6377D6C8D6FE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0A406-DA23-4B04-A03C-5A89EDBF84A9}" type="datetime1">
              <a:rPr lang="pt-BR" smtClean="0"/>
              <a:t>13/4/2011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SCC5811 - Fundamentos de Sistemas Hipermídia e Web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34EC-2B8A-4EC7-9DC1-6377D6C8D6FE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5177-2CC6-4640-96F2-B319BD48A6D9}" type="datetime1">
              <a:rPr lang="pt-BR" smtClean="0"/>
              <a:t>13/4/2011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SCC5811 - Fundamentos de Sistemas Hipermídia e Web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34EC-2B8A-4EC7-9DC1-6377D6C8D6FE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E1A0-6D50-4577-BC87-78483456AE2D}" type="datetime1">
              <a:rPr lang="pt-BR" smtClean="0"/>
              <a:t>13/4/2011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SCC5811 - Fundamentos de Sistemas Hipermídia e Web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34EC-2B8A-4EC7-9DC1-6377D6C8D6FE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1AFAF-7BB3-46C6-B288-0D53E582FE32}" type="datetime1">
              <a:rPr lang="pt-BR" smtClean="0"/>
              <a:t>13/4/2011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SCC5811 - Fundamentos de Sistemas Hipermídia e Web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34EC-2B8A-4EC7-9DC1-6377D6C8D6FE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4F74-9B19-4A52-9634-3E66BD36637D}" type="datetime1">
              <a:rPr lang="pt-BR" smtClean="0"/>
              <a:t>13/4/2011</a:t>
            </a:fld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8DB34EC-2B8A-4EC7-9DC1-6377D6C8D6FE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dirty="0" smtClean="0"/>
              <a:t>SCC5811 - Fundamentos de Sistemas Hipermídia e Web</a:t>
            </a:r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8DB34EC-2B8A-4EC7-9DC1-6377D6C8D6FE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pt-BR" dirty="0" smtClean="0"/>
              <a:t>SCC5811 - Fundamentos de Sistemas Hipermídia e Web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1DFBC20-B095-45DC-994D-473F9886A934}" type="datetime1">
              <a:rPr lang="pt-BR" smtClean="0"/>
              <a:t>13/4/2011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cl.org.br/exemplos/exemplo01_30.zip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cmc.usp.br/~zinga/NCLCreator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jqueryui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ttrojahn@icmc.usp.br" TargetMode="External"/><Relationship Id="rId2" Type="http://schemas.openxmlformats.org/officeDocument/2006/relationships/hyperlink" Target="mailto:zinga@icmc.usp.br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Interface Gráfica Online para Geração Automática de Arquivos NCL</a:t>
            </a:r>
            <a:endParaRPr lang="pt-BR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7486600" cy="2169368"/>
          </a:xfrm>
        </p:spPr>
        <p:txBody>
          <a:bodyPr>
            <a:normAutofit/>
          </a:bodyPr>
          <a:lstStyle/>
          <a:p>
            <a:r>
              <a:rPr lang="pt-BR" dirty="0" smtClean="0"/>
              <a:t>Matheus Ricardo Uihara Zingarelli - 5377855</a:t>
            </a:r>
          </a:p>
          <a:p>
            <a:r>
              <a:rPr lang="pt-BR" dirty="0" smtClean="0"/>
              <a:t>Tiago Henrique Trojahn – 7484581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sz="1800" dirty="0" smtClean="0"/>
              <a:t>Instituto de Ciências Matemáticas e de Computação – ICMC – USP São Carlos</a:t>
            </a:r>
          </a:p>
          <a:p>
            <a:r>
              <a:rPr lang="pt-BR" sz="1800" dirty="0"/>
              <a:t>SCC5811 - Fundamentos de Sistemas Hipermídia e Web</a:t>
            </a:r>
          </a:p>
        </p:txBody>
      </p:sp>
    </p:spTree>
    <p:extLst>
      <p:ext uri="{BB962C8B-B14F-4D97-AF65-F5344CB8AC3E}">
        <p14:creationId xmlns:p14="http://schemas.microsoft.com/office/powerpoint/2010/main" val="114350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de cantos arredondados 15"/>
          <p:cNvSpPr/>
          <p:nvPr/>
        </p:nvSpPr>
        <p:spPr>
          <a:xfrm>
            <a:off x="1691489" y="1959223"/>
            <a:ext cx="3960440" cy="36724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5781734" y="1959223"/>
            <a:ext cx="1670586" cy="30963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2181334" y="2291643"/>
            <a:ext cx="2448272" cy="1971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2397358" y="2499283"/>
            <a:ext cx="576064" cy="3960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2397358" y="3061492"/>
            <a:ext cx="576064" cy="3960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2397358" y="3597405"/>
            <a:ext cx="576064" cy="3960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3117438" y="2535287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Voto 1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3117438" y="3102059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Voto 2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3147881" y="3606115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Voto 3</a:t>
            </a:r>
            <a:endParaRPr lang="pt-BR" dirty="0"/>
          </a:p>
        </p:txBody>
      </p:sp>
      <p:sp>
        <p:nvSpPr>
          <p:cNvPr id="21" name="Seta para baixo 20"/>
          <p:cNvSpPr/>
          <p:nvPr/>
        </p:nvSpPr>
        <p:spPr>
          <a:xfrm>
            <a:off x="3491880" y="5055567"/>
            <a:ext cx="432048" cy="12961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1259632" y="6351711"/>
            <a:ext cx="4918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Janela de Preview</a:t>
            </a:r>
            <a:endParaRPr lang="pt-BR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Seta para baixo 24"/>
          <p:cNvSpPr/>
          <p:nvPr/>
        </p:nvSpPr>
        <p:spPr>
          <a:xfrm rot="8689322">
            <a:off x="1593545" y="1527175"/>
            <a:ext cx="432048" cy="129614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45952" y="1188608"/>
            <a:ext cx="2462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C00000"/>
                </a:solidFill>
              </a:rPr>
              <a:t>Aplicação</a:t>
            </a:r>
            <a:endParaRPr lang="pt-BR" sz="2400" dirty="0">
              <a:solidFill>
                <a:srgbClr val="C00000"/>
              </a:solidFill>
            </a:endParaRPr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SCC5811 - Fundamentos de Sistemas Hipermídia e Web</a:t>
            </a:r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5940152" y="2636912"/>
            <a:ext cx="1368152" cy="3240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Criar Região</a:t>
            </a:r>
            <a:endParaRPr lang="pt-BR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5932951" y="3204266"/>
            <a:ext cx="1368152" cy="3240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Criar Texto</a:t>
            </a:r>
            <a:endParaRPr lang="pt-BR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5932951" y="3771038"/>
            <a:ext cx="1368152" cy="3240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Adicionar Vídeo</a:t>
            </a:r>
            <a:endParaRPr lang="pt-BR" sz="1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932951" y="2054461"/>
            <a:ext cx="1375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Toolbox</a:t>
            </a:r>
            <a:endParaRPr lang="pt-BR" sz="2400" dirty="0">
              <a:solidFill>
                <a:schemeClr val="bg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5907760" y="5307595"/>
            <a:ext cx="1368152" cy="32403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Gerar NCL</a:t>
            </a:r>
            <a:endParaRPr lang="pt-BR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5932951" y="4329100"/>
            <a:ext cx="1368152" cy="3240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Adicionar Imagem</a:t>
            </a:r>
            <a:endParaRPr lang="pt-BR" sz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34EC-2B8A-4EC7-9DC1-6377D6C8D6FE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969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SCC5811 - Fundamentos de Sistemas Hipermídia e Web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34EC-2B8A-4EC7-9DC1-6377D6C8D6FE}" type="slidenum">
              <a:rPr lang="pt-BR" smtClean="0"/>
              <a:t>11</a:t>
            </a:fld>
            <a:endParaRPr lang="pt-BR" dirty="0"/>
          </a:p>
        </p:txBody>
      </p:sp>
      <p:pic>
        <p:nvPicPr>
          <p:cNvPr id="10" name="Espaço Reservado para Conteúdo 9" descr="C:\Documents and Settings\Matheus\Desktop\Mestrado\2-Disciplinas\Hipermidia\Projeto\exemplo01.ncl - Notepad++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5" t="11285" r="8200" b="4059"/>
          <a:stretch/>
        </p:blipFill>
        <p:spPr>
          <a:xfrm>
            <a:off x="3369390" y="0"/>
            <a:ext cx="3673822" cy="5147914"/>
          </a:xfrm>
        </p:spPr>
      </p:pic>
      <p:pic>
        <p:nvPicPr>
          <p:cNvPr id="11" name="Imagem 10" descr="C:\Documents and Settings\Matheus\Desktop\Mestrado\2-Disciplinas\Hipermidia\Projeto\exemplo01.ncl - Notepad++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4" t="67199" r="5226" b="3941"/>
          <a:stretch/>
        </p:blipFill>
        <p:spPr>
          <a:xfrm>
            <a:off x="3370804" y="5162678"/>
            <a:ext cx="3649000" cy="1678082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171422" y="6440650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Referência</a:t>
            </a:r>
            <a:endParaRPr lang="pt-BR" sz="1000" dirty="0" smtClean="0">
              <a:hlinkClick r:id="rId4"/>
            </a:endParaRPr>
          </a:p>
          <a:p>
            <a:r>
              <a:rPr lang="pt-BR" sz="1000" dirty="0" smtClean="0">
                <a:hlinkClick r:id="rId4"/>
              </a:rPr>
              <a:t>http</a:t>
            </a:r>
            <a:r>
              <a:rPr lang="pt-BR" sz="1000" dirty="0">
                <a:hlinkClick r:id="rId4"/>
              </a:rPr>
              <a:t>://</a:t>
            </a:r>
            <a:r>
              <a:rPr lang="pt-BR" sz="1000" dirty="0" smtClean="0">
                <a:hlinkClick r:id="rId4"/>
              </a:rPr>
              <a:t>www.ncl.org.br/exemplos/exemplo01_30.zip</a:t>
            </a:r>
            <a:r>
              <a:rPr lang="pt-BR" sz="1000" dirty="0" smtClean="0"/>
              <a:t> 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351484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http://www.icmc.usp.br/~zinga/NCLCreator</a:t>
            </a:r>
            <a:r>
              <a:rPr lang="pt-BR" dirty="0" smtClean="0">
                <a:hlinkClick r:id="rId2"/>
              </a:rPr>
              <a:t>/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SCC5811 - Fundamentos de Sistemas Hipermídia e Web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34EC-2B8A-4EC7-9DC1-6377D6C8D6FE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57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www.ncl.org.br/exemplos/index_30.html</a:t>
            </a:r>
          </a:p>
          <a:p>
            <a:r>
              <a:rPr lang="pt-BR" dirty="0">
                <a:hlinkClick r:id="rId2"/>
              </a:rPr>
              <a:t>http://www.telemidia.puc-rio.br/pt/index.html</a:t>
            </a:r>
          </a:p>
          <a:p>
            <a:r>
              <a:rPr lang="pt-BR" dirty="0" smtClean="0">
                <a:hlinkClick r:id="rId2"/>
              </a:rPr>
              <a:t>http</a:t>
            </a:r>
            <a:r>
              <a:rPr lang="pt-BR" dirty="0">
                <a:hlinkClick r:id="rId2"/>
              </a:rPr>
              <a:t>://jqueryui.com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SCC5811 - Fundamentos de Sistemas Hipermídia e Web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34EC-2B8A-4EC7-9DC1-6377D6C8D6FE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604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Obrigado!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Matheus Ricardo Uihara Zingarelli </a:t>
            </a:r>
            <a:r>
              <a:rPr lang="pt-BR" dirty="0" smtClean="0"/>
              <a:t>– </a:t>
            </a:r>
            <a:r>
              <a:rPr lang="pt-BR" dirty="0" smtClean="0">
                <a:hlinkClick r:id="rId2"/>
              </a:rPr>
              <a:t>zinga@icmc.usp.br</a:t>
            </a:r>
            <a:r>
              <a:rPr lang="pt-BR" dirty="0" smtClean="0"/>
              <a:t> </a:t>
            </a:r>
          </a:p>
          <a:p>
            <a:r>
              <a:rPr lang="pt-BR" dirty="0" smtClean="0"/>
              <a:t>Tiago </a:t>
            </a:r>
            <a:r>
              <a:rPr lang="pt-BR" dirty="0"/>
              <a:t>Henrique Trojahn – </a:t>
            </a:r>
            <a:r>
              <a:rPr lang="pt-BR" dirty="0" smtClean="0">
                <a:hlinkClick r:id="rId3"/>
              </a:rPr>
              <a:t>ttrojahn@icmc.usp.br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SCC5811 - Fundamentos de Sistemas Hipermídia e Web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34EC-2B8A-4EC7-9DC1-6377D6C8D6FE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6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Índice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Proposta</a:t>
            </a:r>
          </a:p>
          <a:p>
            <a:r>
              <a:rPr lang="pt-BR" dirty="0" smtClean="0"/>
              <a:t>Motivação</a:t>
            </a:r>
          </a:p>
          <a:p>
            <a:r>
              <a:rPr lang="pt-BR" dirty="0" smtClean="0"/>
              <a:t>Objetivo</a:t>
            </a:r>
          </a:p>
          <a:p>
            <a:r>
              <a:rPr lang="pt-BR" dirty="0" smtClean="0"/>
              <a:t>Tecnologias</a:t>
            </a:r>
          </a:p>
          <a:p>
            <a:r>
              <a:rPr lang="pt-BR" dirty="0" smtClean="0"/>
              <a:t>Exemplo</a:t>
            </a:r>
          </a:p>
          <a:p>
            <a:r>
              <a:rPr lang="pt-BR" dirty="0" smtClean="0"/>
              <a:t>Demo</a:t>
            </a:r>
          </a:p>
          <a:p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SCC5811 - Fundamentos de Sistemas Hipermídia e Web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34EC-2B8A-4EC7-9DC1-6377D6C8D6FE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437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Criação de aplicação web para auxiliar o desenvolvimento de aplicativos para a TV Digital Brasileira.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SCC5811 - Fundamentos de Sistemas Hipermídia e Web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34EC-2B8A-4EC7-9DC1-6377D6C8D6FE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622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 sinal do Sistema Brasileiro de Televisão Digital (SBTVD) está se expandindo e já atinge a maioria das capitais e grandes cidades brasileiras.</a:t>
            </a:r>
          </a:p>
          <a:p>
            <a:pPr algn="just"/>
            <a:r>
              <a:rPr lang="pt-BR" dirty="0" smtClean="0"/>
              <a:t>O desenvolvimento de aplicativos, até o momento, é feita codificando diretamente o arquivo ou através do auxílio de uma ferramenta GUI </a:t>
            </a:r>
            <a:r>
              <a:rPr lang="pt-BR" i="1" dirty="0" smtClean="0"/>
              <a:t>deprecated</a:t>
            </a:r>
            <a:r>
              <a:rPr lang="pt-BR" i="1" dirty="0"/>
              <a:t> </a:t>
            </a:r>
            <a:r>
              <a:rPr lang="pt-BR" dirty="0" smtClean="0"/>
              <a:t>(Composer). </a:t>
            </a:r>
          </a:p>
          <a:p>
            <a:pPr algn="just"/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SCC5811 - Fundamentos de Sistemas Hipermídia e Web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34EC-2B8A-4EC7-9DC1-6377D6C8D6FE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912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Criação de uma aplicação web com uma interface gráfica para design de aplicativos simples para o SBTVD e posterior importação em um arquivo NCL.</a:t>
            </a:r>
          </a:p>
          <a:p>
            <a:pPr lvl="1" algn="just"/>
            <a:r>
              <a:rPr lang="pt-BR" dirty="0" smtClean="0"/>
              <a:t>Não é necessário instalar softwares específicas.</a:t>
            </a:r>
          </a:p>
          <a:p>
            <a:pPr lvl="1" algn="just"/>
            <a:r>
              <a:rPr lang="pt-BR" dirty="0" smtClean="0"/>
              <a:t>Agiliza as etapas iniciais do desenvolvimento.</a:t>
            </a:r>
          </a:p>
          <a:p>
            <a:pPr lvl="1" algn="just"/>
            <a:r>
              <a:rPr lang="pt-BR" dirty="0" smtClean="0"/>
              <a:t>“Padronização” entre aplicativos diferentes.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SCC5811 - Fundamentos de Sistemas Hipermídia e Web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34EC-2B8A-4EC7-9DC1-6377D6C8D6FE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663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Tecnologias - A linguagem NCL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 NCL é uma linguagem declarativa baseada em XML, com o uso de tags criadas especificamente para ela.</a:t>
            </a:r>
          </a:p>
          <a:p>
            <a:pPr algn="just"/>
            <a:r>
              <a:rPr lang="pt-BR" dirty="0" smtClean="0"/>
              <a:t>Exemplo de tags utilizadas:</a:t>
            </a:r>
          </a:p>
          <a:p>
            <a:pPr lvl="1" algn="just"/>
            <a:r>
              <a:rPr lang="pt-BR" dirty="0" smtClean="0"/>
              <a:t>&lt;region&gt;, &lt;regionBase&gt;, &lt;descriptor&gt;, &lt;ncl&gt;...</a:t>
            </a:r>
          </a:p>
          <a:p>
            <a:pPr lvl="1" algn="just"/>
            <a:r>
              <a:rPr lang="pt-BR" dirty="0" smtClean="0"/>
              <a:t>&lt;media&gt;, &lt;port&gt;, &lt;property&gt;, &lt;link&gt;...</a:t>
            </a:r>
          </a:p>
          <a:p>
            <a:pPr algn="just"/>
            <a:r>
              <a:rPr lang="pt-BR" dirty="0" smtClean="0"/>
              <a:t>Possui o foco em auxiliar os desenvolvedores unindo o controle espacial e temporal das informações.</a:t>
            </a:r>
          </a:p>
          <a:p>
            <a:pPr algn="just"/>
            <a:r>
              <a:rPr lang="pt-BR" dirty="0" smtClean="0"/>
              <a:t>Desenvolvida pela PUC-Rio e, atualmente, na versão 3.0.</a:t>
            </a:r>
          </a:p>
          <a:p>
            <a:pPr algn="just"/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SCC5811 - Fundamentos de Sistemas Hipermídia e Web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34EC-2B8A-4EC7-9DC1-6377D6C8D6FE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412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 - A linguagem </a:t>
            </a:r>
            <a:r>
              <a:rPr lang="pt-BR" dirty="0" smtClean="0"/>
              <a:t>NCL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251520" y="1412776"/>
            <a:ext cx="3744416" cy="28083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611560" y="1700808"/>
            <a:ext cx="1008112" cy="12961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6" name="Picture 2" descr="http://doctorpe.com.br/blog/wp-content/uploads/2010/09/pinguim001_madagascar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84" y="1691212"/>
            <a:ext cx="990088" cy="1243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fotos.imagensporfavor.com/img/pics/glitters/b/baleia-732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258870"/>
            <a:ext cx="1488164" cy="111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4283968" y="1522239"/>
            <a:ext cx="34563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Localidade </a:t>
            </a:r>
          </a:p>
          <a:p>
            <a:r>
              <a:rPr lang="pt-BR" sz="3200" b="1" dirty="0" smtClean="0"/>
              <a:t>Espacial</a:t>
            </a:r>
            <a:endParaRPr lang="pt-BR" sz="3200" b="1" dirty="0"/>
          </a:p>
        </p:txBody>
      </p:sp>
      <p:sp>
        <p:nvSpPr>
          <p:cNvPr id="9" name="Elipse 8"/>
          <p:cNvSpPr/>
          <p:nvPr/>
        </p:nvSpPr>
        <p:spPr>
          <a:xfrm>
            <a:off x="840843" y="5504256"/>
            <a:ext cx="792088" cy="7200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 smtClean="0"/>
              <a:t>1</a:t>
            </a:r>
            <a:endParaRPr lang="pt-BR" sz="3200" dirty="0"/>
          </a:p>
        </p:txBody>
      </p:sp>
      <p:sp>
        <p:nvSpPr>
          <p:cNvPr id="15" name="Seta para a direita 14"/>
          <p:cNvSpPr/>
          <p:nvPr/>
        </p:nvSpPr>
        <p:spPr>
          <a:xfrm>
            <a:off x="1835696" y="5630270"/>
            <a:ext cx="1512168" cy="468052"/>
          </a:xfrm>
          <a:prstGeom prst="rightArrow">
            <a:avLst/>
          </a:prstGeom>
        </p:spPr>
        <p:style>
          <a:lnRef idx="2">
            <a:schemeClr val="dk1"/>
          </a:lnRef>
          <a:fillRef idx="1003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Elipse 15"/>
          <p:cNvSpPr/>
          <p:nvPr/>
        </p:nvSpPr>
        <p:spPr>
          <a:xfrm>
            <a:off x="3491880" y="5504256"/>
            <a:ext cx="792088" cy="7200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 smtClean="0"/>
              <a:t>2</a:t>
            </a:r>
            <a:endParaRPr lang="pt-BR" sz="3200" dirty="0"/>
          </a:p>
        </p:txBody>
      </p:sp>
      <p:sp>
        <p:nvSpPr>
          <p:cNvPr id="13" name="Seta para a direita listrada 12"/>
          <p:cNvSpPr/>
          <p:nvPr/>
        </p:nvSpPr>
        <p:spPr>
          <a:xfrm>
            <a:off x="179646" y="5438736"/>
            <a:ext cx="517315" cy="851120"/>
          </a:xfrm>
          <a:prstGeom prst="strip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35496" y="5075892"/>
            <a:ext cx="66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Start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2123728" y="526055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End</a:t>
            </a:r>
            <a:endParaRPr lang="pt-BR" dirty="0"/>
          </a:p>
        </p:txBody>
      </p:sp>
      <p:sp>
        <p:nvSpPr>
          <p:cNvPr id="20" name="Elipse 19"/>
          <p:cNvSpPr/>
          <p:nvPr/>
        </p:nvSpPr>
        <p:spPr>
          <a:xfrm>
            <a:off x="4932040" y="4298101"/>
            <a:ext cx="792088" cy="720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3</a:t>
            </a:r>
          </a:p>
        </p:txBody>
      </p:sp>
      <p:sp>
        <p:nvSpPr>
          <p:cNvPr id="21" name="Elipse 20"/>
          <p:cNvSpPr/>
          <p:nvPr/>
        </p:nvSpPr>
        <p:spPr>
          <a:xfrm>
            <a:off x="5148064" y="6093296"/>
            <a:ext cx="792088" cy="72008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 smtClean="0"/>
              <a:t>4</a:t>
            </a:r>
            <a:endParaRPr lang="pt-BR" sz="3200" dirty="0"/>
          </a:p>
        </p:txBody>
      </p:sp>
      <p:sp>
        <p:nvSpPr>
          <p:cNvPr id="22" name="Seta para a direita 21"/>
          <p:cNvSpPr/>
          <p:nvPr/>
        </p:nvSpPr>
        <p:spPr>
          <a:xfrm rot="19208740">
            <a:off x="4181185" y="5026531"/>
            <a:ext cx="936104" cy="468052"/>
          </a:xfrm>
          <a:prstGeom prst="rightArrow">
            <a:avLst/>
          </a:prstGeom>
        </p:spPr>
        <p:style>
          <a:lnRef idx="2">
            <a:schemeClr val="dk1"/>
          </a:lnRef>
          <a:fillRef idx="1003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Seta para a direita 22"/>
          <p:cNvSpPr/>
          <p:nvPr/>
        </p:nvSpPr>
        <p:spPr>
          <a:xfrm rot="1311451">
            <a:off x="4317614" y="6044055"/>
            <a:ext cx="787805" cy="381755"/>
          </a:xfrm>
          <a:prstGeom prst="rightArrow">
            <a:avLst/>
          </a:prstGeom>
        </p:spPr>
        <p:style>
          <a:lnRef idx="2">
            <a:schemeClr val="dk1"/>
          </a:lnRef>
          <a:fillRef idx="1003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3887924" y="4780955"/>
            <a:ext cx="761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00:30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649237" y="5733256"/>
            <a:ext cx="129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01:15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6012160" y="4965621"/>
            <a:ext cx="34563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Localidade </a:t>
            </a:r>
          </a:p>
          <a:p>
            <a:r>
              <a:rPr lang="pt-BR" sz="3200" b="1" dirty="0" smtClean="0"/>
              <a:t>Temporal</a:t>
            </a:r>
            <a:endParaRPr lang="pt-BR" sz="3200" b="1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SCC5811 - Fundamentos de Sistemas Hipermídia e Web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34EC-2B8A-4EC7-9DC1-6377D6C8D6FE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393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/>
      <p:bldP spid="9" grpId="0" animBg="1"/>
      <p:bldP spid="15" grpId="0" animBg="1"/>
      <p:bldP spid="16" grpId="0" animBg="1"/>
      <p:bldP spid="13" grpId="0" animBg="1"/>
      <p:bldP spid="14" grpId="0"/>
      <p:bldP spid="17" grpId="0"/>
      <p:bldP spid="20" grpId="0" animBg="1"/>
      <p:bldP spid="21" grpId="0" animBg="1"/>
      <p:bldP spid="22" grpId="0" animBg="1"/>
      <p:bldP spid="23" grpId="0" animBg="1"/>
      <p:bldP spid="18" grpId="0"/>
      <p:bldP spid="19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Tecnologias – jQuery UI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UI – </a:t>
            </a:r>
            <a:r>
              <a:rPr lang="pt-BR" i="1" dirty="0" smtClean="0"/>
              <a:t>User Interface</a:t>
            </a:r>
          </a:p>
          <a:p>
            <a:pPr lvl="1"/>
            <a:r>
              <a:rPr lang="pt-BR" i="1" dirty="0" smtClean="0"/>
              <a:t>Widgets</a:t>
            </a:r>
            <a:r>
              <a:rPr lang="pt-BR" dirty="0"/>
              <a:t> </a:t>
            </a:r>
            <a:r>
              <a:rPr lang="pt-BR" dirty="0" smtClean="0"/>
              <a:t>-&gt; interação e customização</a:t>
            </a:r>
          </a:p>
          <a:p>
            <a:pPr lvl="1"/>
            <a:r>
              <a:rPr lang="pt-BR" dirty="0" smtClean="0"/>
              <a:t>jQuery -&gt; padronização</a:t>
            </a:r>
          </a:p>
          <a:p>
            <a:r>
              <a:rPr lang="pt-BR" i="1" dirty="0" smtClean="0"/>
              <a:t>Plugins</a:t>
            </a:r>
            <a:r>
              <a:rPr lang="pt-BR" dirty="0" smtClean="0"/>
              <a:t> para interação com a aplicação Web ao estilo de interação com Desktop</a:t>
            </a:r>
          </a:p>
          <a:p>
            <a:pPr lvl="2"/>
            <a:r>
              <a:rPr lang="pt-BR" dirty="0" smtClean="0"/>
              <a:t>Draggable</a:t>
            </a:r>
          </a:p>
          <a:p>
            <a:pPr lvl="2"/>
            <a:r>
              <a:rPr lang="pt-BR" dirty="0" smtClean="0"/>
              <a:t>Selectable</a:t>
            </a:r>
          </a:p>
          <a:p>
            <a:pPr lvl="2"/>
            <a:r>
              <a:rPr lang="pt-BR" dirty="0" smtClean="0"/>
              <a:t>Resizable</a:t>
            </a:r>
          </a:p>
          <a:p>
            <a:pPr lvl="1"/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SCC5811 - Fundamentos de Sistemas Hipermídia e Web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34EC-2B8A-4EC7-9DC1-6377D6C8D6FE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361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 – </a:t>
            </a:r>
            <a:r>
              <a:rPr lang="pt-BR" dirty="0" smtClean="0"/>
              <a:t>PHP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Ponte entre jQuery UI e NCL</a:t>
            </a:r>
          </a:p>
          <a:p>
            <a:r>
              <a:rPr lang="pt-BR" dirty="0" smtClean="0"/>
              <a:t>Captura dos dados criados com javascript e criação da estrutura XML do arquivo NCL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SCC5811 - Fundamentos de Sistemas Hipermídia e Web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34EC-2B8A-4EC7-9DC1-6377D6C8D6FE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037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ência">
  <a:themeElements>
    <a:clrScheme name="Adjacê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Escritório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151</TotalTime>
  <Words>503</Words>
  <Application>Microsoft Office PowerPoint</Application>
  <PresentationFormat>Apresentação na tela (4:3)</PresentationFormat>
  <Paragraphs>107</Paragraphs>
  <Slides>14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Adjacência</vt:lpstr>
      <vt:lpstr>Interface Gráfica Online para Geração Automática de Arquivos NCL</vt:lpstr>
      <vt:lpstr>Índice</vt:lpstr>
      <vt:lpstr>Proposta</vt:lpstr>
      <vt:lpstr>Motivação</vt:lpstr>
      <vt:lpstr>Objetivo</vt:lpstr>
      <vt:lpstr>Tecnologias - A linguagem NCL</vt:lpstr>
      <vt:lpstr>Tecnologias - A linguagem NCL</vt:lpstr>
      <vt:lpstr>Tecnologias – jQuery UI</vt:lpstr>
      <vt:lpstr>Tecnologias – PHP</vt:lpstr>
      <vt:lpstr>Exemplo</vt:lpstr>
      <vt:lpstr>Exemplo</vt:lpstr>
      <vt:lpstr>Demo</vt:lpstr>
      <vt:lpstr>Referências</vt:lpstr>
      <vt:lpstr>Obrigado!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 Gráfica Online para Geração Automática de Arquivos NCL</dc:title>
  <dc:creator>Tiago Henrique Trojahn</dc:creator>
  <cp:lastModifiedBy>matheus</cp:lastModifiedBy>
  <cp:revision>19</cp:revision>
  <dcterms:created xsi:type="dcterms:W3CDTF">2011-04-11T18:51:41Z</dcterms:created>
  <dcterms:modified xsi:type="dcterms:W3CDTF">2011-04-13T14:21:29Z</dcterms:modified>
</cp:coreProperties>
</file>