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8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FF71"/>
    <a:srgbClr val="6565FF"/>
    <a:srgbClr val="FF5353"/>
    <a:srgbClr val="FF7C80"/>
    <a:srgbClr val="0000FF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28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6/9/2011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35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6/9/2011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08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6/9/2011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21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6/9/2011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35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6/9/2011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51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6/9/2011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17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6/9/2011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31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6/9/2011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65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6/9/2011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31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6/9/2011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70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6/9/2011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23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A8D8A-9BF6-4F09-B8D2-3E331CA72F09}" type="datetimeFigureOut">
              <a:rPr lang="pt-BR" smtClean="0"/>
              <a:t>6/9/2011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13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Imagens </a:t>
            </a:r>
            <a:r>
              <a:rPr lang="pt-BR" dirty="0" err="1" smtClean="0"/>
              <a:t>Quali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Matheus Ricardo Uihara Zingarelli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0681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 estéreo original e revertido</a:t>
            </a: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-1692696" y="1196752"/>
            <a:ext cx="11849100" cy="7570132"/>
            <a:chOff x="-1692696" y="1196752"/>
            <a:chExt cx="11849100" cy="7570132"/>
          </a:xfrm>
        </p:grpSpPr>
        <p:pic>
          <p:nvPicPr>
            <p:cNvPr id="2050" name="Picture 2" descr="C:\Documents and Settings\Matheus\Desktop\Mestrado\1-Meus-Artigos\WebMedia11\old01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92696" y="1196752"/>
              <a:ext cx="11849100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Documents and Settings\Matheus\Desktop\Mestrado\1-Meus-Artigos\WebMedia11\old01-anaglyph-reversed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92696" y="5085184"/>
              <a:ext cx="11849100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aixaDeTexto 3"/>
            <p:cNvSpPr txBox="1"/>
            <p:nvPr/>
          </p:nvSpPr>
          <p:spPr>
            <a:xfrm>
              <a:off x="4002464" y="4509120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(A)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002464" y="8397552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(B)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555048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DSCQS</a:t>
            </a:r>
            <a:endParaRPr lang="pt-BR" dirty="0"/>
          </a:p>
        </p:txBody>
      </p:sp>
      <p:grpSp>
        <p:nvGrpSpPr>
          <p:cNvPr id="22" name="Grupo 21"/>
          <p:cNvGrpSpPr/>
          <p:nvPr/>
        </p:nvGrpSpPr>
        <p:grpSpPr>
          <a:xfrm>
            <a:off x="755576" y="2781300"/>
            <a:ext cx="7605796" cy="1727820"/>
            <a:chOff x="755576" y="2781300"/>
            <a:chExt cx="7605796" cy="172782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2781300"/>
              <a:ext cx="7605796" cy="1727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tângulo 4"/>
            <p:cNvSpPr/>
            <p:nvPr/>
          </p:nvSpPr>
          <p:spPr>
            <a:xfrm>
              <a:off x="1043608" y="2960948"/>
              <a:ext cx="879260" cy="1116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987824" y="2960948"/>
              <a:ext cx="879260" cy="1260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4716016" y="2960948"/>
              <a:ext cx="879260" cy="1116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6588224" y="2960948"/>
              <a:ext cx="879260" cy="1260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1007604" y="3284984"/>
              <a:ext cx="95126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Original ou processado</a:t>
              </a:r>
              <a:endParaRPr lang="pt-BR" sz="12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2828644" y="3284984"/>
              <a:ext cx="95126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Original ou processado</a:t>
              </a:r>
              <a:endParaRPr lang="pt-BR" sz="12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724896" y="3284984"/>
              <a:ext cx="95126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Original ou processado</a:t>
              </a:r>
              <a:endParaRPr lang="pt-BR" sz="1200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588224" y="3284984"/>
              <a:ext cx="95126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Original ou processado</a:t>
              </a:r>
              <a:endParaRPr lang="pt-BR" sz="1200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2195736" y="2924944"/>
              <a:ext cx="432048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995936" y="2960948"/>
              <a:ext cx="432048" cy="1116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940152" y="2924944"/>
              <a:ext cx="432048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7740352" y="2917252"/>
              <a:ext cx="432048" cy="1159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123728" y="2910135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Tela Cinza</a:t>
              </a:r>
              <a:endParaRPr lang="pt-BR" sz="12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982410" y="2910135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Tela Cinza</a:t>
              </a:r>
              <a:endParaRPr lang="pt-BR" sz="12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833081" y="2874131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Tela Cinza</a:t>
              </a:r>
              <a:endParaRPr lang="pt-BR" sz="12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668344" y="2874131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Tela Cinza</a:t>
              </a:r>
              <a:endParaRPr lang="pt-BR" sz="12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1324380" y="2956301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A</a:t>
              </a:r>
              <a:endParaRPr lang="pt-BR" sz="1600" dirty="0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3188592" y="294643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B</a:t>
              </a:r>
              <a:endParaRPr lang="pt-BR" sz="1600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5075208" y="2971690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A</a:t>
              </a:r>
              <a:endParaRPr lang="pt-BR" sz="1600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939420" y="2961819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B</a:t>
              </a:r>
              <a:endParaRPr lang="pt-BR" sz="1600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331594" y="3882534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8 s</a:t>
              </a:r>
              <a:endParaRPr lang="pt-BR" sz="1400" dirty="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2195736" y="3882534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2 s</a:t>
              </a:r>
              <a:endParaRPr lang="pt-BR" sz="1400" dirty="0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3131840" y="3882533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8 s</a:t>
              </a:r>
              <a:endParaRPr lang="pt-BR" sz="1400" dirty="0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4041340" y="3882533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2 s</a:t>
              </a:r>
              <a:endParaRPr lang="pt-BR" sz="1400" dirty="0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5007208" y="3882532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8 s</a:t>
              </a:r>
              <a:endParaRPr lang="pt-BR" sz="1400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5916708" y="3882532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2 s</a:t>
              </a:r>
              <a:endParaRPr lang="pt-BR" sz="14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876256" y="3882531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8 s</a:t>
              </a:r>
              <a:endParaRPr lang="pt-BR" sz="14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7785756" y="3882531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6 s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158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DSCQS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564423" y="542695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419871" y="1948346"/>
            <a:ext cx="57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100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220070" y="231702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Excelente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220070" y="29969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Bom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220070" y="371254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Razoável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220070" y="436510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Ruim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220070" y="503532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Péssimo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995936" y="162880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4770021" y="162880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B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6" t="10118" r="41666"/>
          <a:stretch/>
        </p:blipFill>
        <p:spPr bwMode="auto">
          <a:xfrm>
            <a:off x="3924463" y="2050472"/>
            <a:ext cx="1367617" cy="374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611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Anaglyph Conversion Process</a:t>
            </a:r>
            <a:endParaRPr lang="en-US"/>
          </a:p>
        </p:txBody>
      </p:sp>
      <p:grpSp>
        <p:nvGrpSpPr>
          <p:cNvPr id="4" name="Grupo 3"/>
          <p:cNvGrpSpPr/>
          <p:nvPr/>
        </p:nvGrpSpPr>
        <p:grpSpPr>
          <a:xfrm>
            <a:off x="755576" y="1268760"/>
            <a:ext cx="6480720" cy="7848872"/>
            <a:chOff x="1547664" y="44624"/>
            <a:chExt cx="6480720" cy="7848872"/>
          </a:xfrm>
        </p:grpSpPr>
        <p:cxnSp>
          <p:nvCxnSpPr>
            <p:cNvPr id="5" name="Conector angulado 4"/>
            <p:cNvCxnSpPr>
              <a:stCxn id="7" idx="2"/>
              <a:endCxn id="26" idx="1"/>
            </p:cNvCxnSpPr>
            <p:nvPr/>
          </p:nvCxnSpPr>
          <p:spPr>
            <a:xfrm rot="16200000" flipH="1">
              <a:off x="1101616" y="4595128"/>
              <a:ext cx="4060447" cy="288030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angulado 5"/>
            <p:cNvCxnSpPr>
              <a:stCxn id="8" idx="2"/>
              <a:endCxn id="26" idx="3"/>
            </p:cNvCxnSpPr>
            <p:nvPr/>
          </p:nvCxnSpPr>
          <p:spPr>
            <a:xfrm rot="5400000">
              <a:off x="3945932" y="4631130"/>
              <a:ext cx="4060447" cy="216026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ângulo de cantos arredondados 6"/>
            <p:cNvSpPr/>
            <p:nvPr/>
          </p:nvSpPr>
          <p:spPr>
            <a:xfrm>
              <a:off x="2051720" y="1988840"/>
              <a:ext cx="1872208" cy="7200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r>
                <a:rPr lang="en-US" baseline="-25000" dirty="0" smtClean="0"/>
                <a:t>2</a:t>
              </a:r>
              <a:r>
                <a:rPr lang="en-US" dirty="0" smtClean="0"/>
                <a:t>G</a:t>
              </a:r>
              <a:r>
                <a:rPr lang="en-US" baseline="-25000" dirty="0" smtClean="0"/>
                <a:t>1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5148064" y="1988840"/>
              <a:ext cx="1872208" cy="7200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r>
                <a:rPr lang="en-US" baseline="-25000" dirty="0" smtClean="0"/>
                <a:t>1</a:t>
              </a:r>
              <a:r>
                <a:rPr lang="en-US" dirty="0" smtClean="0"/>
                <a:t>G</a:t>
              </a:r>
              <a:r>
                <a:rPr lang="en-US" baseline="-25000" dirty="0" smtClean="0"/>
                <a:t>2</a:t>
              </a:r>
              <a:r>
                <a:rPr lang="en-US" dirty="0" smtClean="0"/>
                <a:t>B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2051720" y="44624"/>
              <a:ext cx="1872208" cy="7200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r>
                <a:rPr lang="en-US" baseline="-25000" dirty="0" smtClean="0"/>
                <a:t>2</a:t>
              </a:r>
              <a:r>
                <a:rPr lang="en-US" dirty="0" smtClean="0"/>
                <a:t>G</a:t>
              </a:r>
              <a:r>
                <a:rPr lang="en-US" baseline="-25000" dirty="0" smtClean="0"/>
                <a:t>2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5148064" y="44624"/>
              <a:ext cx="1872208" cy="7200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/>
                <a:t>2</a:t>
              </a:r>
              <a:r>
                <a:rPr lang="en-US" dirty="0"/>
                <a:t>G</a:t>
              </a:r>
              <a:r>
                <a:rPr lang="en-US" baseline="-25000" dirty="0"/>
                <a:t>2</a:t>
              </a:r>
              <a:r>
                <a:rPr lang="en-US" dirty="0"/>
                <a:t>B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474175" y="1124744"/>
              <a:ext cx="4104456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ANAGLYPH CREATION</a:t>
              </a:r>
              <a:endParaRPr lang="en-US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691680" y="3070773"/>
              <a:ext cx="2592288" cy="36004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RGB -&gt; YC</a:t>
              </a:r>
              <a:r>
                <a:rPr lang="en-US" sz="1400" baseline="-25000" smtClean="0"/>
                <a:t>b</a:t>
              </a:r>
              <a:r>
                <a:rPr lang="en-US" sz="1400" smtClean="0"/>
                <a:t>C</a:t>
              </a:r>
              <a:r>
                <a:rPr lang="en-US" sz="1400" baseline="-25000" smtClean="0"/>
                <a:t>r</a:t>
              </a:r>
              <a:endParaRPr lang="en-US" sz="140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788024" y="3068960"/>
              <a:ext cx="2592288" cy="36004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RGB -&gt; YC</a:t>
              </a:r>
              <a:r>
                <a:rPr lang="en-US" sz="1400" baseline="-25000" smtClean="0"/>
                <a:t>b</a:t>
              </a:r>
              <a:r>
                <a:rPr lang="en-US" sz="1400" smtClean="0"/>
                <a:t>C</a:t>
              </a:r>
              <a:r>
                <a:rPr lang="en-US" sz="1400" baseline="-25000" smtClean="0"/>
                <a:t>r</a:t>
              </a:r>
              <a:endParaRPr lang="en-US" sz="140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691680" y="4293096"/>
              <a:ext cx="2592288" cy="36004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CHROMINANCE SUBSAMPLING</a:t>
              </a:r>
              <a:endParaRPr lang="en-US" sz="1400" dirty="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788024" y="4293096"/>
              <a:ext cx="2592288" cy="36004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CHROMINANCE SUBSAMPLING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4787668" y="5445224"/>
              <a:ext cx="2592288" cy="36004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Luminance removal</a:t>
              </a:r>
              <a:endParaRPr lang="en-US" sz="1400" dirty="0"/>
            </a:p>
          </p:txBody>
        </p:sp>
        <p:sp>
          <p:nvSpPr>
            <p:cNvPr id="17" name="Retângulo de cantos arredondados 16"/>
            <p:cNvSpPr/>
            <p:nvPr/>
          </p:nvSpPr>
          <p:spPr>
            <a:xfrm>
              <a:off x="3635894" y="7173416"/>
              <a:ext cx="1872208" cy="7200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Compressed file</a:t>
              </a:r>
              <a:endParaRPr lang="en-US" dirty="0"/>
            </a:p>
          </p:txBody>
        </p:sp>
        <p:cxnSp>
          <p:nvCxnSpPr>
            <p:cNvPr id="22" name="Conector de seta reta 21"/>
            <p:cNvCxnSpPr/>
            <p:nvPr/>
          </p:nvCxnSpPr>
          <p:spPr>
            <a:xfrm>
              <a:off x="6084168" y="764704"/>
              <a:ext cx="0" cy="3600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/>
            <p:nvPr/>
          </p:nvCxnSpPr>
          <p:spPr>
            <a:xfrm>
              <a:off x="2988180" y="764704"/>
              <a:ext cx="0" cy="3600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/>
            <p:nvPr/>
          </p:nvCxnSpPr>
          <p:spPr>
            <a:xfrm>
              <a:off x="6083812" y="1628800"/>
              <a:ext cx="0" cy="3600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/>
            <p:nvPr/>
          </p:nvCxnSpPr>
          <p:spPr>
            <a:xfrm>
              <a:off x="2987824" y="1628800"/>
              <a:ext cx="0" cy="36004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tângulo 25"/>
            <p:cNvSpPr/>
            <p:nvPr/>
          </p:nvSpPr>
          <p:spPr>
            <a:xfrm>
              <a:off x="3275854" y="6589347"/>
              <a:ext cx="2592288" cy="36004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Lossless codification</a:t>
              </a:r>
              <a:endParaRPr lang="en-US" sz="1400" dirty="0"/>
            </a:p>
          </p:txBody>
        </p:sp>
        <p:cxnSp>
          <p:nvCxnSpPr>
            <p:cNvPr id="27" name="Conector de seta reta 26"/>
            <p:cNvCxnSpPr>
              <a:stCxn id="26" idx="2"/>
              <a:endCxn id="17" idx="0"/>
            </p:cNvCxnSpPr>
            <p:nvPr/>
          </p:nvCxnSpPr>
          <p:spPr>
            <a:xfrm>
              <a:off x="4571998" y="6949387"/>
              <a:ext cx="0" cy="22402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tângulo 29"/>
            <p:cNvSpPr/>
            <p:nvPr/>
          </p:nvSpPr>
          <p:spPr>
            <a:xfrm>
              <a:off x="1547664" y="2996952"/>
              <a:ext cx="5976664" cy="1728191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7452320" y="326153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(III)</a:t>
              </a:r>
              <a:endParaRPr lang="en-US" sz="16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4017130" y="2179603"/>
              <a:ext cx="576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(I)</a:t>
              </a:r>
              <a:endParaRPr lang="en-US" sz="16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7135510" y="2179603"/>
              <a:ext cx="576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(II)</a:t>
              </a:r>
              <a:endParaRPr lang="en-US" sz="1600" dirty="0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7524328" y="5455967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(IV)</a:t>
              </a:r>
              <a:endParaRPr lang="en-US" sz="1600" dirty="0"/>
            </a:p>
          </p:txBody>
        </p:sp>
      </p:grpSp>
      <p:sp>
        <p:nvSpPr>
          <p:cNvPr id="28" name="Retângulo de cantos arredondados 27"/>
          <p:cNvSpPr/>
          <p:nvPr/>
        </p:nvSpPr>
        <p:spPr>
          <a:xfrm>
            <a:off x="1547664" y="4824226"/>
            <a:ext cx="1296142" cy="5219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b</a:t>
            </a:r>
            <a:r>
              <a:rPr lang="en-US" baseline="-25000" dirty="0" smtClean="0"/>
              <a:t> </a:t>
            </a:r>
            <a:r>
              <a:rPr lang="en-US" dirty="0" smtClean="0"/>
              <a:t>C</a:t>
            </a:r>
            <a:r>
              <a:rPr lang="en-US" baseline="-25000" dirty="0" smtClean="0"/>
              <a:t>r</a:t>
            </a:r>
            <a:endParaRPr lang="en-US" baseline="-25000" dirty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4643653" y="4824226"/>
            <a:ext cx="1296142" cy="5219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Y’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b</a:t>
            </a:r>
            <a:r>
              <a:rPr lang="en-US" dirty="0" smtClean="0"/>
              <a:t>’</a:t>
            </a:r>
            <a:r>
              <a:rPr lang="en-US" baseline="-25000" dirty="0" smtClean="0"/>
              <a:t> </a:t>
            </a:r>
            <a:r>
              <a:rPr lang="en-US" dirty="0" smtClean="0"/>
              <a:t>C</a:t>
            </a:r>
            <a:r>
              <a:rPr lang="en-US" baseline="-25000" dirty="0" smtClean="0"/>
              <a:t>r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1547664" y="6019475"/>
            <a:ext cx="1296142" cy="5219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Subsampled Y </a:t>
            </a:r>
            <a:r>
              <a:rPr lang="en-US" sz="1600" dirty="0" err="1" smtClean="0"/>
              <a:t>C</a:t>
            </a:r>
            <a:r>
              <a:rPr lang="en-US" sz="1600" baseline="-25000" dirty="0" err="1" smtClean="0"/>
              <a:t>b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C</a:t>
            </a:r>
            <a:r>
              <a:rPr lang="en-US" sz="1600" baseline="-25000" dirty="0" smtClean="0"/>
              <a:t>r</a:t>
            </a:r>
            <a:endParaRPr lang="en-US" sz="1600" baseline="-25000" dirty="0"/>
          </a:p>
        </p:txBody>
      </p:sp>
      <p:sp>
        <p:nvSpPr>
          <p:cNvPr id="36" name="Retângulo de cantos arredondados 35"/>
          <p:cNvSpPr/>
          <p:nvPr/>
        </p:nvSpPr>
        <p:spPr>
          <a:xfrm>
            <a:off x="4643653" y="7173416"/>
            <a:ext cx="1296142" cy="5219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Color Index Table</a:t>
            </a:r>
            <a:endParaRPr lang="en-US" sz="1600" dirty="0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4644010" y="6019475"/>
            <a:ext cx="1296142" cy="5219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Subsampled Y’ </a:t>
            </a:r>
            <a:r>
              <a:rPr lang="en-US" sz="1600" dirty="0" err="1" smtClean="0"/>
              <a:t>C</a:t>
            </a:r>
            <a:r>
              <a:rPr lang="en-US" sz="1600" baseline="-25000" dirty="0" err="1" smtClean="0"/>
              <a:t>b</a:t>
            </a:r>
            <a:r>
              <a:rPr lang="en-US" sz="1600" dirty="0" smtClean="0"/>
              <a:t>’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C</a:t>
            </a:r>
            <a:r>
              <a:rPr lang="en-US" sz="1600" baseline="-25000" dirty="0" smtClean="0"/>
              <a:t>r</a:t>
            </a:r>
            <a:r>
              <a:rPr lang="en-US" sz="1600" dirty="0" smtClean="0"/>
              <a:t>’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5644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Anaglyph</a:t>
            </a:r>
            <a:r>
              <a:rPr lang="pt-BR" dirty="0" smtClean="0"/>
              <a:t> </a:t>
            </a:r>
            <a:r>
              <a:rPr lang="pt-BR" dirty="0" err="1" smtClean="0"/>
              <a:t>Reversion</a:t>
            </a:r>
            <a:r>
              <a:rPr lang="pt-BR" dirty="0" smtClean="0"/>
              <a:t> </a:t>
            </a:r>
            <a:r>
              <a:rPr lang="pt-BR" dirty="0" err="1" smtClean="0"/>
              <a:t>Process</a:t>
            </a:r>
            <a:endParaRPr lang="pt-BR" dirty="0"/>
          </a:p>
        </p:txBody>
      </p:sp>
      <p:grpSp>
        <p:nvGrpSpPr>
          <p:cNvPr id="39" name="Grupo 38"/>
          <p:cNvGrpSpPr/>
          <p:nvPr/>
        </p:nvGrpSpPr>
        <p:grpSpPr>
          <a:xfrm>
            <a:off x="2308737" y="1583025"/>
            <a:ext cx="4882829" cy="5540478"/>
            <a:chOff x="2463440" y="1583025"/>
            <a:chExt cx="4882829" cy="5540478"/>
          </a:xfrm>
        </p:grpSpPr>
        <p:cxnSp>
          <p:nvCxnSpPr>
            <p:cNvPr id="5" name="Conector angulado 4"/>
            <p:cNvCxnSpPr>
              <a:stCxn id="29" idx="2"/>
              <a:endCxn id="9" idx="3"/>
            </p:cNvCxnSpPr>
            <p:nvPr/>
          </p:nvCxnSpPr>
          <p:spPr>
            <a:xfrm rot="5400000">
              <a:off x="2598480" y="5168582"/>
              <a:ext cx="3127114" cy="224013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angulado 5"/>
            <p:cNvCxnSpPr>
              <a:stCxn id="10" idx="2"/>
              <a:endCxn id="33" idx="1"/>
            </p:cNvCxnSpPr>
            <p:nvPr/>
          </p:nvCxnSpPr>
          <p:spPr>
            <a:xfrm rot="16200000" flipH="1">
              <a:off x="3471307" y="4555772"/>
              <a:ext cx="4351249" cy="225496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tângulo de cantos arredondados 6"/>
            <p:cNvSpPr/>
            <p:nvPr/>
          </p:nvSpPr>
          <p:spPr>
            <a:xfrm>
              <a:off x="2915816" y="1919271"/>
              <a:ext cx="1285352" cy="5760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C</a:t>
              </a:r>
              <a:r>
                <a:rPr lang="en-US" sz="1600" baseline="-25000" dirty="0" err="1" smtClean="0"/>
                <a:t>b</a:t>
              </a:r>
              <a:r>
                <a:rPr lang="en-US" sz="1600" dirty="0" smtClean="0"/>
                <a:t>’</a:t>
              </a:r>
              <a:r>
                <a:rPr lang="en-US" sz="1600" baseline="-25000" dirty="0" smtClean="0"/>
                <a:t>   </a:t>
              </a:r>
              <a:r>
                <a:rPr lang="en-US" sz="1600" dirty="0" smtClean="0"/>
                <a:t>C</a:t>
              </a:r>
              <a:r>
                <a:rPr lang="en-US" sz="1600" baseline="-25000" dirty="0" smtClean="0"/>
                <a:t>r</a:t>
              </a:r>
              <a:r>
                <a:rPr lang="en-US" sz="1600" dirty="0" smtClean="0"/>
                <a:t>’</a:t>
              </a:r>
              <a:endParaRPr lang="en-US" sz="1600" dirty="0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2463440" y="6564786"/>
              <a:ext cx="1586590" cy="5587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/>
                <a:t>2</a:t>
              </a:r>
              <a:r>
                <a:rPr lang="en-US" dirty="0"/>
                <a:t>G</a:t>
              </a:r>
              <a:r>
                <a:rPr lang="en-US" baseline="-25000" dirty="0"/>
                <a:t>2</a:t>
              </a:r>
              <a:r>
                <a:rPr lang="en-US" dirty="0"/>
                <a:t>B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891507" y="1916833"/>
              <a:ext cx="1285352" cy="5760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Subsampled Y   </a:t>
              </a:r>
              <a:r>
                <a:rPr lang="en-US" sz="1600" dirty="0" err="1" smtClean="0"/>
                <a:t>C</a:t>
              </a:r>
              <a:r>
                <a:rPr lang="en-US" sz="1600" baseline="-25000" dirty="0" err="1" smtClean="0"/>
                <a:t>b</a:t>
              </a:r>
              <a:r>
                <a:rPr lang="en-US" sz="1600" baseline="-25000" dirty="0" smtClean="0"/>
                <a:t>   </a:t>
              </a:r>
              <a:r>
                <a:rPr lang="en-US" sz="1600" dirty="0" smtClean="0"/>
                <a:t>C</a:t>
              </a:r>
              <a:r>
                <a:rPr lang="en-US" sz="1600" baseline="-25000" dirty="0" smtClean="0"/>
                <a:t>r</a:t>
              </a:r>
              <a:endParaRPr lang="en-US" sz="1600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419872" y="4941168"/>
              <a:ext cx="3024336" cy="36004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YC</a:t>
              </a:r>
              <a:r>
                <a:rPr lang="en-US" sz="1400" baseline="-25000" dirty="0" smtClean="0"/>
                <a:t>b</a:t>
              </a:r>
              <a:r>
                <a:rPr lang="en-US" sz="1400" dirty="0" smtClean="0"/>
                <a:t>C</a:t>
              </a:r>
              <a:r>
                <a:rPr lang="en-US" sz="1400" baseline="-25000" dirty="0" smtClean="0"/>
                <a:t>r</a:t>
              </a:r>
              <a:r>
                <a:rPr lang="en-US" sz="1400" dirty="0" smtClean="0"/>
                <a:t> -&gt; RGB</a:t>
              </a:r>
              <a:endParaRPr lang="en-US" sz="1400" dirty="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419872" y="3861048"/>
              <a:ext cx="3024336" cy="36004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4:4:4 CHROMINANCE REVERSION</a:t>
              </a:r>
              <a:endParaRPr lang="en-US" sz="1400" dirty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470099" y="6021288"/>
              <a:ext cx="3024336" cy="36004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REORDERING OF COLOR COMPONENTS</a:t>
              </a:r>
              <a:endParaRPr lang="en-US" sz="1400" dirty="0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157919" y="1844824"/>
              <a:ext cx="2232248" cy="72008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2483768" y="2654259"/>
              <a:ext cx="15662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i="1" dirty="0" smtClean="0"/>
                <a:t>Complementary anaglyph</a:t>
              </a:r>
              <a:endParaRPr lang="en-US" sz="1400" i="1" dirty="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2843808" y="1583025"/>
              <a:ext cx="1650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Color Index Table</a:t>
              </a:r>
              <a:endParaRPr lang="en-US" sz="1400" i="1" dirty="0"/>
            </a:p>
          </p:txBody>
        </p:sp>
        <p:sp>
          <p:nvSpPr>
            <p:cNvPr id="29" name="Retângulo de cantos arredondados 28"/>
            <p:cNvSpPr/>
            <p:nvPr/>
          </p:nvSpPr>
          <p:spPr>
            <a:xfrm>
              <a:off x="3631367" y="3140968"/>
              <a:ext cx="1285352" cy="5760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Subsampled Y  </a:t>
              </a:r>
              <a:r>
                <a:rPr lang="en-US" sz="1600" dirty="0" err="1" smtClean="0"/>
                <a:t>C</a:t>
              </a:r>
              <a:r>
                <a:rPr lang="en-US" sz="1600" baseline="-25000" dirty="0" err="1" smtClean="0"/>
                <a:t>b</a:t>
              </a:r>
              <a:r>
                <a:rPr lang="en-US" sz="1600" dirty="0" smtClean="0"/>
                <a:t>’</a:t>
              </a:r>
              <a:r>
                <a:rPr lang="en-US" sz="1600" baseline="-25000" dirty="0" smtClean="0"/>
                <a:t>  </a:t>
              </a:r>
              <a:r>
                <a:rPr lang="en-US" sz="1600" dirty="0" smtClean="0"/>
                <a:t>C</a:t>
              </a:r>
              <a:r>
                <a:rPr lang="en-US" sz="1600" baseline="-25000" dirty="0" smtClean="0"/>
                <a:t>r</a:t>
              </a:r>
              <a:r>
                <a:rPr lang="en-US" sz="1600" dirty="0" smtClean="0"/>
                <a:t>’</a:t>
              </a:r>
              <a:endParaRPr lang="en-US" sz="1600" dirty="0"/>
            </a:p>
          </p:txBody>
        </p:sp>
        <p:sp>
          <p:nvSpPr>
            <p:cNvPr id="30" name="Seta para baixo 29"/>
            <p:cNvSpPr/>
            <p:nvPr/>
          </p:nvSpPr>
          <p:spPr>
            <a:xfrm>
              <a:off x="4160279" y="2601850"/>
              <a:ext cx="195697" cy="491797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5759679" y="6564786"/>
              <a:ext cx="1586590" cy="5587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r>
                <a:rPr lang="en-US" baseline="-25000" dirty="0" smtClean="0"/>
                <a:t>1</a:t>
              </a:r>
              <a:r>
                <a:rPr lang="en-US" dirty="0" smtClean="0"/>
                <a:t>G</a:t>
              </a:r>
              <a:r>
                <a:rPr lang="en-US" baseline="-25000" dirty="0" smtClean="0"/>
                <a:t>1</a:t>
              </a:r>
              <a:r>
                <a:rPr lang="en-US" dirty="0" smtClean="0"/>
                <a:t>B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4577396" y="1583025"/>
              <a:ext cx="2154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Green-magenta anaglyph</a:t>
              </a:r>
              <a:endParaRPr lang="en-US" sz="1400" i="1" dirty="0"/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3760062" y="5427193"/>
              <a:ext cx="1027962" cy="4500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R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G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  <p:sp>
          <p:nvSpPr>
            <p:cNvPr id="35" name="Retângulo de cantos arredondados 34"/>
            <p:cNvSpPr/>
            <p:nvPr/>
          </p:nvSpPr>
          <p:spPr>
            <a:xfrm>
              <a:off x="5008422" y="5427192"/>
              <a:ext cx="1027962" cy="4500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</a:t>
              </a:r>
              <a:r>
                <a:rPr lang="en-US" sz="1600" baseline="-25000" dirty="0"/>
                <a:t>2</a:t>
              </a:r>
              <a:r>
                <a:rPr lang="en-US" sz="1600" dirty="0"/>
                <a:t>G</a:t>
              </a:r>
              <a:r>
                <a:rPr lang="en-US" sz="1600" baseline="-25000" dirty="0"/>
                <a:t>1</a:t>
              </a:r>
              <a:r>
                <a:rPr lang="en-US" sz="1600" dirty="0"/>
                <a:t>B</a:t>
              </a:r>
              <a:r>
                <a:rPr lang="en-US" sz="1600" baseline="-25000" dirty="0"/>
                <a:t>2</a:t>
              </a:r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3760062" y="4347129"/>
              <a:ext cx="1027962" cy="4500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Y  </a:t>
              </a:r>
              <a:r>
                <a:rPr lang="en-US" sz="1600" dirty="0" err="1" smtClean="0"/>
                <a:t>C</a:t>
              </a:r>
              <a:r>
                <a:rPr lang="en-US" sz="1600" baseline="-25000" dirty="0" err="1" smtClean="0"/>
                <a:t>b</a:t>
              </a:r>
              <a:r>
                <a:rPr lang="en-US" sz="1600" dirty="0" smtClean="0"/>
                <a:t>’</a:t>
              </a:r>
              <a:r>
                <a:rPr lang="en-US" sz="1600" baseline="-25000" dirty="0" smtClean="0"/>
                <a:t>  </a:t>
              </a:r>
              <a:r>
                <a:rPr lang="en-US" sz="1600" dirty="0" smtClean="0"/>
                <a:t>C</a:t>
              </a:r>
              <a:r>
                <a:rPr lang="en-US" sz="1600" baseline="-25000" dirty="0" smtClean="0"/>
                <a:t>r</a:t>
              </a:r>
              <a:r>
                <a:rPr lang="en-US" sz="1600" dirty="0" smtClean="0"/>
                <a:t>’</a:t>
              </a:r>
              <a:endParaRPr lang="en-US" sz="1600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5008422" y="4344352"/>
              <a:ext cx="1027962" cy="4500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Y  </a:t>
              </a:r>
              <a:r>
                <a:rPr lang="en-US" sz="1600" dirty="0" err="1" smtClean="0"/>
                <a:t>C</a:t>
              </a:r>
              <a:r>
                <a:rPr lang="en-US" sz="1600" baseline="-25000" dirty="0" err="1" smtClean="0"/>
                <a:t>b</a:t>
              </a:r>
              <a:r>
                <a:rPr lang="en-US" sz="1600" baseline="-25000" dirty="0" smtClean="0"/>
                <a:t>  </a:t>
              </a:r>
              <a:r>
                <a:rPr lang="en-US" sz="1600" dirty="0" smtClean="0"/>
                <a:t>C</a:t>
              </a:r>
              <a:r>
                <a:rPr lang="en-US" sz="1600" baseline="-25000" dirty="0" smtClean="0"/>
                <a:t>r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892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Disparidade (</a:t>
            </a:r>
            <a:r>
              <a:rPr lang="pt-BR" dirty="0" err="1" smtClean="0"/>
              <a:t>Stereographics</a:t>
            </a:r>
            <a:r>
              <a:rPr lang="pt-BR" dirty="0" smtClean="0"/>
              <a:t>, 1997)</a:t>
            </a:r>
            <a:endParaRPr lang="pt-BR" dirty="0"/>
          </a:p>
        </p:txBody>
      </p:sp>
      <p:pic>
        <p:nvPicPr>
          <p:cNvPr id="4" name="Picture 2" descr="C:\Documents and Settings\Matheus\Desktop\Mestrado\Imagens\disparidad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2" y="2291556"/>
            <a:ext cx="42195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07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Paralaxe (</a:t>
            </a:r>
            <a:r>
              <a:rPr lang="pt-BR" dirty="0" err="1" smtClean="0"/>
              <a:t>Stereographics</a:t>
            </a:r>
            <a:r>
              <a:rPr lang="pt-BR" dirty="0" smtClean="0"/>
              <a:t>, 1997)</a:t>
            </a:r>
            <a:endParaRPr lang="pt-BR" dirty="0"/>
          </a:p>
        </p:txBody>
      </p:sp>
      <p:grpSp>
        <p:nvGrpSpPr>
          <p:cNvPr id="15" name="Grupo 14"/>
          <p:cNvGrpSpPr/>
          <p:nvPr/>
        </p:nvGrpSpPr>
        <p:grpSpPr>
          <a:xfrm>
            <a:off x="1529321" y="1844824"/>
            <a:ext cx="5153121" cy="4528317"/>
            <a:chOff x="1529321" y="1844824"/>
            <a:chExt cx="5153121" cy="4528317"/>
          </a:xfrm>
        </p:grpSpPr>
        <p:grpSp>
          <p:nvGrpSpPr>
            <p:cNvPr id="8" name="Grupo 7"/>
            <p:cNvGrpSpPr/>
            <p:nvPr/>
          </p:nvGrpSpPr>
          <p:grpSpPr>
            <a:xfrm>
              <a:off x="1529321" y="1844824"/>
              <a:ext cx="2322599" cy="2251260"/>
              <a:chOff x="1529321" y="1844824"/>
              <a:chExt cx="2322599" cy="2251260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529321" y="1844824"/>
                <a:ext cx="2322599" cy="18235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" name="CaixaDeTexto 4"/>
              <p:cNvSpPr txBox="1"/>
              <p:nvPr/>
            </p:nvSpPr>
            <p:spPr>
              <a:xfrm>
                <a:off x="1952197" y="3772919"/>
                <a:ext cx="160251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00" dirty="0" smtClean="0"/>
                  <a:t>(A) Paralaxe Zero</a:t>
                </a:r>
                <a:endParaRPr lang="pt-BR" sz="1500" dirty="0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>
              <a:off x="4625607" y="4373302"/>
              <a:ext cx="2056835" cy="1999839"/>
              <a:chOff x="4625607" y="4373302"/>
              <a:chExt cx="2056835" cy="1999839"/>
            </a:xfrm>
          </p:grpSpPr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4666801" y="4373302"/>
                <a:ext cx="1921423" cy="16098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1" name="CaixaDeTexto 10"/>
              <p:cNvSpPr txBox="1"/>
              <p:nvPr/>
            </p:nvSpPr>
            <p:spPr>
              <a:xfrm>
                <a:off x="4625607" y="6049976"/>
                <a:ext cx="20568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00" dirty="0" smtClean="0"/>
                  <a:t>(D) Paralaxe Divergente</a:t>
                </a:r>
                <a:endParaRPr lang="pt-BR" sz="1500" dirty="0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1840146" y="4365104"/>
              <a:ext cx="1921423" cy="2007732"/>
              <a:chOff x="1840146" y="4365104"/>
              <a:chExt cx="1921423" cy="2007732"/>
            </a:xfrm>
          </p:grpSpPr>
          <p:pic>
            <p:nvPicPr>
              <p:cNvPr id="2054" name="Picture 6"/>
              <p:cNvPicPr>
                <a:picLocks noChangeAspect="1" noChangeArrowheads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840146" y="4365104"/>
                <a:ext cx="1921423" cy="1593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" name="CaixaDeTexto 11"/>
              <p:cNvSpPr txBox="1"/>
              <p:nvPr/>
            </p:nvSpPr>
            <p:spPr>
              <a:xfrm>
                <a:off x="1864752" y="6049671"/>
                <a:ext cx="187220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00" dirty="0" smtClean="0"/>
                  <a:t>(C) Paralaxe Negativa</a:t>
                </a:r>
                <a:endParaRPr lang="pt-BR" sz="1500" dirty="0"/>
              </a:p>
            </p:txBody>
          </p:sp>
        </p:grpSp>
        <p:grpSp>
          <p:nvGrpSpPr>
            <p:cNvPr id="9" name="Grupo 8"/>
            <p:cNvGrpSpPr/>
            <p:nvPr/>
          </p:nvGrpSpPr>
          <p:grpSpPr>
            <a:xfrm>
              <a:off x="4693314" y="2093325"/>
              <a:ext cx="1921423" cy="2002758"/>
              <a:chOff x="4693314" y="2093325"/>
              <a:chExt cx="1921423" cy="2002758"/>
            </a:xfrm>
          </p:grpSpPr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4693314" y="2093325"/>
                <a:ext cx="1921423" cy="15886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" name="CaixaDeTexto 12"/>
              <p:cNvSpPr txBox="1"/>
              <p:nvPr/>
            </p:nvSpPr>
            <p:spPr>
              <a:xfrm>
                <a:off x="4788024" y="3772918"/>
                <a:ext cx="178175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00" dirty="0" smtClean="0"/>
                  <a:t>(B) Paralaxe Positiva</a:t>
                </a:r>
                <a:endParaRPr lang="pt-BR" sz="15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214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Transformação anaglífica</a:t>
            </a:r>
            <a:endParaRPr lang="pt-BR" dirty="0"/>
          </a:p>
        </p:txBody>
      </p:sp>
      <p:grpSp>
        <p:nvGrpSpPr>
          <p:cNvPr id="23" name="Grupo 22"/>
          <p:cNvGrpSpPr/>
          <p:nvPr/>
        </p:nvGrpSpPr>
        <p:grpSpPr>
          <a:xfrm>
            <a:off x="539552" y="1700808"/>
            <a:ext cx="8730716" cy="3186633"/>
            <a:chOff x="539552" y="1700808"/>
            <a:chExt cx="8730716" cy="3186633"/>
          </a:xfrm>
        </p:grpSpPr>
        <p:grpSp>
          <p:nvGrpSpPr>
            <p:cNvPr id="11" name="Grupo 10"/>
            <p:cNvGrpSpPr/>
            <p:nvPr/>
          </p:nvGrpSpPr>
          <p:grpSpPr>
            <a:xfrm>
              <a:off x="611559" y="2132856"/>
              <a:ext cx="2448273" cy="936104"/>
              <a:chOff x="611559" y="2132856"/>
              <a:chExt cx="2448273" cy="936104"/>
            </a:xfrm>
          </p:grpSpPr>
          <p:sp>
            <p:nvSpPr>
              <p:cNvPr id="13" name="Retângulo 12"/>
              <p:cNvSpPr/>
              <p:nvPr/>
            </p:nvSpPr>
            <p:spPr>
              <a:xfrm>
                <a:off x="611559" y="2132856"/>
                <a:ext cx="2448273" cy="9361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>
                <a:off x="755576" y="2276872"/>
                <a:ext cx="648072" cy="648072"/>
              </a:xfrm>
              <a:prstGeom prst="roundRect">
                <a:avLst/>
              </a:prstGeom>
              <a:solidFill>
                <a:srgbClr val="FF5353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tx1"/>
                    </a:solidFill>
                  </a:rPr>
                  <a:t>R</a:t>
                </a:r>
                <a:r>
                  <a:rPr lang="pt-BR" b="1" baseline="-25000" dirty="0">
                    <a:solidFill>
                      <a:schemeClr val="tx1"/>
                    </a:solidFill>
                  </a:rPr>
                  <a:t>1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tângulo de cantos arredondados 15"/>
              <p:cNvSpPr/>
              <p:nvPr/>
            </p:nvSpPr>
            <p:spPr>
              <a:xfrm>
                <a:off x="1511660" y="2276872"/>
                <a:ext cx="648072" cy="648072"/>
              </a:xfrm>
              <a:prstGeom prst="roundRect">
                <a:avLst/>
              </a:prstGeom>
              <a:solidFill>
                <a:srgbClr val="71FF7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tx1"/>
                    </a:solidFill>
                  </a:rPr>
                  <a:t>G</a:t>
                </a:r>
                <a:r>
                  <a:rPr lang="pt-BR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>
                <a:off x="2267744" y="2276872"/>
                <a:ext cx="648072" cy="648072"/>
              </a:xfrm>
              <a:prstGeom prst="roundRect">
                <a:avLst/>
              </a:prstGeom>
              <a:solidFill>
                <a:srgbClr val="656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</a:rPr>
                  <a:t>B</a:t>
                </a:r>
                <a:r>
                  <a:rPr lang="pt-BR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tângulo 18"/>
            <p:cNvSpPr/>
            <p:nvPr/>
          </p:nvSpPr>
          <p:spPr>
            <a:xfrm>
              <a:off x="611557" y="3951337"/>
              <a:ext cx="2448273" cy="93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19"/>
            <p:cNvSpPr/>
            <p:nvPr/>
          </p:nvSpPr>
          <p:spPr>
            <a:xfrm>
              <a:off x="755574" y="4095353"/>
              <a:ext cx="648072" cy="648072"/>
            </a:xfrm>
            <a:prstGeom prst="roundRect">
              <a:avLst/>
            </a:prstGeom>
            <a:solidFill>
              <a:srgbClr val="FF5353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R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2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de cantos arredondados 20"/>
            <p:cNvSpPr/>
            <p:nvPr/>
          </p:nvSpPr>
          <p:spPr>
            <a:xfrm>
              <a:off x="1511658" y="4095353"/>
              <a:ext cx="648072" cy="648072"/>
            </a:xfrm>
            <a:prstGeom prst="roundRect">
              <a:avLst/>
            </a:prstGeom>
            <a:solidFill>
              <a:srgbClr val="71FF7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G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2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de cantos arredondados 21"/>
            <p:cNvSpPr/>
            <p:nvPr/>
          </p:nvSpPr>
          <p:spPr>
            <a:xfrm>
              <a:off x="2267742" y="4095353"/>
              <a:ext cx="648072" cy="648072"/>
            </a:xfrm>
            <a:prstGeom prst="roundRect">
              <a:avLst/>
            </a:prstGeom>
            <a:solidFill>
              <a:srgbClr val="656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B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2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Texto explicativo em seta para a direita 9"/>
            <p:cNvSpPr/>
            <p:nvPr/>
          </p:nvSpPr>
          <p:spPr>
            <a:xfrm>
              <a:off x="3347864" y="2492896"/>
              <a:ext cx="3240360" cy="1926493"/>
            </a:xfrm>
            <a:prstGeom prst="rightArrowCallout">
              <a:avLst>
                <a:gd name="adj1" fmla="val 13134"/>
                <a:gd name="adj2" fmla="val 15606"/>
                <a:gd name="adj3" fmla="val 27472"/>
                <a:gd name="adj4" fmla="val 6497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491880" y="2636912"/>
              <a:ext cx="1789123" cy="684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3597122" y="2872816"/>
              <a:ext cx="342929" cy="342929"/>
            </a:xfrm>
            <a:prstGeom prst="roundRect">
              <a:avLst/>
            </a:prstGeom>
            <a:solidFill>
              <a:srgbClr val="FF7C8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/>
                  </a:solidFill>
                </a:rPr>
                <a:t>R</a:t>
              </a:r>
              <a:r>
                <a:rPr lang="pt-BR" sz="1000" baseline="-25000" dirty="0">
                  <a:solidFill>
                    <a:schemeClr val="tx1"/>
                  </a:solidFill>
                </a:rPr>
                <a:t>1</a:t>
              </a:r>
              <a:endParaRPr lang="pt-BR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4812951" y="2872816"/>
              <a:ext cx="342929" cy="34292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solidFill>
                    <a:schemeClr val="tx1"/>
                  </a:solidFill>
                </a:rPr>
                <a:t>B</a:t>
              </a:r>
              <a:r>
                <a:rPr lang="pt-BR" sz="1000" baseline="-25000" dirty="0" smtClean="0">
                  <a:solidFill>
                    <a:schemeClr val="tx1"/>
                  </a:solidFill>
                </a:rPr>
                <a:t>1</a:t>
              </a:r>
              <a:endParaRPr lang="pt-BR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3990397" y="2571192"/>
              <a:ext cx="792088" cy="79208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491880" y="3592729"/>
              <a:ext cx="1789123" cy="684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4189478" y="3810000"/>
              <a:ext cx="361561" cy="36156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solidFill>
                    <a:schemeClr val="tx1"/>
                  </a:solidFill>
                </a:rPr>
                <a:t>G</a:t>
              </a:r>
              <a:r>
                <a:rPr lang="pt-BR" sz="1000" baseline="-25000" dirty="0">
                  <a:solidFill>
                    <a:schemeClr val="tx1"/>
                  </a:solidFill>
                </a:rPr>
                <a:t>2</a:t>
              </a:r>
              <a:endParaRPr lang="pt-BR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Elipse 41"/>
            <p:cNvSpPr/>
            <p:nvPr/>
          </p:nvSpPr>
          <p:spPr>
            <a:xfrm>
              <a:off x="3437874" y="3538723"/>
              <a:ext cx="792088" cy="79208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3597123" y="3697971"/>
              <a:ext cx="473591" cy="473591"/>
            </a:xfrm>
            <a:prstGeom prst="roundRect">
              <a:avLst/>
            </a:prstGeom>
            <a:solidFill>
              <a:srgbClr val="FF5353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R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2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Elipse 40"/>
            <p:cNvSpPr/>
            <p:nvPr/>
          </p:nvSpPr>
          <p:spPr>
            <a:xfrm>
              <a:off x="4542920" y="3538723"/>
              <a:ext cx="792088" cy="79208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702169" y="3697971"/>
              <a:ext cx="473591" cy="473591"/>
            </a:xfrm>
            <a:prstGeom prst="roundRect">
              <a:avLst/>
            </a:prstGeom>
            <a:solidFill>
              <a:srgbClr val="656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B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2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4149646" y="2742154"/>
              <a:ext cx="473591" cy="473591"/>
            </a:xfrm>
            <a:prstGeom prst="roundRect">
              <a:avLst/>
            </a:prstGeom>
            <a:solidFill>
              <a:srgbClr val="71FF7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G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1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grpSp>
          <p:nvGrpSpPr>
            <p:cNvPr id="44" name="Grupo 43"/>
            <p:cNvGrpSpPr/>
            <p:nvPr/>
          </p:nvGrpSpPr>
          <p:grpSpPr>
            <a:xfrm>
              <a:off x="6804248" y="2988940"/>
              <a:ext cx="2448273" cy="936104"/>
              <a:chOff x="611559" y="2132856"/>
              <a:chExt cx="2448273" cy="936104"/>
            </a:xfrm>
          </p:grpSpPr>
          <p:sp>
            <p:nvSpPr>
              <p:cNvPr id="45" name="Retângulo 44"/>
              <p:cNvSpPr/>
              <p:nvPr/>
            </p:nvSpPr>
            <p:spPr>
              <a:xfrm>
                <a:off x="611559" y="2132856"/>
                <a:ext cx="2448273" cy="9361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755576" y="2276872"/>
                <a:ext cx="648072" cy="648072"/>
              </a:xfrm>
              <a:prstGeom prst="roundRect">
                <a:avLst/>
              </a:prstGeom>
              <a:solidFill>
                <a:srgbClr val="FF5353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</a:rPr>
                  <a:t>R</a:t>
                </a:r>
                <a:r>
                  <a:rPr lang="pt-BR" b="1" baseline="-25000" dirty="0" smtClean="0">
                    <a:solidFill>
                      <a:schemeClr val="tx1"/>
                    </a:solidFill>
                  </a:rPr>
                  <a:t>2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1511660" y="2276872"/>
                <a:ext cx="648072" cy="648072"/>
              </a:xfrm>
              <a:prstGeom prst="roundRect">
                <a:avLst/>
              </a:prstGeom>
              <a:solidFill>
                <a:srgbClr val="71FF7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tx1"/>
                    </a:solidFill>
                  </a:rPr>
                  <a:t>G</a:t>
                </a:r>
                <a:r>
                  <a:rPr lang="pt-BR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2267744" y="2276872"/>
                <a:ext cx="648072" cy="648072"/>
              </a:xfrm>
              <a:prstGeom prst="roundRect">
                <a:avLst/>
              </a:prstGeom>
              <a:solidFill>
                <a:srgbClr val="656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</a:rPr>
                  <a:t>B</a:t>
                </a:r>
                <a:r>
                  <a:rPr lang="pt-BR" b="1" baseline="-25000" dirty="0">
                    <a:solidFill>
                      <a:schemeClr val="tx1"/>
                    </a:solidFill>
                  </a:rPr>
                  <a:t>2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CaixaDeTexto 14"/>
            <p:cNvSpPr txBox="1"/>
            <p:nvPr/>
          </p:nvSpPr>
          <p:spPr>
            <a:xfrm>
              <a:off x="611559" y="1700808"/>
              <a:ext cx="2448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Imagem</a:t>
              </a:r>
              <a:r>
                <a:rPr lang="en-US" dirty="0" smtClean="0"/>
                <a:t> do </a:t>
              </a:r>
              <a:r>
                <a:rPr lang="en-US" dirty="0" err="1" smtClean="0"/>
                <a:t>lado</a:t>
              </a:r>
              <a:r>
                <a:rPr lang="en-US" dirty="0" smtClean="0"/>
                <a:t> </a:t>
              </a:r>
              <a:r>
                <a:rPr lang="en-US" dirty="0" err="1" smtClean="0"/>
                <a:t>direito</a:t>
              </a:r>
              <a:endParaRPr lang="pt-BR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539552" y="3555712"/>
              <a:ext cx="2664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Imagem</a:t>
              </a:r>
              <a:r>
                <a:rPr lang="en-US" dirty="0" smtClean="0"/>
                <a:t> do </a:t>
              </a:r>
              <a:r>
                <a:rPr lang="en-US" dirty="0" err="1" smtClean="0"/>
                <a:t>lado</a:t>
              </a:r>
              <a:r>
                <a:rPr lang="en-US" dirty="0" smtClean="0"/>
                <a:t> </a:t>
              </a:r>
              <a:r>
                <a:rPr lang="en-US" dirty="0" err="1" smtClean="0"/>
                <a:t>esquerdo</a:t>
              </a:r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3320602" y="2059663"/>
              <a:ext cx="2131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Convers</a:t>
              </a:r>
              <a:r>
                <a:rPr lang="pt-BR" dirty="0" err="1" smtClean="0"/>
                <a:t>ão</a:t>
              </a:r>
              <a:r>
                <a:rPr lang="pt-BR" dirty="0" smtClean="0"/>
                <a:t> anaglífica</a:t>
              </a:r>
              <a:endParaRPr lang="pt-BR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6786500" y="2555612"/>
              <a:ext cx="2483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Anáglifo verde-magenta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83317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Anaglyph</a:t>
            </a:r>
            <a:r>
              <a:rPr lang="pt-BR" dirty="0" smtClean="0"/>
              <a:t> </a:t>
            </a:r>
            <a:r>
              <a:rPr lang="pt-BR" dirty="0" err="1" smtClean="0"/>
              <a:t>creation</a:t>
            </a:r>
            <a:endParaRPr lang="pt-BR" dirty="0"/>
          </a:p>
        </p:txBody>
      </p:sp>
      <p:grpSp>
        <p:nvGrpSpPr>
          <p:cNvPr id="23" name="Grupo 22"/>
          <p:cNvGrpSpPr/>
          <p:nvPr/>
        </p:nvGrpSpPr>
        <p:grpSpPr>
          <a:xfrm>
            <a:off x="539552" y="1700808"/>
            <a:ext cx="8856984" cy="3186633"/>
            <a:chOff x="539552" y="1700808"/>
            <a:chExt cx="8856984" cy="3186633"/>
          </a:xfrm>
        </p:grpSpPr>
        <p:grpSp>
          <p:nvGrpSpPr>
            <p:cNvPr id="11" name="Grupo 10"/>
            <p:cNvGrpSpPr/>
            <p:nvPr/>
          </p:nvGrpSpPr>
          <p:grpSpPr>
            <a:xfrm>
              <a:off x="611559" y="2132856"/>
              <a:ext cx="2448273" cy="936104"/>
              <a:chOff x="611559" y="2132856"/>
              <a:chExt cx="2448273" cy="936104"/>
            </a:xfrm>
          </p:grpSpPr>
          <p:sp>
            <p:nvSpPr>
              <p:cNvPr id="13" name="Retângulo 12"/>
              <p:cNvSpPr/>
              <p:nvPr/>
            </p:nvSpPr>
            <p:spPr>
              <a:xfrm>
                <a:off x="611559" y="2132856"/>
                <a:ext cx="2448273" cy="9361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>
                <a:off x="755576" y="2276872"/>
                <a:ext cx="648072" cy="648072"/>
              </a:xfrm>
              <a:prstGeom prst="roundRect">
                <a:avLst/>
              </a:prstGeom>
              <a:solidFill>
                <a:srgbClr val="FF5353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b="1" dirty="0">
                    <a:solidFill>
                      <a:schemeClr val="tx1"/>
                    </a:solidFill>
                  </a:rPr>
                  <a:t>R</a:t>
                </a:r>
                <a:r>
                  <a:rPr lang="pt-BR" sz="3200" b="1" baseline="-25000" dirty="0">
                    <a:solidFill>
                      <a:schemeClr val="tx1"/>
                    </a:solidFill>
                  </a:rPr>
                  <a:t>1</a:t>
                </a:r>
                <a:endParaRPr lang="pt-BR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tângulo de cantos arredondados 15"/>
              <p:cNvSpPr/>
              <p:nvPr/>
            </p:nvSpPr>
            <p:spPr>
              <a:xfrm>
                <a:off x="1511660" y="2276872"/>
                <a:ext cx="648072" cy="648072"/>
              </a:xfrm>
              <a:prstGeom prst="roundRect">
                <a:avLst/>
              </a:prstGeom>
              <a:solidFill>
                <a:srgbClr val="71FF7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b="1" dirty="0">
                    <a:solidFill>
                      <a:schemeClr val="tx1"/>
                    </a:solidFill>
                  </a:rPr>
                  <a:t>G</a:t>
                </a:r>
                <a:r>
                  <a:rPr lang="pt-BR" sz="3200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pt-BR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>
                <a:off x="2267744" y="2276872"/>
                <a:ext cx="648072" cy="648072"/>
              </a:xfrm>
              <a:prstGeom prst="roundRect">
                <a:avLst/>
              </a:prstGeom>
              <a:solidFill>
                <a:srgbClr val="656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b="1" dirty="0" smtClean="0">
                    <a:solidFill>
                      <a:schemeClr val="tx1"/>
                    </a:solidFill>
                  </a:rPr>
                  <a:t>B</a:t>
                </a:r>
                <a:r>
                  <a:rPr lang="pt-BR" sz="3200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pt-BR" sz="3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tângulo 18"/>
            <p:cNvSpPr/>
            <p:nvPr/>
          </p:nvSpPr>
          <p:spPr>
            <a:xfrm>
              <a:off x="611557" y="3951337"/>
              <a:ext cx="2448273" cy="93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Retângulo de cantos arredondados 19"/>
            <p:cNvSpPr/>
            <p:nvPr/>
          </p:nvSpPr>
          <p:spPr>
            <a:xfrm>
              <a:off x="755574" y="4095353"/>
              <a:ext cx="648072" cy="648072"/>
            </a:xfrm>
            <a:prstGeom prst="roundRect">
              <a:avLst/>
            </a:prstGeom>
            <a:solidFill>
              <a:srgbClr val="FF5353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b="1" dirty="0" smtClean="0">
                  <a:solidFill>
                    <a:schemeClr val="tx1"/>
                  </a:solidFill>
                </a:rPr>
                <a:t>R</a:t>
              </a:r>
              <a:r>
                <a:rPr lang="pt-BR" sz="3200" b="1" baseline="-25000" dirty="0" smtClean="0">
                  <a:solidFill>
                    <a:schemeClr val="tx1"/>
                  </a:solidFill>
                </a:rPr>
                <a:t>2</a:t>
              </a:r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de cantos arredondados 20"/>
            <p:cNvSpPr/>
            <p:nvPr/>
          </p:nvSpPr>
          <p:spPr>
            <a:xfrm>
              <a:off x="1511658" y="4095353"/>
              <a:ext cx="648072" cy="648072"/>
            </a:xfrm>
            <a:prstGeom prst="roundRect">
              <a:avLst/>
            </a:prstGeom>
            <a:solidFill>
              <a:srgbClr val="71FF7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b="1" dirty="0" smtClean="0">
                  <a:solidFill>
                    <a:schemeClr val="tx1"/>
                  </a:solidFill>
                </a:rPr>
                <a:t>G</a:t>
              </a:r>
              <a:r>
                <a:rPr lang="pt-BR" sz="3200" b="1" baseline="-25000" dirty="0" smtClean="0">
                  <a:solidFill>
                    <a:schemeClr val="tx1"/>
                  </a:solidFill>
                </a:rPr>
                <a:t>2</a:t>
              </a:r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de cantos arredondados 21"/>
            <p:cNvSpPr/>
            <p:nvPr/>
          </p:nvSpPr>
          <p:spPr>
            <a:xfrm>
              <a:off x="2267742" y="4095353"/>
              <a:ext cx="648072" cy="648072"/>
            </a:xfrm>
            <a:prstGeom prst="roundRect">
              <a:avLst/>
            </a:prstGeom>
            <a:solidFill>
              <a:srgbClr val="656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b="1" dirty="0" smtClean="0">
                  <a:solidFill>
                    <a:schemeClr val="tx1"/>
                  </a:solidFill>
                </a:rPr>
                <a:t>B</a:t>
              </a:r>
              <a:r>
                <a:rPr lang="pt-BR" sz="3200" b="1" baseline="-25000" dirty="0" smtClean="0">
                  <a:solidFill>
                    <a:schemeClr val="tx1"/>
                  </a:solidFill>
                </a:rPr>
                <a:t>2</a:t>
              </a:r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Texto explicativo em seta para a direita 9"/>
            <p:cNvSpPr/>
            <p:nvPr/>
          </p:nvSpPr>
          <p:spPr>
            <a:xfrm>
              <a:off x="3347864" y="2492896"/>
              <a:ext cx="3240360" cy="1926493"/>
            </a:xfrm>
            <a:prstGeom prst="rightArrowCallout">
              <a:avLst>
                <a:gd name="adj1" fmla="val 13134"/>
                <a:gd name="adj2" fmla="val 15606"/>
                <a:gd name="adj3" fmla="val 27472"/>
                <a:gd name="adj4" fmla="val 6497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491880" y="2636912"/>
              <a:ext cx="1789123" cy="684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3568483" y="2796922"/>
              <a:ext cx="400208" cy="384036"/>
            </a:xfrm>
            <a:prstGeom prst="roundRect">
              <a:avLst/>
            </a:prstGeom>
            <a:solidFill>
              <a:srgbClr val="FF7C8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R</a:t>
              </a:r>
              <a:r>
                <a:rPr lang="pt-BR" sz="1600" baseline="-25000" dirty="0">
                  <a:solidFill>
                    <a:schemeClr val="tx1"/>
                  </a:solidFill>
                </a:rPr>
                <a:t>1</a:t>
              </a:r>
              <a:endParaRPr lang="pt-BR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4784312" y="2796922"/>
              <a:ext cx="400208" cy="38403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tx1"/>
                  </a:solidFill>
                </a:rPr>
                <a:t>B</a:t>
              </a:r>
              <a:r>
                <a:rPr lang="pt-BR" sz="1600" baseline="-25000" dirty="0" smtClean="0">
                  <a:solidFill>
                    <a:schemeClr val="tx1"/>
                  </a:solidFill>
                </a:rPr>
                <a:t>1</a:t>
              </a:r>
              <a:endParaRPr lang="pt-BR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3990397" y="2571192"/>
              <a:ext cx="792088" cy="79208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491880" y="3592729"/>
              <a:ext cx="1789123" cy="684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4159282" y="3732989"/>
              <a:ext cx="421954" cy="40490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tx1"/>
                  </a:solidFill>
                </a:rPr>
                <a:t>G</a:t>
              </a:r>
              <a:r>
                <a:rPr lang="pt-BR" sz="1600" baseline="-25000" dirty="0">
                  <a:solidFill>
                    <a:schemeClr val="tx1"/>
                  </a:solidFill>
                </a:rPr>
                <a:t>2</a:t>
              </a:r>
              <a:endParaRPr lang="pt-BR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Elipse 41"/>
            <p:cNvSpPr/>
            <p:nvPr/>
          </p:nvSpPr>
          <p:spPr>
            <a:xfrm>
              <a:off x="3437874" y="3538723"/>
              <a:ext cx="792088" cy="79208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3566892" y="3648515"/>
              <a:ext cx="534054" cy="572504"/>
            </a:xfrm>
            <a:prstGeom prst="roundRect">
              <a:avLst/>
            </a:prstGeom>
            <a:solidFill>
              <a:srgbClr val="FF5353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smtClean="0">
                  <a:solidFill>
                    <a:schemeClr val="tx1"/>
                  </a:solidFill>
                </a:rPr>
                <a:t>R</a:t>
              </a:r>
              <a:r>
                <a:rPr lang="pt-BR" sz="2400" b="1" baseline="-25000" dirty="0" smtClean="0">
                  <a:solidFill>
                    <a:schemeClr val="tx1"/>
                  </a:solidFill>
                </a:rPr>
                <a:t>2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Elipse 40"/>
            <p:cNvSpPr/>
            <p:nvPr/>
          </p:nvSpPr>
          <p:spPr>
            <a:xfrm>
              <a:off x="4542920" y="3538723"/>
              <a:ext cx="792088" cy="79208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671938" y="3648515"/>
              <a:ext cx="534054" cy="572504"/>
            </a:xfrm>
            <a:prstGeom prst="roundRect">
              <a:avLst/>
            </a:prstGeom>
            <a:solidFill>
              <a:srgbClr val="656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smtClean="0">
                  <a:solidFill>
                    <a:schemeClr val="tx1"/>
                  </a:solidFill>
                </a:rPr>
                <a:t>B</a:t>
              </a:r>
              <a:r>
                <a:rPr lang="pt-BR" sz="2400" b="1" baseline="-25000" dirty="0" smtClean="0">
                  <a:solidFill>
                    <a:schemeClr val="tx1"/>
                  </a:solidFill>
                </a:rPr>
                <a:t>2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4119415" y="2692698"/>
              <a:ext cx="534054" cy="572504"/>
            </a:xfrm>
            <a:prstGeom prst="roundRect">
              <a:avLst/>
            </a:prstGeom>
            <a:solidFill>
              <a:srgbClr val="71FF7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</a:rPr>
                <a:t>G</a:t>
              </a:r>
              <a:r>
                <a:rPr lang="pt-BR" sz="2400" b="1" baseline="-25000" dirty="0" smtClean="0">
                  <a:solidFill>
                    <a:schemeClr val="tx1"/>
                  </a:solidFill>
                </a:rPr>
                <a:t>1</a:t>
              </a:r>
              <a:endParaRPr lang="pt-BR" sz="2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4" name="Grupo 43"/>
            <p:cNvGrpSpPr/>
            <p:nvPr/>
          </p:nvGrpSpPr>
          <p:grpSpPr>
            <a:xfrm>
              <a:off x="6804248" y="2988940"/>
              <a:ext cx="2448273" cy="936104"/>
              <a:chOff x="611559" y="2132856"/>
              <a:chExt cx="2448273" cy="936104"/>
            </a:xfrm>
          </p:grpSpPr>
          <p:sp>
            <p:nvSpPr>
              <p:cNvPr id="45" name="Retângulo 44"/>
              <p:cNvSpPr/>
              <p:nvPr/>
            </p:nvSpPr>
            <p:spPr>
              <a:xfrm>
                <a:off x="611559" y="2132856"/>
                <a:ext cx="2448273" cy="9361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755576" y="2276872"/>
                <a:ext cx="648072" cy="648072"/>
              </a:xfrm>
              <a:prstGeom prst="roundRect">
                <a:avLst/>
              </a:prstGeom>
              <a:solidFill>
                <a:srgbClr val="FF5353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b="1" dirty="0" smtClean="0">
                    <a:solidFill>
                      <a:schemeClr val="tx1"/>
                    </a:solidFill>
                  </a:rPr>
                  <a:t>R</a:t>
                </a:r>
                <a:r>
                  <a:rPr lang="pt-BR" sz="3200" b="1" baseline="-25000" dirty="0" smtClean="0">
                    <a:solidFill>
                      <a:schemeClr val="tx1"/>
                    </a:solidFill>
                  </a:rPr>
                  <a:t>2</a:t>
                </a:r>
                <a:endParaRPr lang="pt-BR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1511660" y="2276872"/>
                <a:ext cx="648072" cy="648072"/>
              </a:xfrm>
              <a:prstGeom prst="roundRect">
                <a:avLst/>
              </a:prstGeom>
              <a:solidFill>
                <a:srgbClr val="71FF7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b="1" dirty="0">
                    <a:solidFill>
                      <a:schemeClr val="tx1"/>
                    </a:solidFill>
                  </a:rPr>
                  <a:t>G</a:t>
                </a:r>
                <a:r>
                  <a:rPr lang="pt-BR" sz="3200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pt-BR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2267744" y="2276872"/>
                <a:ext cx="648072" cy="648072"/>
              </a:xfrm>
              <a:prstGeom prst="roundRect">
                <a:avLst/>
              </a:prstGeom>
              <a:solidFill>
                <a:srgbClr val="656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b="1" dirty="0" smtClean="0">
                    <a:solidFill>
                      <a:schemeClr val="tx1"/>
                    </a:solidFill>
                  </a:rPr>
                  <a:t>B</a:t>
                </a:r>
                <a:r>
                  <a:rPr lang="pt-BR" sz="3200" b="1" baseline="-25000" dirty="0">
                    <a:solidFill>
                      <a:schemeClr val="tx1"/>
                    </a:solidFill>
                  </a:rPr>
                  <a:t>2</a:t>
                </a:r>
                <a:endParaRPr lang="pt-BR" sz="3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CaixaDeTexto 14"/>
            <p:cNvSpPr txBox="1"/>
            <p:nvPr/>
          </p:nvSpPr>
          <p:spPr>
            <a:xfrm>
              <a:off x="611559" y="1700808"/>
              <a:ext cx="2448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 smtClean="0"/>
                <a:t>Image</a:t>
              </a:r>
              <a:r>
                <a:rPr lang="pt-BR" dirty="0" smtClean="0"/>
                <a:t> for </a:t>
              </a:r>
              <a:r>
                <a:rPr lang="pt-BR" dirty="0" err="1" smtClean="0"/>
                <a:t>the</a:t>
              </a:r>
              <a:r>
                <a:rPr lang="pt-BR" dirty="0" smtClean="0"/>
                <a:t> </a:t>
              </a:r>
              <a:r>
                <a:rPr lang="pt-BR" dirty="0" err="1" smtClean="0"/>
                <a:t>right</a:t>
              </a:r>
              <a:r>
                <a:rPr lang="pt-BR" dirty="0" smtClean="0"/>
                <a:t> </a:t>
              </a:r>
              <a:r>
                <a:rPr lang="pt-BR" dirty="0" err="1" smtClean="0"/>
                <a:t>eye</a:t>
              </a:r>
              <a:endParaRPr lang="pt-BR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539552" y="3555712"/>
              <a:ext cx="2664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Image for the left eye</a:t>
              </a:r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3320602" y="2059663"/>
              <a:ext cx="2131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 smtClean="0"/>
                <a:t>Anaglyph</a:t>
              </a:r>
              <a:r>
                <a:rPr lang="pt-BR" dirty="0" smtClean="0"/>
                <a:t> </a:t>
              </a:r>
              <a:r>
                <a:rPr lang="pt-BR" dirty="0" err="1" smtClean="0"/>
                <a:t>conversion</a:t>
              </a:r>
              <a:endParaRPr lang="pt-BR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6786500" y="2555612"/>
              <a:ext cx="2610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Green-magenta </a:t>
              </a:r>
              <a:r>
                <a:rPr lang="pt-BR" dirty="0" err="1" smtClean="0"/>
                <a:t>anaglyph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396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Monitor </a:t>
            </a:r>
            <a:r>
              <a:rPr lang="pt-BR" dirty="0" err="1" smtClean="0"/>
              <a:t>autoestereoscópico</a:t>
            </a:r>
            <a:endParaRPr lang="pt-B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6984776" cy="3584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30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Subamostragem</a:t>
            </a:r>
            <a:endParaRPr lang="pt-BR" dirty="0"/>
          </a:p>
        </p:txBody>
      </p:sp>
      <p:grpSp>
        <p:nvGrpSpPr>
          <p:cNvPr id="10" name="Grupo 9"/>
          <p:cNvGrpSpPr/>
          <p:nvPr/>
        </p:nvGrpSpPr>
        <p:grpSpPr>
          <a:xfrm>
            <a:off x="1763688" y="1268760"/>
            <a:ext cx="4961270" cy="5443753"/>
            <a:chOff x="1763688" y="1268760"/>
            <a:chExt cx="4961270" cy="5443753"/>
          </a:xfrm>
        </p:grpSpPr>
        <p:sp>
          <p:nvSpPr>
            <p:cNvPr id="5" name="Retângulo 4"/>
            <p:cNvSpPr/>
            <p:nvPr/>
          </p:nvSpPr>
          <p:spPr>
            <a:xfrm>
              <a:off x="6136481" y="1914947"/>
              <a:ext cx="523751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6084168" y="1556792"/>
              <a:ext cx="504056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275856" y="6435514"/>
              <a:ext cx="18002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(C) Subamostragem 4:2:0</a:t>
              </a:r>
              <a:endParaRPr lang="pt-BR" sz="1200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910194" y="3253390"/>
              <a:ext cx="181476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(B) Subamostragem 4:2:2</a:t>
              </a:r>
              <a:endParaRPr lang="pt-BR" sz="1200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815517" y="2997160"/>
              <a:ext cx="194421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(A) Subamostragem 4:4:4</a:t>
              </a:r>
              <a:endParaRPr lang="pt-BR" sz="1200" dirty="0"/>
            </a:p>
          </p:txBody>
        </p:sp>
        <p:pic>
          <p:nvPicPr>
            <p:cNvPr id="5128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8699" y="3530389"/>
              <a:ext cx="4562475" cy="290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9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1276" y="1268760"/>
              <a:ext cx="1752600" cy="1866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30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1440210"/>
              <a:ext cx="2047875" cy="15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tângulo 8"/>
            <p:cNvSpPr/>
            <p:nvPr/>
          </p:nvSpPr>
          <p:spPr>
            <a:xfrm>
              <a:off x="5853580" y="4005064"/>
              <a:ext cx="51862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879736" y="4211921"/>
              <a:ext cx="51862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897496" y="4433476"/>
              <a:ext cx="51862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3527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 de profundidades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28440"/>
            <a:ext cx="5040560" cy="339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5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Anáglifos</a:t>
            </a:r>
            <a:r>
              <a:rPr lang="pt-BR" dirty="0" smtClean="0"/>
              <a:t> original e revertido</a:t>
            </a: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1691680" y="1484784"/>
            <a:ext cx="5924550" cy="7642140"/>
            <a:chOff x="1691680" y="44624"/>
            <a:chExt cx="5924550" cy="7642140"/>
          </a:xfrm>
        </p:grpSpPr>
        <p:pic>
          <p:nvPicPr>
            <p:cNvPr id="1029" name="Picture 5" descr="C:\Documents and Settings\Matheus\Desktop\Mestrado\1-Meus-Artigos\WebMedia11\old01-anaglyph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44624"/>
              <a:ext cx="5924550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CaixaDeTexto 2"/>
            <p:cNvSpPr txBox="1"/>
            <p:nvPr/>
          </p:nvSpPr>
          <p:spPr>
            <a:xfrm>
              <a:off x="4424565" y="3388350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(A)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424565" y="7317432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(B)</a:t>
              </a:r>
              <a:endParaRPr lang="pt-BR" dirty="0"/>
            </a:p>
          </p:txBody>
        </p:sp>
      </p:grpSp>
      <p:pic>
        <p:nvPicPr>
          <p:cNvPr id="1026" name="Picture 2" descr="C:\Documents and Settings\Matheus\Desktop\Mestrado\4-OpenCV\sideBySide_AboveBelow-to-anaglyph\anaglyph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05" y="5351834"/>
            <a:ext cx="5926667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9979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300</Words>
  <Application>Microsoft Office PowerPoint</Application>
  <PresentationFormat>Apresentação na tela (4:3)</PresentationFormat>
  <Paragraphs>130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Imagens Quali</vt:lpstr>
      <vt:lpstr>Disparidade (Stereographics, 1997)</vt:lpstr>
      <vt:lpstr>Paralaxe (Stereographics, 1997)</vt:lpstr>
      <vt:lpstr>Transformação anaglífica</vt:lpstr>
      <vt:lpstr>Anaglyph creation</vt:lpstr>
      <vt:lpstr>Monitor autoestereoscópico</vt:lpstr>
      <vt:lpstr>Subamostragem</vt:lpstr>
      <vt:lpstr>Mapa de profundidades</vt:lpstr>
      <vt:lpstr>Anáglifos original e revertido</vt:lpstr>
      <vt:lpstr>Par estéreo original e revertido</vt:lpstr>
      <vt:lpstr>DSCQS</vt:lpstr>
      <vt:lpstr>Tabela DSCQS</vt:lpstr>
      <vt:lpstr>Anaglyph Conversion Process</vt:lpstr>
      <vt:lpstr>Anaglyph Reversion Process</vt:lpstr>
    </vt:vector>
  </TitlesOfParts>
  <Company>Zinga-Home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</dc:creator>
  <cp:lastModifiedBy>matheus</cp:lastModifiedBy>
  <cp:revision>43</cp:revision>
  <dcterms:created xsi:type="dcterms:W3CDTF">2011-07-21T18:35:08Z</dcterms:created>
  <dcterms:modified xsi:type="dcterms:W3CDTF">2011-09-06T05:14:44Z</dcterms:modified>
</cp:coreProperties>
</file>