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0000FF"/>
    <a:srgbClr val="FF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21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8D8A-9BF6-4F09-B8D2-3E331CA72F09}" type="datetimeFigureOut">
              <a:rPr lang="pt-BR" smtClean="0"/>
              <a:t>22/7/2011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82BB-7618-4B3F-974B-23C1E6B7A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935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8D8A-9BF6-4F09-B8D2-3E331CA72F09}" type="datetimeFigureOut">
              <a:rPr lang="pt-BR" smtClean="0"/>
              <a:t>22/7/2011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82BB-7618-4B3F-974B-23C1E6B7A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086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8D8A-9BF6-4F09-B8D2-3E331CA72F09}" type="datetimeFigureOut">
              <a:rPr lang="pt-BR" smtClean="0"/>
              <a:t>22/7/2011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82BB-7618-4B3F-974B-23C1E6B7A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3211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8D8A-9BF6-4F09-B8D2-3E331CA72F09}" type="datetimeFigureOut">
              <a:rPr lang="pt-BR" smtClean="0"/>
              <a:t>22/7/2011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82BB-7618-4B3F-974B-23C1E6B7A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35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8D8A-9BF6-4F09-B8D2-3E331CA72F09}" type="datetimeFigureOut">
              <a:rPr lang="pt-BR" smtClean="0"/>
              <a:t>22/7/2011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82BB-7618-4B3F-974B-23C1E6B7A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512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8D8A-9BF6-4F09-B8D2-3E331CA72F09}" type="datetimeFigureOut">
              <a:rPr lang="pt-BR" smtClean="0"/>
              <a:t>22/7/2011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82BB-7618-4B3F-974B-23C1E6B7A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5171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8D8A-9BF6-4F09-B8D2-3E331CA72F09}" type="datetimeFigureOut">
              <a:rPr lang="pt-BR" smtClean="0"/>
              <a:t>22/7/2011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82BB-7618-4B3F-974B-23C1E6B7A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6310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8D8A-9BF6-4F09-B8D2-3E331CA72F09}" type="datetimeFigureOut">
              <a:rPr lang="pt-BR" smtClean="0"/>
              <a:t>22/7/2011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82BB-7618-4B3F-974B-23C1E6B7A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8651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8D8A-9BF6-4F09-B8D2-3E331CA72F09}" type="datetimeFigureOut">
              <a:rPr lang="pt-BR" smtClean="0"/>
              <a:t>22/7/2011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82BB-7618-4B3F-974B-23C1E6B7A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316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8D8A-9BF6-4F09-B8D2-3E331CA72F09}" type="datetimeFigureOut">
              <a:rPr lang="pt-BR" smtClean="0"/>
              <a:t>22/7/2011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82BB-7618-4B3F-974B-23C1E6B7A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1704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A8D8A-9BF6-4F09-B8D2-3E331CA72F09}" type="datetimeFigureOut">
              <a:rPr lang="pt-BR" smtClean="0"/>
              <a:t>22/7/2011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C82BB-7618-4B3F-974B-23C1E6B7A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6238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A8D8A-9BF6-4F09-B8D2-3E331CA72F09}" type="datetimeFigureOut">
              <a:rPr lang="pt-BR" smtClean="0"/>
              <a:t>22/7/2011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C82BB-7618-4B3F-974B-23C1E6B7A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013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Imagens </a:t>
            </a:r>
            <a:r>
              <a:rPr lang="pt-BR" dirty="0" err="1" smtClean="0"/>
              <a:t>Quali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Matheus Ricardo Uihara Zingarelli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0681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Disparidade (</a:t>
            </a:r>
            <a:r>
              <a:rPr lang="pt-BR" dirty="0" err="1" smtClean="0"/>
              <a:t>Stereographics</a:t>
            </a:r>
            <a:r>
              <a:rPr lang="pt-BR" dirty="0" smtClean="0"/>
              <a:t>, 1997)</a:t>
            </a:r>
            <a:endParaRPr lang="pt-BR" dirty="0"/>
          </a:p>
        </p:txBody>
      </p:sp>
      <p:pic>
        <p:nvPicPr>
          <p:cNvPr id="4" name="Picture 2" descr="C:\Documents and Settings\Matheus\Desktop\Mestrado\Imagens\disparidad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212" y="2291556"/>
            <a:ext cx="421957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073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Paralaxe (</a:t>
            </a:r>
            <a:r>
              <a:rPr lang="pt-BR" dirty="0" err="1" smtClean="0"/>
              <a:t>Stereographics</a:t>
            </a:r>
            <a:r>
              <a:rPr lang="pt-BR" dirty="0" smtClean="0"/>
              <a:t>, 1997)</a:t>
            </a:r>
            <a:endParaRPr lang="pt-BR" dirty="0"/>
          </a:p>
        </p:txBody>
      </p:sp>
      <p:grpSp>
        <p:nvGrpSpPr>
          <p:cNvPr id="15" name="Grupo 14"/>
          <p:cNvGrpSpPr/>
          <p:nvPr/>
        </p:nvGrpSpPr>
        <p:grpSpPr>
          <a:xfrm>
            <a:off x="1529321" y="1844824"/>
            <a:ext cx="5153121" cy="4528317"/>
            <a:chOff x="1529321" y="1844824"/>
            <a:chExt cx="5153121" cy="4528317"/>
          </a:xfrm>
        </p:grpSpPr>
        <p:grpSp>
          <p:nvGrpSpPr>
            <p:cNvPr id="8" name="Grupo 7"/>
            <p:cNvGrpSpPr/>
            <p:nvPr/>
          </p:nvGrpSpPr>
          <p:grpSpPr>
            <a:xfrm>
              <a:off x="1529321" y="1844824"/>
              <a:ext cx="2322599" cy="2251260"/>
              <a:chOff x="1529321" y="1844824"/>
              <a:chExt cx="2322599" cy="2251260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1529321" y="1844824"/>
                <a:ext cx="2322599" cy="18235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" name="CaixaDeTexto 4"/>
              <p:cNvSpPr txBox="1"/>
              <p:nvPr/>
            </p:nvSpPr>
            <p:spPr>
              <a:xfrm>
                <a:off x="1952197" y="3772919"/>
                <a:ext cx="160251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500" dirty="0" smtClean="0"/>
                  <a:t>(A) Paralaxe Zero</a:t>
                </a:r>
                <a:endParaRPr lang="pt-BR" sz="1500" dirty="0"/>
              </a:p>
            </p:txBody>
          </p:sp>
        </p:grpSp>
        <p:grpSp>
          <p:nvGrpSpPr>
            <p:cNvPr id="14" name="Grupo 13"/>
            <p:cNvGrpSpPr/>
            <p:nvPr/>
          </p:nvGrpSpPr>
          <p:grpSpPr>
            <a:xfrm>
              <a:off x="4625607" y="4373302"/>
              <a:ext cx="2056835" cy="1999839"/>
              <a:chOff x="4625607" y="4373302"/>
              <a:chExt cx="2056835" cy="1999839"/>
            </a:xfrm>
          </p:grpSpPr>
          <p:pic>
            <p:nvPicPr>
              <p:cNvPr id="2053" name="Picture 5"/>
              <p:cNvPicPr>
                <a:picLocks noChangeAspect="1" noChangeArrowheads="1"/>
              </p:cNvPicPr>
              <p:nvPr/>
            </p:nvPicPr>
            <p:blipFill rotWithShape="1"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4666801" y="4373302"/>
                <a:ext cx="1921423" cy="16098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1" name="CaixaDeTexto 10"/>
              <p:cNvSpPr txBox="1"/>
              <p:nvPr/>
            </p:nvSpPr>
            <p:spPr>
              <a:xfrm>
                <a:off x="4625607" y="6049976"/>
                <a:ext cx="205683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500" dirty="0" smtClean="0"/>
                  <a:t>(D) Paralaxe Divergente</a:t>
                </a:r>
                <a:endParaRPr lang="pt-BR" sz="1500" dirty="0"/>
              </a:p>
            </p:txBody>
          </p:sp>
        </p:grpSp>
        <p:grpSp>
          <p:nvGrpSpPr>
            <p:cNvPr id="10" name="Grupo 9"/>
            <p:cNvGrpSpPr/>
            <p:nvPr/>
          </p:nvGrpSpPr>
          <p:grpSpPr>
            <a:xfrm>
              <a:off x="1840146" y="4365104"/>
              <a:ext cx="1921423" cy="2007732"/>
              <a:chOff x="1840146" y="4365104"/>
              <a:chExt cx="1921423" cy="2007732"/>
            </a:xfrm>
          </p:grpSpPr>
          <p:pic>
            <p:nvPicPr>
              <p:cNvPr id="2054" name="Picture 6"/>
              <p:cNvPicPr>
                <a:picLocks noChangeAspect="1" noChangeArrowheads="1"/>
              </p:cNvPicPr>
              <p:nvPr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840146" y="4365104"/>
                <a:ext cx="1921423" cy="15938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2" name="CaixaDeTexto 11"/>
              <p:cNvSpPr txBox="1"/>
              <p:nvPr/>
            </p:nvSpPr>
            <p:spPr>
              <a:xfrm>
                <a:off x="1864752" y="6049671"/>
                <a:ext cx="1872209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500" dirty="0" smtClean="0"/>
                  <a:t>(C) Paralaxe Negativa</a:t>
                </a:r>
                <a:endParaRPr lang="pt-BR" sz="1500" dirty="0"/>
              </a:p>
            </p:txBody>
          </p:sp>
        </p:grpSp>
        <p:grpSp>
          <p:nvGrpSpPr>
            <p:cNvPr id="9" name="Grupo 8"/>
            <p:cNvGrpSpPr/>
            <p:nvPr/>
          </p:nvGrpSpPr>
          <p:grpSpPr>
            <a:xfrm>
              <a:off x="4693314" y="2093325"/>
              <a:ext cx="1921423" cy="2002758"/>
              <a:chOff x="4693314" y="2093325"/>
              <a:chExt cx="1921423" cy="2002758"/>
            </a:xfrm>
          </p:grpSpPr>
          <p:pic>
            <p:nvPicPr>
              <p:cNvPr id="2052" name="Picture 4"/>
              <p:cNvPicPr>
                <a:picLocks noChangeAspect="1" noChangeArrowheads="1"/>
              </p:cNvPicPr>
              <p:nvPr/>
            </p:nvPicPr>
            <p:blipFill rotWithShape="1"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4693314" y="2093325"/>
                <a:ext cx="1921423" cy="15886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3" name="CaixaDeTexto 12"/>
              <p:cNvSpPr txBox="1"/>
              <p:nvPr/>
            </p:nvSpPr>
            <p:spPr>
              <a:xfrm>
                <a:off x="4788024" y="3772918"/>
                <a:ext cx="178175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500" dirty="0" smtClean="0"/>
                  <a:t>(B) Paralaxe Positiva</a:t>
                </a:r>
                <a:endParaRPr lang="pt-BR" sz="15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02143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Transformação anaglífica</a:t>
            </a:r>
            <a:endParaRPr lang="pt-BR" dirty="0"/>
          </a:p>
        </p:txBody>
      </p:sp>
      <p:grpSp>
        <p:nvGrpSpPr>
          <p:cNvPr id="23" name="Grupo 22"/>
          <p:cNvGrpSpPr/>
          <p:nvPr/>
        </p:nvGrpSpPr>
        <p:grpSpPr>
          <a:xfrm>
            <a:off x="539552" y="1700808"/>
            <a:ext cx="8730716" cy="3186633"/>
            <a:chOff x="539552" y="1700808"/>
            <a:chExt cx="8730716" cy="3186633"/>
          </a:xfrm>
        </p:grpSpPr>
        <p:grpSp>
          <p:nvGrpSpPr>
            <p:cNvPr id="11" name="Grupo 10"/>
            <p:cNvGrpSpPr/>
            <p:nvPr/>
          </p:nvGrpSpPr>
          <p:grpSpPr>
            <a:xfrm>
              <a:off x="611559" y="2132856"/>
              <a:ext cx="2448273" cy="936104"/>
              <a:chOff x="611559" y="2132856"/>
              <a:chExt cx="2448273" cy="936104"/>
            </a:xfrm>
          </p:grpSpPr>
          <p:sp>
            <p:nvSpPr>
              <p:cNvPr id="13" name="Retângulo 12"/>
              <p:cNvSpPr/>
              <p:nvPr/>
            </p:nvSpPr>
            <p:spPr>
              <a:xfrm>
                <a:off x="611559" y="2132856"/>
                <a:ext cx="2448273" cy="9361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de cantos arredondados 8"/>
              <p:cNvSpPr/>
              <p:nvPr/>
            </p:nvSpPr>
            <p:spPr>
              <a:xfrm>
                <a:off x="755576" y="2276872"/>
                <a:ext cx="648072" cy="648072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>
                    <a:solidFill>
                      <a:schemeClr val="tx1"/>
                    </a:solidFill>
                  </a:rPr>
                  <a:t>R</a:t>
                </a:r>
                <a:r>
                  <a:rPr lang="pt-BR" b="1" baseline="-25000" dirty="0">
                    <a:solidFill>
                      <a:schemeClr val="tx1"/>
                    </a:solidFill>
                  </a:rPr>
                  <a:t>1</a:t>
                </a:r>
                <a:endParaRPr lang="pt-B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tângulo de cantos arredondados 15"/>
              <p:cNvSpPr/>
              <p:nvPr/>
            </p:nvSpPr>
            <p:spPr>
              <a:xfrm>
                <a:off x="1511660" y="2276872"/>
                <a:ext cx="648072" cy="648072"/>
              </a:xfrm>
              <a:prstGeom prst="roundRect">
                <a:avLst/>
              </a:prstGeom>
              <a:solidFill>
                <a:srgbClr val="00FF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>
                    <a:solidFill>
                      <a:schemeClr val="tx1"/>
                    </a:solidFill>
                  </a:rPr>
                  <a:t>G</a:t>
                </a:r>
                <a:r>
                  <a:rPr lang="pt-BR" b="1" baseline="-25000" dirty="0" smtClean="0">
                    <a:solidFill>
                      <a:schemeClr val="tx1"/>
                    </a:solidFill>
                  </a:rPr>
                  <a:t>1</a:t>
                </a:r>
                <a:endParaRPr lang="pt-B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tângulo de cantos arredondados 16"/>
              <p:cNvSpPr/>
              <p:nvPr/>
            </p:nvSpPr>
            <p:spPr>
              <a:xfrm>
                <a:off x="2267744" y="2276872"/>
                <a:ext cx="648072" cy="648072"/>
              </a:xfrm>
              <a:prstGeom prst="roundRect">
                <a:avLst/>
              </a:prstGeom>
              <a:solidFill>
                <a:srgbClr val="0000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 smtClean="0">
                    <a:solidFill>
                      <a:schemeClr val="tx1"/>
                    </a:solidFill>
                  </a:rPr>
                  <a:t>B</a:t>
                </a:r>
                <a:r>
                  <a:rPr lang="pt-BR" b="1" baseline="-25000" dirty="0" smtClean="0">
                    <a:solidFill>
                      <a:schemeClr val="tx1"/>
                    </a:solidFill>
                  </a:rPr>
                  <a:t>1</a:t>
                </a:r>
                <a:endParaRPr lang="pt-BR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Retângulo 18"/>
            <p:cNvSpPr/>
            <p:nvPr/>
          </p:nvSpPr>
          <p:spPr>
            <a:xfrm>
              <a:off x="611557" y="3951337"/>
              <a:ext cx="2448273" cy="9361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de cantos arredondados 19"/>
            <p:cNvSpPr/>
            <p:nvPr/>
          </p:nvSpPr>
          <p:spPr>
            <a:xfrm>
              <a:off x="755574" y="4095353"/>
              <a:ext cx="648072" cy="64807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R</a:t>
              </a:r>
              <a:r>
                <a:rPr lang="pt-BR" b="1" baseline="-25000" dirty="0" smtClean="0">
                  <a:solidFill>
                    <a:schemeClr val="tx1"/>
                  </a:solidFill>
                </a:rPr>
                <a:t>2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Retângulo de cantos arredondados 20"/>
            <p:cNvSpPr/>
            <p:nvPr/>
          </p:nvSpPr>
          <p:spPr>
            <a:xfrm>
              <a:off x="1511658" y="4095353"/>
              <a:ext cx="648072" cy="648072"/>
            </a:xfrm>
            <a:prstGeom prst="roundRect">
              <a:avLst/>
            </a:prstGeom>
            <a:solidFill>
              <a:srgbClr val="00FF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G</a:t>
              </a:r>
              <a:r>
                <a:rPr lang="pt-BR" b="1" baseline="-25000" dirty="0" smtClean="0">
                  <a:solidFill>
                    <a:schemeClr val="tx1"/>
                  </a:solidFill>
                </a:rPr>
                <a:t>2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de cantos arredondados 21"/>
            <p:cNvSpPr/>
            <p:nvPr/>
          </p:nvSpPr>
          <p:spPr>
            <a:xfrm>
              <a:off x="2267742" y="4095353"/>
              <a:ext cx="648072" cy="648072"/>
            </a:xfrm>
            <a:prstGeom prst="round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B</a:t>
              </a:r>
              <a:r>
                <a:rPr lang="pt-BR" b="1" baseline="-25000" dirty="0" smtClean="0">
                  <a:solidFill>
                    <a:schemeClr val="tx1"/>
                  </a:solidFill>
                </a:rPr>
                <a:t>2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Texto explicativo em seta para a direita 9"/>
            <p:cNvSpPr/>
            <p:nvPr/>
          </p:nvSpPr>
          <p:spPr>
            <a:xfrm>
              <a:off x="3347864" y="2492896"/>
              <a:ext cx="3240360" cy="1926493"/>
            </a:xfrm>
            <a:prstGeom prst="rightArrowCallout">
              <a:avLst>
                <a:gd name="adj1" fmla="val 13134"/>
                <a:gd name="adj2" fmla="val 15606"/>
                <a:gd name="adj3" fmla="val 27472"/>
                <a:gd name="adj4" fmla="val 6497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3491880" y="2636912"/>
              <a:ext cx="1789123" cy="684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3597122" y="2872816"/>
              <a:ext cx="342929" cy="342929"/>
            </a:xfrm>
            <a:prstGeom prst="roundRect">
              <a:avLst/>
            </a:prstGeom>
            <a:solidFill>
              <a:srgbClr val="FF7C8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solidFill>
                    <a:schemeClr val="tx1"/>
                  </a:solidFill>
                </a:rPr>
                <a:t>R</a:t>
              </a:r>
              <a:r>
                <a:rPr lang="pt-BR" sz="1000" baseline="-25000" dirty="0">
                  <a:solidFill>
                    <a:schemeClr val="tx1"/>
                  </a:solidFill>
                </a:rPr>
                <a:t>1</a:t>
              </a:r>
              <a:endParaRPr lang="pt-BR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Retângulo de cantos arredondados 33"/>
            <p:cNvSpPr/>
            <p:nvPr/>
          </p:nvSpPr>
          <p:spPr>
            <a:xfrm>
              <a:off x="4812951" y="2872816"/>
              <a:ext cx="342929" cy="34292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 smtClean="0">
                  <a:solidFill>
                    <a:schemeClr val="tx1"/>
                  </a:solidFill>
                </a:rPr>
                <a:t>B</a:t>
              </a:r>
              <a:r>
                <a:rPr lang="pt-BR" sz="1000" baseline="-25000" dirty="0" smtClean="0">
                  <a:solidFill>
                    <a:schemeClr val="tx1"/>
                  </a:solidFill>
                </a:rPr>
                <a:t>1</a:t>
              </a:r>
              <a:endParaRPr lang="pt-BR" sz="1000" dirty="0">
                <a:solidFill>
                  <a:schemeClr val="tx1"/>
                </a:solidFill>
              </a:endParaRPr>
            </a:p>
          </p:txBody>
        </p:sp>
        <p:sp>
          <p:nvSpPr>
            <p:cNvPr id="12" name="Elipse 11"/>
            <p:cNvSpPr/>
            <p:nvPr/>
          </p:nvSpPr>
          <p:spPr>
            <a:xfrm>
              <a:off x="3990397" y="2571192"/>
              <a:ext cx="792088" cy="79208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3491880" y="3592729"/>
              <a:ext cx="1789123" cy="684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4189478" y="3810000"/>
              <a:ext cx="361561" cy="361561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 smtClean="0">
                  <a:solidFill>
                    <a:schemeClr val="tx1"/>
                  </a:solidFill>
                </a:rPr>
                <a:t>G</a:t>
              </a:r>
              <a:r>
                <a:rPr lang="pt-BR" sz="1000" baseline="-25000" dirty="0">
                  <a:solidFill>
                    <a:schemeClr val="tx1"/>
                  </a:solidFill>
                </a:rPr>
                <a:t>2</a:t>
              </a:r>
              <a:endParaRPr lang="pt-BR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Elipse 41"/>
            <p:cNvSpPr/>
            <p:nvPr/>
          </p:nvSpPr>
          <p:spPr>
            <a:xfrm>
              <a:off x="3437874" y="3538723"/>
              <a:ext cx="792088" cy="79208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de cantos arredondados 36"/>
            <p:cNvSpPr/>
            <p:nvPr/>
          </p:nvSpPr>
          <p:spPr>
            <a:xfrm>
              <a:off x="3597123" y="3697971"/>
              <a:ext cx="473591" cy="473591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R</a:t>
              </a:r>
              <a:r>
                <a:rPr lang="pt-BR" b="1" baseline="-25000" dirty="0" smtClean="0">
                  <a:solidFill>
                    <a:schemeClr val="tx1"/>
                  </a:solidFill>
                </a:rPr>
                <a:t>2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Elipse 40"/>
            <p:cNvSpPr/>
            <p:nvPr/>
          </p:nvSpPr>
          <p:spPr>
            <a:xfrm>
              <a:off x="4542920" y="3538723"/>
              <a:ext cx="792088" cy="79208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4702169" y="3697971"/>
              <a:ext cx="473591" cy="473591"/>
            </a:xfrm>
            <a:prstGeom prst="round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B</a:t>
              </a:r>
              <a:r>
                <a:rPr lang="pt-BR" b="1" baseline="-25000" dirty="0" smtClean="0">
                  <a:solidFill>
                    <a:schemeClr val="tx1"/>
                  </a:solidFill>
                </a:rPr>
                <a:t>2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Retângulo de cantos arredondados 32"/>
            <p:cNvSpPr/>
            <p:nvPr/>
          </p:nvSpPr>
          <p:spPr>
            <a:xfrm>
              <a:off x="4149646" y="2742154"/>
              <a:ext cx="473591" cy="473591"/>
            </a:xfrm>
            <a:prstGeom prst="roundRect">
              <a:avLst/>
            </a:prstGeom>
            <a:solidFill>
              <a:srgbClr val="00FF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</a:rPr>
                <a:t>G</a:t>
              </a:r>
              <a:r>
                <a:rPr lang="pt-BR" b="1" baseline="-25000" dirty="0" smtClean="0">
                  <a:solidFill>
                    <a:schemeClr val="tx1"/>
                  </a:solidFill>
                </a:rPr>
                <a:t>1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grpSp>
          <p:nvGrpSpPr>
            <p:cNvPr id="44" name="Grupo 43"/>
            <p:cNvGrpSpPr/>
            <p:nvPr/>
          </p:nvGrpSpPr>
          <p:grpSpPr>
            <a:xfrm>
              <a:off x="6804248" y="2988940"/>
              <a:ext cx="2448273" cy="936104"/>
              <a:chOff x="611559" y="2132856"/>
              <a:chExt cx="2448273" cy="936104"/>
            </a:xfrm>
          </p:grpSpPr>
          <p:sp>
            <p:nvSpPr>
              <p:cNvPr id="45" name="Retângulo 44"/>
              <p:cNvSpPr/>
              <p:nvPr/>
            </p:nvSpPr>
            <p:spPr>
              <a:xfrm>
                <a:off x="611559" y="2132856"/>
                <a:ext cx="2448273" cy="9361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>
                <a:off x="755576" y="2276872"/>
                <a:ext cx="648072" cy="648072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 smtClean="0">
                    <a:solidFill>
                      <a:schemeClr val="tx1"/>
                    </a:solidFill>
                  </a:rPr>
                  <a:t>R</a:t>
                </a:r>
                <a:r>
                  <a:rPr lang="pt-BR" b="1" baseline="-25000" dirty="0" smtClean="0">
                    <a:solidFill>
                      <a:schemeClr val="tx1"/>
                    </a:solidFill>
                  </a:rPr>
                  <a:t>2</a:t>
                </a:r>
                <a:endParaRPr lang="pt-B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tângulo de cantos arredondados 46"/>
              <p:cNvSpPr/>
              <p:nvPr/>
            </p:nvSpPr>
            <p:spPr>
              <a:xfrm>
                <a:off x="1511660" y="2276872"/>
                <a:ext cx="648072" cy="648072"/>
              </a:xfrm>
              <a:prstGeom prst="roundRect">
                <a:avLst/>
              </a:prstGeom>
              <a:solidFill>
                <a:srgbClr val="00FF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>
                    <a:solidFill>
                      <a:schemeClr val="tx1"/>
                    </a:solidFill>
                  </a:rPr>
                  <a:t>G</a:t>
                </a:r>
                <a:r>
                  <a:rPr lang="pt-BR" b="1" baseline="-25000" dirty="0" smtClean="0">
                    <a:solidFill>
                      <a:schemeClr val="tx1"/>
                    </a:solidFill>
                  </a:rPr>
                  <a:t>1</a:t>
                </a:r>
                <a:endParaRPr lang="pt-B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>
                <a:off x="2267744" y="2276872"/>
                <a:ext cx="648072" cy="648072"/>
              </a:xfrm>
              <a:prstGeom prst="roundRect">
                <a:avLst/>
              </a:prstGeom>
              <a:solidFill>
                <a:srgbClr val="0000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 smtClean="0">
                    <a:solidFill>
                      <a:schemeClr val="tx1"/>
                    </a:solidFill>
                  </a:rPr>
                  <a:t>B</a:t>
                </a:r>
                <a:r>
                  <a:rPr lang="pt-BR" b="1" baseline="-25000" dirty="0">
                    <a:solidFill>
                      <a:schemeClr val="tx1"/>
                    </a:solidFill>
                  </a:rPr>
                  <a:t>2</a:t>
                </a:r>
                <a:endParaRPr lang="pt-BR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CaixaDeTexto 14"/>
            <p:cNvSpPr txBox="1"/>
            <p:nvPr/>
          </p:nvSpPr>
          <p:spPr>
            <a:xfrm>
              <a:off x="611559" y="1700808"/>
              <a:ext cx="2448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Imagem</a:t>
              </a:r>
              <a:r>
                <a:rPr lang="en-US" dirty="0" smtClean="0"/>
                <a:t> do </a:t>
              </a:r>
              <a:r>
                <a:rPr lang="en-US" dirty="0" err="1" smtClean="0"/>
                <a:t>lado</a:t>
              </a:r>
              <a:r>
                <a:rPr lang="en-US" dirty="0" smtClean="0"/>
                <a:t> </a:t>
              </a:r>
              <a:r>
                <a:rPr lang="en-US" dirty="0" err="1" smtClean="0"/>
                <a:t>direito</a:t>
              </a:r>
              <a:endParaRPr lang="pt-BR" dirty="0"/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539552" y="3555712"/>
              <a:ext cx="2664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Imagem</a:t>
              </a:r>
              <a:r>
                <a:rPr lang="en-US" dirty="0" smtClean="0"/>
                <a:t> do </a:t>
              </a:r>
              <a:r>
                <a:rPr lang="en-US" dirty="0" err="1" smtClean="0"/>
                <a:t>lado</a:t>
              </a:r>
              <a:r>
                <a:rPr lang="en-US" dirty="0" smtClean="0"/>
                <a:t> </a:t>
              </a:r>
              <a:r>
                <a:rPr lang="en-US" dirty="0" err="1" smtClean="0"/>
                <a:t>esquerdo</a:t>
              </a:r>
              <a:endParaRPr lang="pt-BR" dirty="0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3320602" y="2059663"/>
              <a:ext cx="2131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Convers</a:t>
              </a:r>
              <a:r>
                <a:rPr lang="pt-BR" dirty="0" err="1" smtClean="0"/>
                <a:t>ão</a:t>
              </a:r>
              <a:r>
                <a:rPr lang="pt-BR" dirty="0" smtClean="0"/>
                <a:t> anaglífica</a:t>
              </a:r>
              <a:endParaRPr lang="pt-BR" dirty="0"/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6786500" y="2555612"/>
              <a:ext cx="2483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Anáglifo verde-magenta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833177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Monitor </a:t>
            </a:r>
            <a:r>
              <a:rPr lang="pt-BR" dirty="0" err="1" smtClean="0"/>
              <a:t>autoestereoscópico</a:t>
            </a:r>
            <a:endParaRPr lang="pt-BR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60848"/>
            <a:ext cx="6984776" cy="3584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9305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Subamostragem</a:t>
            </a:r>
            <a:endParaRPr lang="pt-BR" dirty="0"/>
          </a:p>
        </p:txBody>
      </p:sp>
      <p:grpSp>
        <p:nvGrpSpPr>
          <p:cNvPr id="10" name="Grupo 9"/>
          <p:cNvGrpSpPr/>
          <p:nvPr/>
        </p:nvGrpSpPr>
        <p:grpSpPr>
          <a:xfrm>
            <a:off x="1763688" y="1268760"/>
            <a:ext cx="4961270" cy="5443753"/>
            <a:chOff x="1763688" y="1268760"/>
            <a:chExt cx="4961270" cy="5443753"/>
          </a:xfrm>
        </p:grpSpPr>
        <p:sp>
          <p:nvSpPr>
            <p:cNvPr id="5" name="Retângulo 4"/>
            <p:cNvSpPr/>
            <p:nvPr/>
          </p:nvSpPr>
          <p:spPr>
            <a:xfrm>
              <a:off x="6136481" y="1914947"/>
              <a:ext cx="523751" cy="3600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6084168" y="1556792"/>
              <a:ext cx="504056" cy="3600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3275856" y="6435514"/>
              <a:ext cx="180020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(C) Subamostragem 4:2:0</a:t>
              </a:r>
              <a:endParaRPr lang="pt-BR" sz="1200" dirty="0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4910194" y="3253390"/>
              <a:ext cx="181476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(B) Subamostragem 4:2:2</a:t>
              </a:r>
              <a:endParaRPr lang="pt-BR" sz="1200" dirty="0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1815517" y="2997160"/>
              <a:ext cx="194421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(A) Subamostragem 4:4:4</a:t>
              </a:r>
              <a:endParaRPr lang="pt-BR" sz="1200" dirty="0"/>
            </a:p>
          </p:txBody>
        </p:sp>
        <p:pic>
          <p:nvPicPr>
            <p:cNvPr id="5128" name="Picture 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8699" y="3530389"/>
              <a:ext cx="4562475" cy="290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9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1276" y="1268760"/>
              <a:ext cx="1752600" cy="1866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30" name="Picture 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1440210"/>
              <a:ext cx="2047875" cy="152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Retângulo 8"/>
            <p:cNvSpPr/>
            <p:nvPr/>
          </p:nvSpPr>
          <p:spPr>
            <a:xfrm>
              <a:off x="5853580" y="4005064"/>
              <a:ext cx="518620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5879736" y="4211921"/>
              <a:ext cx="518620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5897496" y="4433476"/>
              <a:ext cx="518620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635272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Anáglifos</a:t>
            </a:r>
            <a:r>
              <a:rPr lang="pt-BR" dirty="0" smtClean="0"/>
              <a:t> original e revertido</a:t>
            </a:r>
            <a:endParaRPr lang="pt-BR" dirty="0"/>
          </a:p>
        </p:txBody>
      </p:sp>
      <p:grpSp>
        <p:nvGrpSpPr>
          <p:cNvPr id="5" name="Grupo 4"/>
          <p:cNvGrpSpPr/>
          <p:nvPr/>
        </p:nvGrpSpPr>
        <p:grpSpPr>
          <a:xfrm>
            <a:off x="1691680" y="1484784"/>
            <a:ext cx="5924550" cy="7642140"/>
            <a:chOff x="1691680" y="44624"/>
            <a:chExt cx="5924550" cy="7642140"/>
          </a:xfrm>
        </p:grpSpPr>
        <p:pic>
          <p:nvPicPr>
            <p:cNvPr id="1029" name="Picture 5" descr="C:\Documents and Settings\Matheus\Desktop\Mestrado\1-Meus-Artigos\WebMedia11\old01-anaglyph.bm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1680" y="44624"/>
              <a:ext cx="5924550" cy="3333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Documents and Settings\Matheus\Desktop\Mestrado\1-Meus-Artigos\WebMedia11\old01-anaglyph-reversed-anaglyph.bm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1680" y="3983682"/>
              <a:ext cx="5924550" cy="3333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CaixaDeTexto 2"/>
            <p:cNvSpPr txBox="1"/>
            <p:nvPr/>
          </p:nvSpPr>
          <p:spPr>
            <a:xfrm>
              <a:off x="4424565" y="3388350"/>
              <a:ext cx="458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(A)</a:t>
              </a:r>
              <a:endParaRPr lang="pt-BR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4424565" y="7317432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(B)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875997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 estéreo original e revertido</a:t>
            </a:r>
            <a:endParaRPr lang="pt-BR" dirty="0"/>
          </a:p>
        </p:txBody>
      </p:sp>
      <p:grpSp>
        <p:nvGrpSpPr>
          <p:cNvPr id="5" name="Grupo 4"/>
          <p:cNvGrpSpPr/>
          <p:nvPr/>
        </p:nvGrpSpPr>
        <p:grpSpPr>
          <a:xfrm>
            <a:off x="-1692696" y="1196752"/>
            <a:ext cx="11849100" cy="7570132"/>
            <a:chOff x="-1692696" y="1196752"/>
            <a:chExt cx="11849100" cy="7570132"/>
          </a:xfrm>
        </p:grpSpPr>
        <p:pic>
          <p:nvPicPr>
            <p:cNvPr id="2050" name="Picture 2" descr="C:\Documents and Settings\Matheus\Desktop\Mestrado\1-Meus-Artigos\WebMedia11\old01.bm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692696" y="1196752"/>
              <a:ext cx="11849100" cy="3333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C:\Documents and Settings\Matheus\Desktop\Mestrado\1-Meus-Artigos\WebMedia11\old01-anaglyph-reversed.bm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692696" y="5085184"/>
              <a:ext cx="11849100" cy="3333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CaixaDeTexto 3"/>
            <p:cNvSpPr txBox="1"/>
            <p:nvPr/>
          </p:nvSpPr>
          <p:spPr>
            <a:xfrm>
              <a:off x="4002464" y="4509120"/>
              <a:ext cx="458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(A)</a:t>
              </a:r>
              <a:endParaRPr lang="pt-BR" dirty="0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4002464" y="8397552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(B)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555048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DSCQS</a:t>
            </a:r>
            <a:endParaRPr lang="pt-BR" dirty="0"/>
          </a:p>
        </p:txBody>
      </p:sp>
      <p:grpSp>
        <p:nvGrpSpPr>
          <p:cNvPr id="22" name="Grupo 21"/>
          <p:cNvGrpSpPr/>
          <p:nvPr/>
        </p:nvGrpSpPr>
        <p:grpSpPr>
          <a:xfrm>
            <a:off x="755576" y="2781300"/>
            <a:ext cx="7605796" cy="1727820"/>
            <a:chOff x="755576" y="2781300"/>
            <a:chExt cx="7605796" cy="172782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2781300"/>
              <a:ext cx="7605796" cy="1727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Retângulo 4"/>
            <p:cNvSpPr/>
            <p:nvPr/>
          </p:nvSpPr>
          <p:spPr>
            <a:xfrm>
              <a:off x="1043608" y="2960948"/>
              <a:ext cx="879260" cy="11161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</a:t>
              </a:r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2987824" y="2960948"/>
              <a:ext cx="879260" cy="12601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4716016" y="2960948"/>
              <a:ext cx="879260" cy="11161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6588224" y="2960948"/>
              <a:ext cx="879260" cy="12601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CaixaDeTexto 3"/>
            <p:cNvSpPr txBox="1"/>
            <p:nvPr/>
          </p:nvSpPr>
          <p:spPr>
            <a:xfrm>
              <a:off x="1007604" y="3284984"/>
              <a:ext cx="95126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Original ou processado</a:t>
              </a:r>
              <a:endParaRPr lang="pt-BR" sz="1200" dirty="0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2828644" y="3284984"/>
              <a:ext cx="95126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Original ou processado</a:t>
              </a:r>
              <a:endParaRPr lang="pt-BR" sz="1200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4724896" y="3284984"/>
              <a:ext cx="95126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Original ou processado</a:t>
              </a:r>
              <a:endParaRPr lang="pt-BR" sz="1200" dirty="0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6588224" y="3284984"/>
              <a:ext cx="95126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Original ou processado</a:t>
              </a:r>
              <a:endParaRPr lang="pt-BR" sz="1200" dirty="0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2195736" y="2924944"/>
              <a:ext cx="432048" cy="1152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3995936" y="2960948"/>
              <a:ext cx="432048" cy="11161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5940152" y="2924944"/>
              <a:ext cx="432048" cy="1152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7740352" y="2917252"/>
              <a:ext cx="432048" cy="11598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2123728" y="2910135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Tela Cinza</a:t>
              </a:r>
              <a:endParaRPr lang="pt-BR" sz="1200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3982410" y="2910135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Tela Cinza</a:t>
              </a:r>
              <a:endParaRPr lang="pt-BR" sz="1200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833081" y="2874131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Tela Cinza</a:t>
              </a:r>
              <a:endParaRPr lang="pt-BR" sz="1200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7668344" y="2874131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Tela Cinza</a:t>
              </a:r>
              <a:endParaRPr lang="pt-BR" sz="1200" dirty="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1324380" y="2956301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A</a:t>
              </a:r>
              <a:endParaRPr lang="pt-BR" sz="1600" dirty="0"/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3188592" y="2946430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B</a:t>
              </a:r>
              <a:endParaRPr lang="pt-BR" sz="1600" dirty="0"/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5075208" y="2971690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A</a:t>
              </a:r>
              <a:endParaRPr lang="pt-BR" sz="1600" dirty="0"/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6939420" y="2961819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B</a:t>
              </a:r>
              <a:endParaRPr lang="pt-BR" sz="1600" dirty="0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1331594" y="3882534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8 s</a:t>
              </a:r>
              <a:endParaRPr lang="pt-BR" sz="1400" dirty="0"/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2195736" y="3882534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2 s</a:t>
              </a:r>
              <a:endParaRPr lang="pt-BR" sz="1400" dirty="0"/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3131840" y="3882533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8 s</a:t>
              </a:r>
              <a:endParaRPr lang="pt-BR" sz="1400" dirty="0"/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4041340" y="3882533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2 s</a:t>
              </a:r>
              <a:endParaRPr lang="pt-BR" sz="1400" dirty="0"/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5007208" y="3882532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8 s</a:t>
              </a:r>
              <a:endParaRPr lang="pt-BR" sz="1400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5916708" y="3882532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2 s</a:t>
              </a:r>
              <a:endParaRPr lang="pt-BR" sz="1400" dirty="0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6876256" y="3882531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8 s</a:t>
              </a:r>
              <a:endParaRPr lang="pt-BR" sz="1400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7785756" y="3882531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6 s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01581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149</Words>
  <Application>Microsoft Office PowerPoint</Application>
  <PresentationFormat>Apresentação na tela (4:3)</PresentationFormat>
  <Paragraphs>61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Imagens Quali</vt:lpstr>
      <vt:lpstr>Disparidade (Stereographics, 1997)</vt:lpstr>
      <vt:lpstr>Paralaxe (Stereographics, 1997)</vt:lpstr>
      <vt:lpstr>Transformação anaglífica</vt:lpstr>
      <vt:lpstr>Monitor autoestereoscópico</vt:lpstr>
      <vt:lpstr>Subamostragem</vt:lpstr>
      <vt:lpstr>Anáglifos original e revertido</vt:lpstr>
      <vt:lpstr>Par estéreo original e revertido</vt:lpstr>
      <vt:lpstr>DSCQS</vt:lpstr>
    </vt:vector>
  </TitlesOfParts>
  <Company>Zinga-Home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</dc:creator>
  <cp:lastModifiedBy>matheus</cp:lastModifiedBy>
  <cp:revision>22</cp:revision>
  <dcterms:created xsi:type="dcterms:W3CDTF">2011-07-21T18:35:08Z</dcterms:created>
  <dcterms:modified xsi:type="dcterms:W3CDTF">2011-07-22T18:32:53Z</dcterms:modified>
</cp:coreProperties>
</file>