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91" r:id="rId3"/>
    <p:sldId id="290" r:id="rId4"/>
    <p:sldId id="257" r:id="rId5"/>
    <p:sldId id="293" r:id="rId6"/>
    <p:sldId id="259" r:id="rId7"/>
    <p:sldId id="287" r:id="rId8"/>
    <p:sldId id="288" r:id="rId9"/>
    <p:sldId id="289" r:id="rId10"/>
    <p:sldId id="307" r:id="rId11"/>
    <p:sldId id="308" r:id="rId12"/>
    <p:sldId id="294" r:id="rId13"/>
    <p:sldId id="260" r:id="rId14"/>
    <p:sldId id="302" r:id="rId15"/>
    <p:sldId id="303" r:id="rId16"/>
    <p:sldId id="296" r:id="rId17"/>
    <p:sldId id="297" r:id="rId18"/>
    <p:sldId id="300" r:id="rId19"/>
    <p:sldId id="298" r:id="rId20"/>
    <p:sldId id="299" r:id="rId21"/>
    <p:sldId id="261" r:id="rId22"/>
    <p:sldId id="295" r:id="rId23"/>
    <p:sldId id="305" r:id="rId24"/>
    <p:sldId id="306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FF"/>
    <a:srgbClr val="0DB380"/>
    <a:srgbClr val="00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61" autoAdjust="0"/>
  </p:normalViewPr>
  <p:slideViewPr>
    <p:cSldViewPr>
      <p:cViewPr varScale="1">
        <p:scale>
          <a:sx n="105" d="100"/>
          <a:sy n="105" d="100"/>
        </p:scale>
        <p:origin x="-11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68503-99CB-41EB-9D67-4ADA1DCFFC7F}" type="datetimeFigureOut">
              <a:rPr lang="pt-BR" smtClean="0"/>
              <a:t>1/6/2011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5560E-C839-40E2-957A-A4B404157F1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096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pt-BR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3188135-16F7-40D6-B3B0-663DD3FC54B8}" type="datetime1">
              <a:rPr lang="pt-BR" smtClean="0"/>
              <a:t>1/6/2011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E201-C26D-40BB-A193-6F0035D73FBF}" type="datetime1">
              <a:rPr lang="pt-BR" smtClean="0"/>
              <a:t>1/6/2011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4B7F-6C10-4D53-A27B-CC237E91CB34}" type="datetime1">
              <a:rPr lang="pt-BR" smtClean="0"/>
              <a:t>1/6/2011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02F8022-A04B-432E-9866-27487618912D}" type="datetime1">
              <a:rPr lang="pt-BR" smtClean="0"/>
              <a:t>1/6/2011</a:t>
            </a:fld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E9312FF-E5A5-4E7D-A855-27DC3D260262}" type="datetime1">
              <a:rPr lang="pt-BR" smtClean="0"/>
              <a:t>1/6/2011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7FFA-AEF9-48E2-BD82-6E1E402D109F}" type="datetime1">
              <a:rPr lang="pt-BR" smtClean="0"/>
              <a:t>1/6/2011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DFA5-E5F1-43EC-996F-78DBF8B52FC6}" type="datetime1">
              <a:rPr lang="pt-BR" smtClean="0"/>
              <a:t>1/6/2011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209680-2B12-4AB9-BCBC-6836D7A2D5A2}" type="datetime1">
              <a:rPr lang="pt-BR" smtClean="0"/>
              <a:t>1/6/2011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3AB0-901B-49F6-92CD-AD15C65D5417}" type="datetime1">
              <a:rPr lang="pt-BR" smtClean="0"/>
              <a:t>1/6/2011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2EC3EF7-9ED9-49E9-9BD3-95C4E33B81A6}" type="datetime1">
              <a:rPr lang="pt-BR" smtClean="0"/>
              <a:t>1/6/2011</a:t>
            </a:fld>
            <a:endParaRPr lang="pt-BR" dirty="0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dirty="0" smtClean="0"/>
              <a:t>Clique no ícone para adicionar uma imagem</a:t>
            </a:r>
            <a:endParaRPr kumimoji="0"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A90EF26-17C7-4334-AF48-68D474289B48}" type="datetime1">
              <a:rPr lang="pt-BR" smtClean="0"/>
              <a:t>1/6/2011</a:t>
            </a:fld>
            <a:endParaRPr lang="pt-BR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pt-BR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pt-BR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51C65EF-F4B2-4CE5-8009-2D690941F00A}" type="datetime1">
              <a:rPr lang="pt-BR" smtClean="0"/>
              <a:t>1/6/2011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3dtv.at/Downloads/Index_en.asp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SCC5909 – Fundamentos de Multimídia</a:t>
            </a:r>
          </a:p>
          <a:p>
            <a:r>
              <a:rPr lang="pt-BR" sz="1400" dirty="0" smtClean="0"/>
              <a:t>Matheus Ricardo Uihara Zingarelli – 5377855</a:t>
            </a:r>
          </a:p>
          <a:p>
            <a:r>
              <a:rPr lang="pt-BR" sz="1400" dirty="0"/>
              <a:t>Sandra </a:t>
            </a:r>
            <a:r>
              <a:rPr lang="pt-BR" sz="1400" dirty="0" smtClean="0"/>
              <a:t>Schmitt Soster</a:t>
            </a:r>
            <a:r>
              <a:rPr lang="pt-BR" sz="1400" dirty="0"/>
              <a:t> </a:t>
            </a:r>
            <a:r>
              <a:rPr lang="pt-BR" sz="1400" dirty="0" smtClean="0"/>
              <a:t>– 7254389</a:t>
            </a:r>
          </a:p>
          <a:p>
            <a:pPr algn="r"/>
            <a:r>
              <a:rPr lang="pt-BR" sz="1200" b="0" dirty="0" smtClean="0"/>
              <a:t>9 de junho de 2011</a:t>
            </a:r>
          </a:p>
          <a:p>
            <a:pPr algn="r"/>
            <a:endParaRPr lang="pt-BR" sz="12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339752" y="3140968"/>
            <a:ext cx="6172200" cy="18943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dirty="0" smtClean="0">
                <a:solidFill>
                  <a:srgbClr val="00FF00"/>
                </a:solidFill>
              </a:rPr>
              <a:t>Vídeo </a:t>
            </a:r>
            <a:r>
              <a:rPr lang="pt-BR" sz="6000" dirty="0" smtClean="0">
                <a:solidFill>
                  <a:srgbClr val="00FF00"/>
                </a:solidFill>
              </a:rPr>
              <a:t>3D</a:t>
            </a:r>
            <a:endParaRPr lang="pt-BR" sz="6000" dirty="0">
              <a:solidFill>
                <a:srgbClr val="00FF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2248" y="3140968"/>
            <a:ext cx="6172200" cy="1894362"/>
          </a:xfrm>
        </p:spPr>
        <p:txBody>
          <a:bodyPr>
            <a:normAutofit/>
          </a:bodyPr>
          <a:lstStyle/>
          <a:p>
            <a:r>
              <a:rPr lang="pt-BR" sz="6000" dirty="0" smtClean="0">
                <a:solidFill>
                  <a:srgbClr val="FF00FF"/>
                </a:solidFill>
              </a:rPr>
              <a:t>Vídeo 3D</a:t>
            </a:r>
            <a:endParaRPr lang="pt-BR" sz="60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5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Monitores Autoestereoscópicos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Sensação de profundidade sem utilização de nenhum acessório</a:t>
            </a:r>
          </a:p>
          <a:p>
            <a:r>
              <a:rPr lang="pt-BR" dirty="0" smtClean="0"/>
              <a:t>Tecnologia Lenticular</a:t>
            </a:r>
          </a:p>
          <a:p>
            <a:pPr lvl="1"/>
            <a:r>
              <a:rPr lang="pt-BR" dirty="0" smtClean="0"/>
              <a:t>Apenas um dos tipos</a:t>
            </a:r>
          </a:p>
          <a:p>
            <a:pPr lvl="1"/>
            <a:r>
              <a:rPr lang="pt-BR" dirty="0" smtClean="0"/>
              <a:t>Luz direcionada para</a:t>
            </a:r>
          </a:p>
          <a:p>
            <a:pPr marL="365760" lvl="1" indent="0">
              <a:buNone/>
            </a:pPr>
            <a:r>
              <a:rPr lang="pt-BR" dirty="0" smtClean="0"/>
              <a:t>direções diferentes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6"/>
          </p:nvPr>
        </p:nvSpPr>
        <p:spPr>
          <a:xfrm>
            <a:off x="4211960" y="6492240"/>
            <a:ext cx="4536504" cy="365760"/>
          </a:xfrm>
        </p:spPr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10</a:t>
            </a:fld>
            <a:endParaRPr lang="pt-B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62200"/>
            <a:ext cx="38290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31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Monitores Autoestereoscópicos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Sensação de profundidade sem utilização de nenhum acessório</a:t>
            </a:r>
          </a:p>
          <a:p>
            <a:r>
              <a:rPr lang="pt-BR" dirty="0" smtClean="0"/>
              <a:t>Tecnologia Lenticular</a:t>
            </a:r>
          </a:p>
          <a:p>
            <a:pPr lvl="1"/>
            <a:r>
              <a:rPr lang="pt-BR" dirty="0" smtClean="0"/>
              <a:t>Apenas um dos tipos</a:t>
            </a:r>
          </a:p>
          <a:p>
            <a:pPr lvl="1"/>
            <a:r>
              <a:rPr lang="pt-BR" dirty="0" smtClean="0"/>
              <a:t>Luz direcionada para</a:t>
            </a:r>
          </a:p>
          <a:p>
            <a:pPr marL="365760" lvl="1" indent="0">
              <a:buNone/>
            </a:pPr>
            <a:r>
              <a:rPr lang="pt-BR" dirty="0" smtClean="0"/>
              <a:t>direções diferentes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6"/>
          </p:nvPr>
        </p:nvSpPr>
        <p:spPr>
          <a:xfrm>
            <a:off x="4211960" y="6492240"/>
            <a:ext cx="4536504" cy="365760"/>
          </a:xfrm>
        </p:spPr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11</a:t>
            </a:fld>
            <a:endParaRPr lang="pt-BR" dirty="0"/>
          </a:p>
        </p:txBody>
      </p:sp>
      <p:grpSp>
        <p:nvGrpSpPr>
          <p:cNvPr id="7" name="Grupo 6"/>
          <p:cNvGrpSpPr/>
          <p:nvPr/>
        </p:nvGrpSpPr>
        <p:grpSpPr>
          <a:xfrm>
            <a:off x="289396" y="4077072"/>
            <a:ext cx="4676775" cy="2612033"/>
            <a:chOff x="289396" y="4077072"/>
            <a:chExt cx="4676775" cy="261203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396" y="4077072"/>
              <a:ext cx="4676775" cy="2400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CaixaDeTexto 8"/>
            <p:cNvSpPr txBox="1"/>
            <p:nvPr/>
          </p:nvSpPr>
          <p:spPr>
            <a:xfrm>
              <a:off x="1259632" y="6381328"/>
              <a:ext cx="273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(Halle, 1997) - adaptado</a:t>
              </a:r>
              <a:endParaRPr lang="pt-BR" sz="1400" dirty="0"/>
            </a:p>
          </p:txBody>
        </p:sp>
      </p:grp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62200"/>
            <a:ext cx="38290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766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400" dirty="0" smtClean="0">
                <a:solidFill>
                  <a:srgbClr val="00FF00"/>
                </a:solidFill>
              </a:rPr>
              <a:t>Técnicas de Codificação</a:t>
            </a:r>
            <a:endParaRPr lang="pt-BR" sz="4400" dirty="0">
              <a:solidFill>
                <a:srgbClr val="00FF00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211960" y="6501336"/>
            <a:ext cx="4536504" cy="384048"/>
          </a:xfrm>
        </p:spPr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12</a:t>
            </a:fld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339752" y="2887578"/>
            <a:ext cx="6172200" cy="205359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 smtClean="0">
                <a:solidFill>
                  <a:srgbClr val="FF00FF"/>
                </a:solidFill>
              </a:rPr>
              <a:t>Técnicas de Codificação	</a:t>
            </a:r>
            <a:endParaRPr lang="pt-BR" sz="44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3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Lipton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Representação do vídeo estéreo</a:t>
            </a:r>
          </a:p>
          <a:p>
            <a:r>
              <a:rPr lang="pt-BR" dirty="0" smtClean="0"/>
              <a:t>Dobro de informações</a:t>
            </a:r>
          </a:p>
          <a:p>
            <a:r>
              <a:rPr lang="pt-BR" dirty="0" smtClean="0"/>
              <a:t>Formatos side-by-side e above-below</a:t>
            </a:r>
          </a:p>
          <a:p>
            <a:pPr lvl="1"/>
            <a:r>
              <a:rPr lang="pt-BR" dirty="0" smtClean="0"/>
              <a:t>Requer um player que processe este formato</a:t>
            </a:r>
          </a:p>
          <a:p>
            <a:pPr lvl="1"/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www.3dtv.at/Downloads/Index_en.aspx</a:t>
            </a:r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6"/>
          </p:nvPr>
        </p:nvSpPr>
        <p:spPr>
          <a:xfrm>
            <a:off x="4211960" y="6492240"/>
            <a:ext cx="4536504" cy="365760"/>
          </a:xfrm>
        </p:spPr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033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Lipton – Side-by-side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6"/>
          </p:nvPr>
        </p:nvSpPr>
        <p:spPr>
          <a:xfrm>
            <a:off x="4211960" y="6492240"/>
            <a:ext cx="4536504" cy="365760"/>
          </a:xfrm>
        </p:spPr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14</a:t>
            </a:fld>
            <a:endParaRPr lang="pt-BR" dirty="0"/>
          </a:p>
        </p:txBody>
      </p:sp>
      <p:pic>
        <p:nvPicPr>
          <p:cNvPr id="3075" name="Picture 3" descr="D:\versionados\2-Disciplinas\Multimidia\lea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9144000" cy="462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82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Lipton – Above-below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6"/>
          </p:nvPr>
        </p:nvSpPr>
        <p:spPr>
          <a:xfrm>
            <a:off x="4211960" y="6492240"/>
            <a:ext cx="4536504" cy="365760"/>
          </a:xfrm>
        </p:spPr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15</a:t>
            </a:fld>
            <a:endParaRPr lang="pt-BR" dirty="0"/>
          </a:p>
        </p:txBody>
      </p:sp>
      <p:pic>
        <p:nvPicPr>
          <p:cNvPr id="4098" name="Picture 2" descr="D:\versionados\2-Disciplinas\Multimidia\Avatar-a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03" y="1556792"/>
            <a:ext cx="6655246" cy="487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86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MVC - Multiview Video Coding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Dados de dois ou mais sinais de vídeo</a:t>
            </a:r>
          </a:p>
          <a:p>
            <a:pPr lvl="1"/>
            <a:r>
              <a:rPr lang="pt-BR" dirty="0" smtClean="0"/>
              <a:t>2 sinais (par estéreo) → CSV (Conventional Stereo Video)</a:t>
            </a:r>
          </a:p>
          <a:p>
            <a:r>
              <a:rPr lang="pt-BR" dirty="0" smtClean="0"/>
              <a:t>Simples e de pouca complexidade</a:t>
            </a:r>
          </a:p>
          <a:p>
            <a:r>
              <a:rPr lang="pt-BR" dirty="0" smtClean="0"/>
              <a:t>Compressão com as técnicas já conhecidas</a:t>
            </a:r>
          </a:p>
          <a:p>
            <a:r>
              <a:rPr lang="pt-BR" dirty="0" smtClean="0"/>
              <a:t>Limitado para as tecnologias </a:t>
            </a:r>
            <a:r>
              <a:rPr lang="pt-BR" dirty="0" smtClean="0"/>
              <a:t>futuras</a:t>
            </a:r>
            <a:endParaRPr lang="pt-BR" dirty="0" smtClean="0"/>
          </a:p>
          <a:p>
            <a:pPr lvl="1"/>
            <a:r>
              <a:rPr lang="pt-BR" dirty="0" smtClean="0"/>
              <a:t>Head motion parallax</a:t>
            </a:r>
          </a:p>
          <a:p>
            <a:pPr lvl="1"/>
            <a:r>
              <a:rPr lang="pt-BR" dirty="0" smtClean="0"/>
              <a:t>Múltiplas visões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6"/>
          </p:nvPr>
        </p:nvSpPr>
        <p:spPr>
          <a:xfrm>
            <a:off x="4211960" y="6492240"/>
            <a:ext cx="4536504" cy="365760"/>
          </a:xfrm>
        </p:spPr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950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V+D - Video plus Depth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Sinal de vídeo + mapa de profundidades</a:t>
            </a:r>
          </a:p>
          <a:p>
            <a:pPr lvl="1"/>
            <a:r>
              <a:rPr lang="pt-BR" dirty="0" smtClean="0"/>
              <a:t>Vídeo auxiliar com escalas de cinza</a:t>
            </a:r>
          </a:p>
          <a:p>
            <a:r>
              <a:rPr lang="pt-BR" dirty="0" smtClean="0"/>
              <a:t>Criação </a:t>
            </a:r>
            <a:r>
              <a:rPr lang="pt-BR" dirty="0" smtClean="0"/>
              <a:t>de visões </a:t>
            </a:r>
            <a:r>
              <a:rPr lang="pt-BR" dirty="0" smtClean="0"/>
              <a:t>virtuais </a:t>
            </a:r>
            <a:r>
              <a:rPr lang="pt-BR" b="1" dirty="0" smtClean="0">
                <a:sym typeface="Wingdings 2"/>
              </a:rPr>
              <a:t></a:t>
            </a:r>
            <a:endParaRPr lang="pt-BR" b="1" dirty="0" smtClean="0"/>
          </a:p>
          <a:p>
            <a:r>
              <a:rPr lang="pt-BR" dirty="0" smtClean="0"/>
              <a:t>Adição </a:t>
            </a:r>
            <a:r>
              <a:rPr lang="pt-BR" dirty="0" smtClean="0"/>
              <a:t>de </a:t>
            </a:r>
            <a:r>
              <a:rPr lang="pt-BR" dirty="0" smtClean="0"/>
              <a:t>complexidade </a:t>
            </a:r>
            <a:r>
              <a:rPr lang="pt-BR" b="1" dirty="0">
                <a:sym typeface="Wingdings 2"/>
              </a:rPr>
              <a:t></a:t>
            </a:r>
            <a:endParaRPr lang="pt-BR" b="1" dirty="0" smtClean="0"/>
          </a:p>
          <a:p>
            <a:r>
              <a:rPr lang="pt-BR" dirty="0" smtClean="0"/>
              <a:t>Erros </a:t>
            </a:r>
            <a:r>
              <a:rPr lang="pt-BR" b="1" dirty="0">
                <a:sym typeface="Wingdings 2"/>
              </a:rPr>
              <a:t></a:t>
            </a:r>
            <a:endParaRPr lang="pt-BR" b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6"/>
          </p:nvPr>
        </p:nvSpPr>
        <p:spPr>
          <a:xfrm>
            <a:off x="4211960" y="6492240"/>
            <a:ext cx="4536504" cy="365760"/>
          </a:xfrm>
        </p:spPr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17</a:t>
            </a:fld>
            <a:endParaRPr lang="pt-BR" dirty="0"/>
          </a:p>
        </p:txBody>
      </p:sp>
      <p:grpSp>
        <p:nvGrpSpPr>
          <p:cNvPr id="7" name="Grupo 6"/>
          <p:cNvGrpSpPr/>
          <p:nvPr/>
        </p:nvGrpSpPr>
        <p:grpSpPr>
          <a:xfrm>
            <a:off x="3131840" y="3419708"/>
            <a:ext cx="3988194" cy="3177644"/>
            <a:chOff x="4283968" y="2924944"/>
            <a:chExt cx="3988194" cy="317764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2924944"/>
              <a:ext cx="3988194" cy="2725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CaixaDeTexto 5"/>
            <p:cNvSpPr txBox="1"/>
            <p:nvPr/>
          </p:nvSpPr>
          <p:spPr>
            <a:xfrm>
              <a:off x="5103810" y="5733256"/>
              <a:ext cx="2348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Smolic et al. (2009)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14364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MVD - Multiview Video plus Depth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V+D com MVC</a:t>
            </a:r>
          </a:p>
          <a:p>
            <a:r>
              <a:rPr lang="pt-BR" dirty="0" smtClean="0"/>
              <a:t>Suporte a múltiplas visões </a:t>
            </a:r>
            <a:r>
              <a:rPr lang="pt-BR" b="1" dirty="0">
                <a:sym typeface="Wingdings 2"/>
              </a:rPr>
              <a:t></a:t>
            </a:r>
            <a:endParaRPr lang="pt-BR" b="1" dirty="0" smtClean="0"/>
          </a:p>
          <a:p>
            <a:r>
              <a:rPr lang="pt-BR" dirty="0" smtClean="0"/>
              <a:t>Aumento expressivo do arquivo final </a:t>
            </a:r>
            <a:r>
              <a:rPr lang="pt-BR" b="1" dirty="0">
                <a:sym typeface="Wingdings 2"/>
              </a:rPr>
              <a:t></a:t>
            </a:r>
            <a:endParaRPr lang="pt-BR" b="1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6"/>
          </p:nvPr>
        </p:nvSpPr>
        <p:spPr>
          <a:xfrm>
            <a:off x="4211960" y="6492240"/>
            <a:ext cx="4536504" cy="365760"/>
          </a:xfrm>
        </p:spPr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18</a:t>
            </a:fld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611560" y="3140968"/>
            <a:ext cx="7696200" cy="2817604"/>
            <a:chOff x="611560" y="3284984"/>
            <a:chExt cx="7696200" cy="2817604"/>
          </a:xfrm>
        </p:grpSpPr>
        <p:sp>
          <p:nvSpPr>
            <p:cNvPr id="8" name="CaixaDeTexto 7"/>
            <p:cNvSpPr txBox="1"/>
            <p:nvPr/>
          </p:nvSpPr>
          <p:spPr>
            <a:xfrm>
              <a:off x="2627784" y="5733256"/>
              <a:ext cx="3816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Smolic et al. (2009) - adaptado</a:t>
              </a:r>
              <a:endParaRPr lang="pt-BR" dirty="0"/>
            </a:p>
          </p:txBody>
        </p: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3284984"/>
              <a:ext cx="7696200" cy="2447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327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LDV - Layered Depth Video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Vídeo + mapa de profundidade + camadas intermediárias</a:t>
            </a:r>
          </a:p>
          <a:p>
            <a:pPr lvl="1"/>
            <a:r>
              <a:rPr lang="pt-BR" dirty="0" smtClean="0"/>
              <a:t>Armazenam diferenças entre visões de vídeos diferentes</a:t>
            </a:r>
          </a:p>
          <a:p>
            <a:r>
              <a:rPr lang="pt-BR" dirty="0" smtClean="0"/>
              <a:t>Menor armazenamento do que MVD </a:t>
            </a:r>
            <a:r>
              <a:rPr lang="pt-BR" b="1" dirty="0">
                <a:sym typeface="Wingdings 2"/>
              </a:rPr>
              <a:t></a:t>
            </a:r>
            <a:endParaRPr lang="pt-BR" b="1" dirty="0" smtClean="0"/>
          </a:p>
          <a:p>
            <a:r>
              <a:rPr lang="pt-BR" dirty="0" smtClean="0"/>
              <a:t>Geração de artefatos </a:t>
            </a:r>
            <a:r>
              <a:rPr lang="pt-BR" b="1" dirty="0">
                <a:sym typeface="Wingdings 2"/>
              </a:rPr>
              <a:t></a:t>
            </a:r>
            <a:endParaRPr lang="pt-BR" b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6"/>
          </p:nvPr>
        </p:nvSpPr>
        <p:spPr>
          <a:xfrm>
            <a:off x="4211960" y="6492240"/>
            <a:ext cx="4536504" cy="365760"/>
          </a:xfrm>
        </p:spPr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19</a:t>
            </a:fld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4670918" y="3717032"/>
            <a:ext cx="3141442" cy="2704734"/>
            <a:chOff x="4166862" y="3717032"/>
            <a:chExt cx="3141442" cy="270473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6862" y="3717032"/>
              <a:ext cx="3141442" cy="2304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CaixaDeTexto 6"/>
            <p:cNvSpPr txBox="1"/>
            <p:nvPr/>
          </p:nvSpPr>
          <p:spPr>
            <a:xfrm>
              <a:off x="4621459" y="605243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Smolic</a:t>
              </a:r>
              <a:r>
                <a:rPr lang="pt-BR" dirty="0"/>
                <a:t> </a:t>
              </a:r>
              <a:r>
                <a:rPr lang="pt-BR" dirty="0" smtClean="0"/>
                <a:t>et al. (2009)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44133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Fundamentos da Visão e Percepção de Profundidade</a:t>
            </a:r>
          </a:p>
          <a:p>
            <a:r>
              <a:rPr lang="pt-BR" dirty="0" smtClean="0"/>
              <a:t>Técnicas de Visualização Estereoscópica</a:t>
            </a:r>
          </a:p>
          <a:p>
            <a:r>
              <a:rPr lang="pt-BR" dirty="0" smtClean="0"/>
              <a:t>Técnicas de Codificação Estereoscópica</a:t>
            </a:r>
          </a:p>
          <a:p>
            <a:r>
              <a:rPr lang="pt-BR" dirty="0" smtClean="0"/>
              <a:t>Problemas Psicológicos Relacionados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6"/>
          </p:nvPr>
        </p:nvSpPr>
        <p:spPr>
          <a:xfrm>
            <a:off x="4211960" y="6492240"/>
            <a:ext cx="4536504" cy="365760"/>
          </a:xfrm>
        </p:spPr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47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 - Depth Enhanced Stereo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Tecnologias incompatíveis</a:t>
            </a:r>
          </a:p>
          <a:p>
            <a:r>
              <a:rPr lang="pt-BR" dirty="0" smtClean="0"/>
              <a:t>DES engloba tudo, cabe ao sistema fazer uso daquilo que é capaz de processar</a:t>
            </a:r>
          </a:p>
          <a:p>
            <a:r>
              <a:rPr lang="pt-BR" dirty="0" smtClean="0"/>
              <a:t>Independência do sistema de exibição </a:t>
            </a:r>
            <a:r>
              <a:rPr lang="pt-BR" b="1" dirty="0">
                <a:sym typeface="Wingdings 2"/>
              </a:rPr>
              <a:t></a:t>
            </a:r>
            <a:endParaRPr lang="pt-BR" b="1" dirty="0" smtClean="0"/>
          </a:p>
          <a:p>
            <a:r>
              <a:rPr lang="pt-BR" dirty="0" smtClean="0"/>
              <a:t>Engloba também todos os defeitos já apontados </a:t>
            </a:r>
            <a:r>
              <a:rPr lang="pt-BR" b="1" dirty="0">
                <a:sym typeface="Wingdings 2"/>
              </a:rPr>
              <a:t></a:t>
            </a:r>
            <a:endParaRPr lang="pt-BR" b="1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6"/>
          </p:nvPr>
        </p:nvSpPr>
        <p:spPr>
          <a:xfrm>
            <a:off x="4211960" y="6492240"/>
            <a:ext cx="4536504" cy="365760"/>
          </a:xfrm>
        </p:spPr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052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Incompatibilidades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Compressão lossy utilizando métodos conhecidos</a:t>
            </a:r>
          </a:p>
          <a:p>
            <a:pPr lvl="1"/>
            <a:r>
              <a:rPr lang="pt-BR" dirty="0"/>
              <a:t>E</a:t>
            </a:r>
            <a:r>
              <a:rPr lang="pt-BR" dirty="0" smtClean="0"/>
              <a:t>rros </a:t>
            </a:r>
            <a:r>
              <a:rPr lang="pt-BR" dirty="0"/>
              <a:t>proibitivos para vídeos estereoscópicos</a:t>
            </a:r>
          </a:p>
          <a:p>
            <a:pPr lvl="1"/>
            <a:r>
              <a:rPr lang="pt-BR" dirty="0"/>
              <a:t>Arquivo final ainda </a:t>
            </a:r>
            <a:r>
              <a:rPr lang="pt-BR" dirty="0" smtClean="0"/>
              <a:t>grande</a:t>
            </a:r>
            <a:endParaRPr lang="pt-BR" dirty="0" smtClean="0"/>
          </a:p>
          <a:p>
            <a:r>
              <a:rPr lang="pt-BR" dirty="0" smtClean="0"/>
              <a:t>Métodos de compressão para tipos específicos</a:t>
            </a:r>
          </a:p>
          <a:p>
            <a:pPr lvl="1"/>
            <a:r>
              <a:rPr lang="pt-BR" dirty="0" smtClean="0"/>
              <a:t>Incompatibilidade</a:t>
            </a:r>
          </a:p>
          <a:p>
            <a:pPr marL="365760" lvl="1" indent="0">
              <a:buNone/>
            </a:pPr>
            <a:endParaRPr lang="pt-BR" dirty="0"/>
          </a:p>
          <a:p>
            <a:r>
              <a:rPr lang="pt-BR" dirty="0" smtClean="0"/>
              <a:t>Doutorado: Leonardo A. de Andrade (UFSCar)</a:t>
            </a:r>
          </a:p>
          <a:p>
            <a:pPr lvl="1"/>
            <a:r>
              <a:rPr lang="pt-BR" dirty="0" smtClean="0"/>
              <a:t>Método genérico de codificação de vídeos estereoscópicos</a:t>
            </a:r>
          </a:p>
          <a:p>
            <a:r>
              <a:rPr lang="pt-BR" dirty="0" smtClean="0"/>
              <a:t>Mestrado: Matheus R. U. Zingarelli</a:t>
            </a:r>
          </a:p>
          <a:p>
            <a:pPr lvl="1"/>
            <a:r>
              <a:rPr lang="pt-BR" dirty="0" smtClean="0"/>
              <a:t>Armazenamento de vídeo em formato anaglífico</a:t>
            </a:r>
          </a:p>
          <a:p>
            <a:pPr lvl="1"/>
            <a:r>
              <a:rPr lang="pt-BR" dirty="0" smtClean="0"/>
              <a:t>Problema da reversão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6"/>
          </p:nvPr>
        </p:nvSpPr>
        <p:spPr>
          <a:xfrm>
            <a:off x="4211960" y="6492240"/>
            <a:ext cx="4536504" cy="365760"/>
          </a:xfrm>
        </p:spPr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099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400" dirty="0" smtClean="0">
                <a:solidFill>
                  <a:srgbClr val="00FF00"/>
                </a:solidFill>
              </a:rPr>
              <a:t>Problemas Psicológicos</a:t>
            </a:r>
            <a:endParaRPr lang="pt-BR" sz="4400" dirty="0">
              <a:solidFill>
                <a:srgbClr val="00FF00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211960" y="6501336"/>
            <a:ext cx="4536504" cy="384048"/>
          </a:xfrm>
        </p:spPr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22</a:t>
            </a:fld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339752" y="2887578"/>
            <a:ext cx="6172200" cy="205359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 smtClean="0">
                <a:solidFill>
                  <a:srgbClr val="FF00FF"/>
                </a:solidFill>
              </a:rPr>
              <a:t>Problemas Psicológicos</a:t>
            </a:r>
            <a:endParaRPr lang="pt-BR" sz="44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3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Psicológicos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Blabla</a:t>
            </a:r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6"/>
          </p:nvPr>
        </p:nvSpPr>
        <p:spPr>
          <a:xfrm>
            <a:off x="4211960" y="6492240"/>
            <a:ext cx="4536504" cy="365760"/>
          </a:xfrm>
        </p:spPr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400" dirty="0" smtClean="0">
                <a:solidFill>
                  <a:srgbClr val="00FF00"/>
                </a:solidFill>
              </a:rPr>
              <a:t>Dúvidas</a:t>
            </a:r>
            <a:endParaRPr lang="pt-BR" sz="4400" dirty="0">
              <a:solidFill>
                <a:srgbClr val="00FF00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211960" y="6501336"/>
            <a:ext cx="4536504" cy="384048"/>
          </a:xfrm>
        </p:spPr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24</a:t>
            </a:fld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339752" y="2887578"/>
            <a:ext cx="6172200" cy="205359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 smtClean="0">
                <a:solidFill>
                  <a:srgbClr val="FF00FF"/>
                </a:solidFill>
              </a:rPr>
              <a:t>Dúvidas</a:t>
            </a:r>
            <a:endParaRPr lang="pt-BR" sz="4400" dirty="0">
              <a:solidFill>
                <a:srgbClr val="FF00FF"/>
              </a:solidFill>
            </a:endParaRPr>
          </a:p>
        </p:txBody>
      </p:sp>
      <p:sp>
        <p:nvSpPr>
          <p:cNvPr id="7" name="Subtítul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SCC5909 – Fundamentos de Multimídia</a:t>
            </a:r>
          </a:p>
          <a:p>
            <a:r>
              <a:rPr lang="pt-BR" sz="1400" dirty="0" smtClean="0"/>
              <a:t>Matheus Ricardo Uihara Zingarelli – 5377855</a:t>
            </a:r>
          </a:p>
          <a:p>
            <a:r>
              <a:rPr lang="pt-BR" sz="1400" dirty="0"/>
              <a:t>Sandra </a:t>
            </a:r>
            <a:r>
              <a:rPr lang="pt-BR" sz="1400" dirty="0" smtClean="0"/>
              <a:t>Schmitt Soster</a:t>
            </a:r>
            <a:r>
              <a:rPr lang="pt-BR" sz="1400" dirty="0"/>
              <a:t> </a:t>
            </a:r>
            <a:r>
              <a:rPr lang="pt-BR" sz="1400" dirty="0" smtClean="0"/>
              <a:t>– 7254389</a:t>
            </a:r>
          </a:p>
          <a:p>
            <a:pPr algn="r"/>
            <a:r>
              <a:rPr lang="pt-BR" sz="1200" b="0" dirty="0" smtClean="0"/>
              <a:t>9 de junho de 2011</a:t>
            </a:r>
          </a:p>
          <a:p>
            <a:pPr algn="r"/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58895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400" dirty="0">
                <a:solidFill>
                  <a:srgbClr val="00FF00"/>
                </a:solidFill>
              </a:rPr>
              <a:t>Fundamentos da Visão e Percepção de Profundidade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211960" y="6501336"/>
            <a:ext cx="4536504" cy="384048"/>
          </a:xfrm>
        </p:spPr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3</a:t>
            </a:fld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339752" y="2887578"/>
            <a:ext cx="6172200" cy="205359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 smtClean="0">
                <a:solidFill>
                  <a:srgbClr val="FF00FF"/>
                </a:solidFill>
              </a:rPr>
              <a:t>Fundamentos da Visão e Percepção de Profundidade</a:t>
            </a:r>
            <a:endParaRPr lang="pt-BR" sz="44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4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Olho Humano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blabla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6"/>
          </p:nvPr>
        </p:nvSpPr>
        <p:spPr>
          <a:xfrm>
            <a:off x="4211960" y="6492240"/>
            <a:ext cx="4536504" cy="365760"/>
          </a:xfrm>
        </p:spPr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23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400" dirty="0" smtClean="0">
                <a:solidFill>
                  <a:srgbClr val="00FF00"/>
                </a:solidFill>
              </a:rPr>
              <a:t>Técnicas de Visualização</a:t>
            </a:r>
            <a:endParaRPr lang="pt-BR" sz="4400" dirty="0">
              <a:solidFill>
                <a:srgbClr val="00FF00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211960" y="6501336"/>
            <a:ext cx="4536504" cy="384048"/>
          </a:xfrm>
        </p:spPr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5</a:t>
            </a:fld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339752" y="2887578"/>
            <a:ext cx="6172200" cy="205359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 smtClean="0">
                <a:solidFill>
                  <a:srgbClr val="FF00FF"/>
                </a:solidFill>
              </a:rPr>
              <a:t>Técnicas de Visualização</a:t>
            </a:r>
            <a:endParaRPr lang="pt-BR" sz="44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53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Anaglífica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6"/>
          </p:nvPr>
        </p:nvSpPr>
        <p:spPr>
          <a:xfrm>
            <a:off x="4211960" y="6492240"/>
            <a:ext cx="4536504" cy="365760"/>
          </a:xfrm>
        </p:spPr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300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Luz Polarizada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6"/>
          </p:nvPr>
        </p:nvSpPr>
        <p:spPr>
          <a:xfrm>
            <a:off x="4211960" y="6492240"/>
            <a:ext cx="4536504" cy="365760"/>
          </a:xfrm>
        </p:spPr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372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Óculos Obturadores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6"/>
          </p:nvPr>
        </p:nvSpPr>
        <p:spPr>
          <a:xfrm>
            <a:off x="4211960" y="6492240"/>
            <a:ext cx="4536504" cy="365760"/>
          </a:xfrm>
        </p:spPr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1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Monitores Autoestereoscópicos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Sensação de profundidade sem utilização de nenhum acessório</a:t>
            </a:r>
          </a:p>
          <a:p>
            <a:r>
              <a:rPr lang="pt-BR" dirty="0" smtClean="0"/>
              <a:t>Tecnologia Lenticular</a:t>
            </a:r>
          </a:p>
          <a:p>
            <a:pPr lvl="1"/>
            <a:r>
              <a:rPr lang="pt-BR" dirty="0" smtClean="0"/>
              <a:t>Apenas um dos tipos</a:t>
            </a:r>
          </a:p>
          <a:p>
            <a:pPr lvl="1"/>
            <a:r>
              <a:rPr lang="pt-BR" dirty="0" smtClean="0"/>
              <a:t>Luz direcionada para</a:t>
            </a:r>
          </a:p>
          <a:p>
            <a:pPr marL="365760" lvl="1" indent="0">
              <a:buNone/>
            </a:pPr>
            <a:r>
              <a:rPr lang="pt-BR" dirty="0" smtClean="0"/>
              <a:t>direções diferentes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6"/>
          </p:nvPr>
        </p:nvSpPr>
        <p:spPr>
          <a:xfrm>
            <a:off x="4211960" y="6492240"/>
            <a:ext cx="4536504" cy="365760"/>
          </a:xfrm>
        </p:spPr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02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Fundição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bubbles</Template>
  <TotalTime>341</TotalTime>
  <Words>699</Words>
  <Application>Microsoft Office PowerPoint</Application>
  <PresentationFormat>Apresentação na tela (4:3)</PresentationFormat>
  <Paragraphs>171</Paragraphs>
  <Slides>24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Balcão Envidraçado</vt:lpstr>
      <vt:lpstr>Vídeo 3D</vt:lpstr>
      <vt:lpstr>Roteiro</vt:lpstr>
      <vt:lpstr>Fundamentos da Visão e Percepção de Profundidade</vt:lpstr>
      <vt:lpstr>Olho Humano</vt:lpstr>
      <vt:lpstr>Técnicas de Visualização</vt:lpstr>
      <vt:lpstr>Anaglífica</vt:lpstr>
      <vt:lpstr>Luz Polarizada</vt:lpstr>
      <vt:lpstr>Óculos Obturadores</vt:lpstr>
      <vt:lpstr>Monitores Autoestereoscópicos</vt:lpstr>
      <vt:lpstr>Monitores Autoestereoscópicos</vt:lpstr>
      <vt:lpstr>Monitores Autoestereoscópicos</vt:lpstr>
      <vt:lpstr>Técnicas de Codificação</vt:lpstr>
      <vt:lpstr>Lipton</vt:lpstr>
      <vt:lpstr>Lipton – Side-by-side</vt:lpstr>
      <vt:lpstr>Lipton – Above-below</vt:lpstr>
      <vt:lpstr>MVC - Multiview Video Coding</vt:lpstr>
      <vt:lpstr>V+D - Video plus Depth</vt:lpstr>
      <vt:lpstr>MVD - Multiview Video plus Depth</vt:lpstr>
      <vt:lpstr>LDV - Layered Depth Video</vt:lpstr>
      <vt:lpstr>DES - Depth Enhanced Stereo</vt:lpstr>
      <vt:lpstr>Incompatibilidades</vt:lpstr>
      <vt:lpstr>Problemas Psicológicos</vt:lpstr>
      <vt:lpstr>Psicológicos</vt:lpstr>
      <vt:lpstr>Dúvidas</vt:lpstr>
    </vt:vector>
  </TitlesOfParts>
  <Company>Intermidia - ICMC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Zingarelli</dc:creator>
  <cp:lastModifiedBy>Matheus Zingarelli</cp:lastModifiedBy>
  <cp:revision>65</cp:revision>
  <dcterms:created xsi:type="dcterms:W3CDTF">2011-06-01T12:30:02Z</dcterms:created>
  <dcterms:modified xsi:type="dcterms:W3CDTF">2011-06-01T18:12:12Z</dcterms:modified>
</cp:coreProperties>
</file>