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1"/>
  </p:notesMasterIdLst>
  <p:sldIdLst>
    <p:sldId id="256" r:id="rId2"/>
    <p:sldId id="257" r:id="rId3"/>
    <p:sldId id="258" r:id="rId4"/>
    <p:sldId id="259" r:id="rId5"/>
    <p:sldId id="261" r:id="rId6"/>
    <p:sldId id="264" r:id="rId7"/>
    <p:sldId id="262" r:id="rId8"/>
    <p:sldId id="263"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79496" autoAdjust="0"/>
  </p:normalViewPr>
  <p:slideViewPr>
    <p:cSldViewPr snapToGrid="0">
      <p:cViewPr varScale="1">
        <p:scale>
          <a:sx n="93" d="100"/>
          <a:sy n="93" d="100"/>
        </p:scale>
        <p:origin x="1266"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 Morales (Student)" userId="d3d12b97-977a-4965-a2ff-75984e6390b0" providerId="ADAL" clId="{99BE9595-8113-4ABE-B264-858FE45A1717}"/>
    <pc:docChg chg="undo custSel addSld modSld sldOrd">
      <pc:chgData name="Andrea Morales (Student)" userId="d3d12b97-977a-4965-a2ff-75984e6390b0" providerId="ADAL" clId="{99BE9595-8113-4ABE-B264-858FE45A1717}" dt="2025-04-28T16:59:23.926" v="1001" actId="20577"/>
      <pc:docMkLst>
        <pc:docMk/>
      </pc:docMkLst>
      <pc:sldChg chg="modNotesTx">
        <pc:chgData name="Andrea Morales (Student)" userId="d3d12b97-977a-4965-a2ff-75984e6390b0" providerId="ADAL" clId="{99BE9595-8113-4ABE-B264-858FE45A1717}" dt="2025-04-25T16:01:17.278" v="638"/>
        <pc:sldMkLst>
          <pc:docMk/>
          <pc:sldMk cId="1797888261" sldId="256"/>
        </pc:sldMkLst>
      </pc:sldChg>
      <pc:sldChg chg="modSp mod modNotesTx">
        <pc:chgData name="Andrea Morales (Student)" userId="d3d12b97-977a-4965-a2ff-75984e6390b0" providerId="ADAL" clId="{99BE9595-8113-4ABE-B264-858FE45A1717}" dt="2025-04-28T15:46:11.241" v="937" actId="20577"/>
        <pc:sldMkLst>
          <pc:docMk/>
          <pc:sldMk cId="3742547311" sldId="257"/>
        </pc:sldMkLst>
        <pc:spChg chg="mod">
          <ac:chgData name="Andrea Morales (Student)" userId="d3d12b97-977a-4965-a2ff-75984e6390b0" providerId="ADAL" clId="{99BE9595-8113-4ABE-B264-858FE45A1717}" dt="2025-04-25T17:30:32.323" v="789" actId="20577"/>
          <ac:spMkLst>
            <pc:docMk/>
            <pc:sldMk cId="3742547311" sldId="257"/>
            <ac:spMk id="3" creationId="{670AD2DC-9621-36EB-7674-551B9F32D23C}"/>
          </ac:spMkLst>
        </pc:spChg>
      </pc:sldChg>
      <pc:sldChg chg="ord modNotesTx">
        <pc:chgData name="Andrea Morales (Student)" userId="d3d12b97-977a-4965-a2ff-75984e6390b0" providerId="ADAL" clId="{99BE9595-8113-4ABE-B264-858FE45A1717}" dt="2025-04-26T18:44:06.170" v="935"/>
        <pc:sldMkLst>
          <pc:docMk/>
          <pc:sldMk cId="3166232190" sldId="260"/>
        </pc:sldMkLst>
      </pc:sldChg>
      <pc:sldChg chg="addSp modSp mod modNotesTx">
        <pc:chgData name="Andrea Morales (Student)" userId="d3d12b97-977a-4965-a2ff-75984e6390b0" providerId="ADAL" clId="{99BE9595-8113-4ABE-B264-858FE45A1717}" dt="2025-04-28T16:59:23.926" v="1001" actId="20577"/>
        <pc:sldMkLst>
          <pc:docMk/>
          <pc:sldMk cId="2427401558" sldId="261"/>
        </pc:sldMkLst>
        <pc:spChg chg="mod">
          <ac:chgData name="Andrea Morales (Student)" userId="d3d12b97-977a-4965-a2ff-75984e6390b0" providerId="ADAL" clId="{99BE9595-8113-4ABE-B264-858FE45A1717}" dt="2025-04-24T17:11:39.172" v="15" actId="20577"/>
          <ac:spMkLst>
            <pc:docMk/>
            <pc:sldMk cId="2427401558" sldId="261"/>
            <ac:spMk id="2" creationId="{B938D9B6-5E04-8DB0-E659-B3C40492FF7C}"/>
          </ac:spMkLst>
        </pc:spChg>
        <pc:spChg chg="mod">
          <ac:chgData name="Andrea Morales (Student)" userId="d3d12b97-977a-4965-a2ff-75984e6390b0" providerId="ADAL" clId="{99BE9595-8113-4ABE-B264-858FE45A1717}" dt="2025-04-24T17:25:04.006" v="61" actId="20577"/>
          <ac:spMkLst>
            <pc:docMk/>
            <pc:sldMk cId="2427401558" sldId="261"/>
            <ac:spMk id="3" creationId="{707F6811-4FA5-FCDF-336A-37C622BCFC2B}"/>
          </ac:spMkLst>
        </pc:spChg>
        <pc:picChg chg="add mod">
          <ac:chgData name="Andrea Morales (Student)" userId="d3d12b97-977a-4965-a2ff-75984e6390b0" providerId="ADAL" clId="{99BE9595-8113-4ABE-B264-858FE45A1717}" dt="2025-04-24T17:13:36.969" v="45" actId="208"/>
          <ac:picMkLst>
            <pc:docMk/>
            <pc:sldMk cId="2427401558" sldId="261"/>
            <ac:picMk id="6" creationId="{FE6B6029-331E-5D07-12E1-DF76CB65EFA1}"/>
          </ac:picMkLst>
        </pc:picChg>
      </pc:sldChg>
      <pc:sldChg chg="addSp delSp modSp mod modNotesTx">
        <pc:chgData name="Andrea Morales (Student)" userId="d3d12b97-977a-4965-a2ff-75984e6390b0" providerId="ADAL" clId="{99BE9595-8113-4ABE-B264-858FE45A1717}" dt="2025-04-25T19:00:29.371" v="933" actId="20577"/>
        <pc:sldMkLst>
          <pc:docMk/>
          <pc:sldMk cId="1688662515" sldId="262"/>
        </pc:sldMkLst>
        <pc:spChg chg="mod">
          <ac:chgData name="Andrea Morales (Student)" userId="d3d12b97-977a-4965-a2ff-75984e6390b0" providerId="ADAL" clId="{99BE9595-8113-4ABE-B264-858FE45A1717}" dt="2025-04-25T18:33:57.478" v="870" actId="14100"/>
          <ac:spMkLst>
            <pc:docMk/>
            <pc:sldMk cId="1688662515" sldId="262"/>
            <ac:spMk id="3" creationId="{59321F0C-A8CB-C8F7-4F9C-97D88519D1E4}"/>
          </ac:spMkLst>
        </pc:spChg>
        <pc:picChg chg="add del mod">
          <ac:chgData name="Andrea Morales (Student)" userId="d3d12b97-977a-4965-a2ff-75984e6390b0" providerId="ADAL" clId="{99BE9595-8113-4ABE-B264-858FE45A1717}" dt="2025-04-25T18:35:39.836" v="924" actId="21"/>
          <ac:picMkLst>
            <pc:docMk/>
            <pc:sldMk cId="1688662515" sldId="262"/>
            <ac:picMk id="7" creationId="{1104666C-817A-4D78-9555-BCF6177575A5}"/>
          </ac:picMkLst>
        </pc:picChg>
        <pc:picChg chg="add mod">
          <ac:chgData name="Andrea Morales (Student)" userId="d3d12b97-977a-4965-a2ff-75984e6390b0" providerId="ADAL" clId="{99BE9595-8113-4ABE-B264-858FE45A1717}" dt="2025-04-25T18:34:04.902" v="872" actId="1076"/>
          <ac:picMkLst>
            <pc:docMk/>
            <pc:sldMk cId="1688662515" sldId="262"/>
            <ac:picMk id="9" creationId="{6DA8CFC6-11EB-8D64-D849-AFD5D241A4C5}"/>
          </ac:picMkLst>
        </pc:picChg>
        <pc:picChg chg="add mod">
          <ac:chgData name="Andrea Morales (Student)" userId="d3d12b97-977a-4965-a2ff-75984e6390b0" providerId="ADAL" clId="{99BE9595-8113-4ABE-B264-858FE45A1717}" dt="2025-04-25T18:34:14.365" v="876" actId="1076"/>
          <ac:picMkLst>
            <pc:docMk/>
            <pc:sldMk cId="1688662515" sldId="262"/>
            <ac:picMk id="10" creationId="{EC404E5F-E8FD-C77B-8D7E-97AF4B3BD82E}"/>
          </ac:picMkLst>
        </pc:picChg>
        <pc:picChg chg="add mod modCrop">
          <ac:chgData name="Andrea Morales (Student)" userId="d3d12b97-977a-4965-a2ff-75984e6390b0" providerId="ADAL" clId="{99BE9595-8113-4ABE-B264-858FE45A1717}" dt="2025-04-25T18:33:33.911" v="862" actId="14100"/>
          <ac:picMkLst>
            <pc:docMk/>
            <pc:sldMk cId="1688662515" sldId="262"/>
            <ac:picMk id="11" creationId="{0D5C26FB-1CA9-6ABC-625A-32BE3F400A31}"/>
          </ac:picMkLst>
        </pc:picChg>
      </pc:sldChg>
      <pc:sldChg chg="addSp delSp modSp mod modNotesTx">
        <pc:chgData name="Andrea Morales (Student)" userId="d3d12b97-977a-4965-a2ff-75984e6390b0" providerId="ADAL" clId="{99BE9595-8113-4ABE-B264-858FE45A1717}" dt="2025-04-25T17:26:13.629" v="668"/>
        <pc:sldMkLst>
          <pc:docMk/>
          <pc:sldMk cId="2256464572" sldId="263"/>
        </pc:sldMkLst>
        <pc:spChg chg="add del mod">
          <ac:chgData name="Andrea Morales (Student)" userId="d3d12b97-977a-4965-a2ff-75984e6390b0" providerId="ADAL" clId="{99BE9595-8113-4ABE-B264-858FE45A1717}" dt="2025-04-24T23:07:50.824" v="552" actId="20577"/>
          <ac:spMkLst>
            <pc:docMk/>
            <pc:sldMk cId="2256464572" sldId="263"/>
            <ac:spMk id="3" creationId="{A1D1E39C-7470-C029-F810-F8AC1E074629}"/>
          </ac:spMkLst>
        </pc:spChg>
        <pc:spChg chg="add del mod">
          <ac:chgData name="Andrea Morales (Student)" userId="d3d12b97-977a-4965-a2ff-75984e6390b0" providerId="ADAL" clId="{99BE9595-8113-4ABE-B264-858FE45A1717}" dt="2025-04-24T23:01:21.554" v="287" actId="478"/>
          <ac:spMkLst>
            <pc:docMk/>
            <pc:sldMk cId="2256464572" sldId="263"/>
            <ac:spMk id="4" creationId="{58E8DCD9-A747-7E93-63A9-3FD769E6A5F8}"/>
          </ac:spMkLst>
        </pc:spChg>
        <pc:spChg chg="add del mod">
          <ac:chgData name="Andrea Morales (Student)" userId="d3d12b97-977a-4965-a2ff-75984e6390b0" providerId="ADAL" clId="{99BE9595-8113-4ABE-B264-858FE45A1717}" dt="2025-04-24T23:01:28.955" v="292" actId="478"/>
          <ac:spMkLst>
            <pc:docMk/>
            <pc:sldMk cId="2256464572" sldId="263"/>
            <ac:spMk id="6" creationId="{B94FF47C-85C9-765C-217D-C213D82B2653}"/>
          </ac:spMkLst>
        </pc:spChg>
        <pc:spChg chg="add del mod">
          <ac:chgData name="Andrea Morales (Student)" userId="d3d12b97-977a-4965-a2ff-75984e6390b0" providerId="ADAL" clId="{99BE9595-8113-4ABE-B264-858FE45A1717}" dt="2025-04-24T23:01:41.724" v="295" actId="478"/>
          <ac:spMkLst>
            <pc:docMk/>
            <pc:sldMk cId="2256464572" sldId="263"/>
            <ac:spMk id="8" creationId="{4974D25A-E828-56D5-1BF5-7C6963488B92}"/>
          </ac:spMkLst>
        </pc:spChg>
        <pc:picChg chg="add mod">
          <ac:chgData name="Andrea Morales (Student)" userId="d3d12b97-977a-4965-a2ff-75984e6390b0" providerId="ADAL" clId="{99BE9595-8113-4ABE-B264-858FE45A1717}" dt="2025-04-24T23:04:13.196" v="308" actId="208"/>
          <ac:picMkLst>
            <pc:docMk/>
            <pc:sldMk cId="2256464572" sldId="263"/>
            <ac:picMk id="13" creationId="{2EE9E667-D37C-4713-3ADA-97BBCCE76535}"/>
          </ac:picMkLst>
        </pc:picChg>
        <pc:picChg chg="add mod">
          <ac:chgData name="Andrea Morales (Student)" userId="d3d12b97-977a-4965-a2ff-75984e6390b0" providerId="ADAL" clId="{99BE9595-8113-4ABE-B264-858FE45A1717}" dt="2025-04-24T23:08:52.509" v="553" actId="208"/>
          <ac:picMkLst>
            <pc:docMk/>
            <pc:sldMk cId="2256464572" sldId="263"/>
            <ac:picMk id="15" creationId="{74AAC13A-FAAF-94D0-8828-8E05514A967A}"/>
          </ac:picMkLst>
        </pc:picChg>
      </pc:sldChg>
      <pc:sldChg chg="addSp delSp modSp new mod modNotesTx">
        <pc:chgData name="Andrea Morales (Student)" userId="d3d12b97-977a-4965-a2ff-75984e6390b0" providerId="ADAL" clId="{99BE9595-8113-4ABE-B264-858FE45A1717}" dt="2025-04-25T16:19:50.801" v="664"/>
        <pc:sldMkLst>
          <pc:docMk/>
          <pc:sldMk cId="3406896774" sldId="264"/>
        </pc:sldMkLst>
        <pc:spChg chg="mod">
          <ac:chgData name="Andrea Morales (Student)" userId="d3d12b97-977a-4965-a2ff-75984e6390b0" providerId="ADAL" clId="{99BE9595-8113-4ABE-B264-858FE45A1717}" dt="2025-04-25T16:10:13.233" v="657" actId="20577"/>
          <ac:spMkLst>
            <pc:docMk/>
            <pc:sldMk cId="3406896774" sldId="264"/>
            <ac:spMk id="3" creationId="{71AD7EA2-B97C-7854-224E-76B62B6ECCA0}"/>
          </ac:spMkLst>
        </pc:spChg>
        <pc:picChg chg="add mod">
          <ac:chgData name="Andrea Morales (Student)" userId="d3d12b97-977a-4965-a2ff-75984e6390b0" providerId="ADAL" clId="{99BE9595-8113-4ABE-B264-858FE45A1717}" dt="2025-04-24T18:08:56.505" v="93" actId="1076"/>
          <ac:picMkLst>
            <pc:docMk/>
            <pc:sldMk cId="3406896774" sldId="264"/>
            <ac:picMk id="5" creationId="{9AA08BB1-872D-0628-53C2-F2DA88030256}"/>
          </ac:picMkLst>
        </pc:picChg>
        <pc:picChg chg="add mod">
          <ac:chgData name="Andrea Morales (Student)" userId="d3d12b97-977a-4965-a2ff-75984e6390b0" providerId="ADAL" clId="{99BE9595-8113-4ABE-B264-858FE45A1717}" dt="2025-04-24T18:19:47.652" v="135" actId="208"/>
          <ac:picMkLst>
            <pc:docMk/>
            <pc:sldMk cId="3406896774" sldId="264"/>
            <ac:picMk id="7" creationId="{B11CB9DF-38EB-5C92-D391-2C75352EC181}"/>
          </ac:picMkLst>
        </pc:picChg>
        <pc:picChg chg="add mod">
          <ac:chgData name="Andrea Morales (Student)" userId="d3d12b97-977a-4965-a2ff-75984e6390b0" providerId="ADAL" clId="{99BE9595-8113-4ABE-B264-858FE45A1717}" dt="2025-04-24T18:20:41.632" v="138" actId="208"/>
          <ac:picMkLst>
            <pc:docMk/>
            <pc:sldMk cId="3406896774" sldId="264"/>
            <ac:picMk id="9" creationId="{3EB876AC-99A1-9A2B-EA21-C71399CDF7BA}"/>
          </ac:picMkLst>
        </pc:picChg>
      </pc:sldChg>
    </pc:docChg>
  </pc:docChgLst>
  <pc:docChgLst>
    <pc:chgData name="Andrea Morales (Student)" userId="d3d12b97-977a-4965-a2ff-75984e6390b0" providerId="ADAL" clId="{74AE5E4D-E5CC-46C1-B651-F4C08552CA7A}"/>
    <pc:docChg chg="modSld">
      <pc:chgData name="Andrea Morales (Student)" userId="d3d12b97-977a-4965-a2ff-75984e6390b0" providerId="ADAL" clId="{74AE5E4D-E5CC-46C1-B651-F4C08552CA7A}" dt="2025-04-27T20:34:57.394" v="2"/>
      <pc:docMkLst>
        <pc:docMk/>
      </pc:docMkLst>
      <pc:sldChg chg="modNotesTx">
        <pc:chgData name="Andrea Morales (Student)" userId="d3d12b97-977a-4965-a2ff-75984e6390b0" providerId="ADAL" clId="{74AE5E4D-E5CC-46C1-B651-F4C08552CA7A}" dt="2025-04-27T20:34:57.394" v="2"/>
        <pc:sldMkLst>
          <pc:docMk/>
          <pc:sldMk cId="3742547311" sldId="2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9456E6-7691-47CA-AFD4-E0AC5F44DADA}" type="datetimeFigureOut">
              <a:rPr lang="en-GB" smtClean="0"/>
              <a:t>28/04/2025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B7F16-9A70-4814-BA91-CF53022BD067}" type="slidenum">
              <a:rPr lang="en-GB" smtClean="0"/>
              <a:t>‹#›</a:t>
            </a:fld>
            <a:endParaRPr lang="en-GB"/>
          </a:p>
        </p:txBody>
      </p:sp>
    </p:spTree>
    <p:extLst>
      <p:ext uri="{BB962C8B-B14F-4D97-AF65-F5344CB8AC3E}">
        <p14:creationId xmlns:p14="http://schemas.microsoft.com/office/powerpoint/2010/main" val="3431152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presentation provides a thorough static and dynamic security assessment of the Wuta Camera Android application, carried out as part of my cybersecurity project. The analysis highlights real-world vulnerabilities and uses industry-standard tools.</a:t>
            </a:r>
          </a:p>
        </p:txBody>
      </p:sp>
      <p:sp>
        <p:nvSpPr>
          <p:cNvPr id="4" name="Slide Number Placeholder 3"/>
          <p:cNvSpPr>
            <a:spLocks noGrp="1"/>
          </p:cNvSpPr>
          <p:nvPr>
            <p:ph type="sldNum" sz="quarter" idx="5"/>
          </p:nvPr>
        </p:nvSpPr>
        <p:spPr/>
        <p:txBody>
          <a:bodyPr/>
          <a:lstStyle/>
          <a:p>
            <a:fld id="{487B7F16-9A70-4814-BA91-CF53022BD067}" type="slidenum">
              <a:rPr lang="en-GB" smtClean="0"/>
              <a:t>1</a:t>
            </a:fld>
            <a:endParaRPr lang="en-GB"/>
          </a:p>
        </p:txBody>
      </p:sp>
    </p:spTree>
    <p:extLst>
      <p:ext uri="{BB962C8B-B14F-4D97-AF65-F5344CB8AC3E}">
        <p14:creationId xmlns:p14="http://schemas.microsoft.com/office/powerpoint/2010/main" val="3835595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2024, Wuta integrated a third-party SDK to add features, but that SDK was malicious and introduced security risks like ad fraud and silent JavaScript execution. Researchers found that this malware had already infected over 11 million devices worldwide.</a:t>
            </a:r>
          </a:p>
          <a:p>
            <a:r>
              <a:rPr lang="en-GB" dirty="0"/>
              <a:t>SDK stands for </a:t>
            </a:r>
            <a:r>
              <a:rPr lang="en-GB" b="1" dirty="0"/>
              <a:t>Software Development Kit</a:t>
            </a:r>
            <a:r>
              <a:rPr lang="en-GB" dirty="0"/>
              <a:t>. It’s a bundle of tools, code, and libraries that developers use to add specific features to their apps — like ads, analytics, camera filters, etc.</a:t>
            </a:r>
          </a:p>
          <a:p>
            <a:endParaRPr lang="en-GB" dirty="0"/>
          </a:p>
          <a:p>
            <a:r>
              <a:rPr lang="en-US" dirty="0"/>
              <a:t>with the average mobile app using 30 SDKs, and 90% of code sourced from third parties. While this widespread use delivers significant benefits to developers, it also propagates safety and security issues.</a:t>
            </a:r>
            <a:endParaRPr lang="en-GB" dirty="0"/>
          </a:p>
        </p:txBody>
      </p:sp>
      <p:sp>
        <p:nvSpPr>
          <p:cNvPr id="4" name="Slide Number Placeholder 3"/>
          <p:cNvSpPr>
            <a:spLocks noGrp="1"/>
          </p:cNvSpPr>
          <p:nvPr>
            <p:ph type="sldNum" sz="quarter" idx="5"/>
          </p:nvPr>
        </p:nvSpPr>
        <p:spPr/>
        <p:txBody>
          <a:bodyPr/>
          <a:lstStyle/>
          <a:p>
            <a:fld id="{487B7F16-9A70-4814-BA91-CF53022BD067}" type="slidenum">
              <a:rPr lang="en-GB" smtClean="0"/>
              <a:t>2</a:t>
            </a:fld>
            <a:endParaRPr lang="en-GB"/>
          </a:p>
        </p:txBody>
      </p:sp>
    </p:spTree>
    <p:extLst>
      <p:ext uri="{BB962C8B-B14F-4D97-AF65-F5344CB8AC3E}">
        <p14:creationId xmlns:p14="http://schemas.microsoft.com/office/powerpoint/2010/main" val="3207505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b="1" dirty="0"/>
              <a:t>"To ensure I was analysing the authentic version of Wuta Camera directly from the Play Store, I extracted the APK using ADB tools on a physical Android device.“</a:t>
            </a:r>
          </a:p>
          <a:p>
            <a:pPr>
              <a:buNone/>
            </a:pPr>
            <a:endParaRPr lang="en-GB" dirty="0"/>
          </a:p>
          <a:p>
            <a:pPr>
              <a:buNone/>
            </a:pPr>
            <a:r>
              <a:rPr lang="en-GB" b="1" dirty="0"/>
              <a:t>"I started by identifying the package name using the command </a:t>
            </a:r>
            <a:r>
              <a:rPr lang="en-GB" b="1" dirty="0" err="1"/>
              <a:t>adb</a:t>
            </a:r>
            <a:r>
              <a:rPr lang="en-GB" b="1" dirty="0"/>
              <a:t> shell pm list packages | </a:t>
            </a:r>
            <a:r>
              <a:rPr lang="en-GB" b="1" dirty="0" err="1"/>
              <a:t>findstr</a:t>
            </a:r>
            <a:r>
              <a:rPr lang="en-GB" b="1" dirty="0"/>
              <a:t> </a:t>
            </a:r>
            <a:r>
              <a:rPr lang="en-GB" b="1" dirty="0" err="1"/>
              <a:t>wuta</a:t>
            </a:r>
            <a:r>
              <a:rPr lang="en-GB" b="1" dirty="0"/>
              <a:t>, which gave me the full identifier: </a:t>
            </a:r>
            <a:r>
              <a:rPr lang="en-GB" b="1" dirty="0" err="1"/>
              <a:t>com.benqu.wuta</a:t>
            </a:r>
            <a:r>
              <a:rPr lang="en-GB" b="1" dirty="0"/>
              <a:t>.“</a:t>
            </a:r>
          </a:p>
          <a:p>
            <a:pPr>
              <a:buNone/>
            </a:pPr>
            <a:endParaRPr lang="en-GB" dirty="0"/>
          </a:p>
          <a:p>
            <a:pPr>
              <a:buNone/>
            </a:pPr>
            <a:r>
              <a:rPr lang="en-GB" b="1" dirty="0"/>
              <a:t>"Next, I retrieved the path to the installed APK using: </a:t>
            </a:r>
            <a:r>
              <a:rPr lang="en-GB" b="1" dirty="0" err="1"/>
              <a:t>adb</a:t>
            </a:r>
            <a:r>
              <a:rPr lang="en-GB" b="1" dirty="0"/>
              <a:t> shell pm path </a:t>
            </a:r>
            <a:r>
              <a:rPr lang="en-GB" b="1" dirty="0" err="1"/>
              <a:t>com.benqu.wuta</a:t>
            </a:r>
            <a:r>
              <a:rPr lang="en-GB" b="1" dirty="0"/>
              <a:t>. This returned the exact APK location on the device.“</a:t>
            </a:r>
          </a:p>
          <a:p>
            <a:pPr>
              <a:buNone/>
            </a:pPr>
            <a:endParaRPr lang="en-GB" dirty="0"/>
          </a:p>
          <a:p>
            <a:pPr>
              <a:buNone/>
            </a:pPr>
            <a:r>
              <a:rPr lang="en-GB" b="1" dirty="0"/>
              <a:t>"Finally, I extracted the APK using </a:t>
            </a:r>
            <a:r>
              <a:rPr lang="en-GB" b="1" dirty="0" err="1"/>
              <a:t>adb</a:t>
            </a:r>
            <a:r>
              <a:rPr lang="en-GB" b="1" dirty="0"/>
              <a:t> pull &lt;</a:t>
            </a:r>
            <a:r>
              <a:rPr lang="en-GB" b="1" dirty="0" err="1"/>
              <a:t>apk</a:t>
            </a:r>
            <a:r>
              <a:rPr lang="en-GB" b="1" dirty="0"/>
              <a:t>-path&gt;, which saved the APK locally on my machine for further static and dynamic analysis.“</a:t>
            </a:r>
          </a:p>
          <a:p>
            <a:pPr>
              <a:buNone/>
            </a:pPr>
            <a:endParaRPr lang="en-GB" dirty="0"/>
          </a:p>
          <a:p>
            <a:r>
              <a:rPr lang="en-GB" b="1" dirty="0"/>
              <a:t>"This method ensured I was working with the same signed version distributed via the Play Store, maintaining the integrity of the analysis."</a:t>
            </a:r>
            <a:endParaRPr lang="en-GB" dirty="0"/>
          </a:p>
        </p:txBody>
      </p:sp>
      <p:sp>
        <p:nvSpPr>
          <p:cNvPr id="4" name="Slide Number Placeholder 3"/>
          <p:cNvSpPr>
            <a:spLocks noGrp="1"/>
          </p:cNvSpPr>
          <p:nvPr>
            <p:ph type="sldNum" sz="quarter" idx="5"/>
          </p:nvPr>
        </p:nvSpPr>
        <p:spPr/>
        <p:txBody>
          <a:bodyPr/>
          <a:lstStyle/>
          <a:p>
            <a:fld id="{487B7F16-9A70-4814-BA91-CF53022BD067}" type="slidenum">
              <a:rPr lang="en-GB" smtClean="0"/>
              <a:t>3</a:t>
            </a:fld>
            <a:endParaRPr lang="en-GB"/>
          </a:p>
        </p:txBody>
      </p:sp>
    </p:spTree>
    <p:extLst>
      <p:ext uri="{BB962C8B-B14F-4D97-AF65-F5344CB8AC3E}">
        <p14:creationId xmlns:p14="http://schemas.microsoft.com/office/powerpoint/2010/main" val="926754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MobSF gave a general overview. </a:t>
            </a:r>
          </a:p>
          <a:p>
            <a:r>
              <a:rPr lang="en-GB" dirty="0"/>
              <a:t>JADX let me dig into the app’s internals (e.g., APIs, logs, keys).</a:t>
            </a:r>
          </a:p>
          <a:p>
            <a:r>
              <a:rPr lang="en-GB" dirty="0"/>
              <a:t> Burp caught real-time flaws in network communications.</a:t>
            </a:r>
          </a:p>
          <a:p>
            <a:r>
              <a:rPr lang="en-GB" dirty="0"/>
              <a:t> Both emulator and physical device were used to test app consistency.</a:t>
            </a:r>
          </a:p>
          <a:p>
            <a:r>
              <a:rPr lang="en-GB" dirty="0"/>
              <a:t> Decided to go with real devices as I could not login into the emulator.</a:t>
            </a:r>
          </a:p>
          <a:p>
            <a:endParaRPr lang="en-GB" dirty="0"/>
          </a:p>
        </p:txBody>
      </p:sp>
      <p:sp>
        <p:nvSpPr>
          <p:cNvPr id="4" name="Slide Number Placeholder 3"/>
          <p:cNvSpPr>
            <a:spLocks noGrp="1"/>
          </p:cNvSpPr>
          <p:nvPr>
            <p:ph type="sldNum" sz="quarter" idx="5"/>
          </p:nvPr>
        </p:nvSpPr>
        <p:spPr/>
        <p:txBody>
          <a:bodyPr/>
          <a:lstStyle/>
          <a:p>
            <a:fld id="{487B7F16-9A70-4814-BA91-CF53022BD067}" type="slidenum">
              <a:rPr lang="en-GB" smtClean="0"/>
              <a:t>4</a:t>
            </a:fld>
            <a:endParaRPr lang="en-GB"/>
          </a:p>
        </p:txBody>
      </p:sp>
    </p:spTree>
    <p:extLst>
      <p:ext uri="{BB962C8B-B14F-4D97-AF65-F5344CB8AC3E}">
        <p14:creationId xmlns:p14="http://schemas.microsoft.com/office/powerpoint/2010/main" val="1336080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MobSF helped detect these issues. Manifest vulnerabilities are dangerous as they control app permissions and exposure.</a:t>
            </a:r>
          </a:p>
          <a:p>
            <a:pPr>
              <a:buFont typeface="Arial" panose="020B0604020202020204" pitchFamily="34" charset="0"/>
              <a:buChar char="•"/>
            </a:pPr>
            <a:r>
              <a:rPr lang="en-GB" dirty="0" err="1"/>
              <a:t>usesCleartextTraffic</a:t>
            </a:r>
            <a:r>
              <a:rPr lang="en-GB" dirty="0"/>
              <a:t>=true can let attackers intercept data (via MITM). Intercepted on public Wi-Fi.</a:t>
            </a:r>
          </a:p>
          <a:p>
            <a:pPr>
              <a:buFont typeface="Arial" panose="020B0604020202020204" pitchFamily="34" charset="0"/>
              <a:buChar char="•"/>
            </a:pPr>
            <a:r>
              <a:rPr lang="en-GB" dirty="0"/>
              <a:t>Exported components like </a:t>
            </a:r>
            <a:r>
              <a:rPr lang="en-GB" dirty="0" err="1"/>
              <a:t>WXPayEntryActivity</a:t>
            </a:r>
            <a:r>
              <a:rPr lang="en-GB" dirty="0"/>
              <a:t> mean attackers can trigger sensitive features. An Activity is found to be shared with other apps on the device therefore leaving it accessible to any other application on the device</a:t>
            </a:r>
          </a:p>
          <a:p>
            <a:pPr>
              <a:buFont typeface="Arial" panose="020B0604020202020204" pitchFamily="34" charset="0"/>
              <a:buChar char="•"/>
            </a:pPr>
            <a:r>
              <a:rPr lang="en-GB" dirty="0"/>
              <a:t>The app uses both v1 and v2 signatures. V1 is needed for Android 5 and 6 to install the app, but it makes the app vulnerable to known attacks like the Janus vulnerability. Janus is a flaw that lets attackers secretly change an APK without breaking its signature. On Android 7 and above, only v2 is checked, so disabling v1 would improve security without affecting newer devices. OWASP and Google practices are to disable </a:t>
            </a:r>
            <a:r>
              <a:rPr lang="en-GB"/>
              <a:t>v1 completely.</a:t>
            </a:r>
            <a:endParaRPr lang="en-GB" dirty="0"/>
          </a:p>
        </p:txBody>
      </p:sp>
      <p:sp>
        <p:nvSpPr>
          <p:cNvPr id="4" name="Slide Number Placeholder 3"/>
          <p:cNvSpPr>
            <a:spLocks noGrp="1"/>
          </p:cNvSpPr>
          <p:nvPr>
            <p:ph type="sldNum" sz="quarter" idx="5"/>
          </p:nvPr>
        </p:nvSpPr>
        <p:spPr/>
        <p:txBody>
          <a:bodyPr/>
          <a:lstStyle/>
          <a:p>
            <a:fld id="{487B7F16-9A70-4814-BA91-CF53022BD067}" type="slidenum">
              <a:rPr lang="en-GB" smtClean="0"/>
              <a:t>5</a:t>
            </a:fld>
            <a:endParaRPr lang="en-GB"/>
          </a:p>
        </p:txBody>
      </p:sp>
    </p:spTree>
    <p:extLst>
      <p:ext uri="{BB962C8B-B14F-4D97-AF65-F5344CB8AC3E}">
        <p14:creationId xmlns:p14="http://schemas.microsoft.com/office/powerpoint/2010/main" val="170040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MobSF</a:t>
            </a:r>
            <a:r>
              <a:rPr lang="en-GB" dirty="0"/>
              <a:t> flagged .bks keystore files in the APK’s assets/ folder. — this means the app is storing secret data directly in its files, which is not safe. These files are like keys used for encryption. If a hacker gets the app and opens it up, they could take these keys and use them to steal or change data, or even pretend to be the real app. Instead, apps should store these secrets in safer places like the Android Keystore or a server.</a:t>
            </a:r>
          </a:p>
          <a:p>
            <a:endParaRPr lang="en-GB" dirty="0"/>
          </a:p>
          <a:p>
            <a:r>
              <a:rPr lang="en-GB" dirty="0" err="1"/>
              <a:t>MobSF</a:t>
            </a:r>
            <a:r>
              <a:rPr lang="en-GB" dirty="0"/>
              <a:t> showed the app uses MD5, which is an old way of hashing data. The problem is, MD5 is weak — it’s been broken for years. Hackers can create different data that gives the same hash (called a collision), which means they can fake data and trick the system. In secure apps, we should use stronger hash functions like SHA-256.</a:t>
            </a:r>
          </a:p>
        </p:txBody>
      </p:sp>
      <p:sp>
        <p:nvSpPr>
          <p:cNvPr id="4" name="Slide Number Placeholder 3"/>
          <p:cNvSpPr>
            <a:spLocks noGrp="1"/>
          </p:cNvSpPr>
          <p:nvPr>
            <p:ph type="sldNum" sz="quarter" idx="5"/>
          </p:nvPr>
        </p:nvSpPr>
        <p:spPr/>
        <p:txBody>
          <a:bodyPr/>
          <a:lstStyle/>
          <a:p>
            <a:fld id="{487B7F16-9A70-4814-BA91-CF53022BD067}" type="slidenum">
              <a:rPr lang="en-GB" smtClean="0"/>
              <a:t>6</a:t>
            </a:fld>
            <a:endParaRPr lang="en-GB"/>
          </a:p>
        </p:txBody>
      </p:sp>
    </p:spTree>
    <p:extLst>
      <p:ext uri="{BB962C8B-B14F-4D97-AF65-F5344CB8AC3E}">
        <p14:creationId xmlns:p14="http://schemas.microsoft.com/office/powerpoint/2010/main" val="2376598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b="1" dirty="0"/>
              <a:t>Hardcoded API Key:</a:t>
            </a:r>
            <a:endParaRPr lang="en-GB" dirty="0"/>
          </a:p>
          <a:p>
            <a:pPr>
              <a:buFont typeface="Arial" panose="020B0604020202020204" pitchFamily="34" charset="0"/>
              <a:buChar char="•"/>
            </a:pPr>
            <a:r>
              <a:rPr lang="en-GB" dirty="0"/>
              <a:t>In this code, I found public methods that return API keys used by the app. Even though the actual key isn’t shown in this screenshot, the methods give access to it. Since they are public, anyone with access to the APK could reverse-engineer the app, call these methods, and get the API keys. These should be hidden or securely stored, not exposed in code like this. Android Keystore.</a:t>
            </a:r>
          </a:p>
          <a:p>
            <a:pPr>
              <a:buFont typeface="Arial" panose="020B0604020202020204" pitchFamily="34" charset="0"/>
              <a:buChar char="•"/>
            </a:pPr>
            <a:r>
              <a:rPr lang="en-GB" b="1" dirty="0"/>
              <a:t>Hardcoded Access Tokens:</a:t>
            </a:r>
            <a:endParaRPr lang="en-GB" dirty="0"/>
          </a:p>
          <a:p>
            <a:pPr>
              <a:buFont typeface="Arial" panose="020B0604020202020204" pitchFamily="34" charset="0"/>
              <a:buChar char="•"/>
            </a:pPr>
            <a:r>
              <a:rPr lang="en-GB" dirty="0"/>
              <a:t>I found a method called </a:t>
            </a:r>
            <a:r>
              <a:rPr lang="en-GB" dirty="0" err="1"/>
              <a:t>setAccessToken</a:t>
            </a:r>
            <a:r>
              <a:rPr lang="en-GB" dirty="0"/>
              <a:t>() in the code, which looks like it could be used to store access tokens. But after checking with JADX, there are </a:t>
            </a:r>
            <a:r>
              <a:rPr lang="en-GB" b="1" dirty="0"/>
              <a:t>no active calls</a:t>
            </a:r>
            <a:r>
              <a:rPr lang="en-GB" dirty="0"/>
              <a:t> to this method. That means it's </a:t>
            </a:r>
            <a:r>
              <a:rPr lang="en-GB" b="1" dirty="0"/>
              <a:t>not currently used</a:t>
            </a:r>
            <a:r>
              <a:rPr lang="en-GB" dirty="0"/>
              <a:t>, so there's </a:t>
            </a:r>
            <a:r>
              <a:rPr lang="en-GB" b="1" dirty="0"/>
              <a:t>no confirmed vulnerability</a:t>
            </a:r>
            <a:r>
              <a:rPr lang="en-GB" dirty="0"/>
              <a:t> — just something to watch for in future updates.</a:t>
            </a:r>
          </a:p>
          <a:p>
            <a:pPr>
              <a:buFont typeface="Arial" panose="020B0604020202020204" pitchFamily="34" charset="0"/>
              <a:buChar char="•"/>
            </a:pPr>
            <a:r>
              <a:rPr lang="en-GB" b="1" dirty="0"/>
              <a:t>Insecure Logging:</a:t>
            </a:r>
            <a:endParaRPr lang="en-GB" dirty="0"/>
          </a:p>
          <a:p>
            <a:pPr>
              <a:buFont typeface="Arial" panose="020B0604020202020204" pitchFamily="34" charset="0"/>
              <a:buChar char="•"/>
            </a:pPr>
            <a:r>
              <a:rPr lang="en-GB" dirty="0"/>
              <a:t>I found logging like </a:t>
            </a:r>
            <a:r>
              <a:rPr lang="en-GB" dirty="0" err="1"/>
              <a:t>SmartLog.i</a:t>
            </a:r>
            <a:r>
              <a:rPr lang="en-GB" dirty="0"/>
              <a:t>(...) that prints internal variables and states.</a:t>
            </a:r>
          </a:p>
          <a:p>
            <a:pPr>
              <a:buFont typeface="Arial" panose="020B0604020202020204" pitchFamily="34" charset="0"/>
              <a:buChar char="•"/>
            </a:pPr>
            <a:r>
              <a:rPr lang="en-GB" dirty="0"/>
              <a:t>Logging is useful during testing, but in production, it’s risky – it could leak secrets or internal logic.</a:t>
            </a:r>
          </a:p>
          <a:p>
            <a:pPr>
              <a:buFont typeface="Arial" panose="020B0604020202020204" pitchFamily="34" charset="0"/>
              <a:buChar char="•"/>
            </a:pPr>
            <a:r>
              <a:rPr lang="en-GB" dirty="0"/>
              <a:t>The app uses logging to print internal flags. </a:t>
            </a:r>
          </a:p>
          <a:p>
            <a:pPr>
              <a:buFont typeface="Arial" panose="020B0604020202020204" pitchFamily="34" charset="0"/>
              <a:buChar char="•"/>
            </a:pPr>
            <a:r>
              <a:rPr lang="en-GB" dirty="0"/>
              <a:t>If these logs are left in the final version of the app, hackers could use tools to read them and figure out how the app handles things like keys or settings. It doesn’t show the key itself, but it gives hints — which isn’t safe</a:t>
            </a:r>
          </a:p>
          <a:p>
            <a:pPr>
              <a:buFont typeface="Arial" panose="020B0604020202020204" pitchFamily="34" charset="0"/>
              <a:buChar char="•"/>
            </a:pPr>
            <a:r>
              <a:rPr lang="en-GB" b="1" dirty="0"/>
              <a:t>Fix:</a:t>
            </a:r>
            <a:r>
              <a:rPr lang="en-GB" dirty="0"/>
              <a:t> Use conditional logging that disables debug logs in release builds (</a:t>
            </a:r>
            <a:r>
              <a:rPr lang="en-GB" dirty="0" err="1"/>
              <a:t>BuildConfig.DEBUG</a:t>
            </a:r>
            <a:r>
              <a:rPr lang="en-GB" dirty="0"/>
              <a:t>).</a:t>
            </a:r>
          </a:p>
          <a:p>
            <a:pPr>
              <a:buNone/>
            </a:pPr>
            <a:r>
              <a:rPr lang="en-GB" b="1" dirty="0"/>
              <a:t>HTTP URLs/IP:</a:t>
            </a:r>
            <a:endParaRPr lang="en-GB" dirty="0"/>
          </a:p>
          <a:p>
            <a:pPr>
              <a:buFont typeface="Arial" panose="020B0604020202020204" pitchFamily="34" charset="0"/>
              <a:buChar char="•"/>
            </a:pPr>
            <a:r>
              <a:rPr lang="en-GB" dirty="0"/>
              <a:t>This function uploads files to a hardcoded IP using </a:t>
            </a:r>
            <a:r>
              <a:rPr lang="en-GB" b="1" dirty="0"/>
              <a:t>HTTP</a:t>
            </a:r>
            <a:r>
              <a:rPr lang="en-GB" dirty="0"/>
              <a:t>, which means the data is not encrypted and could be intercepted. It doesn’t use HTTPS or any authentication. That’s dangerous, especially if the uploaded files are sensitive. Also, the app logs the full response in debug logs, which could leak private data in production. Hardcoding an IP instead of a proper server name is risky and not secure.</a:t>
            </a:r>
          </a:p>
          <a:p>
            <a:pPr>
              <a:buFont typeface="Arial" panose="020B0604020202020204" pitchFamily="34" charset="0"/>
              <a:buChar char="•"/>
            </a:pPr>
            <a:r>
              <a:rPr lang="en-GB" b="1" dirty="0"/>
              <a:t>Fix:</a:t>
            </a:r>
            <a:r>
              <a:rPr lang="en-GB" dirty="0"/>
              <a:t> Use HTTPS and DNS-based hostnames (not raw IPs) and implement certificate pinning for extra protection.</a:t>
            </a:r>
          </a:p>
          <a:p>
            <a:endParaRPr lang="en-GB" dirty="0"/>
          </a:p>
        </p:txBody>
      </p:sp>
      <p:sp>
        <p:nvSpPr>
          <p:cNvPr id="4" name="Slide Number Placeholder 3"/>
          <p:cNvSpPr>
            <a:spLocks noGrp="1"/>
          </p:cNvSpPr>
          <p:nvPr>
            <p:ph type="sldNum" sz="quarter" idx="5"/>
          </p:nvPr>
        </p:nvSpPr>
        <p:spPr/>
        <p:txBody>
          <a:bodyPr/>
          <a:lstStyle/>
          <a:p>
            <a:fld id="{487B7F16-9A70-4814-BA91-CF53022BD067}" type="slidenum">
              <a:rPr lang="en-GB" smtClean="0"/>
              <a:t>7</a:t>
            </a:fld>
            <a:endParaRPr lang="en-GB"/>
          </a:p>
        </p:txBody>
      </p:sp>
    </p:spTree>
    <p:extLst>
      <p:ext uri="{BB962C8B-B14F-4D97-AF65-F5344CB8AC3E}">
        <p14:creationId xmlns:p14="http://schemas.microsoft.com/office/powerpoint/2010/main" val="2639921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see sensitive information like tokens and user metadata returned in plain JSON. If an attacker performs a man-in-the-middle (MITM) attack, they can steal these tokens and impersonate the user. This violates OWASP M2 and M3.</a:t>
            </a:r>
          </a:p>
          <a:p>
            <a:endParaRPr lang="en-GB" dirty="0"/>
          </a:p>
          <a:p>
            <a:r>
              <a:rPr lang="en-GB" dirty="0"/>
              <a:t>This endpoint can be accessed without being logged in. It’s a sign of missing authentication enforcement. If this endpoint includes premium features or user-uploaded data, it can be exploited for unauthorized access.</a:t>
            </a:r>
          </a:p>
          <a:p>
            <a:endParaRPr lang="en-GB" dirty="0"/>
          </a:p>
          <a:p>
            <a:r>
              <a:rPr lang="en-GB" dirty="0"/>
              <a:t>When I intercepted the login request via Burp, it failed silently. This shows the app does not enforce certificate pinning properly. An attacker could exploit this in a public </a:t>
            </a:r>
            <a:r>
              <a:rPr lang="en-GB" dirty="0" err="1"/>
              <a:t>WiFi</a:t>
            </a:r>
            <a:r>
              <a:rPr lang="en-GB" dirty="0"/>
              <a:t> setting using a fake certificate and intercept login data.</a:t>
            </a:r>
          </a:p>
          <a:p>
            <a:endParaRPr lang="en-GB" dirty="0"/>
          </a:p>
          <a:p>
            <a:pPr>
              <a:buNone/>
            </a:pPr>
            <a:r>
              <a:rPr lang="en-GB" b="1" dirty="0"/>
              <a:t>Sensitive Info in JSON (/</a:t>
            </a:r>
            <a:r>
              <a:rPr lang="en-GB" b="1" dirty="0" err="1"/>
              <a:t>api</a:t>
            </a:r>
            <a:r>
              <a:rPr lang="en-GB" b="1" dirty="0"/>
              <a:t>/user/info):</a:t>
            </a:r>
            <a:endParaRPr lang="en-GB" dirty="0"/>
          </a:p>
          <a:p>
            <a:pPr>
              <a:buFont typeface="Arial" panose="020B0604020202020204" pitchFamily="34" charset="0"/>
              <a:buChar char="•"/>
            </a:pPr>
            <a:r>
              <a:rPr lang="en-GB" dirty="0"/>
              <a:t>This endpoint responds with JSON that includes sensitive user data, like tokens and IDs.</a:t>
            </a:r>
          </a:p>
          <a:p>
            <a:pPr>
              <a:buFont typeface="Arial" panose="020B0604020202020204" pitchFamily="34" charset="0"/>
              <a:buChar char="•"/>
            </a:pPr>
            <a:r>
              <a:rPr lang="en-GB" dirty="0"/>
              <a:t>Burp Suite showed that this data was sent without extra protection, just base64 encoded or in plain text.</a:t>
            </a:r>
          </a:p>
          <a:p>
            <a:pPr>
              <a:buFont typeface="Arial" panose="020B0604020202020204" pitchFamily="34" charset="0"/>
              <a:buChar char="•"/>
            </a:pPr>
            <a:r>
              <a:rPr lang="en-GB" dirty="0"/>
              <a:t>If someone intercepts this traffic (on public Wi-Fi, for example), they could see or steal that information.</a:t>
            </a:r>
          </a:p>
          <a:p>
            <a:pPr>
              <a:buFont typeface="Arial" panose="020B0604020202020204" pitchFamily="34" charset="0"/>
              <a:buChar char="•"/>
            </a:pPr>
            <a:r>
              <a:rPr lang="en-GB" b="1" dirty="0"/>
              <a:t>Why it's bad:</a:t>
            </a:r>
            <a:r>
              <a:rPr lang="en-GB" dirty="0"/>
              <a:t> This breaks the idea of secure session management. Sensitive user info should never be exposed like this in responses.</a:t>
            </a:r>
          </a:p>
          <a:p>
            <a:pPr>
              <a:buFont typeface="Arial" panose="020B0604020202020204" pitchFamily="34" charset="0"/>
              <a:buChar char="•"/>
            </a:pPr>
            <a:r>
              <a:rPr lang="en-GB" b="1" dirty="0"/>
              <a:t>Fix:</a:t>
            </a:r>
            <a:r>
              <a:rPr lang="en-GB" dirty="0"/>
              <a:t> Only share this kind of info after verifying the user identity, and encrypt sensitive fields even inside the JSON body.</a:t>
            </a:r>
          </a:p>
          <a:p>
            <a:pPr>
              <a:buNone/>
            </a:pPr>
            <a:r>
              <a:rPr lang="en-GB" b="1" dirty="0"/>
              <a:t>No Authentication on Sensitive Endpoint (/</a:t>
            </a:r>
            <a:r>
              <a:rPr lang="en-GB" b="1" dirty="0" err="1"/>
              <a:t>photo_retouching</a:t>
            </a:r>
            <a:r>
              <a:rPr lang="en-GB" b="1" dirty="0"/>
              <a:t>/</a:t>
            </a:r>
            <a:r>
              <a:rPr lang="en-GB" b="1" dirty="0" err="1"/>
              <a:t>json</a:t>
            </a:r>
            <a:r>
              <a:rPr lang="en-GB" b="1" dirty="0"/>
              <a:t>/...):</a:t>
            </a:r>
            <a:endParaRPr lang="en-GB" dirty="0"/>
          </a:p>
          <a:p>
            <a:pPr>
              <a:buFont typeface="Arial" panose="020B0604020202020204" pitchFamily="34" charset="0"/>
              <a:buChar char="•"/>
            </a:pPr>
            <a:r>
              <a:rPr lang="en-GB" dirty="0"/>
              <a:t>I was able to access this endpoint </a:t>
            </a:r>
            <a:r>
              <a:rPr lang="en-GB" b="1" dirty="0"/>
              <a:t>without being logged in</a:t>
            </a:r>
            <a:r>
              <a:rPr lang="en-GB" dirty="0"/>
              <a:t> or sending any tokens.</a:t>
            </a:r>
          </a:p>
          <a:p>
            <a:pPr>
              <a:buFont typeface="Arial" panose="020B0604020202020204" pitchFamily="34" charset="0"/>
              <a:buChar char="•"/>
            </a:pPr>
            <a:r>
              <a:rPr lang="en-GB" dirty="0"/>
              <a:t>This means the server didn't check who I was before giving me data.</a:t>
            </a:r>
          </a:p>
          <a:p>
            <a:pPr>
              <a:buFont typeface="Arial" panose="020B0604020202020204" pitchFamily="34" charset="0"/>
              <a:buChar char="•"/>
            </a:pPr>
            <a:r>
              <a:rPr lang="en-GB" dirty="0"/>
              <a:t>If the endpoint leads to premium features or private user content, anyone could potentially abuse it.</a:t>
            </a:r>
          </a:p>
          <a:p>
            <a:pPr>
              <a:buFont typeface="Arial" panose="020B0604020202020204" pitchFamily="34" charset="0"/>
              <a:buChar char="•"/>
            </a:pPr>
            <a:r>
              <a:rPr lang="en-GB" b="1" dirty="0"/>
              <a:t>Fix:</a:t>
            </a:r>
            <a:r>
              <a:rPr lang="en-GB" dirty="0"/>
              <a:t> Add proper authentication and authorization checks on the backend. Every endpoint should confirm who the user is and what they’re allowed to access.</a:t>
            </a:r>
          </a:p>
          <a:p>
            <a:pPr>
              <a:buNone/>
            </a:pPr>
            <a:r>
              <a:rPr lang="en-GB" b="1" dirty="0"/>
              <a:t>Login Breaks Under MITM (Certificate Pinning Missing):</a:t>
            </a:r>
            <a:endParaRPr lang="en-GB" dirty="0"/>
          </a:p>
          <a:p>
            <a:pPr>
              <a:buFont typeface="Arial" panose="020B0604020202020204" pitchFamily="34" charset="0"/>
              <a:buChar char="•"/>
            </a:pPr>
            <a:r>
              <a:rPr lang="en-GB" dirty="0"/>
              <a:t>When I ran Burp Suite and tried to log in with Google, the login failed completely.</a:t>
            </a:r>
          </a:p>
          <a:p>
            <a:pPr>
              <a:buFont typeface="Arial" panose="020B0604020202020204" pitchFamily="34" charset="0"/>
              <a:buChar char="•"/>
            </a:pPr>
            <a:r>
              <a:rPr lang="en-GB" dirty="0"/>
              <a:t>This shows that the app didn’t trust the Burp certificate but still didn’t block the app — it just broke.</a:t>
            </a:r>
          </a:p>
          <a:p>
            <a:pPr>
              <a:buFont typeface="Arial" panose="020B0604020202020204" pitchFamily="34" charset="0"/>
              <a:buChar char="•"/>
            </a:pPr>
            <a:r>
              <a:rPr lang="en-GB" dirty="0"/>
              <a:t>It means that </a:t>
            </a:r>
            <a:r>
              <a:rPr lang="en-GB" b="1" dirty="0"/>
              <a:t>certificate pinning</a:t>
            </a:r>
            <a:r>
              <a:rPr lang="en-GB" dirty="0"/>
              <a:t> is not properly used.</a:t>
            </a:r>
          </a:p>
          <a:p>
            <a:pPr>
              <a:buFont typeface="Arial" panose="020B0604020202020204" pitchFamily="34" charset="0"/>
              <a:buChar char="•"/>
            </a:pPr>
            <a:r>
              <a:rPr lang="en-GB" b="1" dirty="0"/>
              <a:t>Why this matters:</a:t>
            </a:r>
            <a:r>
              <a:rPr lang="en-GB" dirty="0"/>
              <a:t> Without pinning, users are open to MITM attacks. An attacker could fake the server, steal login details, or hijack sessions.</a:t>
            </a:r>
          </a:p>
          <a:p>
            <a:pPr>
              <a:buFont typeface="Arial" panose="020B0604020202020204" pitchFamily="34" charset="0"/>
              <a:buChar char="•"/>
            </a:pPr>
            <a:r>
              <a:rPr lang="en-GB" b="1" dirty="0"/>
              <a:t>Fix:</a:t>
            </a:r>
            <a:r>
              <a:rPr lang="en-GB" dirty="0"/>
              <a:t> Enable certificate pinning so the app only trusts a specific, safe server certificate.</a:t>
            </a:r>
          </a:p>
          <a:p>
            <a:endParaRPr lang="en-GB" dirty="0"/>
          </a:p>
        </p:txBody>
      </p:sp>
      <p:sp>
        <p:nvSpPr>
          <p:cNvPr id="4" name="Slide Number Placeholder 3"/>
          <p:cNvSpPr>
            <a:spLocks noGrp="1"/>
          </p:cNvSpPr>
          <p:nvPr>
            <p:ph type="sldNum" sz="quarter" idx="5"/>
          </p:nvPr>
        </p:nvSpPr>
        <p:spPr/>
        <p:txBody>
          <a:bodyPr/>
          <a:lstStyle/>
          <a:p>
            <a:fld id="{487B7F16-9A70-4814-BA91-CF53022BD067}" type="slidenum">
              <a:rPr lang="en-GB" smtClean="0"/>
              <a:t>8</a:t>
            </a:fld>
            <a:endParaRPr lang="en-GB"/>
          </a:p>
        </p:txBody>
      </p:sp>
    </p:spTree>
    <p:extLst>
      <p:ext uri="{BB962C8B-B14F-4D97-AF65-F5344CB8AC3E}">
        <p14:creationId xmlns:p14="http://schemas.microsoft.com/office/powerpoint/2010/main" val="3318398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OWASP Mobile Top 10 outlines the most critical security risks to mobile apps.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mapped each of my findings to a relevant category.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makes it easier to communicate risk severity and ensures my work follows a professional methodology.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OWASP Mobile Top 10 are industry-standard risks.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By mapping findings, it shows your analysis is aligned with current best practices and threat modelling standards.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a:buFont typeface="Arial" panose="020B0604020202020204" pitchFamily="34" charset="0"/>
              <a:buChar char="•"/>
            </a:pPr>
            <a:r>
              <a:rPr lang="en-GB" b="1" dirty="0"/>
              <a:t>M1:</a:t>
            </a:r>
            <a:r>
              <a:rPr lang="en-GB" dirty="0"/>
              <a:t> Improper Platform Usage – WebView with JS enabled</a:t>
            </a:r>
          </a:p>
          <a:p>
            <a:pPr>
              <a:buFont typeface="Arial" panose="020B0604020202020204" pitchFamily="34" charset="0"/>
              <a:buChar char="•"/>
            </a:pPr>
            <a:r>
              <a:rPr lang="en-GB" b="1" dirty="0"/>
              <a:t>M2:</a:t>
            </a:r>
            <a:r>
              <a:rPr lang="en-GB" dirty="0"/>
              <a:t> Insecure Data Storage – External storage access</a:t>
            </a:r>
          </a:p>
          <a:p>
            <a:pPr>
              <a:buFont typeface="Arial" panose="020B0604020202020204" pitchFamily="34" charset="0"/>
              <a:buChar char="•"/>
            </a:pPr>
            <a:r>
              <a:rPr lang="en-GB" b="1" dirty="0"/>
              <a:t>M3:</a:t>
            </a:r>
            <a:r>
              <a:rPr lang="en-GB" dirty="0"/>
              <a:t> Insecure Communication – HTTP usage, MD5, no TLS</a:t>
            </a:r>
          </a:p>
          <a:p>
            <a:pPr>
              <a:buFont typeface="Arial" panose="020B0604020202020204" pitchFamily="34" charset="0"/>
              <a:buChar char="•"/>
            </a:pPr>
            <a:r>
              <a:rPr lang="en-GB" b="1" dirty="0"/>
              <a:t>M4:</a:t>
            </a:r>
            <a:r>
              <a:rPr lang="en-GB" dirty="0"/>
              <a:t> Insecure Authentication – Token in plain JSON</a:t>
            </a:r>
          </a:p>
          <a:p>
            <a:pPr>
              <a:buFont typeface="Arial" panose="020B0604020202020204" pitchFamily="34" charset="0"/>
              <a:buChar char="•"/>
            </a:pPr>
            <a:r>
              <a:rPr lang="en-GB" b="1" dirty="0"/>
              <a:t>M5:</a:t>
            </a:r>
            <a:r>
              <a:rPr lang="en-GB" dirty="0"/>
              <a:t> Insufficient Cryptography – MD5, AES-CBC</a:t>
            </a:r>
          </a:p>
          <a:p>
            <a:pPr>
              <a:buFont typeface="Arial" panose="020B0604020202020204" pitchFamily="34" charset="0"/>
              <a:buChar char="•"/>
            </a:pPr>
            <a:r>
              <a:rPr lang="en-GB" b="1" dirty="0"/>
              <a:t>M6:</a:t>
            </a:r>
            <a:r>
              <a:rPr lang="en-GB" dirty="0"/>
              <a:t> Insecure Authorization – Exported activities</a:t>
            </a:r>
          </a:p>
          <a:p>
            <a:pPr>
              <a:buFont typeface="Arial" panose="020B0604020202020204" pitchFamily="34" charset="0"/>
              <a:buChar char="•"/>
            </a:pPr>
            <a:r>
              <a:rPr lang="en-GB" b="1" dirty="0"/>
              <a:t>M8:</a:t>
            </a:r>
            <a:r>
              <a:rPr lang="en-GB" dirty="0"/>
              <a:t> Code Tampering – V1 signing only (Found in MobSF report &gt; Signing Section)</a:t>
            </a:r>
          </a:p>
          <a:p>
            <a:pPr>
              <a:buFont typeface="Arial" panose="020B0604020202020204" pitchFamily="34" charset="0"/>
              <a:buChar char="•"/>
            </a:pPr>
            <a:r>
              <a:rPr lang="en-GB" b="1" dirty="0"/>
              <a:t>M9:</a:t>
            </a:r>
            <a:r>
              <a:rPr lang="en-GB" dirty="0"/>
              <a:t> Reverse Engineering – Hardcoded secrets, debug logs (Seen in JADX </a:t>
            </a:r>
            <a:r>
              <a:rPr lang="en-GB" dirty="0" err="1"/>
              <a:t>decompilation</a:t>
            </a:r>
            <a:r>
              <a:rPr lang="en-GB" dirty="0"/>
              <a:t>)</a:t>
            </a:r>
          </a:p>
          <a:p>
            <a:pPr>
              <a:buFont typeface="Arial" panose="020B0604020202020204" pitchFamily="34" charset="0"/>
              <a:buChar char="•"/>
            </a:pPr>
            <a:r>
              <a:rPr lang="en-GB" b="1" dirty="0"/>
              <a:t>M10:</a:t>
            </a:r>
            <a:r>
              <a:rPr lang="en-GB" dirty="0"/>
              <a:t> Extraneous Functionality – Logging in production (Static analysis in JADX)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487B7F16-9A70-4814-BA91-CF53022BD067}" type="slidenum">
              <a:rPr lang="en-GB" smtClean="0"/>
              <a:t>9</a:t>
            </a:fld>
            <a:endParaRPr lang="en-GB"/>
          </a:p>
        </p:txBody>
      </p:sp>
    </p:spTree>
    <p:extLst>
      <p:ext uri="{BB962C8B-B14F-4D97-AF65-F5344CB8AC3E}">
        <p14:creationId xmlns:p14="http://schemas.microsoft.com/office/powerpoint/2010/main" val="2634124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4/28/2025</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3899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4/28/2025</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02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4/28/2025</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091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4/28/2025</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6988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4/28/2025</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993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4/28/2025</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9768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4/28/2025</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383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4/28/2025</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296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4/28/2025</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136736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4/28/2025</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155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4/28/2025</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856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4/28/2025</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82035963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roehamptonprod-my.sharepoint.com/personal/moralesa_roehampton_ac_uk/Documents/Final-Year%20Project/Static%20Analysis%20-%206.5.5.151%20version/resources/AndroidManifest.xml" TargetMode="External"/><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roehamptonprod-my.sharepoint.com/personal/moralesa_roehampton_ac_uk/Documents/Final-Year%20Project/Static%20Analysis%20-%206.5.5.151%20version/WutaCameraMobSFReport.pdf"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F7D91DB-14DE-DAB7-FF7A-58B7341A8578}"/>
              </a:ext>
            </a:extLst>
          </p:cNvPr>
          <p:cNvSpPr>
            <a:spLocks noGrp="1"/>
          </p:cNvSpPr>
          <p:nvPr>
            <p:ph type="ctrTitle"/>
          </p:nvPr>
        </p:nvSpPr>
        <p:spPr>
          <a:xfrm>
            <a:off x="4739751" y="768334"/>
            <a:ext cx="6479629" cy="2866405"/>
          </a:xfrm>
        </p:spPr>
        <p:txBody>
          <a:bodyPr>
            <a:normAutofit/>
          </a:bodyPr>
          <a:lstStyle/>
          <a:p>
            <a:r>
              <a:rPr lang="en-GB" dirty="0"/>
              <a:t>Wuta Camera App Security Analysis</a:t>
            </a:r>
          </a:p>
        </p:txBody>
      </p:sp>
      <p:sp>
        <p:nvSpPr>
          <p:cNvPr id="3" name="Subtitle 2">
            <a:extLst>
              <a:ext uri="{FF2B5EF4-FFF2-40B4-BE49-F238E27FC236}">
                <a16:creationId xmlns:a16="http://schemas.microsoft.com/office/drawing/2014/main" id="{9AC14B34-6F09-59A7-24F3-6E194FB3F2FC}"/>
              </a:ext>
            </a:extLst>
          </p:cNvPr>
          <p:cNvSpPr>
            <a:spLocks noGrp="1"/>
          </p:cNvSpPr>
          <p:nvPr>
            <p:ph type="subTitle" idx="1"/>
          </p:nvPr>
        </p:nvSpPr>
        <p:spPr>
          <a:xfrm>
            <a:off x="4739751" y="4283239"/>
            <a:ext cx="6479629" cy="1475177"/>
          </a:xfrm>
        </p:spPr>
        <p:txBody>
          <a:bodyPr>
            <a:normAutofit lnSpcReduction="10000"/>
          </a:bodyPr>
          <a:lstStyle/>
          <a:p>
            <a:r>
              <a:rPr lang="en-GB" dirty="0"/>
              <a:t>Static &amp; Dynamic Analysis of the Wuta Camera Application.</a:t>
            </a:r>
          </a:p>
          <a:p>
            <a:endParaRPr lang="en-GB" dirty="0"/>
          </a:p>
          <a:p>
            <a:r>
              <a:rPr lang="en-GB" dirty="0"/>
              <a:t>By: Andrea Morales</a:t>
            </a:r>
          </a:p>
        </p:txBody>
      </p:sp>
      <p:pic>
        <p:nvPicPr>
          <p:cNvPr id="4" name="Picture 3" descr="Connected sticks shaping polygons background">
            <a:extLst>
              <a:ext uri="{FF2B5EF4-FFF2-40B4-BE49-F238E27FC236}">
                <a16:creationId xmlns:a16="http://schemas.microsoft.com/office/drawing/2014/main" id="{083DCD6A-D2A9-91BC-859C-4FCC835D333C}"/>
              </a:ext>
            </a:extLst>
          </p:cNvPr>
          <p:cNvPicPr>
            <a:picLocks noChangeAspect="1"/>
          </p:cNvPicPr>
          <p:nvPr/>
        </p:nvPicPr>
        <p:blipFill>
          <a:blip r:embed="rId3"/>
          <a:srcRect l="28225" r="31155" b="-2"/>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888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ADE99-9D47-BF46-CF67-CA871D838ADF}"/>
              </a:ext>
            </a:extLst>
          </p:cNvPr>
          <p:cNvSpPr>
            <a:spLocks noGrp="1"/>
          </p:cNvSpPr>
          <p:nvPr>
            <p:ph type="title"/>
          </p:nvPr>
        </p:nvSpPr>
        <p:spPr/>
        <p:txBody>
          <a:bodyPr/>
          <a:lstStyle/>
          <a:p>
            <a:r>
              <a:rPr lang="en-GB" dirty="0"/>
              <a:t>Project Overview</a:t>
            </a:r>
          </a:p>
        </p:txBody>
      </p:sp>
      <p:sp>
        <p:nvSpPr>
          <p:cNvPr id="3" name="Content Placeholder 2">
            <a:extLst>
              <a:ext uri="{FF2B5EF4-FFF2-40B4-BE49-F238E27FC236}">
                <a16:creationId xmlns:a16="http://schemas.microsoft.com/office/drawing/2014/main" id="{670AD2DC-9621-36EB-7674-551B9F32D23C}"/>
              </a:ext>
            </a:extLst>
          </p:cNvPr>
          <p:cNvSpPr>
            <a:spLocks noGrp="1"/>
          </p:cNvSpPr>
          <p:nvPr>
            <p:ph idx="1"/>
          </p:nvPr>
        </p:nvSpPr>
        <p:spPr>
          <a:xfrm>
            <a:off x="565150" y="1561672"/>
            <a:ext cx="7335835" cy="4417888"/>
          </a:xfrm>
        </p:spPr>
        <p:txBody>
          <a:bodyPr>
            <a:normAutofit lnSpcReduction="10000"/>
          </a:bodyPr>
          <a:lstStyle/>
          <a:p>
            <a:r>
              <a:rPr lang="en-GB" dirty="0"/>
              <a:t>Objective of this project was to perform a full security analysis of Wuta Camera Android App.</a:t>
            </a:r>
          </a:p>
          <a:p>
            <a:pPr marL="457200" indent="-457200">
              <a:buFont typeface="+mj-lt"/>
              <a:buAutoNum type="arabicPeriod"/>
            </a:pPr>
            <a:r>
              <a:rPr lang="en-GB" dirty="0"/>
              <a:t>Static Analysis: MobSF, JADX</a:t>
            </a:r>
          </a:p>
          <a:p>
            <a:pPr marL="457200" indent="-457200">
              <a:buFont typeface="+mj-lt"/>
              <a:buAutoNum type="arabicPeriod"/>
            </a:pPr>
            <a:r>
              <a:rPr lang="en-GB" dirty="0"/>
              <a:t>Dynamic Analysis: Burp Suite</a:t>
            </a:r>
          </a:p>
          <a:p>
            <a:pPr marL="457200" indent="-457200">
              <a:buFont typeface="+mj-lt"/>
              <a:buAutoNum type="arabicPeriod"/>
            </a:pPr>
            <a:r>
              <a:rPr lang="en-GB" dirty="0"/>
              <a:t>Manual inspection</a:t>
            </a:r>
          </a:p>
          <a:p>
            <a:pPr marL="457200" indent="-457200">
              <a:buFont typeface="+mj-lt"/>
              <a:buAutoNum type="arabicPeriod"/>
            </a:pPr>
            <a:endParaRPr lang="en-GB" dirty="0"/>
          </a:p>
          <a:p>
            <a:r>
              <a:rPr lang="en-GB" dirty="0"/>
              <a:t>Why?</a:t>
            </a:r>
          </a:p>
          <a:p>
            <a:pPr marL="0" indent="0">
              <a:buNone/>
            </a:pPr>
            <a:r>
              <a:rPr lang="en-GB" dirty="0"/>
              <a:t>    - 10+ Million Downloads Worldwide</a:t>
            </a:r>
          </a:p>
          <a:p>
            <a:pPr marL="0" indent="0">
              <a:buNone/>
            </a:pPr>
            <a:r>
              <a:rPr lang="en-GB" dirty="0"/>
              <a:t>    - Holds very sensitive data</a:t>
            </a:r>
          </a:p>
          <a:p>
            <a:pPr marL="0" indent="0">
              <a:buNone/>
            </a:pPr>
            <a:r>
              <a:rPr lang="en-GB" dirty="0"/>
              <a:t>    - Previous Security reports</a:t>
            </a:r>
          </a:p>
        </p:txBody>
      </p:sp>
    </p:spTree>
    <p:extLst>
      <p:ext uri="{BB962C8B-B14F-4D97-AF65-F5344CB8AC3E}">
        <p14:creationId xmlns:p14="http://schemas.microsoft.com/office/powerpoint/2010/main" val="3742547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970A4-87C7-9EC4-C7B1-ABDC9FF94CF3}"/>
              </a:ext>
            </a:extLst>
          </p:cNvPr>
          <p:cNvSpPr>
            <a:spLocks noGrp="1"/>
          </p:cNvSpPr>
          <p:nvPr>
            <p:ph type="title"/>
          </p:nvPr>
        </p:nvSpPr>
        <p:spPr/>
        <p:txBody>
          <a:bodyPr>
            <a:normAutofit/>
          </a:bodyPr>
          <a:lstStyle/>
          <a:p>
            <a:r>
              <a:rPr lang="en-GB" dirty="0"/>
              <a:t>APK Acquisition</a:t>
            </a:r>
          </a:p>
        </p:txBody>
      </p:sp>
      <p:sp>
        <p:nvSpPr>
          <p:cNvPr id="3" name="Content Placeholder 2">
            <a:extLst>
              <a:ext uri="{FF2B5EF4-FFF2-40B4-BE49-F238E27FC236}">
                <a16:creationId xmlns:a16="http://schemas.microsoft.com/office/drawing/2014/main" id="{610DFB8A-C6F3-5580-8C7C-A268AC0AB90B}"/>
              </a:ext>
            </a:extLst>
          </p:cNvPr>
          <p:cNvSpPr>
            <a:spLocks noGrp="1"/>
          </p:cNvSpPr>
          <p:nvPr>
            <p:ph idx="1"/>
          </p:nvPr>
        </p:nvSpPr>
        <p:spPr/>
        <p:txBody>
          <a:bodyPr/>
          <a:lstStyle/>
          <a:p>
            <a:r>
              <a:rPr lang="en-GB" dirty="0"/>
              <a:t>Downloaded recent APK from play store to real device.</a:t>
            </a:r>
          </a:p>
          <a:p>
            <a:r>
              <a:rPr lang="en-GB" dirty="0"/>
              <a:t>Extracted APK using: </a:t>
            </a:r>
          </a:p>
          <a:p>
            <a:endParaRPr lang="en-GB" dirty="0"/>
          </a:p>
          <a:p>
            <a:endParaRPr lang="en-GB" dirty="0"/>
          </a:p>
          <a:p>
            <a:endParaRPr lang="en-GB" dirty="0"/>
          </a:p>
          <a:p>
            <a:r>
              <a:rPr lang="en-GB" dirty="0"/>
              <a:t>Ensured analysis is performed on real, signed version.</a:t>
            </a:r>
          </a:p>
        </p:txBody>
      </p:sp>
      <p:pic>
        <p:nvPicPr>
          <p:cNvPr id="5" name="Picture 4">
            <a:extLst>
              <a:ext uri="{FF2B5EF4-FFF2-40B4-BE49-F238E27FC236}">
                <a16:creationId xmlns:a16="http://schemas.microsoft.com/office/drawing/2014/main" id="{24D51ED9-601D-4278-091B-DCC49473FDE3}"/>
              </a:ext>
            </a:extLst>
          </p:cNvPr>
          <p:cNvPicPr>
            <a:picLocks noChangeAspect="1"/>
          </p:cNvPicPr>
          <p:nvPr/>
        </p:nvPicPr>
        <p:blipFill>
          <a:blip r:embed="rId3"/>
          <a:stretch>
            <a:fillRect/>
          </a:stretch>
        </p:blipFill>
        <p:spPr>
          <a:xfrm>
            <a:off x="982376" y="3429000"/>
            <a:ext cx="6501381" cy="1399128"/>
          </a:xfrm>
          <a:prstGeom prst="rect">
            <a:avLst/>
          </a:prstGeom>
        </p:spPr>
      </p:pic>
    </p:spTree>
    <p:extLst>
      <p:ext uri="{BB962C8B-B14F-4D97-AF65-F5344CB8AC3E}">
        <p14:creationId xmlns:p14="http://schemas.microsoft.com/office/powerpoint/2010/main" val="19477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97CB9-9B34-10A3-EE0D-05550647B0D8}"/>
              </a:ext>
            </a:extLst>
          </p:cNvPr>
          <p:cNvSpPr>
            <a:spLocks noGrp="1"/>
          </p:cNvSpPr>
          <p:nvPr>
            <p:ph type="title"/>
          </p:nvPr>
        </p:nvSpPr>
        <p:spPr/>
        <p:txBody>
          <a:bodyPr/>
          <a:lstStyle/>
          <a:p>
            <a:r>
              <a:rPr lang="en-GB" dirty="0"/>
              <a:t>Tools Used</a:t>
            </a:r>
          </a:p>
        </p:txBody>
      </p:sp>
      <p:sp>
        <p:nvSpPr>
          <p:cNvPr id="3" name="Content Placeholder 2">
            <a:extLst>
              <a:ext uri="{FF2B5EF4-FFF2-40B4-BE49-F238E27FC236}">
                <a16:creationId xmlns:a16="http://schemas.microsoft.com/office/drawing/2014/main" id="{EF309C4F-E7B6-C05B-8E19-BDB79F516854}"/>
              </a:ext>
            </a:extLst>
          </p:cNvPr>
          <p:cNvSpPr>
            <a:spLocks noGrp="1"/>
          </p:cNvSpPr>
          <p:nvPr>
            <p:ph idx="1"/>
          </p:nvPr>
        </p:nvSpPr>
        <p:spPr/>
        <p:txBody>
          <a:bodyPr/>
          <a:lstStyle/>
          <a:p>
            <a:r>
              <a:rPr lang="en-GB" b="1" dirty="0"/>
              <a:t>MobSF</a:t>
            </a:r>
            <a:r>
              <a:rPr lang="en-GB" dirty="0"/>
              <a:t>: Automated static scanner.</a:t>
            </a:r>
          </a:p>
          <a:p>
            <a:r>
              <a:rPr lang="en-GB" b="1" dirty="0"/>
              <a:t>JADX</a:t>
            </a:r>
            <a:r>
              <a:rPr lang="en-GB" dirty="0"/>
              <a:t>: Decompiled Java source for code review.</a:t>
            </a:r>
          </a:p>
          <a:p>
            <a:r>
              <a:rPr lang="en-GB" b="1" dirty="0"/>
              <a:t>Burp Suite</a:t>
            </a:r>
            <a:r>
              <a:rPr lang="en-GB" dirty="0"/>
              <a:t>: Captures HTTP/HTTPS requests during app usage.</a:t>
            </a:r>
          </a:p>
          <a:p>
            <a:r>
              <a:rPr lang="en-GB" b="1" dirty="0"/>
              <a:t>Real Android Device</a:t>
            </a:r>
            <a:r>
              <a:rPr lang="en-GB" dirty="0"/>
              <a:t>: For dynamic testing.</a:t>
            </a:r>
          </a:p>
          <a:p>
            <a:pPr marL="0" indent="0">
              <a:buNone/>
            </a:pPr>
            <a:endParaRPr lang="en-GB" dirty="0"/>
          </a:p>
        </p:txBody>
      </p:sp>
    </p:spTree>
    <p:extLst>
      <p:ext uri="{BB962C8B-B14F-4D97-AF65-F5344CB8AC3E}">
        <p14:creationId xmlns:p14="http://schemas.microsoft.com/office/powerpoint/2010/main" val="188016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8D9B6-5E04-8DB0-E659-B3C40492FF7C}"/>
              </a:ext>
            </a:extLst>
          </p:cNvPr>
          <p:cNvSpPr>
            <a:spLocks noGrp="1"/>
          </p:cNvSpPr>
          <p:nvPr>
            <p:ph type="title"/>
          </p:nvPr>
        </p:nvSpPr>
        <p:spPr/>
        <p:txBody>
          <a:bodyPr/>
          <a:lstStyle/>
          <a:p>
            <a:r>
              <a:rPr lang="en-GB" dirty="0">
                <a:hlinkClick r:id="rId3"/>
              </a:rPr>
              <a:t>Manifest</a:t>
            </a:r>
            <a:r>
              <a:rPr lang="en-GB" dirty="0"/>
              <a:t> Analysis (</a:t>
            </a:r>
            <a:r>
              <a:rPr lang="en-GB" dirty="0">
                <a:hlinkClick r:id="rId4"/>
              </a:rPr>
              <a:t>MobSF</a:t>
            </a:r>
            <a:r>
              <a:rPr lang="en-GB" dirty="0"/>
              <a:t>)</a:t>
            </a:r>
          </a:p>
        </p:txBody>
      </p:sp>
      <p:sp>
        <p:nvSpPr>
          <p:cNvPr id="3" name="Content Placeholder 2">
            <a:extLst>
              <a:ext uri="{FF2B5EF4-FFF2-40B4-BE49-F238E27FC236}">
                <a16:creationId xmlns:a16="http://schemas.microsoft.com/office/drawing/2014/main" id="{707F6811-4FA5-FCDF-336A-37C622BCFC2B}"/>
              </a:ext>
            </a:extLst>
          </p:cNvPr>
          <p:cNvSpPr>
            <a:spLocks noGrp="1"/>
          </p:cNvSpPr>
          <p:nvPr>
            <p:ph idx="1"/>
          </p:nvPr>
        </p:nvSpPr>
        <p:spPr/>
        <p:txBody>
          <a:bodyPr/>
          <a:lstStyle/>
          <a:p>
            <a:r>
              <a:rPr lang="en-GB" dirty="0"/>
              <a:t>Cleartext Traffic Enabled:</a:t>
            </a:r>
          </a:p>
          <a:p>
            <a:endParaRPr lang="en-GB" dirty="0"/>
          </a:p>
          <a:p>
            <a:r>
              <a:rPr lang="en-GB" dirty="0"/>
              <a:t>Improperly Exported Components:</a:t>
            </a:r>
          </a:p>
          <a:p>
            <a:endParaRPr lang="en-GB" dirty="0"/>
          </a:p>
          <a:p>
            <a:r>
              <a:rPr lang="en-GB" dirty="0"/>
              <a:t>V1 &amp; V2 Signatures:</a:t>
            </a:r>
          </a:p>
          <a:p>
            <a:endParaRPr lang="en-GB" dirty="0"/>
          </a:p>
          <a:p>
            <a:endParaRPr lang="en-GB" dirty="0"/>
          </a:p>
          <a:p>
            <a:endParaRPr lang="en-GB" dirty="0"/>
          </a:p>
          <a:p>
            <a:endParaRPr lang="en-GB" dirty="0"/>
          </a:p>
        </p:txBody>
      </p:sp>
      <p:pic>
        <p:nvPicPr>
          <p:cNvPr id="5" name="Picture 4">
            <a:extLst>
              <a:ext uri="{FF2B5EF4-FFF2-40B4-BE49-F238E27FC236}">
                <a16:creationId xmlns:a16="http://schemas.microsoft.com/office/drawing/2014/main" id="{11691705-65FB-D777-3995-9006474E3458}"/>
              </a:ext>
            </a:extLst>
          </p:cNvPr>
          <p:cNvPicPr>
            <a:picLocks noChangeAspect="1"/>
          </p:cNvPicPr>
          <p:nvPr/>
        </p:nvPicPr>
        <p:blipFill>
          <a:blip r:embed="rId5"/>
          <a:stretch>
            <a:fillRect/>
          </a:stretch>
        </p:blipFill>
        <p:spPr>
          <a:xfrm>
            <a:off x="916521" y="2668156"/>
            <a:ext cx="6262863" cy="376257"/>
          </a:xfrm>
          <a:prstGeom prst="rect">
            <a:avLst/>
          </a:prstGeom>
          <a:ln>
            <a:solidFill>
              <a:schemeClr val="tx1"/>
            </a:solidFill>
          </a:ln>
        </p:spPr>
      </p:pic>
      <p:pic>
        <p:nvPicPr>
          <p:cNvPr id="7" name="Picture 6">
            <a:extLst>
              <a:ext uri="{FF2B5EF4-FFF2-40B4-BE49-F238E27FC236}">
                <a16:creationId xmlns:a16="http://schemas.microsoft.com/office/drawing/2014/main" id="{3A0C2DEF-B576-9B2E-765D-A44A31A27F53}"/>
              </a:ext>
            </a:extLst>
          </p:cNvPr>
          <p:cNvPicPr>
            <a:picLocks noChangeAspect="1"/>
          </p:cNvPicPr>
          <p:nvPr/>
        </p:nvPicPr>
        <p:blipFill>
          <a:blip r:embed="rId6"/>
          <a:stretch>
            <a:fillRect/>
          </a:stretch>
        </p:blipFill>
        <p:spPr>
          <a:xfrm>
            <a:off x="916521" y="3594482"/>
            <a:ext cx="8270510" cy="439311"/>
          </a:xfrm>
          <a:prstGeom prst="rect">
            <a:avLst/>
          </a:prstGeom>
          <a:ln>
            <a:solidFill>
              <a:schemeClr val="tx1"/>
            </a:solidFill>
          </a:ln>
        </p:spPr>
      </p:pic>
      <p:pic>
        <p:nvPicPr>
          <p:cNvPr id="6" name="Picture 5">
            <a:extLst>
              <a:ext uri="{FF2B5EF4-FFF2-40B4-BE49-F238E27FC236}">
                <a16:creationId xmlns:a16="http://schemas.microsoft.com/office/drawing/2014/main" id="{FE6B6029-331E-5D07-12E1-DF76CB65EFA1}"/>
              </a:ext>
            </a:extLst>
          </p:cNvPr>
          <p:cNvPicPr>
            <a:picLocks noChangeAspect="1"/>
          </p:cNvPicPr>
          <p:nvPr/>
        </p:nvPicPr>
        <p:blipFill>
          <a:blip r:embed="rId7"/>
          <a:stretch>
            <a:fillRect/>
          </a:stretch>
        </p:blipFill>
        <p:spPr>
          <a:xfrm>
            <a:off x="916521" y="4523553"/>
            <a:ext cx="2255781" cy="1063440"/>
          </a:xfrm>
          <a:prstGeom prst="rect">
            <a:avLst/>
          </a:prstGeom>
          <a:ln>
            <a:solidFill>
              <a:schemeClr val="tx1"/>
            </a:solidFill>
          </a:ln>
        </p:spPr>
      </p:pic>
    </p:spTree>
    <p:extLst>
      <p:ext uri="{BB962C8B-B14F-4D97-AF65-F5344CB8AC3E}">
        <p14:creationId xmlns:p14="http://schemas.microsoft.com/office/powerpoint/2010/main" val="2427401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AD7EA2-B97C-7854-224E-76B62B6ECCA0}"/>
              </a:ext>
            </a:extLst>
          </p:cNvPr>
          <p:cNvSpPr>
            <a:spLocks noGrp="1"/>
          </p:cNvSpPr>
          <p:nvPr>
            <p:ph idx="1"/>
          </p:nvPr>
        </p:nvSpPr>
        <p:spPr>
          <a:xfrm>
            <a:off x="565150" y="466531"/>
            <a:ext cx="7335835" cy="5294697"/>
          </a:xfrm>
        </p:spPr>
        <p:txBody>
          <a:bodyPr/>
          <a:lstStyle/>
          <a:p>
            <a:r>
              <a:rPr lang="en-GB" dirty="0"/>
              <a:t>Hardcoded Keystores:</a:t>
            </a:r>
          </a:p>
          <a:p>
            <a:endParaRPr lang="en-GB" dirty="0"/>
          </a:p>
          <a:p>
            <a:endParaRPr lang="en-GB" dirty="0"/>
          </a:p>
          <a:p>
            <a:endParaRPr lang="en-GB" dirty="0"/>
          </a:p>
          <a:p>
            <a:r>
              <a:rPr lang="en-GB" dirty="0"/>
              <a:t>MD5/AES-CBC Crypto Usage</a:t>
            </a:r>
          </a:p>
          <a:p>
            <a:endParaRPr lang="en-GB" dirty="0"/>
          </a:p>
          <a:p>
            <a:endParaRPr lang="en-GB" dirty="0"/>
          </a:p>
          <a:p>
            <a:endParaRPr lang="en-GB" dirty="0"/>
          </a:p>
          <a:p>
            <a:endParaRPr lang="en-GB" dirty="0"/>
          </a:p>
        </p:txBody>
      </p:sp>
      <p:pic>
        <p:nvPicPr>
          <p:cNvPr id="5" name="Picture 4">
            <a:extLst>
              <a:ext uri="{FF2B5EF4-FFF2-40B4-BE49-F238E27FC236}">
                <a16:creationId xmlns:a16="http://schemas.microsoft.com/office/drawing/2014/main" id="{9AA08BB1-872D-0628-53C2-F2DA88030256}"/>
              </a:ext>
            </a:extLst>
          </p:cNvPr>
          <p:cNvPicPr>
            <a:picLocks noChangeAspect="1"/>
          </p:cNvPicPr>
          <p:nvPr/>
        </p:nvPicPr>
        <p:blipFill>
          <a:blip r:embed="rId3"/>
          <a:stretch>
            <a:fillRect/>
          </a:stretch>
        </p:blipFill>
        <p:spPr>
          <a:xfrm>
            <a:off x="1020733" y="947482"/>
            <a:ext cx="5525271" cy="1066949"/>
          </a:xfrm>
          <a:prstGeom prst="rect">
            <a:avLst/>
          </a:prstGeom>
          <a:ln>
            <a:solidFill>
              <a:schemeClr val="tx1"/>
            </a:solidFill>
          </a:ln>
        </p:spPr>
      </p:pic>
      <p:pic>
        <p:nvPicPr>
          <p:cNvPr id="7" name="Picture 6">
            <a:extLst>
              <a:ext uri="{FF2B5EF4-FFF2-40B4-BE49-F238E27FC236}">
                <a16:creationId xmlns:a16="http://schemas.microsoft.com/office/drawing/2014/main" id="{B11CB9DF-38EB-5C92-D391-2C75352EC181}"/>
              </a:ext>
            </a:extLst>
          </p:cNvPr>
          <p:cNvPicPr>
            <a:picLocks noChangeAspect="1"/>
          </p:cNvPicPr>
          <p:nvPr/>
        </p:nvPicPr>
        <p:blipFill>
          <a:blip r:embed="rId4"/>
          <a:stretch>
            <a:fillRect/>
          </a:stretch>
        </p:blipFill>
        <p:spPr>
          <a:xfrm>
            <a:off x="992153" y="2894773"/>
            <a:ext cx="2791215" cy="438211"/>
          </a:xfrm>
          <a:prstGeom prst="rect">
            <a:avLst/>
          </a:prstGeom>
          <a:ln>
            <a:solidFill>
              <a:schemeClr val="tx1"/>
            </a:solidFill>
          </a:ln>
        </p:spPr>
      </p:pic>
      <p:pic>
        <p:nvPicPr>
          <p:cNvPr id="9" name="Picture 8">
            <a:extLst>
              <a:ext uri="{FF2B5EF4-FFF2-40B4-BE49-F238E27FC236}">
                <a16:creationId xmlns:a16="http://schemas.microsoft.com/office/drawing/2014/main" id="{3EB876AC-99A1-9A2B-EA21-C71399CDF7BA}"/>
              </a:ext>
            </a:extLst>
          </p:cNvPr>
          <p:cNvPicPr>
            <a:picLocks noChangeAspect="1"/>
          </p:cNvPicPr>
          <p:nvPr/>
        </p:nvPicPr>
        <p:blipFill>
          <a:blip r:embed="rId5"/>
          <a:stretch>
            <a:fillRect/>
          </a:stretch>
        </p:blipFill>
        <p:spPr>
          <a:xfrm>
            <a:off x="3907357" y="2894773"/>
            <a:ext cx="3238952" cy="743054"/>
          </a:xfrm>
          <a:prstGeom prst="rect">
            <a:avLst/>
          </a:prstGeom>
          <a:ln>
            <a:solidFill>
              <a:schemeClr val="tx1"/>
            </a:solidFill>
          </a:ln>
        </p:spPr>
      </p:pic>
    </p:spTree>
    <p:extLst>
      <p:ext uri="{BB962C8B-B14F-4D97-AF65-F5344CB8AC3E}">
        <p14:creationId xmlns:p14="http://schemas.microsoft.com/office/powerpoint/2010/main" val="3406896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66ECE-42C4-7604-88F0-246012E8B02E}"/>
              </a:ext>
            </a:extLst>
          </p:cNvPr>
          <p:cNvSpPr>
            <a:spLocks noGrp="1"/>
          </p:cNvSpPr>
          <p:nvPr>
            <p:ph type="title"/>
          </p:nvPr>
        </p:nvSpPr>
        <p:spPr/>
        <p:txBody>
          <a:bodyPr/>
          <a:lstStyle/>
          <a:p>
            <a:r>
              <a:rPr lang="en-GB" dirty="0"/>
              <a:t>Code Vulnerabilities (JADX)</a:t>
            </a:r>
          </a:p>
        </p:txBody>
      </p:sp>
      <p:sp>
        <p:nvSpPr>
          <p:cNvPr id="3" name="Content Placeholder 2">
            <a:extLst>
              <a:ext uri="{FF2B5EF4-FFF2-40B4-BE49-F238E27FC236}">
                <a16:creationId xmlns:a16="http://schemas.microsoft.com/office/drawing/2014/main" id="{59321F0C-A8CB-C8F7-4F9C-97D88519D1E4}"/>
              </a:ext>
            </a:extLst>
          </p:cNvPr>
          <p:cNvSpPr>
            <a:spLocks noGrp="1"/>
          </p:cNvSpPr>
          <p:nvPr>
            <p:ph idx="1"/>
          </p:nvPr>
        </p:nvSpPr>
        <p:spPr>
          <a:xfrm>
            <a:off x="565150" y="1633591"/>
            <a:ext cx="7335835" cy="4353669"/>
          </a:xfrm>
        </p:spPr>
        <p:txBody>
          <a:bodyPr/>
          <a:lstStyle/>
          <a:p>
            <a:r>
              <a:rPr lang="en-GB" dirty="0"/>
              <a:t>Hardcoded API Key:</a:t>
            </a:r>
          </a:p>
          <a:p>
            <a:endParaRPr lang="en-GB" dirty="0"/>
          </a:p>
          <a:p>
            <a:r>
              <a:rPr lang="en-GB" dirty="0"/>
              <a:t>Hardcoded Access Tokens:</a:t>
            </a:r>
          </a:p>
          <a:p>
            <a:endParaRPr lang="en-GB" dirty="0"/>
          </a:p>
          <a:p>
            <a:r>
              <a:rPr lang="en-GB" dirty="0"/>
              <a:t>Insecure Logging:</a:t>
            </a:r>
          </a:p>
          <a:p>
            <a:endParaRPr lang="en-GB" dirty="0"/>
          </a:p>
          <a:p>
            <a:r>
              <a:rPr lang="en-GB" dirty="0"/>
              <a:t>HTTP URLs/IP</a:t>
            </a:r>
          </a:p>
          <a:p>
            <a:endParaRPr lang="en-GB" dirty="0"/>
          </a:p>
          <a:p>
            <a:endParaRPr lang="en-GB" dirty="0"/>
          </a:p>
          <a:p>
            <a:endParaRPr lang="en-GB" dirty="0"/>
          </a:p>
          <a:p>
            <a:endParaRPr lang="en-GB" dirty="0"/>
          </a:p>
          <a:p>
            <a:endParaRPr lang="en-GB" dirty="0"/>
          </a:p>
        </p:txBody>
      </p:sp>
      <p:pic>
        <p:nvPicPr>
          <p:cNvPr id="7" name="Picture 6">
            <a:extLst>
              <a:ext uri="{FF2B5EF4-FFF2-40B4-BE49-F238E27FC236}">
                <a16:creationId xmlns:a16="http://schemas.microsoft.com/office/drawing/2014/main" id="{1104666C-817A-4D78-9555-BCF6177575A5}"/>
              </a:ext>
            </a:extLst>
          </p:cNvPr>
          <p:cNvPicPr>
            <a:picLocks noChangeAspect="1"/>
          </p:cNvPicPr>
          <p:nvPr/>
        </p:nvPicPr>
        <p:blipFill>
          <a:blip r:embed="rId3"/>
          <a:stretch>
            <a:fillRect/>
          </a:stretch>
        </p:blipFill>
        <p:spPr>
          <a:xfrm>
            <a:off x="951904" y="3073823"/>
            <a:ext cx="8459381" cy="255156"/>
          </a:xfrm>
          <a:prstGeom prst="rect">
            <a:avLst/>
          </a:prstGeom>
          <a:ln>
            <a:solidFill>
              <a:schemeClr val="tx1"/>
            </a:solidFill>
          </a:ln>
        </p:spPr>
      </p:pic>
      <p:pic>
        <p:nvPicPr>
          <p:cNvPr id="9" name="Picture 8">
            <a:extLst>
              <a:ext uri="{FF2B5EF4-FFF2-40B4-BE49-F238E27FC236}">
                <a16:creationId xmlns:a16="http://schemas.microsoft.com/office/drawing/2014/main" id="{6DA8CFC6-11EB-8D64-D849-AFD5D241A4C5}"/>
              </a:ext>
            </a:extLst>
          </p:cNvPr>
          <p:cNvPicPr>
            <a:picLocks noChangeAspect="1"/>
          </p:cNvPicPr>
          <p:nvPr/>
        </p:nvPicPr>
        <p:blipFill>
          <a:blip r:embed="rId4"/>
          <a:stretch>
            <a:fillRect/>
          </a:stretch>
        </p:blipFill>
        <p:spPr>
          <a:xfrm>
            <a:off x="951903" y="4049007"/>
            <a:ext cx="8459381" cy="247685"/>
          </a:xfrm>
          <a:prstGeom prst="rect">
            <a:avLst/>
          </a:prstGeom>
          <a:ln>
            <a:solidFill>
              <a:schemeClr val="tx1"/>
            </a:solidFill>
          </a:ln>
        </p:spPr>
      </p:pic>
      <p:pic>
        <p:nvPicPr>
          <p:cNvPr id="11" name="Picture 10">
            <a:extLst>
              <a:ext uri="{FF2B5EF4-FFF2-40B4-BE49-F238E27FC236}">
                <a16:creationId xmlns:a16="http://schemas.microsoft.com/office/drawing/2014/main" id="{0D5C26FB-1CA9-6ABC-625A-32BE3F400A31}"/>
              </a:ext>
            </a:extLst>
          </p:cNvPr>
          <p:cNvPicPr>
            <a:picLocks noChangeAspect="1"/>
          </p:cNvPicPr>
          <p:nvPr/>
        </p:nvPicPr>
        <p:blipFill>
          <a:blip r:embed="rId5"/>
          <a:srcRect b="37530"/>
          <a:stretch/>
        </p:blipFill>
        <p:spPr>
          <a:xfrm>
            <a:off x="951905" y="5042332"/>
            <a:ext cx="6949080" cy="863945"/>
          </a:xfrm>
          <a:prstGeom prst="rect">
            <a:avLst/>
          </a:prstGeom>
          <a:ln>
            <a:solidFill>
              <a:schemeClr val="tx1"/>
            </a:solidFill>
          </a:ln>
        </p:spPr>
      </p:pic>
      <p:pic>
        <p:nvPicPr>
          <p:cNvPr id="10" name="Picture 9">
            <a:extLst>
              <a:ext uri="{FF2B5EF4-FFF2-40B4-BE49-F238E27FC236}">
                <a16:creationId xmlns:a16="http://schemas.microsoft.com/office/drawing/2014/main" id="{EC404E5F-E8FD-C77B-8D7E-97AF4B3BD82E}"/>
              </a:ext>
            </a:extLst>
          </p:cNvPr>
          <p:cNvPicPr>
            <a:picLocks noChangeAspect="1"/>
          </p:cNvPicPr>
          <p:nvPr/>
        </p:nvPicPr>
        <p:blipFill>
          <a:blip r:embed="rId6"/>
          <a:stretch>
            <a:fillRect/>
          </a:stretch>
        </p:blipFill>
        <p:spPr>
          <a:xfrm>
            <a:off x="3932170" y="1467381"/>
            <a:ext cx="4327660" cy="1144986"/>
          </a:xfrm>
          <a:prstGeom prst="rect">
            <a:avLst/>
          </a:prstGeom>
          <a:ln>
            <a:solidFill>
              <a:schemeClr val="tx1"/>
            </a:solidFill>
          </a:ln>
        </p:spPr>
      </p:pic>
    </p:spTree>
    <p:extLst>
      <p:ext uri="{BB962C8B-B14F-4D97-AF65-F5344CB8AC3E}">
        <p14:creationId xmlns:p14="http://schemas.microsoft.com/office/powerpoint/2010/main" val="1688662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8B9FF-974A-5C95-76F6-7EAB245927AB}"/>
              </a:ext>
            </a:extLst>
          </p:cNvPr>
          <p:cNvSpPr>
            <a:spLocks noGrp="1"/>
          </p:cNvSpPr>
          <p:nvPr>
            <p:ph type="title"/>
          </p:nvPr>
        </p:nvSpPr>
        <p:spPr/>
        <p:txBody>
          <a:bodyPr/>
          <a:lstStyle/>
          <a:p>
            <a:r>
              <a:rPr lang="en-GB" dirty="0"/>
              <a:t>Dynamic Analysis (Burp)</a:t>
            </a:r>
          </a:p>
        </p:txBody>
      </p:sp>
      <p:sp>
        <p:nvSpPr>
          <p:cNvPr id="3" name="Content Placeholder 2">
            <a:extLst>
              <a:ext uri="{FF2B5EF4-FFF2-40B4-BE49-F238E27FC236}">
                <a16:creationId xmlns:a16="http://schemas.microsoft.com/office/drawing/2014/main" id="{A1D1E39C-7470-C029-F810-F8AC1E074629}"/>
              </a:ext>
            </a:extLst>
          </p:cNvPr>
          <p:cNvSpPr>
            <a:spLocks noGrp="1"/>
          </p:cNvSpPr>
          <p:nvPr>
            <p:ph idx="1"/>
          </p:nvPr>
        </p:nvSpPr>
        <p:spPr>
          <a:xfrm>
            <a:off x="565150" y="2160016"/>
            <a:ext cx="8522866" cy="3601212"/>
          </a:xfrm>
        </p:spPr>
        <p:txBody>
          <a:bodyPr>
            <a:normAutofit/>
          </a:bodyPr>
          <a:lstStyle/>
          <a:p>
            <a:r>
              <a:rPr lang="en-GB" dirty="0"/>
              <a:t>Sensitive Info in JSON:</a:t>
            </a:r>
          </a:p>
          <a:p>
            <a:endParaRPr lang="en-GB" dirty="0"/>
          </a:p>
          <a:p>
            <a:r>
              <a:rPr lang="en-GB" dirty="0"/>
              <a:t>No Authentication on Sensitive Endpoint:</a:t>
            </a:r>
          </a:p>
          <a:p>
            <a:endParaRPr lang="en-GB" dirty="0"/>
          </a:p>
          <a:p>
            <a:r>
              <a:rPr lang="en-GB" dirty="0"/>
              <a:t>Login Breaks Under MITM</a:t>
            </a:r>
          </a:p>
          <a:p>
            <a:pPr marL="0" indent="0">
              <a:buNone/>
            </a:pPr>
            <a:r>
              <a:rPr lang="en-GB" dirty="0"/>
              <a:t>    - Indicates that certificate pinning is not enforced</a:t>
            </a:r>
          </a:p>
          <a:p>
            <a:pPr marL="0" indent="0">
              <a:buNone/>
            </a:pPr>
            <a:r>
              <a:rPr lang="en-GB" dirty="0"/>
              <a:t>    - Users are vulnerable to phishing or session hijacking.</a:t>
            </a:r>
          </a:p>
          <a:p>
            <a:endParaRPr lang="en-GB" dirty="0"/>
          </a:p>
          <a:p>
            <a:endParaRPr lang="en-GB" dirty="0"/>
          </a:p>
          <a:p>
            <a:endParaRPr lang="en-GB" dirty="0"/>
          </a:p>
          <a:p>
            <a:endParaRPr lang="en-GB" dirty="0">
              <a:solidFill>
                <a:srgbClr val="FF0000"/>
              </a:solidFill>
            </a:endParaRPr>
          </a:p>
        </p:txBody>
      </p:sp>
      <p:sp>
        <p:nvSpPr>
          <p:cNvPr id="4" name="AutoShape 2" descr="Uploaded image">
            <a:extLst>
              <a:ext uri="{FF2B5EF4-FFF2-40B4-BE49-F238E27FC236}">
                <a16:creationId xmlns:a16="http://schemas.microsoft.com/office/drawing/2014/main" id="{58E8DCD9-A747-7E93-63A9-3FD769E6A5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4" descr="Uploaded image">
            <a:extLst>
              <a:ext uri="{FF2B5EF4-FFF2-40B4-BE49-F238E27FC236}">
                <a16:creationId xmlns:a16="http://schemas.microsoft.com/office/drawing/2014/main" id="{B94FF47C-85C9-765C-217D-C213D82B265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Uploaded image">
            <a:extLst>
              <a:ext uri="{FF2B5EF4-FFF2-40B4-BE49-F238E27FC236}">
                <a16:creationId xmlns:a16="http://schemas.microsoft.com/office/drawing/2014/main" id="{4974D25A-E828-56D5-1BF5-7C6963488B92}"/>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3" name="Picture 12">
            <a:extLst>
              <a:ext uri="{FF2B5EF4-FFF2-40B4-BE49-F238E27FC236}">
                <a16:creationId xmlns:a16="http://schemas.microsoft.com/office/drawing/2014/main" id="{2EE9E667-D37C-4713-3ADA-97BBCCE76535}"/>
              </a:ext>
            </a:extLst>
          </p:cNvPr>
          <p:cNvPicPr>
            <a:picLocks noChangeAspect="1"/>
          </p:cNvPicPr>
          <p:nvPr/>
        </p:nvPicPr>
        <p:blipFill>
          <a:blip r:embed="rId3"/>
          <a:stretch>
            <a:fillRect/>
          </a:stretch>
        </p:blipFill>
        <p:spPr>
          <a:xfrm>
            <a:off x="963459" y="2584918"/>
            <a:ext cx="8697539" cy="285790"/>
          </a:xfrm>
          <a:prstGeom prst="rect">
            <a:avLst/>
          </a:prstGeom>
          <a:ln>
            <a:solidFill>
              <a:schemeClr val="tx1"/>
            </a:solidFill>
          </a:ln>
        </p:spPr>
      </p:pic>
      <p:pic>
        <p:nvPicPr>
          <p:cNvPr id="15" name="Picture 14">
            <a:extLst>
              <a:ext uri="{FF2B5EF4-FFF2-40B4-BE49-F238E27FC236}">
                <a16:creationId xmlns:a16="http://schemas.microsoft.com/office/drawing/2014/main" id="{74AAC13A-FAAF-94D0-8828-8E05514A967A}"/>
              </a:ext>
            </a:extLst>
          </p:cNvPr>
          <p:cNvPicPr>
            <a:picLocks noChangeAspect="1"/>
          </p:cNvPicPr>
          <p:nvPr/>
        </p:nvPicPr>
        <p:blipFill>
          <a:blip r:embed="rId4"/>
          <a:stretch>
            <a:fillRect/>
          </a:stretch>
        </p:blipFill>
        <p:spPr>
          <a:xfrm>
            <a:off x="963459" y="3596731"/>
            <a:ext cx="8697539" cy="257211"/>
          </a:xfrm>
          <a:prstGeom prst="rect">
            <a:avLst/>
          </a:prstGeom>
          <a:ln>
            <a:solidFill>
              <a:schemeClr val="tx1"/>
            </a:solidFill>
          </a:ln>
        </p:spPr>
      </p:pic>
    </p:spTree>
    <p:extLst>
      <p:ext uri="{BB962C8B-B14F-4D97-AF65-F5344CB8AC3E}">
        <p14:creationId xmlns:p14="http://schemas.microsoft.com/office/powerpoint/2010/main" val="2256464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35428-93E8-A57E-A87B-E74AD5419AD9}"/>
              </a:ext>
            </a:extLst>
          </p:cNvPr>
          <p:cNvSpPr>
            <a:spLocks noGrp="1"/>
          </p:cNvSpPr>
          <p:nvPr>
            <p:ph type="title"/>
          </p:nvPr>
        </p:nvSpPr>
        <p:spPr/>
        <p:txBody>
          <a:bodyPr>
            <a:normAutofit fontScale="90000"/>
          </a:bodyPr>
          <a:lstStyle/>
          <a:p>
            <a:r>
              <a:rPr lang="en-GB" dirty="0"/>
              <a:t>OWASP Mobile Top 10 Mapping</a:t>
            </a:r>
          </a:p>
        </p:txBody>
      </p:sp>
      <p:sp>
        <p:nvSpPr>
          <p:cNvPr id="3" name="Content Placeholder 2">
            <a:extLst>
              <a:ext uri="{FF2B5EF4-FFF2-40B4-BE49-F238E27FC236}">
                <a16:creationId xmlns:a16="http://schemas.microsoft.com/office/drawing/2014/main" id="{F141D45B-F81B-14DE-AA51-5274C8C4C51F}"/>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GB" b="1" dirty="0"/>
              <a:t>M1</a:t>
            </a:r>
            <a:r>
              <a:rPr lang="en-GB" dirty="0"/>
              <a:t>: WebView with JavaScript enabled</a:t>
            </a:r>
          </a:p>
          <a:p>
            <a:pPr>
              <a:buFont typeface="Arial" panose="020B0604020202020204" pitchFamily="34" charset="0"/>
              <a:buChar char="•"/>
            </a:pPr>
            <a:r>
              <a:rPr lang="en-GB" b="1" dirty="0"/>
              <a:t>M2</a:t>
            </a:r>
            <a:r>
              <a:rPr lang="en-GB" dirty="0"/>
              <a:t>: External storage and telemetry data</a:t>
            </a:r>
          </a:p>
          <a:p>
            <a:pPr>
              <a:buFont typeface="Arial" panose="020B0604020202020204" pitchFamily="34" charset="0"/>
              <a:buChar char="•"/>
            </a:pPr>
            <a:r>
              <a:rPr lang="en-GB" b="1" dirty="0"/>
              <a:t>M3</a:t>
            </a:r>
            <a:r>
              <a:rPr lang="en-GB" dirty="0"/>
              <a:t>: Insecure HTTP endpoint &amp; MD5 in traffic</a:t>
            </a:r>
          </a:p>
          <a:p>
            <a:pPr>
              <a:buFont typeface="Arial" panose="020B0604020202020204" pitchFamily="34" charset="0"/>
              <a:buChar char="•"/>
            </a:pPr>
            <a:r>
              <a:rPr lang="en-GB" b="1" dirty="0"/>
              <a:t>M4</a:t>
            </a:r>
            <a:r>
              <a:rPr lang="en-GB" dirty="0"/>
              <a:t>: Weak token generation</a:t>
            </a:r>
          </a:p>
          <a:p>
            <a:pPr>
              <a:buFont typeface="Arial" panose="020B0604020202020204" pitchFamily="34" charset="0"/>
              <a:buChar char="•"/>
            </a:pPr>
            <a:r>
              <a:rPr lang="en-GB" b="1" dirty="0"/>
              <a:t>M5</a:t>
            </a:r>
            <a:r>
              <a:rPr lang="en-GB" dirty="0"/>
              <a:t>: Weak cryptography (MD5, AES/CBC)</a:t>
            </a:r>
          </a:p>
          <a:p>
            <a:pPr>
              <a:buFont typeface="Arial" panose="020B0604020202020204" pitchFamily="34" charset="0"/>
              <a:buChar char="•"/>
            </a:pPr>
            <a:r>
              <a:rPr lang="en-GB" b="1" dirty="0"/>
              <a:t>M6</a:t>
            </a:r>
            <a:r>
              <a:rPr lang="en-GB" dirty="0"/>
              <a:t>: Exported components without permission</a:t>
            </a:r>
          </a:p>
          <a:p>
            <a:pPr>
              <a:buFont typeface="Arial" panose="020B0604020202020204" pitchFamily="34" charset="0"/>
              <a:buChar char="•"/>
            </a:pPr>
            <a:r>
              <a:rPr lang="en-GB" b="1" dirty="0"/>
              <a:t>M8</a:t>
            </a:r>
            <a:r>
              <a:rPr lang="en-GB" dirty="0"/>
              <a:t>: V1 Signature only</a:t>
            </a:r>
          </a:p>
          <a:p>
            <a:pPr>
              <a:buFont typeface="Arial" panose="020B0604020202020204" pitchFamily="34" charset="0"/>
              <a:buChar char="•"/>
            </a:pPr>
            <a:r>
              <a:rPr lang="en-GB" b="1" dirty="0"/>
              <a:t>M9</a:t>
            </a:r>
            <a:r>
              <a:rPr lang="en-GB" dirty="0"/>
              <a:t>: Hardcoded API keys</a:t>
            </a:r>
          </a:p>
          <a:p>
            <a:pPr>
              <a:buFont typeface="Arial" panose="020B0604020202020204" pitchFamily="34" charset="0"/>
              <a:buChar char="•"/>
            </a:pPr>
            <a:r>
              <a:rPr lang="en-GB" b="1" dirty="0"/>
              <a:t>M10</a:t>
            </a:r>
            <a:r>
              <a:rPr lang="en-GB" dirty="0"/>
              <a:t>: Logging in production</a:t>
            </a:r>
          </a:p>
          <a:p>
            <a:endParaRPr lang="en-GB" dirty="0"/>
          </a:p>
        </p:txBody>
      </p:sp>
    </p:spTree>
    <p:extLst>
      <p:ext uri="{BB962C8B-B14F-4D97-AF65-F5344CB8AC3E}">
        <p14:creationId xmlns:p14="http://schemas.microsoft.com/office/powerpoint/2010/main" val="3166232190"/>
      </p:ext>
    </p:extLst>
  </p:cSld>
  <p:clrMapOvr>
    <a:masterClrMapping/>
  </p:clrMapOvr>
</p:sld>
</file>

<file path=ppt/theme/theme1.xml><?xml version="1.0" encoding="utf-8"?>
<a:theme xmlns:a="http://schemas.openxmlformats.org/drawingml/2006/main"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157</TotalTime>
  <Words>1938</Words>
  <Application>Microsoft Office PowerPoint</Application>
  <PresentationFormat>Widescreen</PresentationFormat>
  <Paragraphs>160</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Arial</vt:lpstr>
      <vt:lpstr>Neue Haas Grotesk Text Pro</vt:lpstr>
      <vt:lpstr>PunchcardVTI</vt:lpstr>
      <vt:lpstr>Wuta Camera App Security Analysis</vt:lpstr>
      <vt:lpstr>Project Overview</vt:lpstr>
      <vt:lpstr>APK Acquisition</vt:lpstr>
      <vt:lpstr>Tools Used</vt:lpstr>
      <vt:lpstr>Manifest Analysis (MobSF)</vt:lpstr>
      <vt:lpstr>PowerPoint Presentation</vt:lpstr>
      <vt:lpstr>Code Vulnerabilities (JADX)</vt:lpstr>
      <vt:lpstr>Dynamic Analysis (Burp)</vt:lpstr>
      <vt:lpstr>OWASP Mobile Top 10 Mapping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Andrea Morales (Student)</dc:creator>
  <cp:lastModifiedBy>Andrea Morales (Student)</cp:lastModifiedBy>
  <cp:revision>1</cp:revision>
  <dcterms:created xsi:type="dcterms:W3CDTF">2025-04-23T15:12:33Z</dcterms:created>
  <dcterms:modified xsi:type="dcterms:W3CDTF">2025-04-28T16:59:32Z</dcterms:modified>
</cp:coreProperties>
</file>