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301" r:id="rId3"/>
    <p:sldId id="311" r:id="rId4"/>
    <p:sldId id="300" r:id="rId5"/>
    <p:sldId id="312" r:id="rId6"/>
    <p:sldId id="302" r:id="rId7"/>
    <p:sldId id="260" r:id="rId8"/>
    <p:sldId id="257" r:id="rId9"/>
    <p:sldId id="258" r:id="rId10"/>
    <p:sldId id="259" r:id="rId11"/>
    <p:sldId id="304" r:id="rId12"/>
    <p:sldId id="261" r:id="rId13"/>
    <p:sldId id="262" r:id="rId14"/>
    <p:sldId id="263" r:id="rId15"/>
    <p:sldId id="314" r:id="rId16"/>
    <p:sldId id="264" r:id="rId17"/>
    <p:sldId id="265" r:id="rId18"/>
    <p:sldId id="266" r:id="rId19"/>
    <p:sldId id="305" r:id="rId20"/>
    <p:sldId id="267" r:id="rId21"/>
    <p:sldId id="315" r:id="rId22"/>
    <p:sldId id="316" r:id="rId23"/>
    <p:sldId id="268" r:id="rId24"/>
    <p:sldId id="307" r:id="rId25"/>
    <p:sldId id="269" r:id="rId26"/>
    <p:sldId id="317" r:id="rId27"/>
    <p:sldId id="309" r:id="rId28"/>
    <p:sldId id="271" r:id="rId29"/>
    <p:sldId id="272" r:id="rId30"/>
    <p:sldId id="273" r:id="rId31"/>
    <p:sldId id="274" r:id="rId32"/>
    <p:sldId id="275" r:id="rId33"/>
    <p:sldId id="318" r:id="rId34"/>
    <p:sldId id="319" r:id="rId35"/>
    <p:sldId id="320" r:id="rId36"/>
    <p:sldId id="276" r:id="rId37"/>
    <p:sldId id="321" r:id="rId38"/>
    <p:sldId id="277" r:id="rId39"/>
    <p:sldId id="278" r:id="rId40"/>
    <p:sldId id="279" r:id="rId41"/>
    <p:sldId id="280" r:id="rId42"/>
    <p:sldId id="281" r:id="rId43"/>
    <p:sldId id="282" r:id="rId44"/>
    <p:sldId id="283" r:id="rId45"/>
    <p:sldId id="322" r:id="rId46"/>
    <p:sldId id="284" r:id="rId47"/>
    <p:sldId id="285" r:id="rId48"/>
    <p:sldId id="286" r:id="rId49"/>
    <p:sldId id="287" r:id="rId50"/>
    <p:sldId id="288" r:id="rId51"/>
    <p:sldId id="289" r:id="rId52"/>
    <p:sldId id="290" r:id="rId53"/>
    <p:sldId id="291" r:id="rId54"/>
    <p:sldId id="323" r:id="rId55"/>
    <p:sldId id="292" r:id="rId56"/>
    <p:sldId id="327" r:id="rId57"/>
    <p:sldId id="328" r:id="rId58"/>
    <p:sldId id="324" r:id="rId59"/>
    <p:sldId id="325" r:id="rId60"/>
    <p:sldId id="326" r:id="rId61"/>
    <p:sldId id="293" r:id="rId62"/>
    <p:sldId id="329" r:id="rId63"/>
    <p:sldId id="330" r:id="rId64"/>
    <p:sldId id="331" r:id="rId65"/>
    <p:sldId id="332" r:id="rId66"/>
    <p:sldId id="335" r:id="rId67"/>
    <p:sldId id="336" r:id="rId68"/>
    <p:sldId id="333" r:id="rId69"/>
    <p:sldId id="334" r:id="rId70"/>
    <p:sldId id="341" r:id="rId71"/>
    <p:sldId id="337" r:id="rId72"/>
    <p:sldId id="338" r:id="rId73"/>
    <p:sldId id="339" r:id="rId74"/>
    <p:sldId id="340" r:id="rId75"/>
    <p:sldId id="294" r:id="rId76"/>
    <p:sldId id="342" r:id="rId77"/>
    <p:sldId id="343" r:id="rId78"/>
    <p:sldId id="344" r:id="rId79"/>
    <p:sldId id="295" r:id="rId80"/>
    <p:sldId id="296" r:id="rId81"/>
    <p:sldId id="297" r:id="rId82"/>
    <p:sldId id="298" r:id="rId83"/>
    <p:sldId id="299" r:id="rId8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9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F72C9A91-548A-445C-BF8C-B574CEA9844F}"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D3C1209F-BC9A-4882-AC2C-07F47227175A}"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BDAAEE86-43BB-481C-BD05-4D3C25343222}"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78271F9A-DE73-4CE3-9353-48A720C6B0C5}"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F02305D1-1F8D-4746-B960-2F0B1DE7AF31}"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E9B46FC7-CCA1-4314-8946-E292B7F7D6D6}"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en-US"/>
          </a:p>
        </p:txBody>
      </p:sp>
      <p:sp>
        <p:nvSpPr>
          <p:cNvPr id="8" name="Espaço Reservado para Rodapé 7"/>
          <p:cNvSpPr>
            <a:spLocks noGrp="1"/>
          </p:cNvSpPr>
          <p:nvPr>
            <p:ph type="ftr" sz="quarter" idx="11"/>
          </p:nvPr>
        </p:nvSpPr>
        <p:spPr/>
        <p:txBody>
          <a:bodyPr/>
          <a:lstStyle>
            <a:lvl1pPr>
              <a:defRPr/>
            </a:lvl1pPr>
          </a:lstStyle>
          <a:p>
            <a:endParaRPr lang="en-US"/>
          </a:p>
        </p:txBody>
      </p:sp>
      <p:sp>
        <p:nvSpPr>
          <p:cNvPr id="9" name="Espaço Reservado para Número de Slide 8"/>
          <p:cNvSpPr>
            <a:spLocks noGrp="1"/>
          </p:cNvSpPr>
          <p:nvPr>
            <p:ph type="sldNum" sz="quarter" idx="12"/>
          </p:nvPr>
        </p:nvSpPr>
        <p:spPr/>
        <p:txBody>
          <a:bodyPr/>
          <a:lstStyle>
            <a:lvl1pPr>
              <a:defRPr/>
            </a:lvl1pPr>
          </a:lstStyle>
          <a:p>
            <a:fld id="{99062E4B-9B1A-449A-919D-C9FC99950A66}"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en-US"/>
          </a:p>
        </p:txBody>
      </p:sp>
      <p:sp>
        <p:nvSpPr>
          <p:cNvPr id="4" name="Espaço Reservado para Rodapé 3"/>
          <p:cNvSpPr>
            <a:spLocks noGrp="1"/>
          </p:cNvSpPr>
          <p:nvPr>
            <p:ph type="ftr" sz="quarter" idx="11"/>
          </p:nvPr>
        </p:nvSpPr>
        <p:spPr/>
        <p:txBody>
          <a:bodyPr/>
          <a:lstStyle>
            <a:lvl1pPr>
              <a:defRPr/>
            </a:lvl1pPr>
          </a:lstStyle>
          <a:p>
            <a:endParaRPr lang="en-US"/>
          </a:p>
        </p:txBody>
      </p:sp>
      <p:sp>
        <p:nvSpPr>
          <p:cNvPr id="5" name="Espaço Reservado para Número de Slide 4"/>
          <p:cNvSpPr>
            <a:spLocks noGrp="1"/>
          </p:cNvSpPr>
          <p:nvPr>
            <p:ph type="sldNum" sz="quarter" idx="12"/>
          </p:nvPr>
        </p:nvSpPr>
        <p:spPr/>
        <p:txBody>
          <a:bodyPr/>
          <a:lstStyle>
            <a:lvl1pPr>
              <a:defRPr/>
            </a:lvl1pPr>
          </a:lstStyle>
          <a:p>
            <a:fld id="{C75B4E62-216A-483A-9B6B-BEDB4AF1738F}"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en-US"/>
          </a:p>
        </p:txBody>
      </p:sp>
      <p:sp>
        <p:nvSpPr>
          <p:cNvPr id="3" name="Espaço Reservado para Rodapé 2"/>
          <p:cNvSpPr>
            <a:spLocks noGrp="1"/>
          </p:cNvSpPr>
          <p:nvPr>
            <p:ph type="ftr" sz="quarter" idx="11"/>
          </p:nvPr>
        </p:nvSpPr>
        <p:spPr/>
        <p:txBody>
          <a:bodyPr/>
          <a:lstStyle>
            <a:lvl1pPr>
              <a:defRPr/>
            </a:lvl1pPr>
          </a:lstStyle>
          <a:p>
            <a:endParaRPr lang="en-US"/>
          </a:p>
        </p:txBody>
      </p:sp>
      <p:sp>
        <p:nvSpPr>
          <p:cNvPr id="4" name="Espaço Reservado para Número de Slide 3"/>
          <p:cNvSpPr>
            <a:spLocks noGrp="1"/>
          </p:cNvSpPr>
          <p:nvPr>
            <p:ph type="sldNum" sz="quarter" idx="12"/>
          </p:nvPr>
        </p:nvSpPr>
        <p:spPr/>
        <p:txBody>
          <a:bodyPr/>
          <a:lstStyle>
            <a:lvl1pPr>
              <a:defRPr/>
            </a:lvl1pPr>
          </a:lstStyle>
          <a:p>
            <a:fld id="{34EA69A9-F4F5-4B23-8A37-774997297F7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89D4BC30-03E9-4594-B0F9-CBDF8A67B278}"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5C655CC9-74C8-4577-AA5D-4FBD7E32311A}"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FE633F1-1B53-4C66-A57B-54DB8C08A09A}"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9.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30.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3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32.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33.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34.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35.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36.v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37.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38.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39.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40.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oleObject" Target="../embeddings/oleObject4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42.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43.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44.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45.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46.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47.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48.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49.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50.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51.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6.xml"/><Relationship Id="rId1" Type="http://schemas.openxmlformats.org/officeDocument/2006/relationships/vmlDrawing" Target="../drawings/vmlDrawing52.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53.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5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200" b="1"/>
              <a:t>Chapter 3</a:t>
            </a:r>
            <a:br>
              <a:rPr lang="en-US" sz="3200" b="1"/>
            </a:br>
            <a:r>
              <a:rPr lang="en-US" sz="3200" b="1"/>
              <a:t>Simplification of Switching Functions</a:t>
            </a:r>
            <a:endParaRPr lang="en-US"/>
          </a:p>
        </p:txBody>
      </p:sp>
      <p:pic>
        <p:nvPicPr>
          <p:cNvPr id="2052" name="Picture 4" descr="D:\digital_logic_slides\c3.BMP"/>
          <p:cNvPicPr>
            <a:picLocks noChangeAspect="1" noChangeArrowheads="1"/>
          </p:cNvPicPr>
          <p:nvPr/>
        </p:nvPicPr>
        <p:blipFill>
          <a:blip r:embed="rId2" cstate="print"/>
          <a:srcRect/>
          <a:stretch>
            <a:fillRect/>
          </a:stretch>
        </p:blipFill>
        <p:spPr bwMode="auto">
          <a:xfrm>
            <a:off x="2362200" y="1828800"/>
            <a:ext cx="4419600" cy="4572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2400"/>
              <a:t>Figure 3.3 (e) -- (f)  K-maps for six variables</a:t>
            </a:r>
            <a:endParaRPr lang="en-US" sz="3200"/>
          </a:p>
        </p:txBody>
      </p:sp>
      <p:graphicFrame>
        <p:nvGraphicFramePr>
          <p:cNvPr id="5123" name="Object 3"/>
          <p:cNvGraphicFramePr>
            <a:graphicFrameLocks noChangeAspect="1"/>
          </p:cNvGraphicFramePr>
          <p:nvPr/>
        </p:nvGraphicFramePr>
        <p:xfrm>
          <a:off x="914400" y="1600200"/>
          <a:ext cx="7604125" cy="4340225"/>
        </p:xfrm>
        <a:graphic>
          <a:graphicData uri="http://schemas.openxmlformats.org/presentationml/2006/ole">
            <p:oleObj spid="_x0000_s5123" name="VISIO" r:id="rId3" imgW="6069240" imgH="3465720" progId="Visio.Drawing.5">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a:t>Plotting (Mapping) Functions in Canonical Form </a:t>
            </a:r>
            <a:br>
              <a:rPr lang="en-US" sz="2800"/>
            </a:br>
            <a:r>
              <a:rPr lang="en-US" sz="2800"/>
              <a:t>on a K-map</a:t>
            </a:r>
            <a:endParaRPr lang="en-US"/>
          </a:p>
        </p:txBody>
      </p:sp>
      <p:sp>
        <p:nvSpPr>
          <p:cNvPr id="58371" name="Rectangle 3"/>
          <p:cNvSpPr>
            <a:spLocks noGrp="1" noChangeArrowheads="1"/>
          </p:cNvSpPr>
          <p:nvPr>
            <p:ph type="body" idx="1"/>
          </p:nvPr>
        </p:nvSpPr>
        <p:spPr/>
        <p:txBody>
          <a:bodyPr/>
          <a:lstStyle/>
          <a:p>
            <a:r>
              <a:rPr lang="en-US" sz="2400"/>
              <a:t>Let </a:t>
            </a:r>
            <a:r>
              <a:rPr lang="en-US" sz="2400" i="1"/>
              <a:t>f</a:t>
            </a:r>
            <a:r>
              <a:rPr lang="en-US" sz="2400"/>
              <a:t> be a switching function of </a:t>
            </a:r>
            <a:r>
              <a:rPr lang="en-US" sz="2400" i="1"/>
              <a:t>n </a:t>
            </a:r>
            <a:r>
              <a:rPr lang="en-US" sz="2400"/>
              <a:t>variables where </a:t>
            </a:r>
            <a:r>
              <a:rPr lang="en-US" sz="2400" i="1"/>
              <a:t>n</a:t>
            </a:r>
            <a:r>
              <a:rPr lang="en-US" sz="2400"/>
              <a:t> </a:t>
            </a:r>
            <a:r>
              <a:rPr lang="en-US" sz="2400">
                <a:sym typeface="Symbol" pitchFamily="18" charset="2"/>
              </a:rPr>
              <a:t> 6.</a:t>
            </a:r>
            <a:endParaRPr lang="en-US" sz="2400"/>
          </a:p>
          <a:p>
            <a:r>
              <a:rPr lang="en-US" sz="2400"/>
              <a:t>Assume that the cells of the K-map are numbered from 0 to 2</a:t>
            </a:r>
            <a:r>
              <a:rPr lang="en-US" sz="2400" i="1" baseline="40000"/>
              <a:t>n</a:t>
            </a:r>
            <a:r>
              <a:rPr lang="en-US" sz="2400"/>
              <a:t> where the numbers correspond to the rows of the truth table of </a:t>
            </a:r>
            <a:r>
              <a:rPr lang="en-US" sz="2400" i="1"/>
              <a:t>f.</a:t>
            </a:r>
            <a:r>
              <a:rPr lang="en-US" sz="2400"/>
              <a:t> </a:t>
            </a:r>
          </a:p>
          <a:p>
            <a:r>
              <a:rPr lang="en-US" sz="2400"/>
              <a:t>If </a:t>
            </a:r>
            <a:r>
              <a:rPr lang="en-US" sz="2400" i="1"/>
              <a:t>m</a:t>
            </a:r>
            <a:r>
              <a:rPr lang="en-US" sz="2400" i="1" baseline="-25000"/>
              <a:t>i</a:t>
            </a:r>
            <a:r>
              <a:rPr lang="en-US" sz="2400" i="1"/>
              <a:t> </a:t>
            </a:r>
            <a:r>
              <a:rPr lang="en-US" sz="2400"/>
              <a:t>is a minterm of</a:t>
            </a:r>
            <a:r>
              <a:rPr lang="en-US" sz="2400" i="1"/>
              <a:t> f, </a:t>
            </a:r>
            <a:r>
              <a:rPr lang="en-US" sz="2400"/>
              <a:t>then place a 1 in cell</a:t>
            </a:r>
            <a:r>
              <a:rPr lang="en-US" sz="2400" i="1"/>
              <a:t> i </a:t>
            </a:r>
            <a:r>
              <a:rPr lang="en-US" sz="2400"/>
              <a:t>of the K-map</a:t>
            </a:r>
            <a:r>
              <a:rPr lang="en-US" sz="2400" i="1"/>
              <a:t>.</a:t>
            </a:r>
          </a:p>
          <a:p>
            <a:r>
              <a:rPr lang="en-US" sz="2400" i="1"/>
              <a:t>Example -- f(A,B,C) = </a:t>
            </a:r>
            <a:r>
              <a:rPr lang="en-US" sz="2400">
                <a:sym typeface="Symbol" pitchFamily="18" charset="2"/>
              </a:rPr>
              <a:t></a:t>
            </a:r>
            <a:r>
              <a:rPr lang="en-US" sz="2400" i="1">
                <a:sym typeface="Symbol" pitchFamily="18" charset="2"/>
              </a:rPr>
              <a:t>m</a:t>
            </a:r>
            <a:r>
              <a:rPr lang="en-US" sz="2400">
                <a:sym typeface="Symbol" pitchFamily="18" charset="2"/>
              </a:rPr>
              <a:t>(0,3,5)</a:t>
            </a:r>
            <a:endParaRPr lang="en-US" sz="2400"/>
          </a:p>
          <a:p>
            <a:r>
              <a:rPr lang="en-US" sz="2400"/>
              <a:t>If </a:t>
            </a:r>
            <a:r>
              <a:rPr lang="en-US" sz="2400" i="1"/>
              <a:t>M</a:t>
            </a:r>
            <a:r>
              <a:rPr lang="en-US" sz="2400" i="1" baseline="-25000"/>
              <a:t>i</a:t>
            </a:r>
            <a:r>
              <a:rPr lang="en-US" sz="2400"/>
              <a:t> is a maxterm of </a:t>
            </a:r>
            <a:r>
              <a:rPr lang="en-US" sz="2400" i="1"/>
              <a:t>f</a:t>
            </a:r>
            <a:r>
              <a:rPr lang="en-US" sz="2400"/>
              <a:t>, then place a 0 in cell </a:t>
            </a:r>
            <a:r>
              <a:rPr lang="en-US" sz="2400" i="1"/>
              <a:t>i.</a:t>
            </a:r>
          </a:p>
          <a:p>
            <a:r>
              <a:rPr lang="en-US" sz="2400" i="1"/>
              <a:t>Example -- f(A,B,C) = </a:t>
            </a:r>
            <a:r>
              <a:rPr lang="en-US" sz="2400">
                <a:sym typeface="Symbol" pitchFamily="18" charset="2"/>
              </a:rPr>
              <a:t></a:t>
            </a:r>
            <a:r>
              <a:rPr lang="en-US" sz="2400" i="1">
                <a:sym typeface="Symbol" pitchFamily="18" charset="2"/>
              </a:rPr>
              <a:t>M</a:t>
            </a:r>
            <a:r>
              <a:rPr lang="en-US" sz="2400">
                <a:sym typeface="Symbol" pitchFamily="18" charset="2"/>
              </a:rPr>
              <a:t>(1,2,4,6,7)</a:t>
            </a:r>
            <a:endParaRPr lang="en-US" sz="2400"/>
          </a:p>
          <a:p>
            <a:r>
              <a:rPr lang="en-US" sz="2400"/>
              <a:t>If </a:t>
            </a:r>
            <a:r>
              <a:rPr lang="en-US" sz="2400" i="1"/>
              <a:t>d</a:t>
            </a:r>
            <a:r>
              <a:rPr lang="en-US" sz="2400" i="1" baseline="-25000"/>
              <a:t>i</a:t>
            </a:r>
            <a:r>
              <a:rPr lang="en-US" sz="2400" i="1"/>
              <a:t> </a:t>
            </a:r>
            <a:r>
              <a:rPr lang="en-US" sz="2400"/>
              <a:t>is a don’t care of</a:t>
            </a:r>
            <a:r>
              <a:rPr lang="en-US" sz="2400" i="1"/>
              <a:t> f, </a:t>
            </a:r>
            <a:r>
              <a:rPr lang="en-US" sz="2400"/>
              <a:t>then place a</a:t>
            </a:r>
            <a:r>
              <a:rPr lang="en-US" sz="2400" i="1"/>
              <a:t> d </a:t>
            </a:r>
            <a:r>
              <a:rPr lang="en-US" sz="2400"/>
              <a:t>in cell</a:t>
            </a:r>
            <a:r>
              <a:rPr lang="en-US" sz="2400" i="1"/>
              <a:t> 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a:t>Figure 3.4  Plotting functions on K-maps</a:t>
            </a:r>
            <a:endParaRPr lang="en-US" sz="3200"/>
          </a:p>
        </p:txBody>
      </p:sp>
      <p:graphicFrame>
        <p:nvGraphicFramePr>
          <p:cNvPr id="7171" name="Object 3"/>
          <p:cNvGraphicFramePr>
            <a:graphicFrameLocks noChangeAspect="1"/>
          </p:cNvGraphicFramePr>
          <p:nvPr/>
        </p:nvGraphicFramePr>
        <p:xfrm>
          <a:off x="1905000" y="2209800"/>
          <a:ext cx="5105400" cy="4287838"/>
        </p:xfrm>
        <a:graphic>
          <a:graphicData uri="http://schemas.openxmlformats.org/presentationml/2006/ole">
            <p:oleObj spid="_x0000_s7171" name="VISIO" r:id="rId3" imgW="3491280" imgH="2988720" progId="Visio.Drawing.5">
              <p:embed/>
            </p:oleObj>
          </a:graphicData>
        </a:graphic>
      </p:graphicFrame>
      <p:sp>
        <p:nvSpPr>
          <p:cNvPr id="7172" name="Text Box 4"/>
          <p:cNvSpPr txBox="1">
            <a:spLocks noChangeArrowheads="1"/>
          </p:cNvSpPr>
          <p:nvPr/>
        </p:nvSpPr>
        <p:spPr bwMode="auto">
          <a:xfrm>
            <a:off x="2209800" y="1676400"/>
            <a:ext cx="4941888" cy="457200"/>
          </a:xfrm>
          <a:prstGeom prst="rect">
            <a:avLst/>
          </a:prstGeom>
          <a:noFill/>
          <a:ln w="9525">
            <a:noFill/>
            <a:miter lim="800000"/>
            <a:headEnd/>
            <a:tailEnd/>
          </a:ln>
          <a:effectLst/>
        </p:spPr>
        <p:txBody>
          <a:bodyPr wrap="none">
            <a:spAutoFit/>
          </a:bodyPr>
          <a:lstStyle/>
          <a:p>
            <a:r>
              <a:rPr lang="en-US" sz="2400" i="1"/>
              <a:t>f(A,B,C) = </a:t>
            </a:r>
            <a:r>
              <a:rPr lang="en-US" sz="2400">
                <a:sym typeface="Symbol" pitchFamily="18" charset="2"/>
              </a:rPr>
              <a:t></a:t>
            </a:r>
            <a:r>
              <a:rPr lang="en-US" sz="2400" i="1">
                <a:sym typeface="Symbol" pitchFamily="18" charset="2"/>
              </a:rPr>
              <a:t>m</a:t>
            </a:r>
            <a:r>
              <a:rPr lang="en-US" sz="2400">
                <a:sym typeface="Symbol" pitchFamily="18" charset="2"/>
              </a:rPr>
              <a:t>(0,3,5) </a:t>
            </a:r>
            <a:r>
              <a:rPr lang="en-US" sz="2400" i="1"/>
              <a:t>= </a:t>
            </a:r>
            <a:r>
              <a:rPr lang="en-US" sz="2400">
                <a:sym typeface="Symbol" pitchFamily="18" charset="2"/>
              </a:rPr>
              <a:t></a:t>
            </a:r>
            <a:r>
              <a:rPr lang="en-US" sz="2400" i="1">
                <a:sym typeface="Symbol" pitchFamily="18" charset="2"/>
              </a:rPr>
              <a:t>M</a:t>
            </a:r>
            <a:r>
              <a:rPr lang="en-US" sz="2400">
                <a:sym typeface="Symbol" pitchFamily="18" charset="2"/>
              </a:rPr>
              <a:t>(1,2,4,6,7)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2800"/>
              <a:t>Figure 3.5  K-maps for </a:t>
            </a:r>
            <a:r>
              <a:rPr lang="en-US" sz="2800" i="1"/>
              <a:t>f(a,b,Q,G) </a:t>
            </a:r>
            <a:r>
              <a:rPr lang="en-US" sz="2800"/>
              <a:t>in Example 3.4</a:t>
            </a:r>
            <a:br>
              <a:rPr lang="en-US" sz="2800"/>
            </a:br>
            <a:r>
              <a:rPr lang="en-US" sz="2400"/>
              <a:t>(a) Minterm form.  (b) Maxterm form.</a:t>
            </a:r>
            <a:endParaRPr lang="en-US" sz="3200"/>
          </a:p>
        </p:txBody>
      </p:sp>
      <p:graphicFrame>
        <p:nvGraphicFramePr>
          <p:cNvPr id="8196" name="Object 4"/>
          <p:cNvGraphicFramePr>
            <a:graphicFrameLocks noChangeAspect="1"/>
          </p:cNvGraphicFramePr>
          <p:nvPr/>
        </p:nvGraphicFramePr>
        <p:xfrm>
          <a:off x="1219200" y="2819400"/>
          <a:ext cx="6705600" cy="3179763"/>
        </p:xfrm>
        <a:graphic>
          <a:graphicData uri="http://schemas.openxmlformats.org/presentationml/2006/ole">
            <p:oleObj spid="_x0000_s8196" name="VISIO" r:id="rId3" imgW="4227840" imgH="2081520" progId="Visio.Drawing.5">
              <p:embed/>
            </p:oleObj>
          </a:graphicData>
        </a:graphic>
      </p:graphicFrame>
      <p:sp>
        <p:nvSpPr>
          <p:cNvPr id="8197" name="Text Box 5"/>
          <p:cNvSpPr txBox="1">
            <a:spLocks noChangeArrowheads="1"/>
          </p:cNvSpPr>
          <p:nvPr/>
        </p:nvSpPr>
        <p:spPr bwMode="auto">
          <a:xfrm>
            <a:off x="609600" y="1981200"/>
            <a:ext cx="7897813" cy="457200"/>
          </a:xfrm>
          <a:prstGeom prst="rect">
            <a:avLst/>
          </a:prstGeom>
          <a:noFill/>
          <a:ln w="9525">
            <a:noFill/>
            <a:miter lim="800000"/>
            <a:headEnd/>
            <a:tailEnd/>
          </a:ln>
          <a:effectLst/>
        </p:spPr>
        <p:txBody>
          <a:bodyPr wrap="none">
            <a:spAutoFit/>
          </a:bodyPr>
          <a:lstStyle/>
          <a:p>
            <a:r>
              <a:rPr lang="en-US" sz="2400" i="1"/>
              <a:t>f(a,b,Q,G) = </a:t>
            </a:r>
            <a:r>
              <a:rPr lang="en-US" sz="2400">
                <a:sym typeface="Symbol" pitchFamily="18" charset="2"/>
              </a:rPr>
              <a:t></a:t>
            </a:r>
            <a:r>
              <a:rPr lang="en-US" sz="2400" i="1">
                <a:sym typeface="Symbol" pitchFamily="18" charset="2"/>
              </a:rPr>
              <a:t>m</a:t>
            </a:r>
            <a:r>
              <a:rPr lang="en-US" sz="2400">
                <a:sym typeface="Symbol" pitchFamily="18" charset="2"/>
              </a:rPr>
              <a:t>(0,3,5,7,10,11,12,13,14,15) = </a:t>
            </a:r>
            <a:r>
              <a:rPr lang="en-US" sz="2400" i="1">
                <a:sym typeface="Symbol" pitchFamily="18" charset="2"/>
              </a:rPr>
              <a:t>M</a:t>
            </a:r>
            <a:r>
              <a:rPr lang="en-US" sz="2400">
                <a:sym typeface="Symbol" pitchFamily="18" charset="2"/>
              </a:rPr>
              <a:t>(1,2,4,6,8,9)</a:t>
            </a:r>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800"/>
              <a:t>Figure 3.6  K-map of Figure 3.5(a) with variables reordered: </a:t>
            </a:r>
            <a:r>
              <a:rPr lang="en-US" sz="2800" i="1"/>
              <a:t>f(Q,G,b,a).</a:t>
            </a:r>
            <a:r>
              <a:rPr lang="en-US" sz="2800"/>
              <a:t>  </a:t>
            </a:r>
            <a:endParaRPr lang="en-US" sz="3200"/>
          </a:p>
        </p:txBody>
      </p:sp>
      <p:graphicFrame>
        <p:nvGraphicFramePr>
          <p:cNvPr id="9219" name="Object 3"/>
          <p:cNvGraphicFramePr>
            <a:graphicFrameLocks noChangeAspect="1"/>
          </p:cNvGraphicFramePr>
          <p:nvPr/>
        </p:nvGraphicFramePr>
        <p:xfrm>
          <a:off x="2667000" y="2819400"/>
          <a:ext cx="3962400" cy="3675063"/>
        </p:xfrm>
        <a:graphic>
          <a:graphicData uri="http://schemas.openxmlformats.org/presentationml/2006/ole">
            <p:oleObj spid="_x0000_s9219" name="VISIO" r:id="rId3" imgW="2017800" imgH="1975320" progId="Visio.Drawing.5">
              <p:embed/>
            </p:oleObj>
          </a:graphicData>
        </a:graphic>
      </p:graphicFrame>
      <p:sp>
        <p:nvSpPr>
          <p:cNvPr id="9220" name="Text Box 4"/>
          <p:cNvSpPr txBox="1">
            <a:spLocks noChangeArrowheads="1"/>
          </p:cNvSpPr>
          <p:nvPr/>
        </p:nvSpPr>
        <p:spPr bwMode="auto">
          <a:xfrm>
            <a:off x="746125" y="1989138"/>
            <a:ext cx="7886700" cy="396875"/>
          </a:xfrm>
          <a:prstGeom prst="rect">
            <a:avLst/>
          </a:prstGeom>
          <a:noFill/>
          <a:ln w="9525">
            <a:noFill/>
            <a:miter lim="800000"/>
            <a:headEnd/>
            <a:tailEnd/>
          </a:ln>
          <a:effectLst/>
        </p:spPr>
        <p:txBody>
          <a:bodyPr wrap="none">
            <a:spAutoFit/>
          </a:bodyPr>
          <a:lstStyle/>
          <a:p>
            <a:r>
              <a:rPr lang="en-US" sz="2000" i="1"/>
              <a:t>f(Q,G,b,a) = </a:t>
            </a:r>
            <a:r>
              <a:rPr lang="en-US" sz="2000">
                <a:sym typeface="Symbol" pitchFamily="18" charset="2"/>
              </a:rPr>
              <a:t></a:t>
            </a:r>
            <a:r>
              <a:rPr lang="en-US" sz="2000" i="1">
                <a:sym typeface="Symbol" pitchFamily="18" charset="2"/>
              </a:rPr>
              <a:t>m</a:t>
            </a:r>
            <a:r>
              <a:rPr lang="en-US" sz="2000">
                <a:sym typeface="Symbol" pitchFamily="18" charset="2"/>
              </a:rPr>
              <a:t>(0,12,6,14,9,13,3,7,11,15)  = </a:t>
            </a:r>
            <a:r>
              <a:rPr lang="en-US" sz="2000" i="1">
                <a:sym typeface="Symbol" pitchFamily="18" charset="2"/>
              </a:rPr>
              <a:t>m</a:t>
            </a:r>
            <a:r>
              <a:rPr lang="en-US" sz="2000">
                <a:sym typeface="Symbol" pitchFamily="18" charset="2"/>
              </a:rPr>
              <a:t>(0,3,6,7,9,11,12,13,14,15)</a:t>
            </a:r>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2800"/>
              <a:t>Plotting Functions in Algebraic Form</a:t>
            </a:r>
          </a:p>
        </p:txBody>
      </p:sp>
      <p:sp>
        <p:nvSpPr>
          <p:cNvPr id="72707" name="Rectangle 3"/>
          <p:cNvSpPr>
            <a:spLocks noGrp="1" noChangeArrowheads="1"/>
          </p:cNvSpPr>
          <p:nvPr>
            <p:ph type="body" idx="1"/>
          </p:nvPr>
        </p:nvSpPr>
        <p:spPr/>
        <p:txBody>
          <a:bodyPr/>
          <a:lstStyle/>
          <a:p>
            <a:r>
              <a:rPr lang="en-US" sz="2400"/>
              <a:t>Example 3.6 -- </a:t>
            </a:r>
            <a:r>
              <a:rPr lang="en-US" sz="2400" i="1"/>
              <a:t>f(A,B,C) = AB + BC</a:t>
            </a:r>
            <a:r>
              <a:rPr lang="en-US" sz="2400" i="1">
                <a:sym typeface="Symbol" pitchFamily="18" charset="2"/>
              </a:rPr>
              <a:t></a:t>
            </a:r>
          </a:p>
          <a:p>
            <a:endParaRPr lang="en-US" sz="2400" i="1">
              <a:sym typeface="Symbol" pitchFamily="18" charset="2"/>
            </a:endParaRPr>
          </a:p>
          <a:p>
            <a:endParaRPr lang="en-US" sz="2400" i="1">
              <a:sym typeface="Symbol" pitchFamily="18" charset="2"/>
            </a:endParaRPr>
          </a:p>
          <a:p>
            <a:r>
              <a:rPr lang="en-US" sz="2400">
                <a:sym typeface="Symbol" pitchFamily="18" charset="2"/>
              </a:rPr>
              <a:t>Example 3.7 -- </a:t>
            </a:r>
            <a:r>
              <a:rPr lang="en-US" sz="2400" i="1"/>
              <a:t>f(A,B,C,D) = (A + C)(B + C)(B</a:t>
            </a:r>
            <a:r>
              <a:rPr lang="en-US" sz="2400" i="1">
                <a:sym typeface="Symbol" pitchFamily="18" charset="2"/>
              </a:rPr>
              <a:t> + C  + D)</a:t>
            </a:r>
          </a:p>
          <a:p>
            <a:endParaRPr lang="en-US" sz="2400" i="1">
              <a:sym typeface="Symbol" pitchFamily="18" charset="2"/>
            </a:endParaRPr>
          </a:p>
          <a:p>
            <a:endParaRPr lang="en-US" sz="2400" i="1">
              <a:sym typeface="Symbol" pitchFamily="18" charset="2"/>
            </a:endParaRPr>
          </a:p>
          <a:p>
            <a:r>
              <a:rPr lang="en-US" sz="2400">
                <a:sym typeface="Symbol" pitchFamily="18" charset="2"/>
              </a:rPr>
              <a:t>Example 3.8 --</a:t>
            </a:r>
            <a:r>
              <a:rPr lang="en-US" sz="2400" i="1">
                <a:sym typeface="Symbol" pitchFamily="18" charset="2"/>
              </a:rPr>
              <a:t> </a:t>
            </a:r>
            <a:r>
              <a:rPr lang="en-US" sz="2400" i="1"/>
              <a:t>f(A,B,C,D)=</a:t>
            </a:r>
            <a:r>
              <a:rPr lang="en-US" sz="2400"/>
              <a:t> (</a:t>
            </a:r>
            <a:r>
              <a:rPr lang="en-US" sz="2400" i="1"/>
              <a:t>A</a:t>
            </a:r>
            <a:r>
              <a:rPr lang="en-US" sz="2400" i="1">
                <a:sym typeface="Symbol" pitchFamily="18" charset="2"/>
              </a:rPr>
              <a:t></a:t>
            </a:r>
            <a:r>
              <a:rPr lang="en-US" sz="2400" i="1"/>
              <a:t>+B</a:t>
            </a:r>
            <a:r>
              <a:rPr lang="en-US" sz="2400" i="1">
                <a:sym typeface="Symbol" pitchFamily="18" charset="2"/>
              </a:rPr>
              <a:t></a:t>
            </a:r>
            <a:r>
              <a:rPr lang="en-US" sz="2400" i="1"/>
              <a:t>)(A</a:t>
            </a:r>
            <a:r>
              <a:rPr lang="en-US" sz="2400" i="1">
                <a:sym typeface="Symbol" pitchFamily="18" charset="2"/>
              </a:rPr>
              <a:t></a:t>
            </a:r>
            <a:r>
              <a:rPr lang="en-US" sz="2400" i="1"/>
              <a:t>+C+D</a:t>
            </a:r>
            <a:r>
              <a:rPr lang="en-US" sz="2400" i="1">
                <a:sym typeface="Symbol" pitchFamily="18" charset="2"/>
              </a:rPr>
              <a:t></a:t>
            </a:r>
            <a:r>
              <a:rPr lang="en-US" sz="2400" i="1"/>
              <a:t>)(B</a:t>
            </a:r>
            <a:r>
              <a:rPr lang="en-US" sz="2400" i="1">
                <a:sym typeface="Symbol" pitchFamily="18" charset="2"/>
              </a:rPr>
              <a:t></a:t>
            </a:r>
            <a:r>
              <a:rPr lang="en-US" sz="2400" i="1"/>
              <a:t>+C</a:t>
            </a:r>
            <a:r>
              <a:rPr lang="en-US" sz="2400" i="1">
                <a:sym typeface="Symbol" pitchFamily="18" charset="2"/>
              </a:rPr>
              <a:t></a:t>
            </a:r>
            <a:r>
              <a:rPr lang="en-US" sz="2400" i="1"/>
              <a:t>+D</a:t>
            </a:r>
            <a:r>
              <a:rPr lang="en-US" sz="2400" i="1">
                <a:sym typeface="Symbol" pitchFamily="18" charset="2"/>
              </a:rPr>
              <a:t></a:t>
            </a:r>
            <a:r>
              <a:rPr lang="en-US" sz="2400" i="1"/>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800"/>
              <a:t>Figure 3.7 -- Example 3.6.</a:t>
            </a:r>
            <a:r>
              <a:rPr lang="en-US" sz="2400"/>
              <a:t>  </a:t>
            </a:r>
            <a:br>
              <a:rPr lang="en-US" sz="2400"/>
            </a:br>
            <a:r>
              <a:rPr lang="en-US" sz="2400"/>
              <a:t>(a) Venn diagram form.  (b) Sum of minterms.  (c) Maxterms.</a:t>
            </a:r>
            <a:endParaRPr lang="en-US" sz="3200"/>
          </a:p>
        </p:txBody>
      </p:sp>
      <p:graphicFrame>
        <p:nvGraphicFramePr>
          <p:cNvPr id="10243" name="Object 3"/>
          <p:cNvGraphicFramePr>
            <a:graphicFrameLocks noChangeAspect="1"/>
          </p:cNvGraphicFramePr>
          <p:nvPr/>
        </p:nvGraphicFramePr>
        <p:xfrm>
          <a:off x="2133600" y="2514600"/>
          <a:ext cx="4495800" cy="3962400"/>
        </p:xfrm>
        <a:graphic>
          <a:graphicData uri="http://schemas.openxmlformats.org/presentationml/2006/ole">
            <p:oleObj spid="_x0000_s10243" name="VISIO" r:id="rId3" imgW="3491280" imgH="3076200" progId="Visio.Drawing.5">
              <p:embed/>
            </p:oleObj>
          </a:graphicData>
        </a:graphic>
      </p:graphicFrame>
      <p:sp>
        <p:nvSpPr>
          <p:cNvPr id="10244" name="Text Box 4"/>
          <p:cNvSpPr txBox="1">
            <a:spLocks noChangeArrowheads="1"/>
          </p:cNvSpPr>
          <p:nvPr/>
        </p:nvSpPr>
        <p:spPr bwMode="auto">
          <a:xfrm>
            <a:off x="3276600" y="1828800"/>
            <a:ext cx="2751138" cy="457200"/>
          </a:xfrm>
          <a:prstGeom prst="rect">
            <a:avLst/>
          </a:prstGeom>
          <a:noFill/>
          <a:ln w="9525">
            <a:noFill/>
            <a:miter lim="800000"/>
            <a:headEnd/>
            <a:tailEnd/>
          </a:ln>
          <a:effectLst/>
        </p:spPr>
        <p:txBody>
          <a:bodyPr wrap="none">
            <a:spAutoFit/>
          </a:bodyPr>
          <a:lstStyle/>
          <a:p>
            <a:r>
              <a:rPr lang="en-US" sz="2400" i="1"/>
              <a:t>f(A,B,C) = AB + BC</a:t>
            </a:r>
            <a:r>
              <a:rPr lang="en-US" sz="2400" i="1">
                <a:sym typeface="Symbol" pitchFamily="18" charset="2"/>
              </a:rPr>
              <a:t></a:t>
            </a:r>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Figure 3.8 -- Example 3.7.</a:t>
            </a:r>
            <a:r>
              <a:rPr lang="en-US" sz="2400"/>
              <a:t>  </a:t>
            </a:r>
            <a:br>
              <a:rPr lang="en-US" sz="2400"/>
            </a:br>
            <a:r>
              <a:rPr lang="en-US" sz="2000"/>
              <a:t>(a) Maxterms, (b) Minterms, (c) Minterms of </a:t>
            </a:r>
            <a:r>
              <a:rPr lang="en-US" sz="2000" i="1"/>
              <a:t>f </a:t>
            </a:r>
            <a:r>
              <a:rPr lang="en-US" sz="2000" i="1">
                <a:sym typeface="Symbol" pitchFamily="18" charset="2"/>
              </a:rPr>
              <a:t></a:t>
            </a:r>
            <a:r>
              <a:rPr lang="en-US" sz="2000"/>
              <a:t>.</a:t>
            </a:r>
            <a:endParaRPr lang="en-US" sz="3200"/>
          </a:p>
        </p:txBody>
      </p:sp>
      <p:graphicFrame>
        <p:nvGraphicFramePr>
          <p:cNvPr id="11267" name="Object 3"/>
          <p:cNvGraphicFramePr>
            <a:graphicFrameLocks noChangeAspect="1"/>
          </p:cNvGraphicFramePr>
          <p:nvPr/>
        </p:nvGraphicFramePr>
        <p:xfrm>
          <a:off x="2057400" y="2209800"/>
          <a:ext cx="4800600" cy="4400550"/>
        </p:xfrm>
        <a:graphic>
          <a:graphicData uri="http://schemas.openxmlformats.org/presentationml/2006/ole">
            <p:oleObj spid="_x0000_s11267" name="VISIO" r:id="rId3" imgW="4240440" imgH="4329360" progId="Visio.Drawing.5">
              <p:embed/>
            </p:oleObj>
          </a:graphicData>
        </a:graphic>
      </p:graphicFrame>
      <p:sp>
        <p:nvSpPr>
          <p:cNvPr id="11268" name="Text Box 4"/>
          <p:cNvSpPr txBox="1">
            <a:spLocks noChangeArrowheads="1"/>
          </p:cNvSpPr>
          <p:nvPr/>
        </p:nvSpPr>
        <p:spPr bwMode="auto">
          <a:xfrm>
            <a:off x="1905000" y="1600200"/>
            <a:ext cx="5511800" cy="457200"/>
          </a:xfrm>
          <a:prstGeom prst="rect">
            <a:avLst/>
          </a:prstGeom>
          <a:noFill/>
          <a:ln w="9525">
            <a:noFill/>
            <a:miter lim="800000"/>
            <a:headEnd/>
            <a:tailEnd/>
          </a:ln>
          <a:effectLst/>
        </p:spPr>
        <p:txBody>
          <a:bodyPr wrap="none">
            <a:spAutoFit/>
          </a:bodyPr>
          <a:lstStyle/>
          <a:p>
            <a:r>
              <a:rPr lang="en-US" sz="2400" i="1"/>
              <a:t>f(A,B,C,D) = (A + C)(B + C)(B</a:t>
            </a:r>
            <a:r>
              <a:rPr lang="en-US" sz="2400" i="1">
                <a:sym typeface="Symbol" pitchFamily="18" charset="2"/>
              </a:rPr>
              <a:t> + C  + 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a:t>Figure 3.9 -- Example 3.8.</a:t>
            </a:r>
            <a:r>
              <a:rPr lang="en-US" sz="2400"/>
              <a:t/>
            </a:r>
            <a:br>
              <a:rPr lang="en-US" sz="2400"/>
            </a:br>
            <a:r>
              <a:rPr lang="en-US" sz="2000"/>
              <a:t>(a) K-map of </a:t>
            </a:r>
            <a:r>
              <a:rPr lang="en-US" sz="2000" i="1"/>
              <a:t>f</a:t>
            </a:r>
            <a:r>
              <a:rPr lang="en-US" sz="2000" i="1">
                <a:sym typeface="Symbol" pitchFamily="18" charset="2"/>
              </a:rPr>
              <a:t>,  </a:t>
            </a:r>
            <a:r>
              <a:rPr lang="en-US" sz="2000">
                <a:sym typeface="Symbol" pitchFamily="18" charset="2"/>
              </a:rPr>
              <a:t>(b) K-map of </a:t>
            </a:r>
            <a:r>
              <a:rPr lang="en-US" sz="2000" i="1">
                <a:sym typeface="Symbol" pitchFamily="18" charset="2"/>
              </a:rPr>
              <a:t>f</a:t>
            </a:r>
            <a:r>
              <a:rPr lang="en-US" sz="2000">
                <a:sym typeface="Symbol" pitchFamily="18" charset="2"/>
              </a:rPr>
              <a:t>.</a:t>
            </a:r>
            <a:endParaRPr lang="en-US" sz="3200"/>
          </a:p>
        </p:txBody>
      </p:sp>
      <p:graphicFrame>
        <p:nvGraphicFramePr>
          <p:cNvPr id="12291" name="Object 3"/>
          <p:cNvGraphicFramePr>
            <a:graphicFrameLocks noChangeAspect="1"/>
          </p:cNvGraphicFramePr>
          <p:nvPr/>
        </p:nvGraphicFramePr>
        <p:xfrm>
          <a:off x="1600200" y="2819400"/>
          <a:ext cx="6172200" cy="3233738"/>
        </p:xfrm>
        <a:graphic>
          <a:graphicData uri="http://schemas.openxmlformats.org/presentationml/2006/ole">
            <p:oleObj spid="_x0000_s12291" name="VISIO" r:id="rId3" imgW="3973680" imgH="2081520" progId="Visio.Drawing.5">
              <p:embed/>
            </p:oleObj>
          </a:graphicData>
        </a:graphic>
      </p:graphicFrame>
      <p:sp>
        <p:nvSpPr>
          <p:cNvPr id="12292" name="Text Box 4"/>
          <p:cNvSpPr txBox="1">
            <a:spLocks noChangeArrowheads="1"/>
          </p:cNvSpPr>
          <p:nvPr/>
        </p:nvSpPr>
        <p:spPr bwMode="auto">
          <a:xfrm>
            <a:off x="1981200" y="1905000"/>
            <a:ext cx="5532438" cy="457200"/>
          </a:xfrm>
          <a:prstGeom prst="rect">
            <a:avLst/>
          </a:prstGeom>
          <a:noFill/>
          <a:ln w="9525">
            <a:noFill/>
            <a:miter lim="800000"/>
            <a:headEnd/>
            <a:tailEnd/>
          </a:ln>
          <a:effectLst/>
        </p:spPr>
        <p:txBody>
          <a:bodyPr wrap="none">
            <a:spAutoFit/>
          </a:bodyPr>
          <a:lstStyle/>
          <a:p>
            <a:r>
              <a:rPr lang="en-US" sz="2400" i="1"/>
              <a:t>f(A,B,C,D)=</a:t>
            </a:r>
            <a:r>
              <a:rPr lang="en-US" sz="2400"/>
              <a:t> (</a:t>
            </a:r>
            <a:r>
              <a:rPr lang="en-US" sz="2400" i="1"/>
              <a:t>A</a:t>
            </a:r>
            <a:r>
              <a:rPr lang="en-US" sz="2400" i="1">
                <a:sym typeface="Symbol" pitchFamily="18" charset="2"/>
              </a:rPr>
              <a:t></a:t>
            </a:r>
            <a:r>
              <a:rPr lang="en-US" sz="2400" i="1"/>
              <a:t>+B</a:t>
            </a:r>
            <a:r>
              <a:rPr lang="en-US" sz="2400" i="1">
                <a:sym typeface="Symbol" pitchFamily="18" charset="2"/>
              </a:rPr>
              <a:t></a:t>
            </a:r>
            <a:r>
              <a:rPr lang="en-US" sz="2400" i="1"/>
              <a:t>)(A</a:t>
            </a:r>
            <a:r>
              <a:rPr lang="en-US" sz="2400" i="1">
                <a:sym typeface="Symbol" pitchFamily="18" charset="2"/>
              </a:rPr>
              <a:t></a:t>
            </a:r>
            <a:r>
              <a:rPr lang="en-US" sz="2400" i="1"/>
              <a:t>+C+D</a:t>
            </a:r>
            <a:r>
              <a:rPr lang="en-US" sz="2400" i="1">
                <a:sym typeface="Symbol" pitchFamily="18" charset="2"/>
              </a:rPr>
              <a:t></a:t>
            </a:r>
            <a:r>
              <a:rPr lang="en-US" sz="2400" i="1"/>
              <a:t>)(B</a:t>
            </a:r>
            <a:r>
              <a:rPr lang="en-US" sz="2400" i="1">
                <a:sym typeface="Symbol" pitchFamily="18" charset="2"/>
              </a:rPr>
              <a:t></a:t>
            </a:r>
            <a:r>
              <a:rPr lang="en-US" sz="2400" i="1"/>
              <a:t>+C</a:t>
            </a:r>
            <a:r>
              <a:rPr lang="en-US" sz="2400" i="1">
                <a:sym typeface="Symbol" pitchFamily="18" charset="2"/>
              </a:rPr>
              <a:t></a:t>
            </a:r>
            <a:r>
              <a:rPr lang="en-US" sz="2400" i="1"/>
              <a:t>+D</a:t>
            </a:r>
            <a:r>
              <a:rPr lang="en-US" sz="2400" i="1">
                <a:sym typeface="Symbol" pitchFamily="18" charset="2"/>
              </a:rPr>
              <a:t></a:t>
            </a:r>
            <a:r>
              <a:rPr lang="en-US" sz="2400" i="1"/>
              <a:t>)</a:t>
            </a:r>
            <a:endParaRPr lang="en-US" sz="1800"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2800"/>
              <a:t>Simplification of Switching Functions</a:t>
            </a:r>
            <a:br>
              <a:rPr lang="en-US" sz="2800"/>
            </a:br>
            <a:r>
              <a:rPr lang="en-US" sz="2800"/>
              <a:t>Using K-maps</a:t>
            </a:r>
            <a:endParaRPr lang="en-US"/>
          </a:p>
        </p:txBody>
      </p:sp>
      <p:sp>
        <p:nvSpPr>
          <p:cNvPr id="59395" name="Rectangle 3"/>
          <p:cNvSpPr>
            <a:spLocks noGrp="1" noChangeArrowheads="1"/>
          </p:cNvSpPr>
          <p:nvPr>
            <p:ph type="body" idx="1"/>
          </p:nvPr>
        </p:nvSpPr>
        <p:spPr/>
        <p:txBody>
          <a:bodyPr/>
          <a:lstStyle/>
          <a:p>
            <a:r>
              <a:rPr lang="en-US" sz="2400"/>
              <a:t>K-map cells that are physically adjacent are also logically adjacent.  Also, cells on an edge of a K-map are logically adjacent to cells on the opposite edge of the map.</a:t>
            </a:r>
          </a:p>
          <a:p>
            <a:r>
              <a:rPr lang="en-US" sz="2400"/>
              <a:t>If two logically adjacent cells both contain logical 1s, the two cells can be combined to eliminate the variable that has value 1 in one cell’s label and value 0 in the other.</a:t>
            </a:r>
          </a:p>
          <a:p>
            <a:r>
              <a:rPr lang="en-US" sz="2400"/>
              <a:t>This is equivalent to the algebraic operation, </a:t>
            </a:r>
            <a:r>
              <a:rPr lang="en-US" sz="2400" i="1"/>
              <a:t>a</a:t>
            </a:r>
            <a:r>
              <a:rPr lang="en-US" sz="2400"/>
              <a:t>P + </a:t>
            </a:r>
            <a:r>
              <a:rPr lang="en-US" sz="2400" i="1"/>
              <a:t>a</a:t>
            </a:r>
            <a:r>
              <a:rPr lang="en-US" sz="2400" i="1">
                <a:sym typeface="Symbol" pitchFamily="18" charset="2"/>
              </a:rPr>
              <a:t></a:t>
            </a:r>
            <a:r>
              <a:rPr lang="en-US" sz="2400">
                <a:sym typeface="Symbol" pitchFamily="18" charset="2"/>
              </a:rPr>
              <a:t>P =P where P is a product term not containing </a:t>
            </a:r>
            <a:r>
              <a:rPr lang="en-US" sz="2400" i="1">
                <a:sym typeface="Symbol" pitchFamily="18" charset="2"/>
              </a:rPr>
              <a:t>a</a:t>
            </a:r>
            <a:r>
              <a:rPr lang="en-US" sz="2400">
                <a:sym typeface="Symbol" pitchFamily="18" charset="2"/>
              </a:rPr>
              <a:t> or </a:t>
            </a:r>
            <a:r>
              <a:rPr lang="en-US" sz="2400" i="1"/>
              <a:t>a</a:t>
            </a:r>
            <a:r>
              <a:rPr lang="en-US" sz="2400" i="1">
                <a:sym typeface="Symbol" pitchFamily="18" charset="2"/>
              </a:rPr>
              <a:t>.</a:t>
            </a:r>
          </a:p>
          <a:p>
            <a:r>
              <a:rPr lang="en-US" sz="2400" i="1">
                <a:sym typeface="Symbol" pitchFamily="18" charset="2"/>
              </a:rPr>
              <a:t>Example -- f(A,B,C,D) = </a:t>
            </a:r>
            <a:r>
              <a:rPr lang="en-US" sz="2400">
                <a:sym typeface="Symbol" pitchFamily="18" charset="2"/>
              </a:rPr>
              <a:t></a:t>
            </a:r>
            <a:r>
              <a:rPr lang="en-US" sz="2400" i="1">
                <a:sym typeface="Symbol" pitchFamily="18" charset="2"/>
              </a:rPr>
              <a:t>m</a:t>
            </a:r>
            <a:r>
              <a:rPr lang="en-US" sz="2400">
                <a:sym typeface="Symbol" pitchFamily="18" charset="2"/>
              </a:rPr>
              <a:t>(1,2,4,6,9)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a:t>Simplification Goals</a:t>
            </a:r>
            <a:endParaRPr lang="en-US"/>
          </a:p>
        </p:txBody>
      </p:sp>
      <p:sp>
        <p:nvSpPr>
          <p:cNvPr id="54275" name="Rectangle 3"/>
          <p:cNvSpPr>
            <a:spLocks noGrp="1" noChangeArrowheads="1"/>
          </p:cNvSpPr>
          <p:nvPr>
            <p:ph type="body" idx="1"/>
          </p:nvPr>
        </p:nvSpPr>
        <p:spPr/>
        <p:txBody>
          <a:bodyPr/>
          <a:lstStyle/>
          <a:p>
            <a:r>
              <a:rPr lang="en-US" sz="2400"/>
              <a:t>Goal -- minimize the cost of realizing a switching function</a:t>
            </a:r>
          </a:p>
          <a:p>
            <a:r>
              <a:rPr lang="en-US" sz="2400"/>
              <a:t>Cost measures and other considerations</a:t>
            </a:r>
          </a:p>
          <a:p>
            <a:pPr lvl="1"/>
            <a:r>
              <a:rPr lang="en-US" sz="2000"/>
              <a:t>Number of gates</a:t>
            </a:r>
          </a:p>
          <a:p>
            <a:pPr lvl="1"/>
            <a:r>
              <a:rPr lang="en-US" sz="2000"/>
              <a:t>Number of levels</a:t>
            </a:r>
          </a:p>
          <a:p>
            <a:pPr lvl="1"/>
            <a:r>
              <a:rPr lang="en-US" sz="2000"/>
              <a:t>Gate fan in and/or fan out</a:t>
            </a:r>
          </a:p>
          <a:p>
            <a:pPr lvl="1"/>
            <a:r>
              <a:rPr lang="en-US" sz="2000"/>
              <a:t>Interconnection complexity</a:t>
            </a:r>
          </a:p>
          <a:p>
            <a:pPr lvl="1"/>
            <a:r>
              <a:rPr lang="en-US" sz="2000"/>
              <a:t>Preventing hazards</a:t>
            </a:r>
          </a:p>
          <a:p>
            <a:r>
              <a:rPr lang="en-US" sz="2400"/>
              <a:t>Two-level realizations</a:t>
            </a:r>
          </a:p>
          <a:p>
            <a:pPr lvl="1"/>
            <a:r>
              <a:rPr lang="en-US" sz="2000"/>
              <a:t>Minimize the number of gates (terms in switching function)</a:t>
            </a:r>
          </a:p>
          <a:p>
            <a:pPr lvl="1"/>
            <a:r>
              <a:rPr lang="en-US" sz="2000"/>
              <a:t>Minimize the fan in (literals in switching function)</a:t>
            </a:r>
          </a:p>
          <a:p>
            <a:pPr lvl="1"/>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400"/>
              <a:t>Figure 3.10  K-map for Example 3.9</a:t>
            </a:r>
            <a:endParaRPr lang="en-US" sz="3200"/>
          </a:p>
        </p:txBody>
      </p:sp>
      <p:graphicFrame>
        <p:nvGraphicFramePr>
          <p:cNvPr id="13315" name="Object 3"/>
          <p:cNvGraphicFramePr>
            <a:graphicFrameLocks noChangeAspect="1"/>
          </p:cNvGraphicFramePr>
          <p:nvPr/>
        </p:nvGraphicFramePr>
        <p:xfrm>
          <a:off x="2514600" y="2514600"/>
          <a:ext cx="4267200" cy="3992563"/>
        </p:xfrm>
        <a:graphic>
          <a:graphicData uri="http://schemas.openxmlformats.org/presentationml/2006/ole">
            <p:oleObj spid="_x0000_s13315" name="VISIO" r:id="rId3" imgW="2170440" imgH="2030760" progId="Visio.Drawing.5">
              <p:embed/>
            </p:oleObj>
          </a:graphicData>
        </a:graphic>
      </p:graphicFrame>
      <p:sp>
        <p:nvSpPr>
          <p:cNvPr id="13316" name="Text Box 4"/>
          <p:cNvSpPr txBox="1">
            <a:spLocks noChangeArrowheads="1"/>
          </p:cNvSpPr>
          <p:nvPr/>
        </p:nvSpPr>
        <p:spPr bwMode="auto">
          <a:xfrm>
            <a:off x="2743200" y="1676400"/>
            <a:ext cx="3562350" cy="457200"/>
          </a:xfrm>
          <a:prstGeom prst="rect">
            <a:avLst/>
          </a:prstGeom>
          <a:noFill/>
          <a:ln w="9525">
            <a:noFill/>
            <a:miter lim="800000"/>
            <a:headEnd/>
            <a:tailEnd/>
          </a:ln>
          <a:effectLst/>
        </p:spPr>
        <p:txBody>
          <a:bodyPr wrap="none">
            <a:spAutoFit/>
          </a:bodyPr>
          <a:lstStyle/>
          <a:p>
            <a:r>
              <a:rPr lang="en-US" sz="2400" i="1">
                <a:sym typeface="Symbol" pitchFamily="18" charset="2"/>
              </a:rPr>
              <a:t>f(A,B,C,D) = </a:t>
            </a:r>
            <a:r>
              <a:rPr lang="en-US" sz="2400">
                <a:sym typeface="Symbol" pitchFamily="18" charset="2"/>
              </a:rPr>
              <a:t></a:t>
            </a:r>
            <a:r>
              <a:rPr lang="en-US" sz="2400" i="1">
                <a:sym typeface="Symbol" pitchFamily="18" charset="2"/>
              </a:rPr>
              <a:t>m</a:t>
            </a:r>
            <a:r>
              <a:rPr lang="en-US" sz="2400">
                <a:sym typeface="Symbol" pitchFamily="18" charset="2"/>
              </a:rPr>
              <a:t>(1,2,4,6,9)</a:t>
            </a:r>
            <a:endParaRPr lang="en-US" sz="1800">
              <a:sym typeface="Symbol"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2800"/>
              <a:t>Simplification Guidelines for K-maps</a:t>
            </a:r>
          </a:p>
        </p:txBody>
      </p:sp>
      <p:sp>
        <p:nvSpPr>
          <p:cNvPr id="74755" name="Rectangle 3"/>
          <p:cNvSpPr>
            <a:spLocks noGrp="1" noChangeArrowheads="1"/>
          </p:cNvSpPr>
          <p:nvPr>
            <p:ph type="body" idx="1"/>
          </p:nvPr>
        </p:nvSpPr>
        <p:spPr/>
        <p:txBody>
          <a:bodyPr/>
          <a:lstStyle/>
          <a:p>
            <a:r>
              <a:rPr lang="en-US" sz="2000"/>
              <a:t>Each cell of an </a:t>
            </a:r>
            <a:r>
              <a:rPr lang="en-US" sz="2000" i="1"/>
              <a:t>n-</a:t>
            </a:r>
            <a:r>
              <a:rPr lang="en-US" sz="2000"/>
              <a:t>variable K-map has </a:t>
            </a:r>
            <a:r>
              <a:rPr lang="en-US" sz="2000" i="1"/>
              <a:t>n</a:t>
            </a:r>
            <a:r>
              <a:rPr lang="en-US" sz="2000"/>
              <a:t> logically adjacent cells.</a:t>
            </a:r>
          </a:p>
          <a:p>
            <a:r>
              <a:rPr lang="en-US" sz="2000"/>
              <a:t>Cells may be combined in groups of 2,4,8,…,2</a:t>
            </a:r>
            <a:r>
              <a:rPr lang="en-US" sz="2000" i="1" baseline="40000"/>
              <a:t>k</a:t>
            </a:r>
            <a:r>
              <a:rPr lang="en-US" sz="2000" i="1"/>
              <a:t>.</a:t>
            </a:r>
          </a:p>
          <a:p>
            <a:r>
              <a:rPr lang="en-US" sz="2000"/>
              <a:t>A group of cells can be combined only if all cells in the group have the same value for some set of variables.</a:t>
            </a:r>
          </a:p>
          <a:p>
            <a:r>
              <a:rPr lang="en-US" sz="2000"/>
              <a:t>Always combine as many cells in a group as possible.  This will result in the fewest number of literals in the term that represents the group.</a:t>
            </a:r>
          </a:p>
          <a:p>
            <a:r>
              <a:rPr lang="en-US" sz="2000"/>
              <a:t>Make as few groupings as possible to cover all minterms.  This will result in the fewest product terms.</a:t>
            </a:r>
          </a:p>
          <a:p>
            <a:r>
              <a:rPr lang="en-US" sz="2000"/>
              <a:t>Always begin with the “loneliest” cells.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2800"/>
              <a:t>Prime Implicants and Covers</a:t>
            </a:r>
          </a:p>
        </p:txBody>
      </p:sp>
      <p:sp>
        <p:nvSpPr>
          <p:cNvPr id="76803" name="Rectangle 3"/>
          <p:cNvSpPr>
            <a:spLocks noGrp="1" noChangeArrowheads="1"/>
          </p:cNvSpPr>
          <p:nvPr>
            <p:ph type="body" idx="1"/>
          </p:nvPr>
        </p:nvSpPr>
        <p:spPr/>
        <p:txBody>
          <a:bodyPr/>
          <a:lstStyle/>
          <a:p>
            <a:r>
              <a:rPr lang="en-US" sz="2000"/>
              <a:t>An</a:t>
            </a:r>
            <a:r>
              <a:rPr lang="en-US" sz="2000" i="1"/>
              <a:t> implicant</a:t>
            </a:r>
            <a:r>
              <a:rPr lang="en-US" sz="2000"/>
              <a:t> is a product term that can cover minterms of a function.</a:t>
            </a:r>
          </a:p>
          <a:p>
            <a:r>
              <a:rPr lang="en-US" sz="2000"/>
              <a:t>A </a:t>
            </a:r>
            <a:r>
              <a:rPr lang="en-US" sz="2000" i="1"/>
              <a:t>prime implicant</a:t>
            </a:r>
            <a:r>
              <a:rPr lang="en-US" sz="2000"/>
              <a:t> is a product term that is not covered by another implicant of the function.</a:t>
            </a:r>
          </a:p>
          <a:p>
            <a:r>
              <a:rPr lang="en-US" sz="2000"/>
              <a:t>An </a:t>
            </a:r>
            <a:r>
              <a:rPr lang="en-US" sz="2000" i="1"/>
              <a:t>essential prime implicant</a:t>
            </a:r>
            <a:r>
              <a:rPr lang="en-US" sz="2000"/>
              <a:t> is a prime implicant that covers at least one minterm that is not covered by any other prime implicant.</a:t>
            </a:r>
          </a:p>
          <a:p>
            <a:r>
              <a:rPr lang="en-US" sz="2000"/>
              <a:t>A set of implicants is said to be a </a:t>
            </a:r>
            <a:r>
              <a:rPr lang="en-US" sz="2000" i="1"/>
              <a:t>cover of a function</a:t>
            </a:r>
            <a:r>
              <a:rPr lang="en-US" sz="2000"/>
              <a:t> if each minterm of the function is covered by at least one implicant in the set.</a:t>
            </a:r>
          </a:p>
          <a:p>
            <a:r>
              <a:rPr lang="en-US" sz="2000"/>
              <a:t>A </a:t>
            </a:r>
            <a:r>
              <a:rPr lang="en-US" sz="2000" i="1"/>
              <a:t>minimal cover</a:t>
            </a:r>
            <a:r>
              <a:rPr lang="en-US" sz="2000"/>
              <a:t> is a cover that contains the smallest number of prime implicants and the smallest number of literals..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a:t>Figure 3.11 K-map illustrating implicants</a:t>
            </a:r>
            <a:endParaRPr lang="en-US" sz="3200"/>
          </a:p>
        </p:txBody>
      </p:sp>
      <p:graphicFrame>
        <p:nvGraphicFramePr>
          <p:cNvPr id="14340" name="Object 4"/>
          <p:cNvGraphicFramePr>
            <a:graphicFrameLocks noChangeAspect="1"/>
          </p:cNvGraphicFramePr>
          <p:nvPr/>
        </p:nvGraphicFramePr>
        <p:xfrm>
          <a:off x="1447800" y="1371600"/>
          <a:ext cx="6097588" cy="4065588"/>
        </p:xfrm>
        <a:graphic>
          <a:graphicData uri="http://schemas.openxmlformats.org/presentationml/2006/ole">
            <p:oleObj spid="_x0000_s14340" name="VISIO" r:id="rId3" imgW="6095880" imgH="4064400" progId="Visio.Drawing.5">
              <p:embed/>
            </p:oleObj>
          </a:graphicData>
        </a:graphic>
      </p:graphicFrame>
      <p:graphicFrame>
        <p:nvGraphicFramePr>
          <p:cNvPr id="14341" name="Object 5"/>
          <p:cNvGraphicFramePr>
            <a:graphicFrameLocks noChangeAspect="1"/>
          </p:cNvGraphicFramePr>
          <p:nvPr/>
        </p:nvGraphicFramePr>
        <p:xfrm>
          <a:off x="3505200" y="1524000"/>
          <a:ext cx="2667000" cy="2044700"/>
        </p:xfrm>
        <a:graphic>
          <a:graphicData uri="http://schemas.openxmlformats.org/presentationml/2006/ole">
            <p:oleObj spid="_x0000_s14341" name="VISIO" r:id="rId4" imgW="1725840" imgH="1268640" progId="Visio.Drawing.5">
              <p:embed/>
            </p:oleObj>
          </a:graphicData>
        </a:graphic>
      </p:graphicFrame>
      <p:sp>
        <p:nvSpPr>
          <p:cNvPr id="14342" name="Text Box 6"/>
          <p:cNvSpPr txBox="1">
            <a:spLocks noChangeArrowheads="1"/>
          </p:cNvSpPr>
          <p:nvPr/>
        </p:nvSpPr>
        <p:spPr bwMode="auto">
          <a:xfrm>
            <a:off x="2209800" y="3733800"/>
            <a:ext cx="5030788" cy="396875"/>
          </a:xfrm>
          <a:prstGeom prst="rect">
            <a:avLst/>
          </a:prstGeom>
          <a:noFill/>
          <a:ln w="9525">
            <a:noFill/>
            <a:miter lim="800000"/>
            <a:headEnd/>
            <a:tailEnd/>
          </a:ln>
          <a:effectLst/>
        </p:spPr>
        <p:txBody>
          <a:bodyPr wrap="none">
            <a:spAutoFit/>
          </a:bodyPr>
          <a:lstStyle/>
          <a:p>
            <a:r>
              <a:rPr lang="en-US" sz="2000"/>
              <a:t>Minterms: {</a:t>
            </a:r>
            <a:r>
              <a:rPr lang="en-US" sz="2000" i="1"/>
              <a:t>A</a:t>
            </a:r>
            <a:r>
              <a:rPr lang="en-US" sz="2000" i="1">
                <a:sym typeface="Symbol" pitchFamily="18" charset="2"/>
              </a:rPr>
              <a:t></a:t>
            </a:r>
            <a:r>
              <a:rPr lang="en-US" sz="2000" i="1"/>
              <a:t>B</a:t>
            </a:r>
            <a:r>
              <a:rPr lang="en-US" sz="2000" i="1">
                <a:sym typeface="Symbol" pitchFamily="18" charset="2"/>
              </a:rPr>
              <a:t></a:t>
            </a:r>
            <a:r>
              <a:rPr lang="en-US" sz="2000" i="1"/>
              <a:t> C, A</a:t>
            </a:r>
            <a:r>
              <a:rPr lang="en-US" sz="2000" i="1">
                <a:sym typeface="Symbol" pitchFamily="18" charset="2"/>
              </a:rPr>
              <a:t></a:t>
            </a:r>
            <a:r>
              <a:rPr lang="en-US" sz="2000" i="1"/>
              <a:t> BC</a:t>
            </a:r>
            <a:r>
              <a:rPr lang="en-US" sz="2000" i="1">
                <a:sym typeface="Symbol" pitchFamily="18" charset="2"/>
              </a:rPr>
              <a:t></a:t>
            </a:r>
            <a:r>
              <a:rPr lang="en-US" sz="2000" i="1"/>
              <a:t>, A</a:t>
            </a:r>
            <a:r>
              <a:rPr lang="en-US" sz="2000" i="1">
                <a:sym typeface="Symbol" pitchFamily="18" charset="2"/>
              </a:rPr>
              <a:t></a:t>
            </a:r>
            <a:r>
              <a:rPr lang="en-US" sz="2000" i="1"/>
              <a:t> BC, ABC</a:t>
            </a:r>
            <a:r>
              <a:rPr lang="en-US" sz="2000" i="1">
                <a:sym typeface="Symbol" pitchFamily="18" charset="2"/>
              </a:rPr>
              <a:t></a:t>
            </a:r>
            <a:r>
              <a:rPr lang="en-US" sz="2000" i="1"/>
              <a:t>, ABC</a:t>
            </a:r>
            <a:r>
              <a:rPr lang="en-US" sz="2000"/>
              <a:t>}</a:t>
            </a:r>
            <a:endParaRPr lang="en-US" sz="2000" i="1"/>
          </a:p>
        </p:txBody>
      </p:sp>
      <p:sp>
        <p:nvSpPr>
          <p:cNvPr id="14343" name="Text Box 7"/>
          <p:cNvSpPr txBox="1">
            <a:spLocks noChangeArrowheads="1"/>
          </p:cNvSpPr>
          <p:nvPr/>
        </p:nvSpPr>
        <p:spPr bwMode="auto">
          <a:xfrm>
            <a:off x="2209800" y="4267200"/>
            <a:ext cx="5535613" cy="396875"/>
          </a:xfrm>
          <a:prstGeom prst="rect">
            <a:avLst/>
          </a:prstGeom>
          <a:noFill/>
          <a:ln w="9525">
            <a:noFill/>
            <a:miter lim="800000"/>
            <a:headEnd/>
            <a:tailEnd/>
          </a:ln>
          <a:effectLst/>
        </p:spPr>
        <p:txBody>
          <a:bodyPr wrap="none">
            <a:spAutoFit/>
          </a:bodyPr>
          <a:lstStyle/>
          <a:p>
            <a:r>
              <a:rPr lang="en-US" sz="2000"/>
              <a:t>Groups of two minterms:  {</a:t>
            </a:r>
            <a:r>
              <a:rPr lang="en-US" sz="2000" i="1"/>
              <a:t>A</a:t>
            </a:r>
            <a:r>
              <a:rPr lang="en-US" sz="2000" i="1">
                <a:sym typeface="Symbol" pitchFamily="18" charset="2"/>
              </a:rPr>
              <a:t></a:t>
            </a:r>
            <a:r>
              <a:rPr lang="en-US" sz="2000" i="1"/>
              <a:t> B, AB, A</a:t>
            </a:r>
            <a:r>
              <a:rPr lang="en-US" sz="2000" i="1">
                <a:sym typeface="Symbol" pitchFamily="18" charset="2"/>
              </a:rPr>
              <a:t></a:t>
            </a:r>
            <a:r>
              <a:rPr lang="en-US" sz="2000" i="1"/>
              <a:t> C, BC</a:t>
            </a:r>
            <a:r>
              <a:rPr lang="en-US" sz="2000" i="1">
                <a:sym typeface="Symbol" pitchFamily="18" charset="2"/>
              </a:rPr>
              <a:t></a:t>
            </a:r>
            <a:r>
              <a:rPr lang="en-US" sz="2000" i="1"/>
              <a:t>, BC</a:t>
            </a:r>
            <a:r>
              <a:rPr lang="en-US" sz="2000"/>
              <a:t>}</a:t>
            </a:r>
            <a:endParaRPr lang="en-US" sz="2000" i="1">
              <a:sym typeface="Symbol" pitchFamily="18" charset="2"/>
            </a:endParaRPr>
          </a:p>
        </p:txBody>
      </p:sp>
      <p:sp>
        <p:nvSpPr>
          <p:cNvPr id="14344" name="Text Box 8"/>
          <p:cNvSpPr txBox="1">
            <a:spLocks noChangeArrowheads="1"/>
          </p:cNvSpPr>
          <p:nvPr/>
        </p:nvSpPr>
        <p:spPr bwMode="auto">
          <a:xfrm>
            <a:off x="2209800" y="4800600"/>
            <a:ext cx="3308350" cy="396875"/>
          </a:xfrm>
          <a:prstGeom prst="rect">
            <a:avLst/>
          </a:prstGeom>
          <a:noFill/>
          <a:ln w="9525">
            <a:noFill/>
            <a:miter lim="800000"/>
            <a:headEnd/>
            <a:tailEnd/>
          </a:ln>
          <a:effectLst/>
        </p:spPr>
        <p:txBody>
          <a:bodyPr wrap="none">
            <a:spAutoFit/>
          </a:bodyPr>
          <a:lstStyle/>
          <a:p>
            <a:r>
              <a:rPr lang="en-US" sz="2000"/>
              <a:t>Groups of four minterms:  {</a:t>
            </a:r>
            <a:r>
              <a:rPr lang="en-US" sz="2000" i="1"/>
              <a:t>B</a:t>
            </a:r>
            <a:r>
              <a:rPr lang="en-US" sz="2000"/>
              <a:t>}</a:t>
            </a:r>
          </a:p>
        </p:txBody>
      </p:sp>
      <p:sp>
        <p:nvSpPr>
          <p:cNvPr id="14345" name="Text Box 9"/>
          <p:cNvSpPr txBox="1">
            <a:spLocks noChangeArrowheads="1"/>
          </p:cNvSpPr>
          <p:nvPr/>
        </p:nvSpPr>
        <p:spPr bwMode="auto">
          <a:xfrm>
            <a:off x="2209800" y="5257800"/>
            <a:ext cx="3082925" cy="701675"/>
          </a:xfrm>
          <a:prstGeom prst="rect">
            <a:avLst/>
          </a:prstGeom>
          <a:noFill/>
          <a:ln w="9525">
            <a:noFill/>
            <a:miter lim="800000"/>
            <a:headEnd/>
            <a:tailEnd/>
          </a:ln>
          <a:effectLst/>
        </p:spPr>
        <p:txBody>
          <a:bodyPr>
            <a:spAutoFit/>
          </a:bodyPr>
          <a:lstStyle/>
          <a:p>
            <a:r>
              <a:rPr lang="en-US" sz="2000"/>
              <a:t>Prime implicants:  {</a:t>
            </a:r>
            <a:r>
              <a:rPr lang="en-US" sz="2000" i="1"/>
              <a:t>A</a:t>
            </a:r>
            <a:r>
              <a:rPr lang="en-US" sz="2000" i="1">
                <a:sym typeface="Symbol" pitchFamily="18" charset="2"/>
              </a:rPr>
              <a:t></a:t>
            </a:r>
            <a:r>
              <a:rPr lang="en-US" sz="2000" i="1"/>
              <a:t> C, B</a:t>
            </a:r>
            <a:r>
              <a:rPr lang="en-US" sz="2000"/>
              <a:t>}</a:t>
            </a:r>
          </a:p>
          <a:p>
            <a:endParaRPr lang="en-US" sz="2000" i="1"/>
          </a:p>
        </p:txBody>
      </p:sp>
      <p:sp>
        <p:nvSpPr>
          <p:cNvPr id="14346" name="Text Box 10"/>
          <p:cNvSpPr txBox="1">
            <a:spLocks noChangeArrowheads="1"/>
          </p:cNvSpPr>
          <p:nvPr/>
        </p:nvSpPr>
        <p:spPr bwMode="auto">
          <a:xfrm>
            <a:off x="2209800" y="5715000"/>
            <a:ext cx="2054225" cy="396875"/>
          </a:xfrm>
          <a:prstGeom prst="rect">
            <a:avLst/>
          </a:prstGeom>
          <a:noFill/>
          <a:ln w="9525">
            <a:noFill/>
            <a:miter lim="800000"/>
            <a:headEnd/>
            <a:tailEnd/>
          </a:ln>
          <a:effectLst/>
        </p:spPr>
        <p:txBody>
          <a:bodyPr wrap="none">
            <a:spAutoFit/>
          </a:bodyPr>
          <a:lstStyle/>
          <a:p>
            <a:r>
              <a:rPr lang="en-US" sz="2000"/>
              <a:t>Cover = {</a:t>
            </a:r>
            <a:r>
              <a:rPr lang="en-US" sz="2000" i="1"/>
              <a:t>A</a:t>
            </a:r>
            <a:r>
              <a:rPr lang="en-US" sz="2000" i="1">
                <a:sym typeface="Symbol" pitchFamily="18" charset="2"/>
              </a:rPr>
              <a:t></a:t>
            </a:r>
            <a:r>
              <a:rPr lang="en-US" sz="2000" i="1"/>
              <a:t> C, B</a:t>
            </a:r>
            <a:r>
              <a:rPr lang="en-US" sz="2000"/>
              <a:t>}</a:t>
            </a:r>
          </a:p>
        </p:txBody>
      </p:sp>
      <p:sp>
        <p:nvSpPr>
          <p:cNvPr id="14347" name="Text Box 11"/>
          <p:cNvSpPr txBox="1">
            <a:spLocks noChangeArrowheads="1"/>
          </p:cNvSpPr>
          <p:nvPr/>
        </p:nvSpPr>
        <p:spPr bwMode="auto">
          <a:xfrm>
            <a:off x="2270125" y="6180138"/>
            <a:ext cx="2052638" cy="396875"/>
          </a:xfrm>
          <a:prstGeom prst="rect">
            <a:avLst/>
          </a:prstGeom>
          <a:noFill/>
          <a:ln w="9525">
            <a:noFill/>
            <a:miter lim="800000"/>
            <a:headEnd/>
            <a:tailEnd/>
          </a:ln>
          <a:effectLst/>
        </p:spPr>
        <p:txBody>
          <a:bodyPr wrap="none">
            <a:spAutoFit/>
          </a:bodyPr>
          <a:lstStyle/>
          <a:p>
            <a:r>
              <a:rPr lang="en-US" sz="2000"/>
              <a:t>MSOP = </a:t>
            </a:r>
            <a:r>
              <a:rPr lang="en-US" sz="2000" i="1"/>
              <a:t>A</a:t>
            </a:r>
            <a:r>
              <a:rPr lang="en-US" sz="2000" i="1">
                <a:sym typeface="Symbol" pitchFamily="18" charset="2"/>
              </a:rPr>
              <a:t></a:t>
            </a:r>
            <a:r>
              <a:rPr lang="en-US" sz="2000" i="1"/>
              <a:t> C + 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2800"/>
              <a:t>Algorithm 3.1 -- Generating and Selecting</a:t>
            </a:r>
            <a:br>
              <a:rPr lang="en-US" sz="2800"/>
            </a:br>
            <a:r>
              <a:rPr lang="en-US" sz="2800"/>
              <a:t>Prime Implicants</a:t>
            </a:r>
            <a:endParaRPr lang="en-US" sz="3200"/>
          </a:p>
        </p:txBody>
      </p:sp>
      <p:sp>
        <p:nvSpPr>
          <p:cNvPr id="61443" name="Rectangle 3"/>
          <p:cNvSpPr>
            <a:spLocks noGrp="1" noChangeArrowheads="1"/>
          </p:cNvSpPr>
          <p:nvPr>
            <p:ph type="body" idx="1"/>
          </p:nvPr>
        </p:nvSpPr>
        <p:spPr/>
        <p:txBody>
          <a:bodyPr/>
          <a:lstStyle/>
          <a:p>
            <a:pPr>
              <a:buFontTx/>
              <a:buNone/>
            </a:pPr>
            <a:r>
              <a:rPr lang="en-US" sz="2400"/>
              <a:t>1. </a:t>
            </a:r>
            <a:r>
              <a:rPr lang="en-US" sz="2000"/>
              <a:t>Count the number of adjacencies for each minterm on the K-map.</a:t>
            </a:r>
          </a:p>
          <a:p>
            <a:pPr>
              <a:buFontTx/>
              <a:buNone/>
            </a:pPr>
            <a:endParaRPr lang="en-US" sz="2000"/>
          </a:p>
          <a:p>
            <a:pPr>
              <a:buFontTx/>
              <a:buNone/>
            </a:pPr>
            <a:r>
              <a:rPr lang="en-US" sz="2000"/>
              <a:t>2.  Select an uncovered minterm with the fewest number of adjacencies.  Make an arbitrary choice if more than one choice is possible.</a:t>
            </a:r>
          </a:p>
          <a:p>
            <a:pPr>
              <a:buFontTx/>
              <a:buNone/>
            </a:pPr>
            <a:endParaRPr lang="en-US" sz="2000"/>
          </a:p>
          <a:p>
            <a:pPr>
              <a:buFontTx/>
              <a:buNone/>
            </a:pPr>
            <a:r>
              <a:rPr lang="en-US" sz="2000"/>
              <a:t>3.  Generate a prime implicant for this minterm and put it in the cover.  If this minterm is covered by more than one prime implicant, select the one that covers the most uncovered minterms.</a:t>
            </a:r>
          </a:p>
          <a:p>
            <a:pPr>
              <a:buFontTx/>
              <a:buNone/>
            </a:pPr>
            <a:endParaRPr lang="en-US" sz="2000"/>
          </a:p>
          <a:p>
            <a:pPr>
              <a:buFontTx/>
              <a:buNone/>
            </a:pPr>
            <a:r>
              <a:rPr lang="en-US" sz="2000"/>
              <a:t>4.  Repeat steps 2 and 3 until all minterms have been covered.</a:t>
            </a: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a:t>Figure 3.12 -- Example 3.10</a:t>
            </a:r>
            <a:br>
              <a:rPr lang="en-US" sz="2800"/>
            </a:br>
            <a:r>
              <a:rPr lang="en-US" sz="2000"/>
              <a:t>(Illustrating Algorithm 3.1)</a:t>
            </a:r>
            <a:endParaRPr lang="en-US" sz="3200"/>
          </a:p>
        </p:txBody>
      </p:sp>
      <p:graphicFrame>
        <p:nvGraphicFramePr>
          <p:cNvPr id="15363" name="Object 3"/>
          <p:cNvGraphicFramePr>
            <a:graphicFrameLocks noChangeAspect="1"/>
          </p:cNvGraphicFramePr>
          <p:nvPr/>
        </p:nvGraphicFramePr>
        <p:xfrm>
          <a:off x="2590800" y="2438400"/>
          <a:ext cx="4191000" cy="4090988"/>
        </p:xfrm>
        <a:graphic>
          <a:graphicData uri="http://schemas.openxmlformats.org/presentationml/2006/ole">
            <p:oleObj spid="_x0000_s15363" name="VISIO" r:id="rId3" imgW="4227840" imgH="4126320" progId="Visio.Drawing.5">
              <p:embed/>
            </p:oleObj>
          </a:graphicData>
        </a:graphic>
      </p:graphicFrame>
      <p:sp>
        <p:nvSpPr>
          <p:cNvPr id="15364" name="Text Box 4"/>
          <p:cNvSpPr txBox="1">
            <a:spLocks noChangeArrowheads="1"/>
          </p:cNvSpPr>
          <p:nvPr/>
        </p:nvSpPr>
        <p:spPr bwMode="auto">
          <a:xfrm>
            <a:off x="2209800" y="1752600"/>
            <a:ext cx="4933950" cy="457200"/>
          </a:xfrm>
          <a:prstGeom prst="rect">
            <a:avLst/>
          </a:prstGeom>
          <a:noFill/>
          <a:ln w="9525">
            <a:noFill/>
            <a:miter lim="800000"/>
            <a:headEnd/>
            <a:tailEnd/>
          </a:ln>
          <a:effectLst/>
        </p:spPr>
        <p:txBody>
          <a:bodyPr wrap="none">
            <a:spAutoFit/>
          </a:bodyPr>
          <a:lstStyle/>
          <a:p>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(2,3,4,5,7,8,10,13,15)</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2800"/>
              <a:t>Algorithm 3.2 -- Generating and Selecting</a:t>
            </a:r>
            <a:br>
              <a:rPr lang="en-US" sz="2800"/>
            </a:br>
            <a:r>
              <a:rPr lang="en-US" sz="2800"/>
              <a:t>Prime Implicants (Revisited)</a:t>
            </a:r>
            <a:endParaRPr lang="en-US" sz="3200"/>
          </a:p>
        </p:txBody>
      </p:sp>
      <p:sp>
        <p:nvSpPr>
          <p:cNvPr id="80899" name="Rectangle 3"/>
          <p:cNvSpPr>
            <a:spLocks noGrp="1" noChangeArrowheads="1"/>
          </p:cNvSpPr>
          <p:nvPr>
            <p:ph type="body" idx="1"/>
          </p:nvPr>
        </p:nvSpPr>
        <p:spPr/>
        <p:txBody>
          <a:bodyPr/>
          <a:lstStyle/>
          <a:p>
            <a:pPr>
              <a:buFontTx/>
              <a:buNone/>
            </a:pPr>
            <a:r>
              <a:rPr lang="en-US" sz="2400"/>
              <a:t>1.  Circle all prime implicants on the K-map.</a:t>
            </a:r>
          </a:p>
          <a:p>
            <a:pPr>
              <a:buFontTx/>
              <a:buNone/>
            </a:pPr>
            <a:endParaRPr lang="en-US" sz="2400"/>
          </a:p>
          <a:p>
            <a:pPr>
              <a:buFontTx/>
              <a:buNone/>
            </a:pPr>
            <a:r>
              <a:rPr lang="en-US" sz="2400"/>
              <a:t>2.  Identify and select all essential prime implicants for the cover.</a:t>
            </a:r>
          </a:p>
          <a:p>
            <a:pPr>
              <a:buFontTx/>
              <a:buNone/>
            </a:pPr>
            <a:endParaRPr lang="en-US" sz="2400"/>
          </a:p>
          <a:p>
            <a:pPr>
              <a:buFontTx/>
              <a:buNone/>
            </a:pPr>
            <a:r>
              <a:rPr lang="en-US" sz="2400"/>
              <a:t>3.  Select a minimum subset of the remaining prime implicants to complete the cover, that is, to cover those minterms not covered by the essential prime implicants.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2800"/>
              <a:t>Figure 3.13  -- Example 3.11</a:t>
            </a:r>
            <a:r>
              <a:rPr lang="en-US" sz="2400"/>
              <a:t/>
            </a:r>
            <a:br>
              <a:rPr lang="en-US" sz="2400"/>
            </a:br>
            <a:r>
              <a:rPr lang="en-US" sz="2400"/>
              <a:t>(Illustrates Algorithm 3.2)</a:t>
            </a:r>
            <a:endParaRPr lang="en-US" sz="3200"/>
          </a:p>
        </p:txBody>
      </p:sp>
      <p:graphicFrame>
        <p:nvGraphicFramePr>
          <p:cNvPr id="63491" name="Object 3"/>
          <p:cNvGraphicFramePr>
            <a:graphicFrameLocks noChangeAspect="1"/>
          </p:cNvGraphicFramePr>
          <p:nvPr/>
        </p:nvGraphicFramePr>
        <p:xfrm>
          <a:off x="914400" y="2971800"/>
          <a:ext cx="7543800" cy="2819400"/>
        </p:xfrm>
        <a:graphic>
          <a:graphicData uri="http://schemas.openxmlformats.org/presentationml/2006/ole">
            <p:oleObj spid="_x0000_s63491" name="VISIO" r:id="rId3" imgW="6183720" imgH="2142360" progId="Visio.Drawing.5">
              <p:embed/>
            </p:oleObj>
          </a:graphicData>
        </a:graphic>
      </p:graphicFrame>
      <p:sp>
        <p:nvSpPr>
          <p:cNvPr id="63493" name="Text Box 5"/>
          <p:cNvSpPr txBox="1">
            <a:spLocks noChangeArrowheads="1"/>
          </p:cNvSpPr>
          <p:nvPr/>
        </p:nvSpPr>
        <p:spPr bwMode="auto">
          <a:xfrm>
            <a:off x="1981200" y="1981200"/>
            <a:ext cx="4933950" cy="457200"/>
          </a:xfrm>
          <a:prstGeom prst="rect">
            <a:avLst/>
          </a:prstGeom>
          <a:noFill/>
          <a:ln w="9525">
            <a:noFill/>
            <a:miter lim="800000"/>
            <a:headEnd/>
            <a:tailEnd/>
          </a:ln>
          <a:effectLst/>
        </p:spPr>
        <p:txBody>
          <a:bodyPr wrap="none">
            <a:spAutoFit/>
          </a:bodyPr>
          <a:lstStyle/>
          <a:p>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(2,3,4,5,7,8,10,13,15)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800"/>
              <a:t>Figure 3.14 -- Example 3.12</a:t>
            </a:r>
            <a:br>
              <a:rPr lang="en-US" sz="2800"/>
            </a:br>
            <a:r>
              <a:rPr lang="en-US" sz="2400"/>
              <a:t/>
            </a:r>
            <a:br>
              <a:rPr lang="en-US" sz="2400"/>
            </a:br>
            <a:r>
              <a:rPr lang="en-US" sz="2400"/>
              <a:t> </a:t>
            </a:r>
            <a:r>
              <a:rPr lang="en-US" sz="2400" i="1"/>
              <a:t>f(A,B,C,D)</a:t>
            </a:r>
            <a:r>
              <a:rPr lang="en-US" sz="2400"/>
              <a:t> = </a:t>
            </a:r>
            <a:r>
              <a:rPr lang="en-US" sz="2400">
                <a:sym typeface="Symbol" pitchFamily="18" charset="2"/>
              </a:rPr>
              <a:t></a:t>
            </a:r>
            <a:r>
              <a:rPr lang="en-US" sz="2400" i="1">
                <a:sym typeface="Symbol" pitchFamily="18" charset="2"/>
              </a:rPr>
              <a:t>m</a:t>
            </a:r>
            <a:r>
              <a:rPr lang="en-US" sz="2400">
                <a:sym typeface="Symbol" pitchFamily="18" charset="2"/>
              </a:rPr>
              <a:t>(0,5,7,8,10,12,14,15)</a:t>
            </a:r>
            <a:endParaRPr lang="en-US" sz="3200"/>
          </a:p>
        </p:txBody>
      </p:sp>
      <p:graphicFrame>
        <p:nvGraphicFramePr>
          <p:cNvPr id="17411" name="Object 3"/>
          <p:cNvGraphicFramePr>
            <a:graphicFrameLocks noChangeAspect="1"/>
          </p:cNvGraphicFramePr>
          <p:nvPr/>
        </p:nvGraphicFramePr>
        <p:xfrm>
          <a:off x="2362200" y="2057400"/>
          <a:ext cx="4800600" cy="4473575"/>
        </p:xfrm>
        <a:graphic>
          <a:graphicData uri="http://schemas.openxmlformats.org/presentationml/2006/ole">
            <p:oleObj spid="_x0000_s17411" name="VISIO" r:id="rId3" imgW="4227840" imgH="4126320" progId="Visio.Drawing.5">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a:t>Figure 3.15 -- Example 3.13</a:t>
            </a:r>
            <a:br>
              <a:rPr lang="en-US" sz="2800"/>
            </a:br>
            <a:r>
              <a:rPr lang="en-US" sz="2400"/>
              <a:t/>
            </a:r>
            <a:br>
              <a:rPr lang="en-US" sz="2400"/>
            </a:br>
            <a:r>
              <a:rPr lang="en-US" sz="2400"/>
              <a:t>  </a:t>
            </a:r>
            <a:r>
              <a:rPr lang="en-US" sz="2400" i="1"/>
              <a:t>f(A,B,C,D)</a:t>
            </a:r>
            <a:r>
              <a:rPr lang="en-US" sz="2400"/>
              <a:t> = </a:t>
            </a:r>
            <a:r>
              <a:rPr lang="en-US" sz="2400">
                <a:sym typeface="Symbol" pitchFamily="18" charset="2"/>
              </a:rPr>
              <a:t></a:t>
            </a:r>
            <a:r>
              <a:rPr lang="en-US" sz="2400" i="1">
                <a:sym typeface="Symbol" pitchFamily="18" charset="2"/>
              </a:rPr>
              <a:t>m</a:t>
            </a:r>
            <a:r>
              <a:rPr lang="en-US" sz="2400">
                <a:sym typeface="Symbol" pitchFamily="18" charset="2"/>
              </a:rPr>
              <a:t>(1,2,3,6) = </a:t>
            </a:r>
            <a:r>
              <a:rPr lang="en-US" sz="2400" i="1">
                <a:sym typeface="Symbol" pitchFamily="18" charset="2"/>
              </a:rPr>
              <a:t>AC + BC</a:t>
            </a:r>
            <a:endParaRPr lang="en-US" sz="2800">
              <a:sym typeface="Symbol" pitchFamily="18" charset="2"/>
            </a:endParaRPr>
          </a:p>
        </p:txBody>
      </p:sp>
      <p:graphicFrame>
        <p:nvGraphicFramePr>
          <p:cNvPr id="18435" name="Object 3"/>
          <p:cNvGraphicFramePr>
            <a:graphicFrameLocks noChangeAspect="1"/>
          </p:cNvGraphicFramePr>
          <p:nvPr/>
        </p:nvGraphicFramePr>
        <p:xfrm>
          <a:off x="1905000" y="2362200"/>
          <a:ext cx="5105400" cy="3476625"/>
        </p:xfrm>
        <a:graphic>
          <a:graphicData uri="http://schemas.openxmlformats.org/presentationml/2006/ole">
            <p:oleObj spid="_x0000_s18435" name="VISIO" r:id="rId3" imgW="1725840" imgH="1268640" progId="Visio.Drawing.5">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p:txBody>
          <a:bodyPr/>
          <a:lstStyle/>
          <a:p>
            <a:r>
              <a:rPr lang="en-US" sz="2800"/>
              <a:t>Example 3.1</a:t>
            </a:r>
            <a:endParaRPr lang="en-US"/>
          </a:p>
        </p:txBody>
      </p:sp>
      <p:sp>
        <p:nvSpPr>
          <p:cNvPr id="68613" name="Rectangle 5"/>
          <p:cNvSpPr>
            <a:spLocks noChangeArrowheads="1"/>
          </p:cNvSpPr>
          <p:nvPr/>
        </p:nvSpPr>
        <p:spPr bwMode="auto">
          <a:xfrm>
            <a:off x="2819400" y="2514600"/>
            <a:ext cx="3248025" cy="396875"/>
          </a:xfrm>
          <a:prstGeom prst="rect">
            <a:avLst/>
          </a:prstGeom>
          <a:noFill/>
          <a:ln w="9525">
            <a:noFill/>
            <a:miter lim="800000"/>
            <a:headEnd/>
            <a:tailEnd/>
          </a:ln>
          <a:effectLst/>
        </p:spPr>
        <p:txBody>
          <a:bodyPr wrap="none">
            <a:spAutoFit/>
          </a:bodyPr>
          <a:lstStyle/>
          <a:p>
            <a:r>
              <a:rPr lang="en-US" sz="2000" i="1"/>
              <a:t>g(A,B,C) = AB</a:t>
            </a:r>
            <a:r>
              <a:rPr lang="en-US" sz="2000" i="1">
                <a:sym typeface="Symbol" pitchFamily="18" charset="2"/>
              </a:rPr>
              <a:t>  + A B + AC</a:t>
            </a:r>
            <a:r>
              <a:rPr lang="en-US" sz="2000" b="1" i="1">
                <a:sym typeface="Symbol" pitchFamily="18" charset="2"/>
              </a:rPr>
              <a:t> </a:t>
            </a:r>
          </a:p>
        </p:txBody>
      </p:sp>
      <p:sp>
        <p:nvSpPr>
          <p:cNvPr id="68614" name="Text Box 6"/>
          <p:cNvSpPr txBox="1">
            <a:spLocks noChangeArrowheads="1"/>
          </p:cNvSpPr>
          <p:nvPr/>
        </p:nvSpPr>
        <p:spPr bwMode="auto">
          <a:xfrm>
            <a:off x="381000" y="1828800"/>
            <a:ext cx="8455025" cy="396875"/>
          </a:xfrm>
          <a:prstGeom prst="rect">
            <a:avLst/>
          </a:prstGeom>
          <a:noFill/>
          <a:ln w="9525">
            <a:noFill/>
            <a:miter lim="800000"/>
            <a:headEnd/>
            <a:tailEnd/>
          </a:ln>
          <a:effectLst/>
        </p:spPr>
        <p:txBody>
          <a:bodyPr wrap="none">
            <a:spAutoFit/>
          </a:bodyPr>
          <a:lstStyle/>
          <a:p>
            <a:r>
              <a:rPr lang="en-US" sz="2000"/>
              <a:t>Determine the form and the number of terms and literals in each of the following.</a:t>
            </a:r>
          </a:p>
        </p:txBody>
      </p:sp>
      <p:sp>
        <p:nvSpPr>
          <p:cNvPr id="68615" name="Text Box 7"/>
          <p:cNvSpPr txBox="1">
            <a:spLocks noChangeArrowheads="1"/>
          </p:cNvSpPr>
          <p:nvPr/>
        </p:nvSpPr>
        <p:spPr bwMode="auto">
          <a:xfrm>
            <a:off x="2041525" y="2986088"/>
            <a:ext cx="5745163" cy="396875"/>
          </a:xfrm>
          <a:prstGeom prst="rect">
            <a:avLst/>
          </a:prstGeom>
          <a:noFill/>
          <a:ln w="9525">
            <a:noFill/>
            <a:miter lim="800000"/>
            <a:headEnd/>
            <a:tailEnd/>
          </a:ln>
          <a:effectLst/>
        </p:spPr>
        <p:txBody>
          <a:bodyPr wrap="none">
            <a:spAutoFit/>
          </a:bodyPr>
          <a:lstStyle/>
          <a:p>
            <a:r>
              <a:rPr lang="en-US" sz="2000"/>
              <a:t>Two-level form, three products , two sums, six literals.</a:t>
            </a:r>
          </a:p>
        </p:txBody>
      </p:sp>
      <p:sp>
        <p:nvSpPr>
          <p:cNvPr id="68616" name="Text Box 8"/>
          <p:cNvSpPr txBox="1">
            <a:spLocks noChangeArrowheads="1"/>
          </p:cNvSpPr>
          <p:nvPr/>
        </p:nvSpPr>
        <p:spPr bwMode="auto">
          <a:xfrm>
            <a:off x="2743200" y="4184650"/>
            <a:ext cx="3449638" cy="396875"/>
          </a:xfrm>
          <a:prstGeom prst="rect">
            <a:avLst/>
          </a:prstGeom>
          <a:noFill/>
          <a:ln w="9525">
            <a:noFill/>
            <a:miter lim="800000"/>
            <a:headEnd/>
            <a:tailEnd/>
          </a:ln>
          <a:effectLst/>
        </p:spPr>
        <p:txBody>
          <a:bodyPr wrap="none">
            <a:spAutoFit/>
          </a:bodyPr>
          <a:lstStyle/>
          <a:p>
            <a:r>
              <a:rPr lang="en-US" sz="2000" i="1"/>
              <a:t>f(X,Y,Z) = X</a:t>
            </a:r>
            <a:r>
              <a:rPr lang="en-US" sz="2000" i="1">
                <a:sym typeface="Symbol" pitchFamily="18" charset="2"/>
              </a:rPr>
              <a:t></a:t>
            </a:r>
            <a:r>
              <a:rPr lang="en-US" sz="2000" i="1"/>
              <a:t> Y(Z + Y</a:t>
            </a:r>
            <a:r>
              <a:rPr lang="en-US" sz="2000" i="1">
                <a:sym typeface="Symbol" pitchFamily="18" charset="2"/>
              </a:rPr>
              <a:t></a:t>
            </a:r>
            <a:r>
              <a:rPr lang="en-US" sz="2000" i="1"/>
              <a:t> X) + Y</a:t>
            </a:r>
            <a:r>
              <a:rPr lang="en-US" sz="2000" i="1">
                <a:sym typeface="Symbol" pitchFamily="18" charset="2"/>
              </a:rPr>
              <a:t></a:t>
            </a:r>
            <a:r>
              <a:rPr lang="en-US" sz="2000" i="1"/>
              <a:t> Z</a:t>
            </a:r>
          </a:p>
        </p:txBody>
      </p:sp>
      <p:sp>
        <p:nvSpPr>
          <p:cNvPr id="68617" name="Text Box 9"/>
          <p:cNvSpPr txBox="1">
            <a:spLocks noChangeArrowheads="1"/>
          </p:cNvSpPr>
          <p:nvPr/>
        </p:nvSpPr>
        <p:spPr bwMode="auto">
          <a:xfrm>
            <a:off x="1828800" y="4876800"/>
            <a:ext cx="5956300" cy="396875"/>
          </a:xfrm>
          <a:prstGeom prst="rect">
            <a:avLst/>
          </a:prstGeom>
          <a:noFill/>
          <a:ln w="9525">
            <a:noFill/>
            <a:miter lim="800000"/>
            <a:headEnd/>
            <a:tailEnd/>
          </a:ln>
          <a:effectLst/>
        </p:spPr>
        <p:txBody>
          <a:bodyPr wrap="none">
            <a:spAutoFit/>
          </a:bodyPr>
          <a:lstStyle/>
          <a:p>
            <a:r>
              <a:rPr lang="en-US" sz="2000"/>
              <a:t>Four-level form, four products, two sums, seven literals. </a:t>
            </a:r>
          </a:p>
        </p:txBody>
      </p:sp>
      <p:sp>
        <p:nvSpPr>
          <p:cNvPr id="68618" name="Text Box 10"/>
          <p:cNvSpPr txBox="1">
            <a:spLocks noChangeArrowheads="1"/>
          </p:cNvSpPr>
          <p:nvPr/>
        </p:nvSpPr>
        <p:spPr bwMode="auto">
          <a:xfrm>
            <a:off x="3810000" y="3581400"/>
            <a:ext cx="1358900" cy="304800"/>
          </a:xfrm>
          <a:prstGeom prst="rect">
            <a:avLst/>
          </a:prstGeom>
          <a:noFill/>
          <a:ln w="9525">
            <a:noFill/>
            <a:miter lim="800000"/>
            <a:headEnd/>
            <a:tailEnd/>
          </a:ln>
          <a:effectLst/>
        </p:spPr>
        <p:txBody>
          <a:bodyPr wrap="none">
            <a:spAutoFit/>
          </a:bodyPr>
          <a:lstStyle/>
          <a:p>
            <a:r>
              <a:rPr lang="en-US" sz="14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a:t>Figure 3.16 -- Example 3.14</a:t>
            </a:r>
            <a:br>
              <a:rPr lang="en-US" sz="2800"/>
            </a:br>
            <a:r>
              <a:rPr lang="en-US" sz="2400"/>
              <a:t/>
            </a:r>
            <a:br>
              <a:rPr lang="en-US" sz="2400"/>
            </a:br>
            <a:r>
              <a:rPr lang="en-US" sz="2400"/>
              <a:t> </a:t>
            </a:r>
            <a:r>
              <a:rPr lang="en-US" sz="2400" i="1"/>
              <a:t>f(A,B,C,D)</a:t>
            </a:r>
            <a:r>
              <a:rPr lang="en-US" sz="2400"/>
              <a:t> = B</a:t>
            </a:r>
            <a:r>
              <a:rPr lang="en-US" sz="2400">
                <a:sym typeface="Symbol" pitchFamily="18" charset="2"/>
              </a:rPr>
              <a:t></a:t>
            </a:r>
            <a:r>
              <a:rPr lang="en-US" sz="2400"/>
              <a:t>D</a:t>
            </a:r>
            <a:r>
              <a:rPr lang="en-US" sz="2400">
                <a:sym typeface="Symbol" pitchFamily="18" charset="2"/>
              </a:rPr>
              <a:t></a:t>
            </a:r>
            <a:r>
              <a:rPr lang="en-US" sz="2400"/>
              <a:t> + B</a:t>
            </a:r>
            <a:r>
              <a:rPr lang="en-US" sz="2400">
                <a:sym typeface="Symbol" pitchFamily="18" charset="2"/>
              </a:rPr>
              <a:t></a:t>
            </a:r>
            <a:r>
              <a:rPr lang="en-US" sz="2400"/>
              <a:t>C</a:t>
            </a:r>
            <a:r>
              <a:rPr lang="en-US" sz="2400">
                <a:sym typeface="Symbol" pitchFamily="18" charset="2"/>
              </a:rPr>
              <a:t></a:t>
            </a:r>
            <a:r>
              <a:rPr lang="en-US" sz="2400"/>
              <a:t> + BCD</a:t>
            </a:r>
            <a:endParaRPr lang="en-US" sz="2800"/>
          </a:p>
        </p:txBody>
      </p:sp>
      <p:graphicFrame>
        <p:nvGraphicFramePr>
          <p:cNvPr id="19459" name="Object 3"/>
          <p:cNvGraphicFramePr>
            <a:graphicFrameLocks noChangeAspect="1"/>
          </p:cNvGraphicFramePr>
          <p:nvPr/>
        </p:nvGraphicFramePr>
        <p:xfrm>
          <a:off x="2590800" y="2209800"/>
          <a:ext cx="3924300" cy="4038600"/>
        </p:xfrm>
        <a:graphic>
          <a:graphicData uri="http://schemas.openxmlformats.org/presentationml/2006/ole">
            <p:oleObj spid="_x0000_s19459" name="VISIO" r:id="rId3" imgW="2021780" imgH="2142360" progId="Visio.Drawing.5">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800"/>
              <a:t>Figure 3.17 -- Example 3.15</a:t>
            </a:r>
            <a:br>
              <a:rPr lang="en-US" sz="2800"/>
            </a:br>
            <a:r>
              <a:rPr lang="en-US" sz="2800"/>
              <a:t>Function with no essential prime implicants.</a:t>
            </a:r>
            <a:endParaRPr lang="en-US" sz="3200"/>
          </a:p>
        </p:txBody>
      </p:sp>
      <p:graphicFrame>
        <p:nvGraphicFramePr>
          <p:cNvPr id="20483" name="Object 3"/>
          <p:cNvGraphicFramePr>
            <a:graphicFrameLocks noChangeAspect="1"/>
          </p:cNvGraphicFramePr>
          <p:nvPr/>
        </p:nvGraphicFramePr>
        <p:xfrm>
          <a:off x="381000" y="2895600"/>
          <a:ext cx="8458200" cy="2846388"/>
        </p:xfrm>
        <a:graphic>
          <a:graphicData uri="http://schemas.openxmlformats.org/presentationml/2006/ole">
            <p:oleObj spid="_x0000_s20483" name="VISIO" r:id="rId3" imgW="6183720" imgH="2091240" progId="Visio.Drawing.5">
              <p:embed/>
            </p:oleObj>
          </a:graphicData>
        </a:graphic>
      </p:graphicFrame>
      <p:sp>
        <p:nvSpPr>
          <p:cNvPr id="20484" name="Text Box 4"/>
          <p:cNvSpPr txBox="1">
            <a:spLocks noChangeArrowheads="1"/>
          </p:cNvSpPr>
          <p:nvPr/>
        </p:nvSpPr>
        <p:spPr bwMode="auto">
          <a:xfrm>
            <a:off x="2209800" y="1981200"/>
            <a:ext cx="4799013" cy="457200"/>
          </a:xfrm>
          <a:prstGeom prst="rect">
            <a:avLst/>
          </a:prstGeom>
          <a:noFill/>
          <a:ln w="9525">
            <a:noFill/>
            <a:miter lim="800000"/>
            <a:headEnd/>
            <a:tailEnd/>
          </a:ln>
          <a:effectLst/>
        </p:spPr>
        <p:txBody>
          <a:bodyPr wrap="none">
            <a:spAutoFit/>
          </a:bodyPr>
          <a:lstStyle/>
          <a:p>
            <a:r>
              <a:rPr lang="en-US" sz="2400" i="1"/>
              <a:t>f</a:t>
            </a:r>
            <a:r>
              <a:rPr lang="en-US" sz="2400"/>
              <a:t>(A,B,C,D) = </a:t>
            </a:r>
            <a:r>
              <a:rPr lang="en-US" sz="2400">
                <a:sym typeface="Symbol" pitchFamily="18" charset="2"/>
              </a:rPr>
              <a:t></a:t>
            </a:r>
            <a:r>
              <a:rPr lang="en-US" sz="2400" i="1">
                <a:sym typeface="Symbol" pitchFamily="18" charset="2"/>
              </a:rPr>
              <a:t>m</a:t>
            </a:r>
            <a:r>
              <a:rPr lang="en-US" sz="2400">
                <a:sym typeface="Symbol" pitchFamily="18" charset="2"/>
              </a:rPr>
              <a:t>(0,4,5,7,8,10,14,15)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a:t>Figure 3.18 -- Example 3.16</a:t>
            </a:r>
            <a:br>
              <a:rPr lang="en-US" sz="2800"/>
            </a:br>
            <a:r>
              <a:rPr lang="en-US" sz="2400"/>
              <a:t>Minimizing a five-variable function.</a:t>
            </a:r>
            <a:br>
              <a:rPr lang="en-US" sz="2400"/>
            </a:br>
            <a:r>
              <a:rPr lang="en-US" sz="2400"/>
              <a:t/>
            </a:r>
            <a:br>
              <a:rPr lang="en-US" sz="2400"/>
            </a:br>
            <a:r>
              <a:rPr lang="en-US" sz="2400" i="1"/>
              <a:t>f</a:t>
            </a:r>
            <a:r>
              <a:rPr lang="en-US" sz="2400"/>
              <a:t>(A,B,C,D,E) = </a:t>
            </a:r>
            <a:r>
              <a:rPr lang="en-US" sz="2400">
                <a:sym typeface="Symbol" pitchFamily="18" charset="2"/>
              </a:rPr>
              <a:t></a:t>
            </a:r>
            <a:r>
              <a:rPr lang="en-US" sz="2400" i="1">
                <a:sym typeface="Symbol" pitchFamily="18" charset="2"/>
              </a:rPr>
              <a:t>m</a:t>
            </a:r>
            <a:r>
              <a:rPr lang="en-US" sz="2400">
                <a:sym typeface="Symbol" pitchFamily="18" charset="2"/>
              </a:rPr>
              <a:t>(0,2,4,7,10,12,13,18,23,26,28,29)</a:t>
            </a:r>
            <a:endParaRPr lang="en-US">
              <a:sym typeface="Symbol" pitchFamily="18" charset="2"/>
            </a:endParaRPr>
          </a:p>
        </p:txBody>
      </p:sp>
      <p:graphicFrame>
        <p:nvGraphicFramePr>
          <p:cNvPr id="21507" name="Object 3"/>
          <p:cNvGraphicFramePr>
            <a:graphicFrameLocks noChangeAspect="1"/>
          </p:cNvGraphicFramePr>
          <p:nvPr/>
        </p:nvGraphicFramePr>
        <p:xfrm>
          <a:off x="1066800" y="2286000"/>
          <a:ext cx="7162800" cy="4260850"/>
        </p:xfrm>
        <a:graphic>
          <a:graphicData uri="http://schemas.openxmlformats.org/presentationml/2006/ole">
            <p:oleObj spid="_x0000_s21507" name="VISIO" r:id="rId3" imgW="3630960" imgH="2236320" progId="Visio.Drawing.5">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2800"/>
              <a:t>Prime Implicates and Covers</a:t>
            </a:r>
          </a:p>
        </p:txBody>
      </p:sp>
      <p:sp>
        <p:nvSpPr>
          <p:cNvPr id="82947" name="Rectangle 3"/>
          <p:cNvSpPr>
            <a:spLocks noGrp="1" noChangeArrowheads="1"/>
          </p:cNvSpPr>
          <p:nvPr>
            <p:ph type="body" idx="1"/>
          </p:nvPr>
        </p:nvSpPr>
        <p:spPr/>
        <p:txBody>
          <a:bodyPr/>
          <a:lstStyle/>
          <a:p>
            <a:r>
              <a:rPr lang="en-US" sz="2000"/>
              <a:t>A</a:t>
            </a:r>
            <a:r>
              <a:rPr lang="en-US" sz="2000" i="1"/>
              <a:t> implicate</a:t>
            </a:r>
            <a:r>
              <a:rPr lang="en-US" sz="2000"/>
              <a:t> is a sum term that can cover maxterms of a function.</a:t>
            </a:r>
          </a:p>
          <a:p>
            <a:r>
              <a:rPr lang="en-US" sz="2000"/>
              <a:t>A </a:t>
            </a:r>
            <a:r>
              <a:rPr lang="en-US" sz="2000" i="1"/>
              <a:t>prime implicate</a:t>
            </a:r>
            <a:r>
              <a:rPr lang="en-US" sz="2000"/>
              <a:t> is a sum term that is not covered by another </a:t>
            </a:r>
            <a:r>
              <a:rPr lang="en-US" sz="2000" i="1"/>
              <a:t>implicate</a:t>
            </a:r>
            <a:r>
              <a:rPr lang="en-US" sz="2000"/>
              <a:t> of the function.</a:t>
            </a:r>
          </a:p>
          <a:p>
            <a:r>
              <a:rPr lang="en-US" sz="2000"/>
              <a:t>An </a:t>
            </a:r>
            <a:r>
              <a:rPr lang="en-US" sz="2000" i="1"/>
              <a:t>essential prime implicate</a:t>
            </a:r>
            <a:r>
              <a:rPr lang="en-US" sz="2000"/>
              <a:t> is a prime </a:t>
            </a:r>
            <a:r>
              <a:rPr lang="en-US" sz="2000" i="1"/>
              <a:t>implicate</a:t>
            </a:r>
            <a:r>
              <a:rPr lang="en-US" sz="2000"/>
              <a:t> that covers at least one maxterm that is not covered by any other prime </a:t>
            </a:r>
            <a:r>
              <a:rPr lang="en-US" sz="2000" i="1"/>
              <a:t>implicate</a:t>
            </a:r>
            <a:r>
              <a:rPr lang="en-US" sz="2000"/>
              <a:t>.</a:t>
            </a:r>
          </a:p>
          <a:p>
            <a:r>
              <a:rPr lang="en-US" sz="2000"/>
              <a:t>A set of </a:t>
            </a:r>
            <a:r>
              <a:rPr lang="en-US" sz="2000" i="1"/>
              <a:t>implicate</a:t>
            </a:r>
            <a:r>
              <a:rPr lang="en-US" sz="2000"/>
              <a:t> is said to be a </a:t>
            </a:r>
            <a:r>
              <a:rPr lang="en-US" sz="2000" i="1"/>
              <a:t>cover of a function</a:t>
            </a:r>
            <a:r>
              <a:rPr lang="en-US" sz="2000"/>
              <a:t> if each maxterm of the function is covered by at least one </a:t>
            </a:r>
            <a:r>
              <a:rPr lang="en-US" sz="2000" i="1"/>
              <a:t>implicate</a:t>
            </a:r>
            <a:r>
              <a:rPr lang="en-US" sz="2000"/>
              <a:t> in the set.</a:t>
            </a:r>
          </a:p>
          <a:p>
            <a:r>
              <a:rPr lang="en-US" sz="2000"/>
              <a:t>A </a:t>
            </a:r>
            <a:r>
              <a:rPr lang="en-US" sz="2000" i="1"/>
              <a:t>minimal cover</a:t>
            </a:r>
            <a:r>
              <a:rPr lang="en-US" sz="2000"/>
              <a:t> is a cover that contains the smallest number of prime </a:t>
            </a:r>
            <a:r>
              <a:rPr lang="en-US" sz="2000" i="1"/>
              <a:t>implicate</a:t>
            </a:r>
            <a:r>
              <a:rPr lang="en-US" sz="2000"/>
              <a:t> and the smallest number of literals..</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z="2800"/>
              <a:t>Algorithm 3.3 -- Generating and Selecting</a:t>
            </a:r>
            <a:br>
              <a:rPr lang="en-US" sz="2800"/>
            </a:br>
            <a:r>
              <a:rPr lang="en-US" sz="2800"/>
              <a:t>Prime Implicates</a:t>
            </a:r>
          </a:p>
        </p:txBody>
      </p:sp>
      <p:sp>
        <p:nvSpPr>
          <p:cNvPr id="83971" name="Rectangle 3"/>
          <p:cNvSpPr>
            <a:spLocks noGrp="1" noChangeArrowheads="1"/>
          </p:cNvSpPr>
          <p:nvPr>
            <p:ph type="body" idx="1"/>
          </p:nvPr>
        </p:nvSpPr>
        <p:spPr/>
        <p:txBody>
          <a:bodyPr/>
          <a:lstStyle/>
          <a:p>
            <a:pPr>
              <a:buFontTx/>
              <a:buNone/>
            </a:pPr>
            <a:r>
              <a:rPr lang="en-US" sz="2400"/>
              <a:t>1. </a:t>
            </a:r>
            <a:r>
              <a:rPr lang="en-US" sz="2000"/>
              <a:t>Count the number of adjacencies for each maxterm on the K-map.</a:t>
            </a:r>
          </a:p>
          <a:p>
            <a:pPr>
              <a:buFontTx/>
              <a:buNone/>
            </a:pPr>
            <a:endParaRPr lang="en-US" sz="2000"/>
          </a:p>
          <a:p>
            <a:pPr>
              <a:buFontTx/>
              <a:buNone/>
            </a:pPr>
            <a:r>
              <a:rPr lang="en-US" sz="2000"/>
              <a:t>2.  Select an uncovered maxterm with the fewest number of adjacencies.  Make an arbitrary choice if more than one choice is possible.</a:t>
            </a:r>
          </a:p>
          <a:p>
            <a:pPr>
              <a:buFontTx/>
              <a:buNone/>
            </a:pPr>
            <a:endParaRPr lang="en-US" sz="2000"/>
          </a:p>
          <a:p>
            <a:pPr>
              <a:buFontTx/>
              <a:buNone/>
            </a:pPr>
            <a:r>
              <a:rPr lang="en-US" sz="2000"/>
              <a:t>3.  Generate a prime implicate for this maxterm and put it in the cover.  If this maxterm is covered by more than one prime implicate, select the one that covers the most uncovered maxterms.</a:t>
            </a:r>
          </a:p>
          <a:p>
            <a:pPr>
              <a:buFontTx/>
              <a:buNone/>
            </a:pPr>
            <a:endParaRPr lang="en-US" sz="2000"/>
          </a:p>
          <a:p>
            <a:pPr>
              <a:buFontTx/>
              <a:buNone/>
            </a:pPr>
            <a:r>
              <a:rPr lang="en-US" sz="2000"/>
              <a:t>4.  Repeat steps 2 and 3 until all maxterms have been covered.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2800"/>
              <a:t>Algorithm 3.4 -- Generating and Selecting</a:t>
            </a:r>
            <a:br>
              <a:rPr lang="en-US" sz="2800"/>
            </a:br>
            <a:r>
              <a:rPr lang="en-US" sz="2800"/>
              <a:t>Prime Implicates (Revisited)</a:t>
            </a:r>
          </a:p>
        </p:txBody>
      </p:sp>
      <p:sp>
        <p:nvSpPr>
          <p:cNvPr id="86019" name="Rectangle 3"/>
          <p:cNvSpPr>
            <a:spLocks noGrp="1" noChangeArrowheads="1"/>
          </p:cNvSpPr>
          <p:nvPr>
            <p:ph type="body" idx="1"/>
          </p:nvPr>
        </p:nvSpPr>
        <p:spPr/>
        <p:txBody>
          <a:bodyPr/>
          <a:lstStyle/>
          <a:p>
            <a:pPr>
              <a:buFontTx/>
              <a:buNone/>
            </a:pPr>
            <a:r>
              <a:rPr lang="en-US" sz="2400"/>
              <a:t>1.  Circle all prime implicates on the K-map.</a:t>
            </a:r>
          </a:p>
          <a:p>
            <a:pPr>
              <a:buFontTx/>
              <a:buNone/>
            </a:pPr>
            <a:endParaRPr lang="en-US" sz="2400"/>
          </a:p>
          <a:p>
            <a:pPr>
              <a:buFontTx/>
              <a:buNone/>
            </a:pPr>
            <a:r>
              <a:rPr lang="en-US" sz="2400"/>
              <a:t>2.  Identify and select all essential prime implicates for the cover.</a:t>
            </a:r>
          </a:p>
          <a:p>
            <a:pPr>
              <a:buFontTx/>
              <a:buNone/>
            </a:pPr>
            <a:endParaRPr lang="en-US" sz="2400"/>
          </a:p>
          <a:p>
            <a:pPr>
              <a:buFontTx/>
              <a:buNone/>
            </a:pPr>
            <a:r>
              <a:rPr lang="en-US" sz="2400"/>
              <a:t>3.  Select a minimum subset of the remaining prime implicates to complete the cover, that is, to cover those maxterms not covered by the essential prime implicates.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228600"/>
            <a:ext cx="7772400" cy="1371600"/>
          </a:xfrm>
        </p:spPr>
        <p:txBody>
          <a:bodyPr/>
          <a:lstStyle/>
          <a:p>
            <a:r>
              <a:rPr lang="en-US" sz="2400"/>
              <a:t>Example 3.17 -- Find the minimum POS form of the function</a:t>
            </a:r>
            <a:br>
              <a:rPr lang="en-US" sz="2400"/>
            </a:br>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(0,1,2,3,6,9,14)</a:t>
            </a:r>
            <a:endParaRPr lang="en-US" sz="2400"/>
          </a:p>
        </p:txBody>
      </p:sp>
      <p:graphicFrame>
        <p:nvGraphicFramePr>
          <p:cNvPr id="22531" name="Object 3"/>
          <p:cNvGraphicFramePr>
            <a:graphicFrameLocks noChangeAspect="1"/>
          </p:cNvGraphicFramePr>
          <p:nvPr/>
        </p:nvGraphicFramePr>
        <p:xfrm>
          <a:off x="533400" y="1600200"/>
          <a:ext cx="8229600" cy="4310063"/>
        </p:xfrm>
        <a:graphic>
          <a:graphicData uri="http://schemas.openxmlformats.org/presentationml/2006/ole">
            <p:oleObj spid="_x0000_s22531" name="VISIO" r:id="rId3" imgW="3973680" imgH="2081520" progId="Visio.Drawing.5">
              <p:embed/>
            </p:oleObj>
          </a:graphicData>
        </a:graphic>
      </p:graphicFrame>
      <p:sp>
        <p:nvSpPr>
          <p:cNvPr id="22534" name="Text Box 6"/>
          <p:cNvSpPr txBox="1">
            <a:spLocks noChangeArrowheads="1"/>
          </p:cNvSpPr>
          <p:nvPr/>
        </p:nvSpPr>
        <p:spPr bwMode="auto">
          <a:xfrm>
            <a:off x="2133600" y="6019800"/>
            <a:ext cx="4981575" cy="457200"/>
          </a:xfrm>
          <a:prstGeom prst="rect">
            <a:avLst/>
          </a:prstGeom>
          <a:noFill/>
          <a:ln w="9525">
            <a:noFill/>
            <a:miter lim="800000"/>
            <a:headEnd/>
            <a:tailEnd/>
          </a:ln>
          <a:effectLst/>
        </p:spPr>
        <p:txBody>
          <a:bodyPr wrap="none">
            <a:spAutoFit/>
          </a:bodyPr>
          <a:lstStyle/>
          <a:p>
            <a:r>
              <a:rPr lang="en-US" sz="2400"/>
              <a:t>Figure 3.19  K-maps for Example 3.17.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a:t>Algorithm 3.5 -- Finding MPOS of </a:t>
            </a:r>
            <a:r>
              <a:rPr lang="en-US" sz="2800" i="1"/>
              <a:t>f </a:t>
            </a:r>
            <a:r>
              <a:rPr lang="en-US" sz="2800"/>
              <a:t>from </a:t>
            </a:r>
            <a:r>
              <a:rPr lang="en-US" sz="2800" i="1"/>
              <a:t>f</a:t>
            </a:r>
            <a:r>
              <a:rPr lang="en-US" sz="2800" i="1">
                <a:sym typeface="Symbol" pitchFamily="18" charset="2"/>
              </a:rPr>
              <a:t></a:t>
            </a:r>
            <a:endParaRPr lang="en-US" sz="2800"/>
          </a:p>
        </p:txBody>
      </p:sp>
      <p:sp>
        <p:nvSpPr>
          <p:cNvPr id="87043" name="Rectangle 3"/>
          <p:cNvSpPr>
            <a:spLocks noGrp="1" noChangeArrowheads="1"/>
          </p:cNvSpPr>
          <p:nvPr>
            <p:ph type="body" idx="1"/>
          </p:nvPr>
        </p:nvSpPr>
        <p:spPr/>
        <p:txBody>
          <a:bodyPr/>
          <a:lstStyle/>
          <a:p>
            <a:pPr>
              <a:buFontTx/>
              <a:buNone/>
            </a:pPr>
            <a:r>
              <a:rPr lang="en-US" sz="2400"/>
              <a:t>1.  Plot the complement function </a:t>
            </a:r>
            <a:r>
              <a:rPr lang="en-US" sz="2400" i="1"/>
              <a:t>f</a:t>
            </a:r>
            <a:r>
              <a:rPr lang="en-US" sz="2400" i="1">
                <a:sym typeface="Symbol" pitchFamily="18" charset="2"/>
              </a:rPr>
              <a:t> </a:t>
            </a:r>
            <a:r>
              <a:rPr lang="en-US" sz="2400">
                <a:sym typeface="Symbol" pitchFamily="18" charset="2"/>
              </a:rPr>
              <a:t>on the K-map.</a:t>
            </a:r>
          </a:p>
          <a:p>
            <a:pPr>
              <a:buFontTx/>
              <a:buNone/>
            </a:pPr>
            <a:endParaRPr lang="en-US" sz="2400">
              <a:sym typeface="Symbol" pitchFamily="18" charset="2"/>
            </a:endParaRPr>
          </a:p>
          <a:p>
            <a:pPr>
              <a:buFontTx/>
              <a:buNone/>
            </a:pPr>
            <a:r>
              <a:rPr lang="en-US" sz="2400">
                <a:sym typeface="Symbol" pitchFamily="18" charset="2"/>
              </a:rPr>
              <a:t>2.  Use algorithm 3.1 or 3.2 to produce a MSOP of </a:t>
            </a:r>
            <a:r>
              <a:rPr lang="en-US" sz="2400" i="1"/>
              <a:t>f</a:t>
            </a:r>
            <a:r>
              <a:rPr lang="en-US" sz="2400" i="1">
                <a:sym typeface="Symbol" pitchFamily="18" charset="2"/>
              </a:rPr>
              <a:t>.</a:t>
            </a:r>
          </a:p>
          <a:p>
            <a:pPr>
              <a:buFontTx/>
              <a:buNone/>
            </a:pPr>
            <a:endParaRPr lang="en-US" sz="2400" i="1">
              <a:sym typeface="Symbol" pitchFamily="18" charset="2"/>
            </a:endParaRPr>
          </a:p>
          <a:p>
            <a:pPr>
              <a:buFontTx/>
              <a:buNone/>
            </a:pPr>
            <a:r>
              <a:rPr lang="en-US" sz="2400" i="1">
                <a:sym typeface="Symbol" pitchFamily="18" charset="2"/>
              </a:rPr>
              <a:t>3.  </a:t>
            </a:r>
            <a:r>
              <a:rPr lang="en-US" sz="2400">
                <a:sym typeface="Symbol" pitchFamily="18" charset="2"/>
              </a:rPr>
              <a:t>Complement </a:t>
            </a:r>
            <a:r>
              <a:rPr lang="en-US" sz="2400" i="1"/>
              <a:t>f</a:t>
            </a:r>
            <a:r>
              <a:rPr lang="en-US" sz="2400" i="1">
                <a:sym typeface="Symbol" pitchFamily="18" charset="2"/>
              </a:rPr>
              <a:t></a:t>
            </a:r>
            <a:r>
              <a:rPr lang="en-US" sz="2400">
                <a:sym typeface="Symbol" pitchFamily="18" charset="2"/>
              </a:rPr>
              <a:t> and use DeMorgan’s theorem to produce a MSOP of</a:t>
            </a:r>
            <a:r>
              <a:rPr lang="en-US" sz="2400" i="1">
                <a:sym typeface="Symbol" pitchFamily="18" charset="2"/>
              </a:rPr>
              <a:t> 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400"/>
              <a:t>Example 3.18 -- Find the MPOS of the following function using Algorithm 3.5</a:t>
            </a:r>
            <a:br>
              <a:rPr lang="en-US" sz="2400"/>
            </a:br>
            <a:r>
              <a:rPr lang="en-US" sz="2400"/>
              <a:t> </a:t>
            </a:r>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(0,1,2,3,6,9,14)</a:t>
            </a:r>
          </a:p>
        </p:txBody>
      </p:sp>
      <p:graphicFrame>
        <p:nvGraphicFramePr>
          <p:cNvPr id="23555" name="Object 3"/>
          <p:cNvGraphicFramePr>
            <a:graphicFrameLocks noChangeAspect="1"/>
          </p:cNvGraphicFramePr>
          <p:nvPr/>
        </p:nvGraphicFramePr>
        <p:xfrm>
          <a:off x="1143000" y="1600200"/>
          <a:ext cx="7010400" cy="3514725"/>
        </p:xfrm>
        <a:graphic>
          <a:graphicData uri="http://schemas.openxmlformats.org/presentationml/2006/ole">
            <p:oleObj spid="_x0000_s23555" name="VISIO" r:id="rId3" imgW="4050000" imgH="2030760" progId="Visio.Drawing.5">
              <p:embed/>
            </p:oleObj>
          </a:graphicData>
        </a:graphic>
      </p:graphicFrame>
      <p:sp>
        <p:nvSpPr>
          <p:cNvPr id="23556" name="Text Box 4"/>
          <p:cNvSpPr txBox="1">
            <a:spLocks noChangeArrowheads="1"/>
          </p:cNvSpPr>
          <p:nvPr/>
        </p:nvSpPr>
        <p:spPr bwMode="auto">
          <a:xfrm>
            <a:off x="3124200" y="4953000"/>
            <a:ext cx="3152775" cy="457200"/>
          </a:xfrm>
          <a:prstGeom prst="rect">
            <a:avLst/>
          </a:prstGeom>
          <a:noFill/>
          <a:ln w="9525">
            <a:noFill/>
            <a:miter lim="800000"/>
            <a:headEnd/>
            <a:tailEnd/>
          </a:ln>
          <a:effectLst/>
        </p:spPr>
        <p:txBody>
          <a:bodyPr wrap="none">
            <a:spAutoFit/>
          </a:bodyPr>
          <a:lstStyle/>
          <a:p>
            <a:r>
              <a:rPr lang="en-US" sz="2400"/>
              <a:t>Figure 3.20  K-map of </a:t>
            </a:r>
            <a:r>
              <a:rPr lang="en-US" sz="2400" i="1"/>
              <a:t>f</a:t>
            </a:r>
            <a:r>
              <a:rPr lang="en-US" sz="2400" i="1">
                <a:sym typeface="Symbol" pitchFamily="18" charset="2"/>
              </a:rPr>
              <a:t></a:t>
            </a:r>
          </a:p>
        </p:txBody>
      </p:sp>
      <p:sp>
        <p:nvSpPr>
          <p:cNvPr id="23561" name="Text Box 9"/>
          <p:cNvSpPr txBox="1">
            <a:spLocks noChangeArrowheads="1"/>
          </p:cNvSpPr>
          <p:nvPr/>
        </p:nvSpPr>
        <p:spPr bwMode="auto">
          <a:xfrm>
            <a:off x="2819400" y="5486400"/>
            <a:ext cx="3687763" cy="457200"/>
          </a:xfrm>
          <a:prstGeom prst="rect">
            <a:avLst/>
          </a:prstGeom>
          <a:noFill/>
          <a:ln w="9525">
            <a:noFill/>
            <a:miter lim="800000"/>
            <a:headEnd/>
            <a:tailEnd/>
          </a:ln>
          <a:effectLst/>
        </p:spPr>
        <p:txBody>
          <a:bodyPr wrap="none">
            <a:spAutoFit/>
          </a:bodyPr>
          <a:lstStyle/>
          <a:p>
            <a:r>
              <a:rPr lang="en-US" sz="2400" i="1"/>
              <a:t>f</a:t>
            </a:r>
            <a:r>
              <a:rPr lang="en-US" sz="2400" i="1">
                <a:sym typeface="Symbol" pitchFamily="18" charset="2"/>
              </a:rPr>
              <a:t> = A B  + B C D + BCD</a:t>
            </a:r>
          </a:p>
        </p:txBody>
      </p:sp>
      <p:sp>
        <p:nvSpPr>
          <p:cNvPr id="23564" name="Text Box 12"/>
          <p:cNvSpPr txBox="1">
            <a:spLocks noChangeArrowheads="1"/>
          </p:cNvSpPr>
          <p:nvPr/>
        </p:nvSpPr>
        <p:spPr bwMode="auto">
          <a:xfrm>
            <a:off x="2362200" y="6019800"/>
            <a:ext cx="5073650" cy="457200"/>
          </a:xfrm>
          <a:prstGeom prst="rect">
            <a:avLst/>
          </a:prstGeom>
          <a:noFill/>
          <a:ln w="9525">
            <a:noFill/>
            <a:miter lim="800000"/>
            <a:headEnd/>
            <a:tailEnd/>
          </a:ln>
          <a:effectLst/>
        </p:spPr>
        <p:txBody>
          <a:bodyPr wrap="none">
            <a:spAutoFit/>
          </a:bodyPr>
          <a:lstStyle/>
          <a:p>
            <a:r>
              <a:rPr lang="en-US" sz="2400" i="1"/>
              <a:t>f </a:t>
            </a:r>
            <a:r>
              <a:rPr lang="en-US" sz="2400" i="1">
                <a:sym typeface="Symbol" pitchFamily="18" charset="2"/>
              </a:rPr>
              <a:t>= </a:t>
            </a:r>
            <a:r>
              <a:rPr lang="en-US" sz="2400">
                <a:sym typeface="Symbol" pitchFamily="18" charset="2"/>
              </a:rPr>
              <a:t>(</a:t>
            </a:r>
            <a:r>
              <a:rPr lang="en-US" sz="2400" i="1">
                <a:sym typeface="Symbol" pitchFamily="18" charset="2"/>
              </a:rPr>
              <a:t>A + B</a:t>
            </a:r>
            <a:r>
              <a:rPr lang="en-US" sz="2400">
                <a:sym typeface="Symbol" pitchFamily="18" charset="2"/>
              </a:rPr>
              <a:t>)(</a:t>
            </a:r>
            <a:r>
              <a:rPr lang="en-US" sz="2400" i="1">
                <a:sym typeface="Symbol" pitchFamily="18" charset="2"/>
              </a:rPr>
              <a:t>B + C + D </a:t>
            </a:r>
            <a:r>
              <a:rPr lang="en-US" sz="2400">
                <a:sym typeface="Symbol" pitchFamily="18" charset="2"/>
              </a:rPr>
              <a:t>)(</a:t>
            </a:r>
            <a:r>
              <a:rPr lang="en-US" sz="2400" i="1">
                <a:sym typeface="Symbol" pitchFamily="18" charset="2"/>
              </a:rPr>
              <a:t>B  + C  + D</a:t>
            </a:r>
            <a:r>
              <a:rPr lang="en-US" sz="2400">
                <a:sym typeface="Symbol" pitchFamily="18" charset="2"/>
              </a:rPr>
              <a:t>)</a:t>
            </a:r>
            <a:endParaRPr lang="en-US" sz="2400" i="1">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400"/>
              <a:t>Example 3.19 -- Minimum covers of</a:t>
            </a:r>
            <a:br>
              <a:rPr lang="en-US" sz="2400"/>
            </a:br>
            <a:r>
              <a:rPr lang="en-US" sz="2400" i="1"/>
              <a:t>f(A,B,C,D)</a:t>
            </a:r>
            <a:r>
              <a:rPr lang="en-US" sz="2400"/>
              <a:t> = </a:t>
            </a:r>
            <a:r>
              <a:rPr lang="en-US" sz="2400">
                <a:sym typeface="Symbol" pitchFamily="18" charset="2"/>
              </a:rPr>
              <a:t> </a:t>
            </a:r>
            <a:r>
              <a:rPr lang="en-US" sz="2400" i="1">
                <a:sym typeface="Symbol" pitchFamily="18" charset="2"/>
              </a:rPr>
              <a:t>M</a:t>
            </a:r>
            <a:r>
              <a:rPr lang="en-US" sz="2400">
                <a:sym typeface="Symbol" pitchFamily="18" charset="2"/>
              </a:rPr>
              <a:t> (3,4,6,8,9,11,12,14) and its complement.</a:t>
            </a:r>
            <a:endParaRPr lang="en-US" sz="3200"/>
          </a:p>
        </p:txBody>
      </p:sp>
      <p:graphicFrame>
        <p:nvGraphicFramePr>
          <p:cNvPr id="24579" name="Object 3"/>
          <p:cNvGraphicFramePr>
            <a:graphicFrameLocks noChangeAspect="1"/>
          </p:cNvGraphicFramePr>
          <p:nvPr/>
        </p:nvGraphicFramePr>
        <p:xfrm>
          <a:off x="609600" y="1905000"/>
          <a:ext cx="8153400" cy="4206875"/>
        </p:xfrm>
        <a:graphic>
          <a:graphicData uri="http://schemas.openxmlformats.org/presentationml/2006/ole">
            <p:oleObj spid="_x0000_s24579" name="VISIO" r:id="rId3" imgW="3935520" imgH="2030760" progId="Visio.Drawing.5">
              <p:embed/>
            </p:oleObj>
          </a:graphicData>
        </a:graphic>
      </p:graphicFrame>
      <p:sp>
        <p:nvSpPr>
          <p:cNvPr id="24580" name="Text Box 4"/>
          <p:cNvSpPr txBox="1">
            <a:spLocks noChangeArrowheads="1"/>
          </p:cNvSpPr>
          <p:nvPr/>
        </p:nvSpPr>
        <p:spPr bwMode="auto">
          <a:xfrm>
            <a:off x="3657600" y="6019800"/>
            <a:ext cx="1589088" cy="457200"/>
          </a:xfrm>
          <a:prstGeom prst="rect">
            <a:avLst/>
          </a:prstGeom>
          <a:noFill/>
          <a:ln w="9525">
            <a:noFill/>
            <a:miter lim="800000"/>
            <a:headEnd/>
            <a:tailEnd/>
          </a:ln>
          <a:effectLst/>
        </p:spPr>
        <p:txBody>
          <a:bodyPr wrap="none">
            <a:spAutoFit/>
          </a:bodyPr>
          <a:lstStyle/>
          <a:p>
            <a:r>
              <a:rPr lang="en-US" sz="2400"/>
              <a:t>Figure 3.21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a:t>Minimization Methods</a:t>
            </a:r>
            <a:endParaRPr lang="en-US" sz="3200"/>
          </a:p>
        </p:txBody>
      </p:sp>
      <p:sp>
        <p:nvSpPr>
          <p:cNvPr id="51203" name="Rectangle 3"/>
          <p:cNvSpPr>
            <a:spLocks noGrp="1" noChangeArrowheads="1"/>
          </p:cNvSpPr>
          <p:nvPr>
            <p:ph type="body" idx="1"/>
          </p:nvPr>
        </p:nvSpPr>
        <p:spPr/>
        <p:txBody>
          <a:bodyPr/>
          <a:lstStyle/>
          <a:p>
            <a:r>
              <a:rPr lang="en-US" sz="2400"/>
              <a:t>Commonly used techniques</a:t>
            </a:r>
          </a:p>
          <a:p>
            <a:pPr lvl="1"/>
            <a:r>
              <a:rPr lang="en-US" sz="2000"/>
              <a:t>Boolean algebra postulates and theorems</a:t>
            </a:r>
          </a:p>
          <a:p>
            <a:pPr lvl="1"/>
            <a:r>
              <a:rPr lang="en-US" sz="2000"/>
              <a:t>Karnaugh maps</a:t>
            </a:r>
          </a:p>
          <a:p>
            <a:pPr lvl="1"/>
            <a:r>
              <a:rPr lang="en-US" sz="2000"/>
              <a:t>Quine-McCluskey method</a:t>
            </a:r>
          </a:p>
          <a:p>
            <a:pPr lvl="1"/>
            <a:r>
              <a:rPr lang="en-US" sz="2000"/>
              <a:t>Petrick’s method</a:t>
            </a:r>
          </a:p>
          <a:p>
            <a:pPr lvl="1"/>
            <a:r>
              <a:rPr lang="en-US" sz="2000"/>
              <a:t>Generalized concensus algorithm</a:t>
            </a:r>
          </a:p>
          <a:p>
            <a:r>
              <a:rPr lang="en-US" sz="2400"/>
              <a:t>Characteristics</a:t>
            </a:r>
          </a:p>
          <a:p>
            <a:pPr lvl="1"/>
            <a:r>
              <a:rPr lang="en-US" sz="2000"/>
              <a:t>Heuristics (suboptimal)</a:t>
            </a:r>
          </a:p>
          <a:p>
            <a:pPr lvl="1"/>
            <a:r>
              <a:rPr lang="en-US" sz="2000"/>
              <a:t>Algorithms (optimal)</a:t>
            </a:r>
          </a:p>
          <a:p>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400"/>
              <a:t>Figure 3.22  Finding a minimal POS expression</a:t>
            </a:r>
            <a:br>
              <a:rPr lang="en-US" sz="2400"/>
            </a:br>
            <a:r>
              <a:rPr lang="en-US" sz="2400"/>
              <a:t>for a 5-variable function.</a:t>
            </a:r>
            <a:endParaRPr lang="en-US" sz="3200"/>
          </a:p>
        </p:txBody>
      </p:sp>
      <p:graphicFrame>
        <p:nvGraphicFramePr>
          <p:cNvPr id="25603" name="Object 3"/>
          <p:cNvGraphicFramePr>
            <a:graphicFrameLocks noChangeAspect="1"/>
          </p:cNvGraphicFramePr>
          <p:nvPr/>
        </p:nvGraphicFramePr>
        <p:xfrm>
          <a:off x="533400" y="1752600"/>
          <a:ext cx="8077200" cy="4568825"/>
        </p:xfrm>
        <a:graphic>
          <a:graphicData uri="http://schemas.openxmlformats.org/presentationml/2006/ole">
            <p:oleObj spid="_x0000_s25603" name="VISIO" r:id="rId3" imgW="3605400" imgH="2040120" progId="Visio.Drawing.5">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2400"/>
              <a:t>Figure 3.23  Deriving POS and SOP forms of a function.</a:t>
            </a:r>
            <a:endParaRPr lang="en-US" sz="3200"/>
          </a:p>
        </p:txBody>
      </p:sp>
      <p:graphicFrame>
        <p:nvGraphicFramePr>
          <p:cNvPr id="26627" name="Object 3"/>
          <p:cNvGraphicFramePr>
            <a:graphicFrameLocks noChangeAspect="1"/>
          </p:cNvGraphicFramePr>
          <p:nvPr/>
        </p:nvGraphicFramePr>
        <p:xfrm>
          <a:off x="381000" y="2209800"/>
          <a:ext cx="8458200" cy="2921000"/>
        </p:xfrm>
        <a:graphic>
          <a:graphicData uri="http://schemas.openxmlformats.org/presentationml/2006/ole">
            <p:oleObj spid="_x0000_s26627" name="VISIO" r:id="rId3" imgW="5878800" imgH="2030760" progId="Visio.Drawing.5">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400"/>
              <a:t>Example 3.22 -- Minimizing a Function with Don’t Cares.</a:t>
            </a:r>
            <a:br>
              <a:rPr lang="en-US" sz="2400"/>
            </a:br>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(1,3,4,7,11) + </a:t>
            </a:r>
            <a:r>
              <a:rPr lang="en-US" sz="2400" i="1">
                <a:sym typeface="Symbol" pitchFamily="18" charset="2"/>
              </a:rPr>
              <a:t>d</a:t>
            </a:r>
            <a:r>
              <a:rPr lang="en-US" sz="2400">
                <a:sym typeface="Symbol" pitchFamily="18" charset="2"/>
              </a:rPr>
              <a:t>(5,12,13,14,15)</a:t>
            </a:r>
            <a:br>
              <a:rPr lang="en-US" sz="2400">
                <a:sym typeface="Symbol" pitchFamily="18" charset="2"/>
              </a:rPr>
            </a:br>
            <a:r>
              <a:rPr lang="en-US" sz="2400">
                <a:sym typeface="Symbol" pitchFamily="18" charset="2"/>
              </a:rPr>
              <a:t>= </a:t>
            </a:r>
            <a:r>
              <a:rPr lang="en-US" sz="2400" i="1">
                <a:sym typeface="Symbol" pitchFamily="18" charset="2"/>
              </a:rPr>
              <a:t>M</a:t>
            </a:r>
            <a:r>
              <a:rPr lang="en-US" sz="2400">
                <a:sym typeface="Symbol" pitchFamily="18" charset="2"/>
              </a:rPr>
              <a:t>(0,2,6,8,9,10)  </a:t>
            </a:r>
            <a:r>
              <a:rPr lang="en-US" sz="2400" i="1">
                <a:sym typeface="Symbol" pitchFamily="18" charset="2"/>
              </a:rPr>
              <a:t>D</a:t>
            </a:r>
            <a:r>
              <a:rPr lang="en-US" sz="2400">
                <a:sym typeface="Symbol" pitchFamily="18" charset="2"/>
              </a:rPr>
              <a:t>(5,12,13,14,15)</a:t>
            </a:r>
          </a:p>
        </p:txBody>
      </p:sp>
      <p:graphicFrame>
        <p:nvGraphicFramePr>
          <p:cNvPr id="27651" name="Object 3"/>
          <p:cNvGraphicFramePr>
            <a:graphicFrameLocks noChangeAspect="1"/>
          </p:cNvGraphicFramePr>
          <p:nvPr/>
        </p:nvGraphicFramePr>
        <p:xfrm>
          <a:off x="762000" y="1828800"/>
          <a:ext cx="7696200" cy="3954463"/>
        </p:xfrm>
        <a:graphic>
          <a:graphicData uri="http://schemas.openxmlformats.org/presentationml/2006/ole">
            <p:oleObj spid="_x0000_s27651" name="VISIO" r:id="rId3" imgW="3948480" imgH="2030760" progId="Visio.Drawing.5">
              <p:embed/>
            </p:oleObj>
          </a:graphicData>
        </a:graphic>
      </p:graphicFrame>
      <p:sp>
        <p:nvSpPr>
          <p:cNvPr id="27652" name="Text Box 4"/>
          <p:cNvSpPr txBox="1">
            <a:spLocks noChangeArrowheads="1"/>
          </p:cNvSpPr>
          <p:nvPr/>
        </p:nvSpPr>
        <p:spPr bwMode="auto">
          <a:xfrm>
            <a:off x="2209800" y="5867400"/>
            <a:ext cx="4981575" cy="457200"/>
          </a:xfrm>
          <a:prstGeom prst="rect">
            <a:avLst/>
          </a:prstGeom>
          <a:noFill/>
          <a:ln w="9525">
            <a:noFill/>
            <a:miter lim="800000"/>
            <a:headEnd/>
            <a:tailEnd/>
          </a:ln>
          <a:effectLst/>
        </p:spPr>
        <p:txBody>
          <a:bodyPr wrap="none">
            <a:spAutoFit/>
          </a:bodyPr>
          <a:lstStyle/>
          <a:p>
            <a:r>
              <a:rPr lang="en-US" sz="2400"/>
              <a:t>Figure 3.24  K-maps for Example 3.22.</a:t>
            </a:r>
            <a:endParaRPr lang="en-US" sz="2000"/>
          </a:p>
        </p:txBody>
      </p:sp>
      <p:sp>
        <p:nvSpPr>
          <p:cNvPr id="27653" name="Text Box 5"/>
          <p:cNvSpPr txBox="1">
            <a:spLocks noChangeArrowheads="1"/>
          </p:cNvSpPr>
          <p:nvPr/>
        </p:nvSpPr>
        <p:spPr bwMode="auto">
          <a:xfrm>
            <a:off x="2895600" y="5486400"/>
            <a:ext cx="650875" cy="396875"/>
          </a:xfrm>
          <a:prstGeom prst="rect">
            <a:avLst/>
          </a:prstGeom>
          <a:noFill/>
          <a:ln w="9525">
            <a:noFill/>
            <a:miter lim="800000"/>
            <a:headEnd/>
            <a:tailEnd/>
          </a:ln>
          <a:effectLst/>
        </p:spPr>
        <p:txBody>
          <a:bodyPr wrap="none">
            <a:spAutoFit/>
          </a:bodyPr>
          <a:lstStyle/>
          <a:p>
            <a:r>
              <a:rPr lang="en-US" sz="2000"/>
              <a:t>SOP</a:t>
            </a:r>
          </a:p>
        </p:txBody>
      </p:sp>
      <p:sp>
        <p:nvSpPr>
          <p:cNvPr id="27654" name="Text Box 6"/>
          <p:cNvSpPr txBox="1">
            <a:spLocks noChangeArrowheads="1"/>
          </p:cNvSpPr>
          <p:nvPr/>
        </p:nvSpPr>
        <p:spPr bwMode="auto">
          <a:xfrm>
            <a:off x="6629400" y="5486400"/>
            <a:ext cx="650875" cy="396875"/>
          </a:xfrm>
          <a:prstGeom prst="rect">
            <a:avLst/>
          </a:prstGeom>
          <a:noFill/>
          <a:ln w="9525">
            <a:noFill/>
            <a:miter lim="800000"/>
            <a:headEnd/>
            <a:tailEnd/>
          </a:ln>
          <a:effectLst/>
        </p:spPr>
        <p:txBody>
          <a:bodyPr wrap="none">
            <a:spAutoFit/>
          </a:bodyPr>
          <a:lstStyle/>
          <a:p>
            <a:r>
              <a:rPr lang="en-US" sz="2000"/>
              <a:t>POS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2400"/>
              <a:t>Example 3.23 -- Design a circuit to distinguish </a:t>
            </a:r>
            <a:br>
              <a:rPr lang="en-US" sz="2400"/>
            </a:br>
            <a:r>
              <a:rPr lang="en-US" sz="2400"/>
              <a:t>BCD digits </a:t>
            </a:r>
            <a:r>
              <a:rPr lang="en-US" sz="2400">
                <a:sym typeface="Symbol" pitchFamily="18" charset="2"/>
              </a:rPr>
              <a:t> 5 from those  5.</a:t>
            </a:r>
            <a:endParaRPr lang="en-US" sz="2400"/>
          </a:p>
        </p:txBody>
      </p:sp>
      <p:graphicFrame>
        <p:nvGraphicFramePr>
          <p:cNvPr id="28675" name="Object 3"/>
          <p:cNvGraphicFramePr>
            <a:graphicFrameLocks noChangeAspect="1"/>
          </p:cNvGraphicFramePr>
          <p:nvPr/>
        </p:nvGraphicFramePr>
        <p:xfrm>
          <a:off x="1524000" y="1676400"/>
          <a:ext cx="6019800" cy="4367213"/>
        </p:xfrm>
        <a:graphic>
          <a:graphicData uri="http://schemas.openxmlformats.org/presentationml/2006/ole">
            <p:oleObj spid="_x0000_s28675" name="VISIO" r:id="rId3" imgW="3237120" imgH="2348280" progId="Visio.Drawing.5">
              <p:embed/>
            </p:oleObj>
          </a:graphicData>
        </a:graphic>
      </p:graphicFrame>
      <p:sp>
        <p:nvSpPr>
          <p:cNvPr id="28676" name="Text Box 4"/>
          <p:cNvSpPr txBox="1">
            <a:spLocks noChangeArrowheads="1"/>
          </p:cNvSpPr>
          <p:nvPr/>
        </p:nvSpPr>
        <p:spPr bwMode="auto">
          <a:xfrm>
            <a:off x="2133600" y="6019800"/>
            <a:ext cx="5603875" cy="457200"/>
          </a:xfrm>
          <a:prstGeom prst="rect">
            <a:avLst/>
          </a:prstGeom>
          <a:noFill/>
          <a:ln w="9525">
            <a:noFill/>
            <a:miter lim="800000"/>
            <a:headEnd/>
            <a:tailEnd/>
          </a:ln>
          <a:effectLst/>
        </p:spPr>
        <p:txBody>
          <a:bodyPr wrap="none">
            <a:spAutoFit/>
          </a:bodyPr>
          <a:lstStyle/>
          <a:p>
            <a:r>
              <a:rPr lang="en-US" sz="2400"/>
              <a:t>Figure 3.25 -- block diagram and truth table.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400"/>
              <a:t>Example 3.23 (concluded)</a:t>
            </a:r>
          </a:p>
        </p:txBody>
      </p:sp>
      <p:graphicFrame>
        <p:nvGraphicFramePr>
          <p:cNvPr id="29699" name="Object 3"/>
          <p:cNvGraphicFramePr>
            <a:graphicFrameLocks noChangeAspect="1"/>
          </p:cNvGraphicFramePr>
          <p:nvPr/>
        </p:nvGraphicFramePr>
        <p:xfrm>
          <a:off x="990600" y="1524000"/>
          <a:ext cx="7467600" cy="3838575"/>
        </p:xfrm>
        <a:graphic>
          <a:graphicData uri="http://schemas.openxmlformats.org/presentationml/2006/ole">
            <p:oleObj spid="_x0000_s29699" name="VISIO" r:id="rId3" imgW="3948480" imgH="2030760" progId="Visio.Drawing.5">
              <p:embed/>
            </p:oleObj>
          </a:graphicData>
        </a:graphic>
      </p:graphicFrame>
      <p:sp>
        <p:nvSpPr>
          <p:cNvPr id="29700" name="Text Box 4"/>
          <p:cNvSpPr txBox="1">
            <a:spLocks noChangeArrowheads="1"/>
          </p:cNvSpPr>
          <p:nvPr/>
        </p:nvSpPr>
        <p:spPr bwMode="auto">
          <a:xfrm>
            <a:off x="1905000" y="5410200"/>
            <a:ext cx="5900738" cy="396875"/>
          </a:xfrm>
          <a:prstGeom prst="rect">
            <a:avLst/>
          </a:prstGeom>
          <a:noFill/>
          <a:ln w="9525">
            <a:noFill/>
            <a:miter lim="800000"/>
            <a:headEnd/>
            <a:tailEnd/>
          </a:ln>
          <a:effectLst/>
        </p:spPr>
        <p:txBody>
          <a:bodyPr wrap="none">
            <a:spAutoFit/>
          </a:bodyPr>
          <a:lstStyle/>
          <a:p>
            <a:r>
              <a:rPr lang="en-US" sz="2000"/>
              <a:t>Figure 3.26  Use of don’t cares for SOP and POS forms.</a:t>
            </a:r>
          </a:p>
        </p:txBody>
      </p:sp>
      <p:sp>
        <p:nvSpPr>
          <p:cNvPr id="29701" name="Text Box 5"/>
          <p:cNvSpPr txBox="1">
            <a:spLocks noChangeArrowheads="1"/>
          </p:cNvSpPr>
          <p:nvPr/>
        </p:nvSpPr>
        <p:spPr bwMode="auto">
          <a:xfrm>
            <a:off x="3200400" y="5029200"/>
            <a:ext cx="876300" cy="396875"/>
          </a:xfrm>
          <a:prstGeom prst="rect">
            <a:avLst/>
          </a:prstGeom>
          <a:noFill/>
          <a:ln w="9525">
            <a:noFill/>
            <a:miter lim="800000"/>
            <a:headEnd/>
            <a:tailEnd/>
          </a:ln>
          <a:effectLst/>
        </p:spPr>
        <p:txBody>
          <a:bodyPr wrap="none">
            <a:spAutoFit/>
          </a:bodyPr>
          <a:lstStyle/>
          <a:p>
            <a:r>
              <a:rPr lang="en-US" sz="2000"/>
              <a:t>MSOP</a:t>
            </a:r>
          </a:p>
        </p:txBody>
      </p:sp>
      <p:sp>
        <p:nvSpPr>
          <p:cNvPr id="29702" name="Text Box 6"/>
          <p:cNvSpPr txBox="1">
            <a:spLocks noChangeArrowheads="1"/>
          </p:cNvSpPr>
          <p:nvPr/>
        </p:nvSpPr>
        <p:spPr bwMode="auto">
          <a:xfrm>
            <a:off x="6781800" y="5029200"/>
            <a:ext cx="876300" cy="396875"/>
          </a:xfrm>
          <a:prstGeom prst="rect">
            <a:avLst/>
          </a:prstGeom>
          <a:noFill/>
          <a:ln w="9525">
            <a:noFill/>
            <a:miter lim="800000"/>
            <a:headEnd/>
            <a:tailEnd/>
          </a:ln>
          <a:effectLst/>
        </p:spPr>
        <p:txBody>
          <a:bodyPr wrap="none">
            <a:spAutoFit/>
          </a:bodyPr>
          <a:lstStyle/>
          <a:p>
            <a:r>
              <a:rPr lang="en-US" sz="2000"/>
              <a:t>MPOS</a:t>
            </a:r>
          </a:p>
        </p:txBody>
      </p:sp>
      <p:sp>
        <p:nvSpPr>
          <p:cNvPr id="29703" name="Text Box 7"/>
          <p:cNvSpPr txBox="1">
            <a:spLocks noChangeArrowheads="1"/>
          </p:cNvSpPr>
          <p:nvPr/>
        </p:nvSpPr>
        <p:spPr bwMode="auto">
          <a:xfrm>
            <a:off x="685800" y="5943600"/>
            <a:ext cx="3636963" cy="457200"/>
          </a:xfrm>
          <a:prstGeom prst="rect">
            <a:avLst/>
          </a:prstGeom>
          <a:noFill/>
          <a:ln w="9525">
            <a:noFill/>
            <a:miter lim="800000"/>
            <a:headEnd/>
            <a:tailEnd/>
          </a:ln>
          <a:effectLst/>
        </p:spPr>
        <p:txBody>
          <a:bodyPr wrap="none">
            <a:spAutoFit/>
          </a:bodyPr>
          <a:lstStyle/>
          <a:p>
            <a:r>
              <a:rPr lang="en-US" sz="2400" i="1"/>
              <a:t>f(A,B,C,D) = A + BD + BC</a:t>
            </a:r>
            <a:r>
              <a:rPr lang="en-US" sz="2400"/>
              <a:t>;</a:t>
            </a:r>
            <a:endParaRPr lang="en-US" sz="1400" i="1"/>
          </a:p>
        </p:txBody>
      </p:sp>
      <p:sp>
        <p:nvSpPr>
          <p:cNvPr id="29704" name="Text Box 8"/>
          <p:cNvSpPr txBox="1">
            <a:spLocks noChangeArrowheads="1"/>
          </p:cNvSpPr>
          <p:nvPr/>
        </p:nvSpPr>
        <p:spPr bwMode="auto">
          <a:xfrm>
            <a:off x="4419600" y="5943600"/>
            <a:ext cx="4318000" cy="457200"/>
          </a:xfrm>
          <a:prstGeom prst="rect">
            <a:avLst/>
          </a:prstGeom>
          <a:noFill/>
          <a:ln w="9525">
            <a:noFill/>
            <a:miter lim="800000"/>
            <a:headEnd/>
            <a:tailEnd/>
          </a:ln>
          <a:effectLst/>
        </p:spPr>
        <p:txBody>
          <a:bodyPr wrap="none">
            <a:spAutoFit/>
          </a:bodyPr>
          <a:lstStyle/>
          <a:p>
            <a:r>
              <a:rPr lang="en-US" sz="2400" i="1"/>
              <a:t>f(A,B,C,D) = (A + B)(A + C +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2800"/>
              <a:t>Timing Hazards in Combinational Logic Circuits</a:t>
            </a:r>
          </a:p>
        </p:txBody>
      </p:sp>
      <p:sp>
        <p:nvSpPr>
          <p:cNvPr id="88067" name="Rectangle 3"/>
          <p:cNvSpPr>
            <a:spLocks noGrp="1" noChangeArrowheads="1"/>
          </p:cNvSpPr>
          <p:nvPr>
            <p:ph type="body" idx="1"/>
          </p:nvPr>
        </p:nvSpPr>
        <p:spPr/>
        <p:txBody>
          <a:bodyPr/>
          <a:lstStyle/>
          <a:p>
            <a:r>
              <a:rPr lang="en-US" sz="2400" i="1"/>
              <a:t>Hazards </a:t>
            </a:r>
            <a:r>
              <a:rPr lang="en-US" sz="2400"/>
              <a:t>are undesirable changes in the output of a combinational logic circuit caused by unequal gate propagation delays.</a:t>
            </a:r>
          </a:p>
          <a:p>
            <a:r>
              <a:rPr lang="en-US" sz="2400" i="1"/>
              <a:t>Static hazard</a:t>
            </a:r>
            <a:r>
              <a:rPr lang="en-US" sz="2400"/>
              <a:t> (glitch) -- the output momentarily changes from the correct or static state</a:t>
            </a:r>
          </a:p>
          <a:p>
            <a:pPr lvl="1"/>
            <a:r>
              <a:rPr lang="en-US" sz="2000" i="1"/>
              <a:t>Static 1 hazard -- </a:t>
            </a:r>
            <a:r>
              <a:rPr lang="en-US" sz="2000"/>
              <a:t>the output changes from 1 to 0 and back to 1</a:t>
            </a:r>
          </a:p>
          <a:p>
            <a:pPr lvl="1"/>
            <a:r>
              <a:rPr lang="en-US" sz="2000" i="1"/>
              <a:t>Static 0 hazard</a:t>
            </a:r>
            <a:r>
              <a:rPr lang="en-US" sz="2000"/>
              <a:t> -- the output changes from 0 to 1 and back to 0</a:t>
            </a:r>
          </a:p>
          <a:p>
            <a:r>
              <a:rPr lang="en-US" sz="2400" i="1"/>
              <a:t>Dynamic hazard</a:t>
            </a:r>
            <a:r>
              <a:rPr lang="en-US" sz="2400"/>
              <a:t> (bounce) -- the output changes multiple times during a change of state</a:t>
            </a:r>
          </a:p>
          <a:p>
            <a:pPr lvl="1"/>
            <a:r>
              <a:rPr lang="en-US" sz="2000" i="1"/>
              <a:t>Dynamic 0 to 1 hazard</a:t>
            </a:r>
            <a:r>
              <a:rPr lang="en-US" sz="2000"/>
              <a:t> -- the output changes from 0 to 1 to 0 to 1</a:t>
            </a:r>
          </a:p>
          <a:p>
            <a:pPr lvl="1"/>
            <a:r>
              <a:rPr lang="en-US" sz="2000" i="1"/>
              <a:t>Dynamic 1 to 0 hazard</a:t>
            </a:r>
            <a:r>
              <a:rPr lang="en-US" sz="2000"/>
              <a:t> -- the output changes from 1 to 0 to 1 to 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400"/>
              <a:t>Figure 3.27 (a)--(b)  Illustration of a static hazard.</a:t>
            </a:r>
            <a:endParaRPr lang="en-US" sz="3200"/>
          </a:p>
        </p:txBody>
      </p:sp>
      <p:graphicFrame>
        <p:nvGraphicFramePr>
          <p:cNvPr id="30724" name="Object 4"/>
          <p:cNvGraphicFramePr>
            <a:graphicFrameLocks noChangeAspect="1"/>
          </p:cNvGraphicFramePr>
          <p:nvPr/>
        </p:nvGraphicFramePr>
        <p:xfrm>
          <a:off x="457200" y="2438400"/>
          <a:ext cx="8077200" cy="3584575"/>
        </p:xfrm>
        <a:graphic>
          <a:graphicData uri="http://schemas.openxmlformats.org/presentationml/2006/ole">
            <p:oleObj spid="_x0000_s30724" name="VISIO" r:id="rId3" imgW="4202280" imgH="1865520" progId="Visio.Drawing.5">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400"/>
              <a:t>Figure 3.27 (c)  Illustration of a static hazard (con’t)</a:t>
            </a:r>
            <a:endParaRPr lang="en-US" sz="3200"/>
          </a:p>
        </p:txBody>
      </p:sp>
      <p:graphicFrame>
        <p:nvGraphicFramePr>
          <p:cNvPr id="31748" name="Object 4"/>
          <p:cNvGraphicFramePr>
            <a:graphicFrameLocks noChangeAspect="1"/>
          </p:cNvGraphicFramePr>
          <p:nvPr/>
        </p:nvGraphicFramePr>
        <p:xfrm>
          <a:off x="990600" y="1600200"/>
          <a:ext cx="7239000" cy="4598988"/>
        </p:xfrm>
        <a:graphic>
          <a:graphicData uri="http://schemas.openxmlformats.org/presentationml/2006/ole">
            <p:oleObj spid="_x0000_s31748" name="VISIO" r:id="rId3" imgW="4202280" imgH="2779920" progId="Visio.Drawing.5">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400"/>
              <a:t>Figure 3.27 (d)  Illustration of a static hazard (con’t).</a:t>
            </a:r>
            <a:endParaRPr lang="en-US" sz="3200"/>
          </a:p>
        </p:txBody>
      </p:sp>
      <p:graphicFrame>
        <p:nvGraphicFramePr>
          <p:cNvPr id="32771" name="Object 3"/>
          <p:cNvGraphicFramePr>
            <a:graphicFrameLocks noChangeAspect="1"/>
          </p:cNvGraphicFramePr>
          <p:nvPr/>
        </p:nvGraphicFramePr>
        <p:xfrm>
          <a:off x="685800" y="1524000"/>
          <a:ext cx="7772400" cy="5141913"/>
        </p:xfrm>
        <a:graphic>
          <a:graphicData uri="http://schemas.openxmlformats.org/presentationml/2006/ole">
            <p:oleObj spid="_x0000_s32771" name="VISIO" r:id="rId3" imgW="4202280" imgH="2779920" progId="Visio.Drawing.5">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400"/>
              <a:t>Figure 3.28  Identifying hazards on a K-map.</a:t>
            </a:r>
            <a:endParaRPr lang="en-US" sz="3200"/>
          </a:p>
        </p:txBody>
      </p:sp>
      <p:graphicFrame>
        <p:nvGraphicFramePr>
          <p:cNvPr id="33795" name="Object 3"/>
          <p:cNvGraphicFramePr>
            <a:graphicFrameLocks noChangeAspect="1"/>
          </p:cNvGraphicFramePr>
          <p:nvPr/>
        </p:nvGraphicFramePr>
        <p:xfrm>
          <a:off x="228600" y="2362200"/>
          <a:ext cx="8610600" cy="3341688"/>
        </p:xfrm>
        <a:graphic>
          <a:graphicData uri="http://schemas.openxmlformats.org/presentationml/2006/ole">
            <p:oleObj spid="_x0000_s33795" name="VISIO" r:id="rId3" imgW="3300480" imgH="1332360" progId="Visio.Drawing.5">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2800"/>
              <a:t>Minimum SOP and POS Representations</a:t>
            </a:r>
          </a:p>
        </p:txBody>
      </p:sp>
      <p:sp>
        <p:nvSpPr>
          <p:cNvPr id="69635" name="Rectangle 3"/>
          <p:cNvSpPr>
            <a:spLocks noGrp="1" noChangeArrowheads="1"/>
          </p:cNvSpPr>
          <p:nvPr>
            <p:ph type="body" idx="1"/>
          </p:nvPr>
        </p:nvSpPr>
        <p:spPr/>
        <p:txBody>
          <a:bodyPr/>
          <a:lstStyle/>
          <a:p>
            <a:r>
              <a:rPr lang="en-US" sz="2000"/>
              <a:t>The </a:t>
            </a:r>
            <a:r>
              <a:rPr lang="en-US" sz="2000" i="1"/>
              <a:t>minimum sum of products (MSOP)</a:t>
            </a:r>
            <a:r>
              <a:rPr lang="en-US" sz="2000"/>
              <a:t> of a function, </a:t>
            </a:r>
            <a:r>
              <a:rPr lang="en-US" sz="2000" i="1"/>
              <a:t>f</a:t>
            </a:r>
            <a:r>
              <a:rPr lang="en-US" sz="2000"/>
              <a:t>, is a SOP representation of </a:t>
            </a:r>
            <a:r>
              <a:rPr lang="en-US" sz="2000" i="1"/>
              <a:t>f</a:t>
            </a:r>
            <a:r>
              <a:rPr lang="en-US" sz="2000"/>
              <a:t> that contains the fewest number of product terms and fewest number of literals of any SOP representation of </a:t>
            </a:r>
            <a:r>
              <a:rPr lang="en-US" sz="2000" i="1"/>
              <a:t>f</a:t>
            </a:r>
            <a:r>
              <a:rPr lang="en-US" sz="2000"/>
              <a:t>.</a:t>
            </a:r>
          </a:p>
          <a:p>
            <a:r>
              <a:rPr lang="en-US" sz="2000" i="1"/>
              <a:t>Example -- f(a,b,c,d) = </a:t>
            </a:r>
            <a:r>
              <a:rPr lang="en-US" sz="2000">
                <a:sym typeface="Symbol" pitchFamily="18" charset="2"/>
              </a:rPr>
              <a:t></a:t>
            </a:r>
            <a:r>
              <a:rPr lang="en-US" sz="2000" i="1">
                <a:sym typeface="Symbol" pitchFamily="18" charset="2"/>
              </a:rPr>
              <a:t>m</a:t>
            </a:r>
            <a:r>
              <a:rPr lang="en-US" sz="2000">
                <a:sym typeface="Symbol" pitchFamily="18" charset="2"/>
              </a:rPr>
              <a:t>(3,7,11,12,13,14,15) = </a:t>
            </a:r>
            <a:r>
              <a:rPr lang="en-US" sz="2000" i="1">
                <a:sym typeface="Symbol" pitchFamily="18" charset="2"/>
              </a:rPr>
              <a:t>ab + acd + acd          		           = </a:t>
            </a:r>
            <a:r>
              <a:rPr lang="en-US" sz="2000" i="1"/>
              <a:t>ab + cd</a:t>
            </a:r>
          </a:p>
          <a:p>
            <a:endParaRPr lang="en-US" sz="2000" i="1"/>
          </a:p>
          <a:p>
            <a:r>
              <a:rPr lang="en-US" sz="2000"/>
              <a:t>The </a:t>
            </a:r>
            <a:r>
              <a:rPr lang="en-US" sz="2000" i="1"/>
              <a:t>minimum product of sums (MPOS) </a:t>
            </a:r>
            <a:r>
              <a:rPr lang="en-US" sz="2000"/>
              <a:t>of a function, </a:t>
            </a:r>
            <a:r>
              <a:rPr lang="en-US" sz="2000" i="1"/>
              <a:t>f</a:t>
            </a:r>
            <a:r>
              <a:rPr lang="en-US" sz="2000"/>
              <a:t>, is a POS representation of </a:t>
            </a:r>
            <a:r>
              <a:rPr lang="en-US" sz="2000" i="1"/>
              <a:t>f</a:t>
            </a:r>
            <a:r>
              <a:rPr lang="en-US" sz="2000"/>
              <a:t> that contains the fewest number of sum terms and the fewest number of literals of any POS representation of </a:t>
            </a:r>
            <a:r>
              <a:rPr lang="en-US" sz="2000" i="1"/>
              <a:t>f.</a:t>
            </a:r>
            <a:endParaRPr lang="en-US" sz="2000"/>
          </a:p>
          <a:p>
            <a:r>
              <a:rPr lang="en-US" sz="2000" i="1"/>
              <a:t>Example -- f(a,b,c,d) = </a:t>
            </a:r>
            <a:r>
              <a:rPr lang="en-US" sz="2000">
                <a:sym typeface="Symbol" pitchFamily="18" charset="2"/>
              </a:rPr>
              <a:t></a:t>
            </a:r>
            <a:r>
              <a:rPr lang="en-US" sz="2000" i="1">
                <a:sym typeface="Symbol" pitchFamily="18" charset="2"/>
              </a:rPr>
              <a:t>M</a:t>
            </a:r>
            <a:r>
              <a:rPr lang="en-US" sz="2000">
                <a:sym typeface="Symbol" pitchFamily="18" charset="2"/>
              </a:rPr>
              <a:t>(0,1,2,4,5,6,8,9,10)                                                     	  	           = </a:t>
            </a:r>
            <a:r>
              <a:rPr lang="en-US" sz="2000" i="1">
                <a:sym typeface="Symbol" pitchFamily="18" charset="2"/>
              </a:rPr>
              <a:t>(a + c)(a + d)(a + b + d)(b + c + d)               		           = (a +c)(a + d)(b + c)(b + 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2400"/>
              <a:t>Figure 3.29  Hazard-free network.</a:t>
            </a:r>
            <a:endParaRPr lang="en-US" sz="3200"/>
          </a:p>
        </p:txBody>
      </p:sp>
      <p:graphicFrame>
        <p:nvGraphicFramePr>
          <p:cNvPr id="34820" name="Object 4"/>
          <p:cNvGraphicFramePr>
            <a:graphicFrameLocks noChangeAspect="1"/>
          </p:cNvGraphicFramePr>
          <p:nvPr/>
        </p:nvGraphicFramePr>
        <p:xfrm>
          <a:off x="1676400" y="2057400"/>
          <a:ext cx="5943600" cy="3657600"/>
        </p:xfrm>
        <a:graphic>
          <a:graphicData uri="http://schemas.openxmlformats.org/presentationml/2006/ole">
            <p:oleObj spid="_x0000_s34820" name="VISIO" r:id="rId3" imgW="1980000" imgH="1162440" progId="Visio.Drawing.5">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2400"/>
              <a:t>Figure 3.30 (a)--(b)   Example of a static-0 hazard.</a:t>
            </a:r>
            <a:endParaRPr lang="en-US" sz="3200"/>
          </a:p>
        </p:txBody>
      </p:sp>
      <p:graphicFrame>
        <p:nvGraphicFramePr>
          <p:cNvPr id="35844" name="Object 4"/>
          <p:cNvGraphicFramePr>
            <a:graphicFrameLocks noChangeAspect="1"/>
          </p:cNvGraphicFramePr>
          <p:nvPr/>
        </p:nvGraphicFramePr>
        <p:xfrm>
          <a:off x="457200" y="1931988"/>
          <a:ext cx="8382000" cy="4368800"/>
        </p:xfrm>
        <a:graphic>
          <a:graphicData uri="http://schemas.openxmlformats.org/presentationml/2006/ole">
            <p:oleObj spid="_x0000_s35844" name="VISIO" r:id="rId3" imgW="3922920" imgH="2045160" progId="Visio.Drawing.5">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400"/>
              <a:t>Figure 3.30 (c)--(d)  Example of a static-0 hazard (con’t).</a:t>
            </a:r>
            <a:endParaRPr lang="en-US" sz="3200"/>
          </a:p>
        </p:txBody>
      </p:sp>
      <p:graphicFrame>
        <p:nvGraphicFramePr>
          <p:cNvPr id="36867" name="Object 3"/>
          <p:cNvGraphicFramePr>
            <a:graphicFrameLocks noChangeAspect="1"/>
          </p:cNvGraphicFramePr>
          <p:nvPr/>
        </p:nvGraphicFramePr>
        <p:xfrm>
          <a:off x="533400" y="1905000"/>
          <a:ext cx="8229600" cy="4152900"/>
        </p:xfrm>
        <a:graphic>
          <a:graphicData uri="http://schemas.openxmlformats.org/presentationml/2006/ole">
            <p:oleObj spid="_x0000_s36867" name="VISIO" r:id="rId3" imgW="3922920" imgH="1980000" progId="Visio.Drawing.5">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400"/>
              <a:t>Figure 3.31  Dynamic hazards.</a:t>
            </a:r>
            <a:endParaRPr lang="en-US" sz="3200"/>
          </a:p>
        </p:txBody>
      </p:sp>
      <p:graphicFrame>
        <p:nvGraphicFramePr>
          <p:cNvPr id="37891" name="Object 3"/>
          <p:cNvGraphicFramePr>
            <a:graphicFrameLocks noChangeAspect="1"/>
          </p:cNvGraphicFramePr>
          <p:nvPr/>
        </p:nvGraphicFramePr>
        <p:xfrm>
          <a:off x="914400" y="3200400"/>
          <a:ext cx="7467600" cy="1371600"/>
        </p:xfrm>
        <a:graphic>
          <a:graphicData uri="http://schemas.openxmlformats.org/presentationml/2006/ole">
            <p:oleObj spid="_x0000_s37891" name="VISIO" r:id="rId3" imgW="3110040" imgH="621000" progId="Visio.Drawing.5">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2800"/>
              <a:t>Quine-McCluskey Minimization Method</a:t>
            </a:r>
          </a:p>
        </p:txBody>
      </p:sp>
      <p:sp>
        <p:nvSpPr>
          <p:cNvPr id="89091" name="Rectangle 3"/>
          <p:cNvSpPr>
            <a:spLocks noGrp="1" noChangeArrowheads="1"/>
          </p:cNvSpPr>
          <p:nvPr>
            <p:ph type="body" idx="1"/>
          </p:nvPr>
        </p:nvSpPr>
        <p:spPr/>
        <p:txBody>
          <a:bodyPr/>
          <a:lstStyle/>
          <a:p>
            <a:r>
              <a:rPr lang="en-US" sz="2400"/>
              <a:t>Advantages over K-maps</a:t>
            </a:r>
          </a:p>
          <a:p>
            <a:pPr lvl="1"/>
            <a:r>
              <a:rPr lang="en-US" sz="2000"/>
              <a:t>Can be computerized</a:t>
            </a:r>
          </a:p>
          <a:p>
            <a:pPr lvl="1"/>
            <a:r>
              <a:rPr lang="en-US" sz="2000"/>
              <a:t>Can handle functions of more than six variables</a:t>
            </a:r>
          </a:p>
          <a:p>
            <a:r>
              <a:rPr lang="en-US" sz="2400"/>
              <a:t>Overview of the method</a:t>
            </a:r>
          </a:p>
          <a:p>
            <a:pPr lvl="1"/>
            <a:r>
              <a:rPr lang="en-US" sz="2000"/>
              <a:t>Given the minterms of a function</a:t>
            </a:r>
          </a:p>
          <a:p>
            <a:pPr lvl="1"/>
            <a:r>
              <a:rPr lang="en-US" sz="2000"/>
              <a:t>Find all prime implicants (steps 1 and 2)</a:t>
            </a:r>
          </a:p>
          <a:p>
            <a:pPr lvl="2"/>
            <a:r>
              <a:rPr lang="en-US" sz="1800"/>
              <a:t>Partition minterms into groups according to the number of 1’s</a:t>
            </a:r>
          </a:p>
          <a:p>
            <a:pPr lvl="2"/>
            <a:r>
              <a:rPr lang="en-US" sz="1800"/>
              <a:t>Exhaustively search for prime implicants</a:t>
            </a:r>
          </a:p>
          <a:p>
            <a:pPr lvl="1"/>
            <a:r>
              <a:rPr lang="en-US" sz="2000"/>
              <a:t>Find a minimum prime implicant cover (steps 3 and 4)</a:t>
            </a:r>
          </a:p>
          <a:p>
            <a:pPr lvl="2"/>
            <a:r>
              <a:rPr lang="en-US" sz="1800"/>
              <a:t>Construct a prime implicant chart</a:t>
            </a:r>
          </a:p>
          <a:p>
            <a:pPr lvl="2"/>
            <a:r>
              <a:rPr lang="en-US" sz="1800"/>
              <a:t>Select the minimum number of prime implicants</a:t>
            </a:r>
          </a:p>
          <a:p>
            <a:pPr lvl="1"/>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400"/>
              <a:t>Example 3.24 -- Use the Q-M method to find the </a:t>
            </a:r>
            <a:br>
              <a:rPr lang="en-US" sz="2400"/>
            </a:br>
            <a:r>
              <a:rPr lang="en-US" sz="2400"/>
              <a:t>MSOP of the function</a:t>
            </a:r>
            <a:r>
              <a:rPr lang="en-US" sz="2800"/>
              <a:t/>
            </a:r>
            <a:br>
              <a:rPr lang="en-US" sz="2800"/>
            </a:br>
            <a:r>
              <a:rPr lang="en-US" sz="2800" i="1"/>
              <a:t>f(A,B,C,D) = </a:t>
            </a:r>
            <a:r>
              <a:rPr lang="en-US" sz="2800">
                <a:sym typeface="Symbol" pitchFamily="18" charset="2"/>
              </a:rPr>
              <a:t></a:t>
            </a:r>
            <a:r>
              <a:rPr lang="en-US" sz="2800" i="1"/>
              <a:t>m</a:t>
            </a:r>
            <a:r>
              <a:rPr lang="en-US" sz="2800"/>
              <a:t>(2,4,6,8,9,10,12,13,15)</a:t>
            </a:r>
          </a:p>
        </p:txBody>
      </p:sp>
      <p:graphicFrame>
        <p:nvGraphicFramePr>
          <p:cNvPr id="38915" name="Object 3"/>
          <p:cNvGraphicFramePr>
            <a:graphicFrameLocks noChangeAspect="1"/>
          </p:cNvGraphicFramePr>
          <p:nvPr/>
        </p:nvGraphicFramePr>
        <p:xfrm>
          <a:off x="2590800" y="2057400"/>
          <a:ext cx="4267200" cy="3976688"/>
        </p:xfrm>
        <a:graphic>
          <a:graphicData uri="http://schemas.openxmlformats.org/presentationml/2006/ole">
            <p:oleObj spid="_x0000_s38915" name="VISIO" r:id="rId3" imgW="2055960" imgH="1916280" progId="Visio.Drawing.5">
              <p:embed/>
            </p:oleObj>
          </a:graphicData>
        </a:graphic>
      </p:graphicFrame>
      <p:sp>
        <p:nvSpPr>
          <p:cNvPr id="38916" name="Text Box 4"/>
          <p:cNvSpPr txBox="1">
            <a:spLocks noChangeArrowheads="1"/>
          </p:cNvSpPr>
          <p:nvPr/>
        </p:nvSpPr>
        <p:spPr bwMode="auto">
          <a:xfrm>
            <a:off x="2743200" y="6172200"/>
            <a:ext cx="4038600" cy="396875"/>
          </a:xfrm>
          <a:prstGeom prst="rect">
            <a:avLst/>
          </a:prstGeom>
          <a:noFill/>
          <a:ln w="9525">
            <a:noFill/>
            <a:miter lim="800000"/>
            <a:headEnd/>
            <a:tailEnd/>
          </a:ln>
          <a:effectLst/>
        </p:spPr>
        <p:txBody>
          <a:bodyPr wrap="none">
            <a:spAutoFit/>
          </a:bodyPr>
          <a:lstStyle/>
          <a:p>
            <a:r>
              <a:rPr lang="en-US" sz="2000"/>
              <a:t>Figure 3.32  K-map for example 3.30.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800"/>
              <a:t>Step 1 -- List Prime Implicants in Groups</a:t>
            </a:r>
            <a:br>
              <a:rPr lang="en-US" sz="2800"/>
            </a:br>
            <a:r>
              <a:rPr lang="en-US" sz="2800"/>
              <a:t>(Example 3.24)</a:t>
            </a:r>
            <a:endParaRPr lang="en-US"/>
          </a:p>
        </p:txBody>
      </p:sp>
      <p:pic>
        <p:nvPicPr>
          <p:cNvPr id="93187" name="Picture 3" descr="D:\digital_logic_slides\ch3\qmp212.GIF"/>
          <p:cNvPicPr>
            <a:picLocks noChangeAspect="1" noChangeArrowheads="1"/>
          </p:cNvPicPr>
          <p:nvPr/>
        </p:nvPicPr>
        <p:blipFill>
          <a:blip r:embed="rId2" cstate="print"/>
          <a:srcRect/>
          <a:stretch>
            <a:fillRect/>
          </a:stretch>
        </p:blipFill>
        <p:spPr bwMode="auto">
          <a:xfrm>
            <a:off x="2057400" y="1828800"/>
            <a:ext cx="4876800" cy="3482975"/>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z="2800"/>
              <a:t>Step 2 -- Generate Prime Implicants (Example 3.24)</a:t>
            </a:r>
          </a:p>
        </p:txBody>
      </p:sp>
      <p:pic>
        <p:nvPicPr>
          <p:cNvPr id="94211" name="Picture 3" descr="D:\digital_logic_slides\ch3\qmp213.GIF"/>
          <p:cNvPicPr>
            <a:picLocks noChangeAspect="1" noChangeArrowheads="1"/>
          </p:cNvPicPr>
          <p:nvPr/>
        </p:nvPicPr>
        <p:blipFill>
          <a:blip r:embed="rId2" cstate="print"/>
          <a:srcRect/>
          <a:stretch>
            <a:fillRect/>
          </a:stretch>
        </p:blipFill>
        <p:spPr bwMode="auto">
          <a:xfrm>
            <a:off x="1524000" y="1752600"/>
            <a:ext cx="6348413" cy="316388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2800"/>
              <a:t>Step 3 -- Prime Implicant Chart (Example 3.24)</a:t>
            </a:r>
          </a:p>
        </p:txBody>
      </p:sp>
      <p:graphicFrame>
        <p:nvGraphicFramePr>
          <p:cNvPr id="90115" name="Object 3"/>
          <p:cNvGraphicFramePr>
            <a:graphicFrameLocks noChangeAspect="1"/>
          </p:cNvGraphicFramePr>
          <p:nvPr/>
        </p:nvGraphicFramePr>
        <p:xfrm>
          <a:off x="1524000" y="1676400"/>
          <a:ext cx="5397500" cy="4457700"/>
        </p:xfrm>
        <a:graphic>
          <a:graphicData uri="http://schemas.openxmlformats.org/presentationml/2006/ole">
            <p:oleObj spid="_x0000_s90115" name="VISIO" r:id="rId3" imgW="2259360" imgH="1865520" progId="Visio.Drawing.5">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2800"/>
              <a:t>Step 4 -- Reduced Prime Implicant Chart</a:t>
            </a:r>
            <a:br>
              <a:rPr lang="en-US" sz="2800"/>
            </a:br>
            <a:r>
              <a:rPr lang="en-US" sz="2800"/>
              <a:t>(Example 3.24)</a:t>
            </a:r>
          </a:p>
        </p:txBody>
      </p:sp>
      <p:graphicFrame>
        <p:nvGraphicFramePr>
          <p:cNvPr id="91139" name="Object 3"/>
          <p:cNvGraphicFramePr>
            <a:graphicFrameLocks noChangeAspect="1"/>
          </p:cNvGraphicFramePr>
          <p:nvPr/>
        </p:nvGraphicFramePr>
        <p:xfrm>
          <a:off x="2438400" y="1905000"/>
          <a:ext cx="3892550" cy="3962400"/>
        </p:xfrm>
        <a:graphic>
          <a:graphicData uri="http://schemas.openxmlformats.org/presentationml/2006/ole">
            <p:oleObj spid="_x0000_s91139" name="VISIO" r:id="rId3" imgW="1294200" imgH="1459080" progId="Visio.Drawing.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a:t>Karnaugh Maps</a:t>
            </a:r>
            <a:endParaRPr lang="en-US"/>
          </a:p>
        </p:txBody>
      </p:sp>
      <p:sp>
        <p:nvSpPr>
          <p:cNvPr id="55299" name="Rectangle 3"/>
          <p:cNvSpPr>
            <a:spLocks noGrp="1" noChangeArrowheads="1"/>
          </p:cNvSpPr>
          <p:nvPr>
            <p:ph type="body" idx="1"/>
          </p:nvPr>
        </p:nvSpPr>
        <p:spPr/>
        <p:txBody>
          <a:bodyPr/>
          <a:lstStyle/>
          <a:p>
            <a:r>
              <a:rPr lang="en-US" sz="2000"/>
              <a:t>Karnaugh maps (K-maps) -- convenient tool for representing switching functions of up to six variables.</a:t>
            </a:r>
          </a:p>
          <a:p>
            <a:r>
              <a:rPr lang="en-US" sz="2000"/>
              <a:t>K-maps form the basis of useful heuristics for finding MSOP and MPOS representations.</a:t>
            </a:r>
          </a:p>
          <a:p>
            <a:r>
              <a:rPr lang="en-US" sz="2000"/>
              <a:t>An </a:t>
            </a:r>
            <a:r>
              <a:rPr lang="en-US" sz="2000" i="1"/>
              <a:t>n-</a:t>
            </a:r>
            <a:r>
              <a:rPr lang="en-US" sz="2000"/>
              <a:t>variable K-map has </a:t>
            </a:r>
            <a:r>
              <a:rPr lang="en-US" sz="2000" i="1"/>
              <a:t>2</a:t>
            </a:r>
            <a:r>
              <a:rPr lang="en-US" sz="2000" i="1" baseline="40000"/>
              <a:t>n</a:t>
            </a:r>
            <a:r>
              <a:rPr lang="en-US" sz="2000"/>
              <a:t> cells with each cell corresponding to a row of an </a:t>
            </a:r>
            <a:r>
              <a:rPr lang="en-US" sz="2000" i="1"/>
              <a:t>n-</a:t>
            </a:r>
            <a:r>
              <a:rPr lang="en-US" sz="2000"/>
              <a:t>variable truth table.</a:t>
            </a:r>
          </a:p>
          <a:p>
            <a:r>
              <a:rPr lang="en-US" sz="2000"/>
              <a:t>K-map cells are labeled with the corresponding truth-table row.</a:t>
            </a:r>
          </a:p>
          <a:p>
            <a:r>
              <a:rPr lang="en-US" sz="2000"/>
              <a:t>K-map cells are arranged such that adjacent cells correspond to truth rows that differ in only one bit position (</a:t>
            </a:r>
            <a:r>
              <a:rPr lang="en-US" sz="2000" i="1"/>
              <a:t>logical adjacency</a:t>
            </a:r>
            <a:r>
              <a:rPr lang="en-US" sz="2000"/>
              <a:t>). </a:t>
            </a:r>
          </a:p>
          <a:p>
            <a:r>
              <a:rPr lang="en-US" sz="2000"/>
              <a:t>Switching functions are mapped (or plotted) by placing the function’s value (</a:t>
            </a:r>
            <a:r>
              <a:rPr lang="en-US" sz="2000" i="1"/>
              <a:t>0,1,d</a:t>
            </a:r>
            <a:r>
              <a:rPr lang="en-US" sz="2000"/>
              <a:t>) in each cell of the map.</a:t>
            </a:r>
          </a:p>
          <a:p>
            <a:endParaRPr lang="en-US" sz="2400"/>
          </a:p>
          <a:p>
            <a:endParaRPr 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title"/>
          </p:nvPr>
        </p:nvSpPr>
        <p:spPr/>
        <p:txBody>
          <a:bodyPr/>
          <a:lstStyle/>
          <a:p>
            <a:r>
              <a:rPr lang="en-US" sz="2800"/>
              <a:t>The Resulting Minimal Realization of </a:t>
            </a:r>
            <a:r>
              <a:rPr lang="en-US" sz="2800" i="1"/>
              <a:t>f</a:t>
            </a:r>
            <a:endParaRPr lang="en-US"/>
          </a:p>
        </p:txBody>
      </p:sp>
      <p:sp>
        <p:nvSpPr>
          <p:cNvPr id="92164" name="Text Box 4"/>
          <p:cNvSpPr txBox="1">
            <a:spLocks noChangeArrowheads="1"/>
          </p:cNvSpPr>
          <p:nvPr/>
        </p:nvSpPr>
        <p:spPr bwMode="auto">
          <a:xfrm>
            <a:off x="1752600" y="2667000"/>
            <a:ext cx="5588000" cy="1797050"/>
          </a:xfrm>
          <a:prstGeom prst="rect">
            <a:avLst/>
          </a:prstGeom>
          <a:noFill/>
          <a:ln w="9525">
            <a:noFill/>
            <a:miter lim="800000"/>
            <a:headEnd/>
            <a:tailEnd/>
          </a:ln>
          <a:effectLst/>
        </p:spPr>
        <p:txBody>
          <a:bodyPr wrap="none">
            <a:spAutoFit/>
          </a:bodyPr>
          <a:lstStyle/>
          <a:p>
            <a:r>
              <a:rPr lang="en-US" sz="2400" i="1"/>
              <a:t>f(A,B,C,D) </a:t>
            </a:r>
            <a:r>
              <a:rPr lang="en-US" sz="2400"/>
              <a:t>= PI</a:t>
            </a:r>
            <a:r>
              <a:rPr lang="en-US" sz="2400" baseline="-25000"/>
              <a:t>1</a:t>
            </a:r>
            <a:r>
              <a:rPr lang="en-US" sz="2400"/>
              <a:t> + PI</a:t>
            </a:r>
            <a:r>
              <a:rPr lang="en-US" sz="2400" baseline="-25000"/>
              <a:t>3</a:t>
            </a:r>
            <a:r>
              <a:rPr lang="en-US" sz="2400"/>
              <a:t> + PI</a:t>
            </a:r>
            <a:r>
              <a:rPr lang="en-US" sz="2400" baseline="-25000"/>
              <a:t>4</a:t>
            </a:r>
            <a:r>
              <a:rPr lang="en-US" sz="2400"/>
              <a:t> + PI</a:t>
            </a:r>
            <a:r>
              <a:rPr lang="en-US" sz="2400" baseline="-25000"/>
              <a:t>7</a:t>
            </a:r>
          </a:p>
          <a:p>
            <a:endParaRPr lang="en-US" sz="2400" baseline="-25000"/>
          </a:p>
          <a:p>
            <a:r>
              <a:rPr lang="en-US" sz="2400"/>
              <a:t>	      = 1-0- + -010 + 01-0 + 11-1</a:t>
            </a:r>
          </a:p>
          <a:p>
            <a:endParaRPr lang="en-US" sz="2400"/>
          </a:p>
          <a:p>
            <a:r>
              <a:rPr lang="en-US" sz="2400"/>
              <a:t>	      = </a:t>
            </a:r>
            <a:r>
              <a:rPr lang="en-US" sz="2400" i="1"/>
              <a:t>AC</a:t>
            </a:r>
            <a:r>
              <a:rPr lang="en-US" sz="2400" i="1">
                <a:sym typeface="Symbol" pitchFamily="18" charset="2"/>
              </a:rPr>
              <a:t></a:t>
            </a:r>
            <a:r>
              <a:rPr lang="en-US" sz="2400" i="1"/>
              <a:t> + B</a:t>
            </a:r>
            <a:r>
              <a:rPr lang="en-US" sz="2400" i="1">
                <a:sym typeface="Symbol" pitchFamily="18" charset="2"/>
              </a:rPr>
              <a:t></a:t>
            </a:r>
            <a:r>
              <a:rPr lang="en-US" sz="2400" i="1"/>
              <a:t> CD</a:t>
            </a:r>
            <a:r>
              <a:rPr lang="en-US" sz="2400" i="1">
                <a:sym typeface="Symbol" pitchFamily="18" charset="2"/>
              </a:rPr>
              <a:t></a:t>
            </a:r>
            <a:r>
              <a:rPr lang="en-US" sz="2400" i="1"/>
              <a:t> + A</a:t>
            </a:r>
            <a:r>
              <a:rPr lang="en-US" sz="2400" i="1">
                <a:sym typeface="Symbol" pitchFamily="18" charset="2"/>
              </a:rPr>
              <a:t></a:t>
            </a:r>
            <a:r>
              <a:rPr lang="en-US" sz="2400" i="1"/>
              <a:t> BD</a:t>
            </a:r>
            <a:r>
              <a:rPr lang="en-US" sz="2400" i="1">
                <a:sym typeface="Symbol" pitchFamily="18" charset="2"/>
              </a:rPr>
              <a:t></a:t>
            </a:r>
            <a:r>
              <a:rPr lang="en-US" sz="2400" i="1"/>
              <a:t> + ABD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2800"/>
              <a:t>How the Q-M Results Look on a K-map</a:t>
            </a:r>
          </a:p>
        </p:txBody>
      </p:sp>
      <p:graphicFrame>
        <p:nvGraphicFramePr>
          <p:cNvPr id="40963" name="Object 3"/>
          <p:cNvGraphicFramePr>
            <a:graphicFrameLocks noChangeAspect="1"/>
          </p:cNvGraphicFramePr>
          <p:nvPr/>
        </p:nvGraphicFramePr>
        <p:xfrm>
          <a:off x="2209800" y="1752600"/>
          <a:ext cx="4495800" cy="4189413"/>
        </p:xfrm>
        <a:graphic>
          <a:graphicData uri="http://schemas.openxmlformats.org/presentationml/2006/ole">
            <p:oleObj spid="_x0000_s40963" name="VISIO" r:id="rId3" imgW="2055960" imgH="1916280" progId="Visio.Drawing.5">
              <p:embed/>
            </p:oleObj>
          </a:graphicData>
        </a:graphic>
      </p:graphicFrame>
      <p:sp>
        <p:nvSpPr>
          <p:cNvPr id="40964" name="Text Box 4"/>
          <p:cNvSpPr txBox="1">
            <a:spLocks noChangeArrowheads="1"/>
          </p:cNvSpPr>
          <p:nvPr/>
        </p:nvSpPr>
        <p:spPr bwMode="auto">
          <a:xfrm>
            <a:off x="2590800" y="5943600"/>
            <a:ext cx="4068763" cy="457200"/>
          </a:xfrm>
          <a:prstGeom prst="rect">
            <a:avLst/>
          </a:prstGeom>
          <a:noFill/>
          <a:ln w="9525">
            <a:noFill/>
            <a:miter lim="800000"/>
            <a:headEnd/>
            <a:tailEnd/>
          </a:ln>
          <a:effectLst/>
        </p:spPr>
        <p:txBody>
          <a:bodyPr wrap="none">
            <a:spAutoFit/>
          </a:bodyPr>
          <a:lstStyle/>
          <a:p>
            <a:r>
              <a:rPr lang="en-US" sz="2400"/>
              <a:t>Figure 3.33  Grouping of terms.</a:t>
            </a:r>
            <a:endParaRPr 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2800"/>
              <a:t>Covering Procedure</a:t>
            </a:r>
          </a:p>
        </p:txBody>
      </p:sp>
      <p:sp>
        <p:nvSpPr>
          <p:cNvPr id="95235" name="Rectangle 3"/>
          <p:cNvSpPr>
            <a:spLocks noGrp="1" noChangeArrowheads="1"/>
          </p:cNvSpPr>
          <p:nvPr>
            <p:ph type="body" idx="1"/>
          </p:nvPr>
        </p:nvSpPr>
        <p:spPr/>
        <p:txBody>
          <a:bodyPr/>
          <a:lstStyle/>
          <a:p>
            <a:pPr>
              <a:buFontTx/>
              <a:buNone/>
            </a:pPr>
            <a:r>
              <a:rPr lang="en-US" sz="2400"/>
              <a:t>Step 1 -- Identify any minterms covered by only one PI.  Select these PIs for the cover.</a:t>
            </a:r>
          </a:p>
          <a:p>
            <a:pPr>
              <a:buFontTx/>
              <a:buNone/>
            </a:pPr>
            <a:r>
              <a:rPr lang="en-US" sz="2400"/>
              <a:t>Step 2 -- Remove rows covered by the PIs identified in step 1.  Remove minterms covered by the removed rows.</a:t>
            </a:r>
          </a:p>
          <a:p>
            <a:pPr>
              <a:buFontTx/>
              <a:buNone/>
            </a:pPr>
            <a:r>
              <a:rPr lang="en-US" sz="2400"/>
              <a:t>Step 3 -- If a cyclic chart results from step 2, go to step 5.  Otherwise, apply the reduction procedure of steps 1 and 2.</a:t>
            </a:r>
          </a:p>
          <a:p>
            <a:pPr>
              <a:buFontTx/>
              <a:buNone/>
            </a:pPr>
            <a:r>
              <a:rPr lang="en-US" sz="2400"/>
              <a:t>Step 4 -- If a cyclic chart results from step 3, go to step 5.  Otherwise return to step 1.</a:t>
            </a:r>
          </a:p>
          <a:p>
            <a:pPr>
              <a:buFontTx/>
              <a:buNone/>
            </a:pPr>
            <a:r>
              <a:rPr lang="en-US" sz="2400"/>
              <a:t>Step 5 -- Apply the cyclic chart procedure.  Repeat step 5 until a void chart or noncyclic chart chart is produced.  In the latter case, return to step 1.</a:t>
            </a:r>
          </a:p>
          <a:p>
            <a:pPr>
              <a:buFontTx/>
              <a:buNone/>
            </a:pP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2800"/>
              <a:t>Coverage Example</a:t>
            </a:r>
            <a:br>
              <a:rPr lang="en-US" sz="2800"/>
            </a:br>
            <a:r>
              <a:rPr lang="en-US" sz="2800" i="1"/>
              <a:t>f(A,B,C,D) </a:t>
            </a:r>
            <a:r>
              <a:rPr lang="en-US" sz="2800"/>
              <a:t>= </a:t>
            </a:r>
            <a:r>
              <a:rPr lang="en-US" sz="2800">
                <a:sym typeface="Symbol" pitchFamily="18" charset="2"/>
              </a:rPr>
              <a:t></a:t>
            </a:r>
            <a:r>
              <a:rPr lang="en-US" sz="2800" i="1">
                <a:sym typeface="Symbol" pitchFamily="18" charset="2"/>
              </a:rPr>
              <a:t>m</a:t>
            </a:r>
            <a:r>
              <a:rPr lang="en-US" sz="2800">
                <a:sym typeface="Symbol" pitchFamily="18" charset="2"/>
              </a:rPr>
              <a:t>(0,1,5,6,7,8,9,10,11,13,14,15)</a:t>
            </a:r>
            <a:endParaRPr lang="en-US" sz="2800"/>
          </a:p>
        </p:txBody>
      </p:sp>
      <p:graphicFrame>
        <p:nvGraphicFramePr>
          <p:cNvPr id="97283" name="Object 3"/>
          <p:cNvGraphicFramePr>
            <a:graphicFrameLocks noChangeAspect="1"/>
          </p:cNvGraphicFramePr>
          <p:nvPr/>
        </p:nvGraphicFramePr>
        <p:xfrm>
          <a:off x="1524000" y="2144713"/>
          <a:ext cx="5943600" cy="3417887"/>
        </p:xfrm>
        <a:graphic>
          <a:graphicData uri="http://schemas.openxmlformats.org/presentationml/2006/ole">
            <p:oleObj spid="_x0000_s97283" name="VISIO" r:id="rId3" imgW="2843280" imgH="1852920" progId="Visio.Drawing.5">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2800"/>
              <a:t>Reduced PI Charts</a:t>
            </a:r>
          </a:p>
        </p:txBody>
      </p:sp>
      <p:graphicFrame>
        <p:nvGraphicFramePr>
          <p:cNvPr id="98307" name="Object 3"/>
          <p:cNvGraphicFramePr>
            <a:graphicFrameLocks noChangeAspect="1"/>
          </p:cNvGraphicFramePr>
          <p:nvPr/>
        </p:nvGraphicFramePr>
        <p:xfrm>
          <a:off x="1600200" y="2133600"/>
          <a:ext cx="3276600" cy="3244850"/>
        </p:xfrm>
        <a:graphic>
          <a:graphicData uri="http://schemas.openxmlformats.org/presentationml/2006/ole">
            <p:oleObj spid="_x0000_s98307" name="VISIO" r:id="rId3" imgW="1306800" imgH="1294200" progId="Visio.Drawing.5">
              <p:embed/>
            </p:oleObj>
          </a:graphicData>
        </a:graphic>
      </p:graphicFrame>
      <p:graphicFrame>
        <p:nvGraphicFramePr>
          <p:cNvPr id="98308" name="Object 4"/>
          <p:cNvGraphicFramePr>
            <a:graphicFrameLocks noChangeAspect="1"/>
          </p:cNvGraphicFramePr>
          <p:nvPr/>
        </p:nvGraphicFramePr>
        <p:xfrm>
          <a:off x="5791200" y="2819400"/>
          <a:ext cx="2209800" cy="2209800"/>
        </p:xfrm>
        <a:graphic>
          <a:graphicData uri="http://schemas.openxmlformats.org/presentationml/2006/ole">
            <p:oleObj spid="_x0000_s98308" name="VISIO" r:id="rId4" imgW="912960" imgH="912960" progId="Visio.Drawing.5">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2800"/>
              <a:t>Cyclic PI Charts</a:t>
            </a:r>
          </a:p>
        </p:txBody>
      </p:sp>
      <p:sp>
        <p:nvSpPr>
          <p:cNvPr id="99332" name="Text Box 4"/>
          <p:cNvSpPr txBox="1">
            <a:spLocks noChangeArrowheads="1"/>
          </p:cNvSpPr>
          <p:nvPr/>
        </p:nvSpPr>
        <p:spPr bwMode="auto">
          <a:xfrm>
            <a:off x="2743200" y="1752600"/>
            <a:ext cx="4059238" cy="822325"/>
          </a:xfrm>
          <a:prstGeom prst="rect">
            <a:avLst/>
          </a:prstGeom>
          <a:noFill/>
          <a:ln w="9525">
            <a:noFill/>
            <a:miter lim="800000"/>
            <a:headEnd/>
            <a:tailEnd/>
          </a:ln>
          <a:effectLst/>
        </p:spPr>
        <p:txBody>
          <a:bodyPr wrap="none">
            <a:spAutoFit/>
          </a:bodyPr>
          <a:lstStyle/>
          <a:p>
            <a:r>
              <a:rPr lang="en-US" sz="2400"/>
              <a:t>1.  No essential PIs.</a:t>
            </a:r>
          </a:p>
          <a:p>
            <a:r>
              <a:rPr lang="en-US" sz="2400"/>
              <a:t>2.  No row or column coverage.</a:t>
            </a:r>
            <a:endParaRPr lang="en-US" sz="1600"/>
          </a:p>
        </p:txBody>
      </p:sp>
      <p:graphicFrame>
        <p:nvGraphicFramePr>
          <p:cNvPr id="99333" name="Object 5"/>
          <p:cNvGraphicFramePr>
            <a:graphicFrameLocks noChangeAspect="1"/>
          </p:cNvGraphicFramePr>
          <p:nvPr/>
        </p:nvGraphicFramePr>
        <p:xfrm>
          <a:off x="228600" y="2895600"/>
          <a:ext cx="3076575" cy="3122613"/>
        </p:xfrm>
        <a:graphic>
          <a:graphicData uri="http://schemas.openxmlformats.org/presentationml/2006/ole">
            <p:oleObj spid="_x0000_s99333" name="VISIO" r:id="rId3" imgW="1649520" imgH="1675080" progId="Visio.Drawing.5">
              <p:embed/>
            </p:oleObj>
          </a:graphicData>
        </a:graphic>
      </p:graphicFrame>
      <p:graphicFrame>
        <p:nvGraphicFramePr>
          <p:cNvPr id="99334" name="Object 6"/>
          <p:cNvGraphicFramePr>
            <a:graphicFrameLocks noChangeAspect="1"/>
          </p:cNvGraphicFramePr>
          <p:nvPr/>
        </p:nvGraphicFramePr>
        <p:xfrm>
          <a:off x="3429000" y="3276600"/>
          <a:ext cx="2538413" cy="2589213"/>
        </p:xfrm>
        <a:graphic>
          <a:graphicData uri="http://schemas.openxmlformats.org/presentationml/2006/ole">
            <p:oleObj spid="_x0000_s99334" name="VISIO" r:id="rId4" imgW="1268640" imgH="1294200" progId="Visio.Drawing.5">
              <p:embed/>
            </p:oleObj>
          </a:graphicData>
        </a:graphic>
      </p:graphicFrame>
      <p:graphicFrame>
        <p:nvGraphicFramePr>
          <p:cNvPr id="99335" name="Object 7"/>
          <p:cNvGraphicFramePr>
            <a:graphicFrameLocks noChangeAspect="1"/>
          </p:cNvGraphicFramePr>
          <p:nvPr/>
        </p:nvGraphicFramePr>
        <p:xfrm>
          <a:off x="6172200" y="2895600"/>
          <a:ext cx="2438400" cy="2120900"/>
        </p:xfrm>
        <a:graphic>
          <a:graphicData uri="http://schemas.openxmlformats.org/presentationml/2006/ole">
            <p:oleObj spid="_x0000_s99335" name="VISIO" r:id="rId5" imgW="1268640" imgH="1103400" progId="Visio.Drawing.5">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z="2800"/>
              <a:t>Using the Q-M Procedure with Incompletely Specified Functions</a:t>
            </a:r>
            <a:endParaRPr lang="en-US"/>
          </a:p>
        </p:txBody>
      </p:sp>
      <p:sp>
        <p:nvSpPr>
          <p:cNvPr id="102403" name="Text Box 3"/>
          <p:cNvSpPr txBox="1">
            <a:spLocks noChangeArrowheads="1"/>
          </p:cNvSpPr>
          <p:nvPr/>
        </p:nvSpPr>
        <p:spPr bwMode="auto">
          <a:xfrm>
            <a:off x="974725" y="2376488"/>
            <a:ext cx="7767638" cy="2835275"/>
          </a:xfrm>
          <a:prstGeom prst="rect">
            <a:avLst/>
          </a:prstGeom>
          <a:noFill/>
          <a:ln w="9525">
            <a:noFill/>
            <a:miter lim="800000"/>
            <a:headEnd/>
            <a:tailEnd/>
          </a:ln>
          <a:effectLst/>
        </p:spPr>
        <p:txBody>
          <a:bodyPr wrap="none">
            <a:spAutoFit/>
          </a:bodyPr>
          <a:lstStyle/>
          <a:p>
            <a:r>
              <a:rPr lang="en-US" sz="2000"/>
              <a:t>1.  Use minterms and don’t cares when generating prime implicants</a:t>
            </a:r>
          </a:p>
          <a:p>
            <a:endParaRPr lang="en-US" sz="2000"/>
          </a:p>
          <a:p>
            <a:r>
              <a:rPr lang="en-US" sz="2000"/>
              <a:t>2.  Use only minterms when finding a minimal cover</a:t>
            </a:r>
          </a:p>
          <a:p>
            <a:endParaRPr lang="en-US" sz="2000"/>
          </a:p>
          <a:p>
            <a:endParaRPr lang="en-US" sz="2000"/>
          </a:p>
          <a:p>
            <a:endParaRPr lang="en-US" sz="2000" b="1" i="1"/>
          </a:p>
          <a:p>
            <a:endParaRPr lang="en-US" sz="2000" b="1" i="1"/>
          </a:p>
          <a:p>
            <a:r>
              <a:rPr lang="en-US" sz="2000" b="1" i="1"/>
              <a:t>Example 3.25</a:t>
            </a:r>
            <a:r>
              <a:rPr lang="en-US" sz="2000"/>
              <a:t> -- Find a minimal sum of products of the following function</a:t>
            </a:r>
          </a:p>
          <a:p>
            <a:r>
              <a:rPr lang="en-US" sz="2000"/>
              <a:t>using the Quine-McCluskey procedure.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2800"/>
              <a:t>Minimizing Table for Example 3.25</a:t>
            </a:r>
          </a:p>
        </p:txBody>
      </p:sp>
      <p:graphicFrame>
        <p:nvGraphicFramePr>
          <p:cNvPr id="103427" name="Object 3"/>
          <p:cNvGraphicFramePr>
            <a:graphicFrameLocks noChangeAspect="1"/>
          </p:cNvGraphicFramePr>
          <p:nvPr/>
        </p:nvGraphicFramePr>
        <p:xfrm>
          <a:off x="1447800" y="1933575"/>
          <a:ext cx="6324600" cy="3886200"/>
        </p:xfrm>
        <a:graphic>
          <a:graphicData uri="http://schemas.openxmlformats.org/presentationml/2006/ole">
            <p:oleObj spid="_x0000_s103427" name="Photo Editor Photo" r:id="rId3" imgW="3285714" imgH="2019048" progId="MSPhotoEd.3">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2800"/>
              <a:t>PI Chart for Example 3.25</a:t>
            </a:r>
            <a:endParaRPr lang="en-US"/>
          </a:p>
        </p:txBody>
      </p:sp>
      <p:graphicFrame>
        <p:nvGraphicFramePr>
          <p:cNvPr id="100355" name="Object 3"/>
          <p:cNvGraphicFramePr>
            <a:graphicFrameLocks noChangeAspect="1"/>
          </p:cNvGraphicFramePr>
          <p:nvPr/>
        </p:nvGraphicFramePr>
        <p:xfrm>
          <a:off x="2362200" y="2057400"/>
          <a:ext cx="3937000" cy="3962400"/>
        </p:xfrm>
        <a:graphic>
          <a:graphicData uri="http://schemas.openxmlformats.org/presentationml/2006/ole">
            <p:oleObj spid="_x0000_s100355" name="VISIO" r:id="rId3" imgW="1891080" imgH="1903680" progId="Visio.Drawing.5">
              <p:embed/>
            </p:oleObj>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2800"/>
              <a:t>Results of Minimization for Example 3.25</a:t>
            </a:r>
            <a:endParaRPr lang="en-US"/>
          </a:p>
        </p:txBody>
      </p:sp>
      <p:sp>
        <p:nvSpPr>
          <p:cNvPr id="101379" name="Text Box 3"/>
          <p:cNvSpPr txBox="1">
            <a:spLocks noChangeArrowheads="1"/>
          </p:cNvSpPr>
          <p:nvPr/>
        </p:nvSpPr>
        <p:spPr bwMode="auto">
          <a:xfrm>
            <a:off x="1508125" y="2098675"/>
            <a:ext cx="6105525" cy="1066800"/>
          </a:xfrm>
          <a:prstGeom prst="rect">
            <a:avLst/>
          </a:prstGeom>
          <a:noFill/>
          <a:ln w="9525">
            <a:noFill/>
            <a:miter lim="800000"/>
            <a:headEnd/>
            <a:tailEnd/>
          </a:ln>
          <a:effectLst/>
        </p:spPr>
        <p:txBody>
          <a:bodyPr wrap="none">
            <a:spAutoFit/>
          </a:bodyPr>
          <a:lstStyle/>
          <a:p>
            <a:r>
              <a:rPr lang="en-US" sz="2400" i="1"/>
              <a:t>f(A,B,C,D,E) = PI</a:t>
            </a:r>
            <a:r>
              <a:rPr lang="en-US" sz="2400" i="1" baseline="-25000"/>
              <a:t>1</a:t>
            </a:r>
            <a:r>
              <a:rPr lang="en-US" sz="2400" i="1"/>
              <a:t> + PI</a:t>
            </a:r>
            <a:r>
              <a:rPr lang="en-US" sz="2400" i="1" baseline="-25000"/>
              <a:t>4</a:t>
            </a:r>
            <a:r>
              <a:rPr lang="en-US" sz="2400" i="1"/>
              <a:t> + PI</a:t>
            </a:r>
            <a:r>
              <a:rPr lang="en-US" sz="2400" i="1" baseline="-25000"/>
              <a:t>5</a:t>
            </a:r>
            <a:r>
              <a:rPr lang="en-US" sz="2400" i="1"/>
              <a:t> + PI</a:t>
            </a:r>
            <a:r>
              <a:rPr lang="en-US" sz="2400" i="1" baseline="-25000"/>
              <a:t>6</a:t>
            </a:r>
            <a:r>
              <a:rPr lang="en-US" sz="2400" i="1"/>
              <a:t> + PI</a:t>
            </a:r>
            <a:r>
              <a:rPr lang="en-US" sz="2400" i="1" baseline="-25000"/>
              <a:t>7   </a:t>
            </a:r>
            <a:r>
              <a:rPr lang="en-US" sz="2400" b="1"/>
              <a:t>OR</a:t>
            </a:r>
            <a:endParaRPr lang="en-US" sz="2400" i="1" baseline="-25000"/>
          </a:p>
          <a:p>
            <a:endParaRPr lang="en-US" sz="2400" i="1" baseline="-25000"/>
          </a:p>
          <a:p>
            <a:r>
              <a:rPr lang="en-US" sz="2400" i="1"/>
              <a:t>	          = PI</a:t>
            </a:r>
            <a:r>
              <a:rPr lang="en-US" sz="2400" i="1" baseline="-25000"/>
              <a:t>2</a:t>
            </a:r>
            <a:r>
              <a:rPr lang="en-US" sz="2400" i="1"/>
              <a:t> + PI</a:t>
            </a:r>
            <a:r>
              <a:rPr lang="en-US" sz="2400" i="1" baseline="-25000"/>
              <a:t>4</a:t>
            </a:r>
            <a:r>
              <a:rPr lang="en-US" sz="2400" i="1"/>
              <a:t> + PI</a:t>
            </a:r>
            <a:r>
              <a:rPr lang="en-US" sz="2400" i="1" baseline="-25000"/>
              <a:t>5</a:t>
            </a:r>
            <a:r>
              <a:rPr lang="en-US" sz="2400" i="1"/>
              <a:t> + PI</a:t>
            </a:r>
            <a:r>
              <a:rPr lang="en-US" sz="2400" i="1" baseline="-25000"/>
              <a:t>6</a:t>
            </a:r>
            <a:r>
              <a:rPr lang="en-US" sz="2400" i="1"/>
              <a:t> + PI</a:t>
            </a:r>
            <a:r>
              <a:rPr lang="en-US" sz="2400" i="1" baseline="-25000"/>
              <a:t>7</a:t>
            </a:r>
            <a:endParaRPr lang="en-US" sz="24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400"/>
              <a:t>Figure 3.1  Venn diagram and equivalent K-map</a:t>
            </a:r>
            <a:br>
              <a:rPr lang="en-US" sz="2400"/>
            </a:br>
            <a:r>
              <a:rPr lang="en-US" sz="2400"/>
              <a:t>for two variables</a:t>
            </a:r>
            <a:endParaRPr lang="en-US" sz="3600"/>
          </a:p>
        </p:txBody>
      </p:sp>
      <p:graphicFrame>
        <p:nvGraphicFramePr>
          <p:cNvPr id="6147" name="Object 3"/>
          <p:cNvGraphicFramePr>
            <a:graphicFrameLocks noChangeAspect="1"/>
          </p:cNvGraphicFramePr>
          <p:nvPr/>
        </p:nvGraphicFramePr>
        <p:xfrm>
          <a:off x="1676400" y="1752600"/>
          <a:ext cx="5676900" cy="4659313"/>
        </p:xfrm>
        <a:graphic>
          <a:graphicData uri="http://schemas.openxmlformats.org/presentationml/2006/ole">
            <p:oleObj spid="_x0000_s6147" name="VISIO" r:id="rId3" imgW="4189680" imgH="3440520" progId="Visio.Drawing.5">
              <p:embed/>
            </p:oleObj>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z="2800"/>
              <a:t>Minimizing Circuits with Multiple Outputs</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z="2800"/>
              <a:t>Minimizing Table for Example 3.26</a:t>
            </a:r>
            <a:endParaRPr lang="en-US"/>
          </a:p>
        </p:txBody>
      </p:sp>
      <p:graphicFrame>
        <p:nvGraphicFramePr>
          <p:cNvPr id="104451" name="Object 3"/>
          <p:cNvGraphicFramePr>
            <a:graphicFrameLocks noChangeAspect="1"/>
          </p:cNvGraphicFramePr>
          <p:nvPr/>
        </p:nvGraphicFramePr>
        <p:xfrm>
          <a:off x="609600" y="1828800"/>
          <a:ext cx="7696200" cy="3960813"/>
        </p:xfrm>
        <a:graphic>
          <a:graphicData uri="http://schemas.openxmlformats.org/presentationml/2006/ole">
            <p:oleObj spid="_x0000_s104451" name="Photo Editor Photo" r:id="rId3" imgW="3180952" imgH="1638529" progId="MSPhotoEd.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2800"/>
              <a:t>Prime Implicant Chart for Example 3.26</a:t>
            </a:r>
          </a:p>
        </p:txBody>
      </p:sp>
      <p:graphicFrame>
        <p:nvGraphicFramePr>
          <p:cNvPr id="105475" name="Object 3"/>
          <p:cNvGraphicFramePr>
            <a:graphicFrameLocks noChangeAspect="1"/>
          </p:cNvGraphicFramePr>
          <p:nvPr/>
        </p:nvGraphicFramePr>
        <p:xfrm>
          <a:off x="2362200" y="1828800"/>
          <a:ext cx="3657600" cy="4214813"/>
        </p:xfrm>
        <a:graphic>
          <a:graphicData uri="http://schemas.openxmlformats.org/presentationml/2006/ole">
            <p:oleObj spid="_x0000_s105475" name="VISIO" r:id="rId3" imgW="2614680" imgH="3224520" progId="Visio.Drawing.5">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z="2800"/>
              <a:t>Reduced Prime Implicant Chart for Example 3.26</a:t>
            </a:r>
          </a:p>
        </p:txBody>
      </p:sp>
      <p:graphicFrame>
        <p:nvGraphicFramePr>
          <p:cNvPr id="106499" name="Object 3"/>
          <p:cNvGraphicFramePr>
            <a:graphicFrameLocks noChangeAspect="1"/>
          </p:cNvGraphicFramePr>
          <p:nvPr/>
        </p:nvGraphicFramePr>
        <p:xfrm>
          <a:off x="2743200" y="2209800"/>
          <a:ext cx="3200400" cy="3656013"/>
        </p:xfrm>
        <a:graphic>
          <a:graphicData uri="http://schemas.openxmlformats.org/presentationml/2006/ole">
            <p:oleObj spid="_x0000_s106499" name="VISIO" r:id="rId3" imgW="1281240" imgH="1675080" progId="Visio.Drawing.5">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2800"/>
              <a:t>Minimum Realizations for Example 3.26</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2400"/>
              <a:t>Figure 3.34  Reduced multiple-output circuit.</a:t>
            </a:r>
            <a:endParaRPr lang="en-US" sz="3200"/>
          </a:p>
        </p:txBody>
      </p:sp>
      <p:graphicFrame>
        <p:nvGraphicFramePr>
          <p:cNvPr id="41987" name="Object 3"/>
          <p:cNvGraphicFramePr>
            <a:graphicFrameLocks noChangeAspect="1"/>
          </p:cNvGraphicFramePr>
          <p:nvPr/>
        </p:nvGraphicFramePr>
        <p:xfrm>
          <a:off x="1828800" y="1752600"/>
          <a:ext cx="5734050" cy="4475163"/>
        </p:xfrm>
        <a:graphic>
          <a:graphicData uri="http://schemas.openxmlformats.org/presentationml/2006/ole">
            <p:oleObj spid="_x0000_s41987" name="VISIO" r:id="rId3" imgW="4428720" imgH="2912760" progId="Visio.Drawing.5">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2800"/>
              <a:t>Petrick’s Algorithm for Selecting a Minimal Cover</a:t>
            </a:r>
            <a:br>
              <a:rPr lang="en-US" sz="2800"/>
            </a:br>
            <a:r>
              <a:rPr lang="en-US" sz="2800"/>
              <a:t>(Algorithm 3.6)</a:t>
            </a:r>
            <a:endParaRPr lang="en-US"/>
          </a:p>
        </p:txBody>
      </p:sp>
      <p:sp>
        <p:nvSpPr>
          <p:cNvPr id="109571" name="Text Box 3"/>
          <p:cNvSpPr txBox="1">
            <a:spLocks noChangeArrowheads="1"/>
          </p:cNvSpPr>
          <p:nvPr/>
        </p:nvSpPr>
        <p:spPr bwMode="auto">
          <a:xfrm>
            <a:off x="1219200" y="2133600"/>
            <a:ext cx="7237413" cy="5029200"/>
          </a:xfrm>
          <a:prstGeom prst="rect">
            <a:avLst/>
          </a:prstGeom>
          <a:noFill/>
          <a:ln w="9525">
            <a:noFill/>
            <a:miter lim="800000"/>
            <a:headEnd/>
            <a:tailEnd/>
          </a:ln>
          <a:effectLst/>
        </p:spPr>
        <p:txBody>
          <a:bodyPr wrap="none">
            <a:spAutoFit/>
          </a:bodyPr>
          <a:lstStyle/>
          <a:p>
            <a:r>
              <a:rPr lang="en-US" sz="2400"/>
              <a:t>1.  </a:t>
            </a:r>
            <a:r>
              <a:rPr lang="en-US" sz="2000"/>
              <a:t>Find all prime implicants of the function to be minimized.</a:t>
            </a:r>
          </a:p>
          <a:p>
            <a:endParaRPr lang="en-US" sz="2000"/>
          </a:p>
          <a:p>
            <a:r>
              <a:rPr lang="en-US" sz="2000"/>
              <a:t>2.  Construct a prime implicant table and identify and remove </a:t>
            </a:r>
          </a:p>
          <a:p>
            <a:r>
              <a:rPr lang="en-US" sz="2000"/>
              <a:t>all essential prime implicants and their corresponding rows </a:t>
            </a:r>
          </a:p>
          <a:p>
            <a:r>
              <a:rPr lang="en-US" sz="2000"/>
              <a:t>and columns.</a:t>
            </a:r>
          </a:p>
          <a:p>
            <a:endParaRPr lang="en-US" sz="2000"/>
          </a:p>
          <a:p>
            <a:r>
              <a:rPr lang="en-US" sz="2000"/>
              <a:t>3.  Write a POS function that contains a product term for each</a:t>
            </a:r>
          </a:p>
          <a:p>
            <a:r>
              <a:rPr lang="en-US" sz="2000"/>
              <a:t>minterm left in the reduced prime implicant chart that includes</a:t>
            </a:r>
          </a:p>
          <a:p>
            <a:r>
              <a:rPr lang="en-US" sz="2000"/>
              <a:t>a variable for each prime implicant that covers the minterm.</a:t>
            </a:r>
          </a:p>
          <a:p>
            <a:endParaRPr lang="en-US" sz="2000"/>
          </a:p>
          <a:p>
            <a:r>
              <a:rPr lang="en-US" sz="2000"/>
              <a:t>4.  Convert the function to SOP form.</a:t>
            </a:r>
          </a:p>
          <a:p>
            <a:endParaRPr lang="en-US" sz="2000"/>
          </a:p>
          <a:p>
            <a:r>
              <a:rPr lang="en-US" sz="2000"/>
              <a:t>5.  Select a minimal cover by finding a product term representing the </a:t>
            </a:r>
          </a:p>
          <a:p>
            <a:r>
              <a:rPr lang="en-US" sz="2000"/>
              <a:t>fewest prime implicants and literals. </a:t>
            </a:r>
          </a:p>
          <a:p>
            <a:endParaRPr lang="en-US" sz="2000"/>
          </a:p>
          <a:p>
            <a:r>
              <a:rPr lang="en-US" sz="200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z="2800"/>
              <a:t>Example 3.27 -- Example of Petrick’s Algorithm</a:t>
            </a:r>
            <a:endParaRPr lang="en-US"/>
          </a:p>
        </p:txBody>
      </p:sp>
      <p:graphicFrame>
        <p:nvGraphicFramePr>
          <p:cNvPr id="110595" name="Object 3"/>
          <p:cNvGraphicFramePr>
            <a:graphicFrameLocks noChangeAspect="1"/>
          </p:cNvGraphicFramePr>
          <p:nvPr/>
        </p:nvGraphicFramePr>
        <p:xfrm>
          <a:off x="2286000" y="2209800"/>
          <a:ext cx="4114800" cy="4081463"/>
        </p:xfrm>
        <a:graphic>
          <a:graphicData uri="http://schemas.openxmlformats.org/presentationml/2006/ole">
            <p:oleObj spid="_x0000_s110595" name="VISIO" r:id="rId3" imgW="1294200" imgH="1459080" progId="Visio.Drawing.5">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2800"/>
              <a:t>The Cover Function for Example 3.27</a:t>
            </a:r>
            <a:endParaRPr lang="en-US"/>
          </a:p>
        </p:txBody>
      </p:sp>
      <p:sp>
        <p:nvSpPr>
          <p:cNvPr id="111619" name="Text Box 3"/>
          <p:cNvSpPr txBox="1">
            <a:spLocks noChangeArrowheads="1"/>
          </p:cNvSpPr>
          <p:nvPr/>
        </p:nvSpPr>
        <p:spPr bwMode="auto">
          <a:xfrm>
            <a:off x="1524000" y="1905000"/>
            <a:ext cx="6040438" cy="1187450"/>
          </a:xfrm>
          <a:prstGeom prst="rect">
            <a:avLst/>
          </a:prstGeom>
          <a:noFill/>
          <a:ln w="9525">
            <a:noFill/>
            <a:miter lim="800000"/>
            <a:headEnd/>
            <a:tailEnd/>
          </a:ln>
          <a:effectLst/>
        </p:spPr>
        <p:txBody>
          <a:bodyPr wrap="none">
            <a:spAutoFit/>
          </a:bodyPr>
          <a:lstStyle/>
          <a:p>
            <a:r>
              <a:rPr lang="en-US" sz="2400"/>
              <a:t>C = (PI</a:t>
            </a:r>
            <a:r>
              <a:rPr lang="en-US" sz="2400" baseline="-25000"/>
              <a:t>2</a:t>
            </a:r>
            <a:r>
              <a:rPr lang="en-US" sz="2400"/>
              <a:t> + PI</a:t>
            </a:r>
            <a:r>
              <a:rPr lang="en-US" sz="2400" baseline="-25000"/>
              <a:t>3</a:t>
            </a:r>
            <a:r>
              <a:rPr lang="en-US" sz="2400"/>
              <a:t>)(PI</a:t>
            </a:r>
            <a:r>
              <a:rPr lang="en-US" sz="2400" baseline="-25000"/>
              <a:t>4</a:t>
            </a:r>
            <a:r>
              <a:rPr lang="en-US" sz="2400"/>
              <a:t> + PI</a:t>
            </a:r>
            <a:r>
              <a:rPr lang="en-US" sz="2400" baseline="-25000"/>
              <a:t>5</a:t>
            </a:r>
            <a:r>
              <a:rPr lang="en-US" sz="2400"/>
              <a:t>)(PI</a:t>
            </a:r>
            <a:r>
              <a:rPr lang="en-US" sz="2400" baseline="-25000"/>
              <a:t>2</a:t>
            </a:r>
            <a:r>
              <a:rPr lang="en-US" sz="2400"/>
              <a:t> + PI</a:t>
            </a:r>
            <a:r>
              <a:rPr lang="en-US" sz="2400" baseline="-25000"/>
              <a:t>4</a:t>
            </a:r>
            <a:r>
              <a:rPr lang="en-US" sz="2400"/>
              <a:t>)(PI</a:t>
            </a:r>
            <a:r>
              <a:rPr lang="en-US" sz="2400" baseline="-25000"/>
              <a:t>3</a:t>
            </a:r>
            <a:r>
              <a:rPr lang="en-US" sz="2400"/>
              <a:t> + PI</a:t>
            </a:r>
            <a:r>
              <a:rPr lang="en-US" sz="2400" baseline="-25000"/>
              <a:t>6</a:t>
            </a:r>
            <a:r>
              <a:rPr lang="en-US" sz="2400"/>
              <a:t>)</a:t>
            </a:r>
          </a:p>
          <a:p>
            <a:endParaRPr lang="en-US" sz="2400"/>
          </a:p>
          <a:p>
            <a:r>
              <a:rPr lang="en-US" sz="2400"/>
              <a:t>    = PI</a:t>
            </a:r>
            <a:r>
              <a:rPr lang="en-US" sz="2400" baseline="-25000"/>
              <a:t>2</a:t>
            </a:r>
            <a:r>
              <a:rPr lang="en-US" sz="2400"/>
              <a:t>PI</a:t>
            </a:r>
            <a:r>
              <a:rPr lang="en-US" sz="2400" baseline="-25000"/>
              <a:t>3 </a:t>
            </a:r>
            <a:r>
              <a:rPr lang="en-US" sz="2400"/>
              <a:t>PI</a:t>
            </a:r>
            <a:r>
              <a:rPr lang="en-US" sz="2400" baseline="-25000"/>
              <a:t>5</a:t>
            </a:r>
            <a:r>
              <a:rPr lang="en-US" sz="2400"/>
              <a:t> + PI</a:t>
            </a:r>
            <a:r>
              <a:rPr lang="en-US" sz="2400" baseline="-25000"/>
              <a:t>3</a:t>
            </a:r>
            <a:r>
              <a:rPr lang="en-US" sz="2400"/>
              <a:t>PI</a:t>
            </a:r>
            <a:r>
              <a:rPr lang="en-US" sz="2400" baseline="-25000"/>
              <a:t>4</a:t>
            </a:r>
            <a:r>
              <a:rPr lang="en-US" sz="2400"/>
              <a:t> + PI</a:t>
            </a:r>
            <a:r>
              <a:rPr lang="en-US" sz="2400" baseline="-25000"/>
              <a:t>2</a:t>
            </a:r>
            <a:r>
              <a:rPr lang="en-US" sz="2400"/>
              <a:t> PI</a:t>
            </a:r>
            <a:r>
              <a:rPr lang="en-US" sz="2400" baseline="-25000"/>
              <a:t>4</a:t>
            </a:r>
            <a:r>
              <a:rPr lang="en-US" sz="2400"/>
              <a:t>PI</a:t>
            </a:r>
            <a:r>
              <a:rPr lang="en-US" sz="2400" baseline="-25000"/>
              <a:t>6 </a:t>
            </a:r>
            <a:r>
              <a:rPr lang="en-US" sz="2400"/>
              <a:t>+ PI</a:t>
            </a:r>
            <a:r>
              <a:rPr lang="en-US" sz="2400" baseline="-25000"/>
              <a:t>2</a:t>
            </a:r>
            <a:r>
              <a:rPr lang="en-US" sz="2400"/>
              <a:t> PI</a:t>
            </a:r>
            <a:r>
              <a:rPr lang="en-US" sz="2400" baseline="-25000"/>
              <a:t>5</a:t>
            </a:r>
            <a:r>
              <a:rPr lang="en-US" sz="2400"/>
              <a:t>PI</a:t>
            </a:r>
            <a:r>
              <a:rPr lang="en-US" sz="2400" baseline="-25000"/>
              <a:t>6 </a:t>
            </a:r>
          </a:p>
        </p:txBody>
      </p:sp>
      <p:sp>
        <p:nvSpPr>
          <p:cNvPr id="111620" name="Text Box 4"/>
          <p:cNvSpPr txBox="1">
            <a:spLocks noChangeArrowheads="1"/>
          </p:cNvSpPr>
          <p:nvPr/>
        </p:nvSpPr>
        <p:spPr bwMode="auto">
          <a:xfrm>
            <a:off x="2057400" y="4114800"/>
            <a:ext cx="4930775" cy="457200"/>
          </a:xfrm>
          <a:prstGeom prst="rect">
            <a:avLst/>
          </a:prstGeom>
          <a:noFill/>
          <a:ln w="9525">
            <a:noFill/>
            <a:miter lim="800000"/>
            <a:headEnd/>
            <a:tailEnd/>
          </a:ln>
          <a:effectLst/>
        </p:spPr>
        <p:txBody>
          <a:bodyPr wrap="none">
            <a:spAutoFit/>
          </a:bodyPr>
          <a:lstStyle/>
          <a:p>
            <a:r>
              <a:rPr lang="en-US" sz="2400"/>
              <a:t>Minimal cover = {PI</a:t>
            </a:r>
            <a:r>
              <a:rPr lang="en-US" sz="2400" baseline="-25000"/>
              <a:t>1</a:t>
            </a:r>
            <a:r>
              <a:rPr lang="en-US" sz="2400"/>
              <a:t>*, PI</a:t>
            </a:r>
            <a:r>
              <a:rPr lang="en-US" sz="2400" baseline="-25000"/>
              <a:t>7</a:t>
            </a:r>
            <a:r>
              <a:rPr lang="en-US" sz="2400"/>
              <a:t>*, PI</a:t>
            </a:r>
            <a:r>
              <a:rPr lang="en-US" sz="2400" baseline="-25000"/>
              <a:t>3</a:t>
            </a:r>
            <a:r>
              <a:rPr lang="en-US" sz="2400"/>
              <a:t>, PI</a:t>
            </a:r>
            <a:r>
              <a:rPr lang="en-US" sz="2400" baseline="-25000"/>
              <a:t>4</a:t>
            </a:r>
            <a:r>
              <a:rPr lang="en-US" sz="240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a:t>Figure 3.35</a:t>
            </a:r>
          </a:p>
        </p:txBody>
      </p:sp>
      <p:graphicFrame>
        <p:nvGraphicFramePr>
          <p:cNvPr id="43011" name="Object 3"/>
          <p:cNvGraphicFramePr>
            <a:graphicFrameLocks noChangeAspect="1"/>
          </p:cNvGraphicFramePr>
          <p:nvPr/>
        </p:nvGraphicFramePr>
        <p:xfrm>
          <a:off x="2438400" y="1524000"/>
          <a:ext cx="4800600" cy="5105400"/>
        </p:xfrm>
        <a:graphic>
          <a:graphicData uri="http://schemas.openxmlformats.org/presentationml/2006/ole">
            <p:oleObj spid="_x0000_s43011" name="VISIO" r:id="rId3" imgW="3224520" imgH="3547440" progId="Visio.Drawing.5">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2000"/>
              <a:t>Figure</a:t>
            </a:r>
            <a:r>
              <a:rPr lang="en-US" sz="2400"/>
              <a:t> 3.2  Venn diagram and equivalent K-map</a:t>
            </a:r>
            <a:br>
              <a:rPr lang="en-US" sz="2400"/>
            </a:br>
            <a:r>
              <a:rPr lang="en-US" sz="2400"/>
              <a:t>for three variables</a:t>
            </a:r>
            <a:endParaRPr lang="en-US" sz="3200"/>
          </a:p>
        </p:txBody>
      </p:sp>
      <p:graphicFrame>
        <p:nvGraphicFramePr>
          <p:cNvPr id="3075" name="Object 3"/>
          <p:cNvGraphicFramePr>
            <a:graphicFrameLocks noChangeAspect="1"/>
          </p:cNvGraphicFramePr>
          <p:nvPr/>
        </p:nvGraphicFramePr>
        <p:xfrm>
          <a:off x="914400" y="1806575"/>
          <a:ext cx="7696200" cy="4445000"/>
        </p:xfrm>
        <a:graphic>
          <a:graphicData uri="http://schemas.openxmlformats.org/presentationml/2006/ole">
            <p:oleObj spid="_x0000_s3075" name="VISIO" r:id="rId3" imgW="5383440" imgH="3110040" progId="Visio.Drawing.5">
              <p:embed/>
            </p:oleObj>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200"/>
              <a:t>Figure 3.36</a:t>
            </a:r>
          </a:p>
        </p:txBody>
      </p:sp>
      <p:graphicFrame>
        <p:nvGraphicFramePr>
          <p:cNvPr id="44035" name="Object 3"/>
          <p:cNvGraphicFramePr>
            <a:graphicFrameLocks noChangeAspect="1"/>
          </p:cNvGraphicFramePr>
          <p:nvPr/>
        </p:nvGraphicFramePr>
        <p:xfrm>
          <a:off x="685800" y="1854200"/>
          <a:ext cx="8001000" cy="4344988"/>
        </p:xfrm>
        <a:graphic>
          <a:graphicData uri="http://schemas.openxmlformats.org/presentationml/2006/ole">
            <p:oleObj spid="_x0000_s44035" name="VISIO" r:id="rId3" imgW="3300480" imgH="1792800" progId="Visio.Drawing.5">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a:t>Figure 3.37</a:t>
            </a:r>
          </a:p>
        </p:txBody>
      </p:sp>
      <p:graphicFrame>
        <p:nvGraphicFramePr>
          <p:cNvPr id="45059" name="Object 3"/>
          <p:cNvGraphicFramePr>
            <a:graphicFrameLocks noChangeAspect="1"/>
          </p:cNvGraphicFramePr>
          <p:nvPr/>
        </p:nvGraphicFramePr>
        <p:xfrm>
          <a:off x="533400" y="1828800"/>
          <a:ext cx="8305800" cy="4194175"/>
        </p:xfrm>
        <a:graphic>
          <a:graphicData uri="http://schemas.openxmlformats.org/presentationml/2006/ole">
            <p:oleObj spid="_x0000_s45059" name="VISIO" r:id="rId3" imgW="3795840" imgH="1916280" progId="Visio.Drawing.5">
              <p:embed/>
            </p:oleObj>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a:t>Figure 3.38</a:t>
            </a:r>
          </a:p>
        </p:txBody>
      </p:sp>
      <p:graphicFrame>
        <p:nvGraphicFramePr>
          <p:cNvPr id="46083" name="Object 3"/>
          <p:cNvGraphicFramePr>
            <a:graphicFrameLocks noChangeAspect="1"/>
          </p:cNvGraphicFramePr>
          <p:nvPr/>
        </p:nvGraphicFramePr>
        <p:xfrm>
          <a:off x="1295400" y="1676400"/>
          <a:ext cx="5562600" cy="4694238"/>
        </p:xfrm>
        <a:graphic>
          <a:graphicData uri="http://schemas.openxmlformats.org/presentationml/2006/ole">
            <p:oleObj spid="_x0000_s46083" name="VISIO" r:id="rId3" imgW="4138920" imgH="3493800" progId="Visio.Drawing.5">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a:t>Figure P3.1</a:t>
            </a:r>
          </a:p>
        </p:txBody>
      </p:sp>
      <p:graphicFrame>
        <p:nvGraphicFramePr>
          <p:cNvPr id="47107" name="Object 3"/>
          <p:cNvGraphicFramePr>
            <a:graphicFrameLocks noChangeAspect="1"/>
          </p:cNvGraphicFramePr>
          <p:nvPr/>
        </p:nvGraphicFramePr>
        <p:xfrm>
          <a:off x="304800" y="2971800"/>
          <a:ext cx="8305800" cy="1797050"/>
        </p:xfrm>
        <a:graphic>
          <a:graphicData uri="http://schemas.openxmlformats.org/presentationml/2006/ole">
            <p:oleObj spid="_x0000_s47107" name="VISIO" r:id="rId3" imgW="2576880" imgH="557280" progId="Visio.Drawing.5">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400"/>
              <a:t>Figure 3.3 (a) -- (d)  K-maps for four and five variables</a:t>
            </a:r>
            <a:endParaRPr lang="en-US" sz="3600"/>
          </a:p>
        </p:txBody>
      </p:sp>
      <p:graphicFrame>
        <p:nvGraphicFramePr>
          <p:cNvPr id="4099" name="Object 3"/>
          <p:cNvGraphicFramePr>
            <a:graphicFrameLocks noChangeAspect="1"/>
          </p:cNvGraphicFramePr>
          <p:nvPr/>
        </p:nvGraphicFramePr>
        <p:xfrm>
          <a:off x="1066800" y="1905000"/>
          <a:ext cx="6934200" cy="4227513"/>
        </p:xfrm>
        <a:graphic>
          <a:graphicData uri="http://schemas.openxmlformats.org/presentationml/2006/ole">
            <p:oleObj spid="_x0000_s4099" name="VISIO" r:id="rId3" imgW="6069240" imgH="3703320" progId="Visio.Drawing.5">
              <p:embed/>
            </p:oleObj>
          </a:graphicData>
        </a:graphic>
      </p:graphicFrame>
    </p:spTree>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1492</TotalTime>
  <Words>2603</Words>
  <Application>Microsoft Office PowerPoint</Application>
  <PresentationFormat>Apresentação na tela (4:3)</PresentationFormat>
  <Paragraphs>276</Paragraphs>
  <Slides>83</Slides>
  <Notes>0</Notes>
  <HiddenSlides>0</HiddenSlides>
  <MMClips>0</MMClips>
  <ScaleCrop>false</ScaleCrop>
  <HeadingPairs>
    <vt:vector size="8" baseType="variant">
      <vt:variant>
        <vt:lpstr>Fontes usadas</vt:lpstr>
      </vt:variant>
      <vt:variant>
        <vt:i4>2</vt:i4>
      </vt:variant>
      <vt:variant>
        <vt:lpstr>Tema</vt:lpstr>
      </vt:variant>
      <vt:variant>
        <vt:i4>1</vt:i4>
      </vt:variant>
      <vt:variant>
        <vt:lpstr>Servidores OLE incorporados</vt:lpstr>
      </vt:variant>
      <vt:variant>
        <vt:i4>2</vt:i4>
      </vt:variant>
      <vt:variant>
        <vt:lpstr>Títulos de slides</vt:lpstr>
      </vt:variant>
      <vt:variant>
        <vt:i4>83</vt:i4>
      </vt:variant>
    </vt:vector>
  </HeadingPairs>
  <TitlesOfParts>
    <vt:vector size="88" baseType="lpstr">
      <vt:lpstr>Times New Roman</vt:lpstr>
      <vt:lpstr>Symbol</vt:lpstr>
      <vt:lpstr>Tema do Office</vt:lpstr>
      <vt:lpstr>VISIO 5 Drawing</vt:lpstr>
      <vt:lpstr>Microsoft Photo Editor 3.0 Photo</vt:lpstr>
      <vt:lpstr>Chapter 3 Simplification of Switching Functions</vt:lpstr>
      <vt:lpstr>Simplification Goals</vt:lpstr>
      <vt:lpstr>Example 3.1</vt:lpstr>
      <vt:lpstr>Minimization Methods</vt:lpstr>
      <vt:lpstr>Minimum SOP and POS Representations</vt:lpstr>
      <vt:lpstr>Karnaugh Maps</vt:lpstr>
      <vt:lpstr>Figure 3.1  Venn diagram and equivalent K-map for two variables</vt:lpstr>
      <vt:lpstr>Figure 3.2  Venn diagram and equivalent K-map for three variables</vt:lpstr>
      <vt:lpstr>Figure 3.3 (a) -- (d)  K-maps for four and five variables</vt:lpstr>
      <vt:lpstr>Figure 3.3 (e) -- (f)  K-maps for six variables</vt:lpstr>
      <vt:lpstr>Plotting (Mapping) Functions in Canonical Form  on a K-map</vt:lpstr>
      <vt:lpstr>Figure 3.4  Plotting functions on K-maps</vt:lpstr>
      <vt:lpstr>Figure 3.5  K-maps for f(a,b,Q,G) in Example 3.4 (a) Minterm form.  (b) Maxterm form.</vt:lpstr>
      <vt:lpstr>Figure 3.6  K-map of Figure 3.5(a) with variables reordered: f(Q,G,b,a).  </vt:lpstr>
      <vt:lpstr>Plotting Functions in Algebraic Form</vt:lpstr>
      <vt:lpstr>Figure 3.7 -- Example 3.6.   (a) Venn diagram form.  (b) Sum of minterms.  (c) Maxterms.</vt:lpstr>
      <vt:lpstr>Figure 3.8 -- Example 3.7.   (a) Maxterms, (b) Minterms, (c) Minterms of f .</vt:lpstr>
      <vt:lpstr>Figure 3.9 -- Example 3.8. (a) K-map of f,  (b) K-map of f.</vt:lpstr>
      <vt:lpstr>Simplification of Switching Functions Using K-maps</vt:lpstr>
      <vt:lpstr>Figure 3.10  K-map for Example 3.9</vt:lpstr>
      <vt:lpstr>Simplification Guidelines for K-maps</vt:lpstr>
      <vt:lpstr>Prime Implicants and Covers</vt:lpstr>
      <vt:lpstr>Figure 3.11 K-map illustrating implicants</vt:lpstr>
      <vt:lpstr>Algorithm 3.1 -- Generating and Selecting Prime Implicants</vt:lpstr>
      <vt:lpstr>Figure 3.12 -- Example 3.10 (Illustrating Algorithm 3.1)</vt:lpstr>
      <vt:lpstr>Algorithm 3.2 -- Generating and Selecting Prime Implicants (Revisited)</vt:lpstr>
      <vt:lpstr>Figure 3.13  -- Example 3.11 (Illustrates Algorithm 3.2)</vt:lpstr>
      <vt:lpstr>Figure 3.14 -- Example 3.12   f(A,B,C,D) = m(0,5,7,8,10,12,14,15)</vt:lpstr>
      <vt:lpstr>Figure 3.15 -- Example 3.13    f(A,B,C,D) = m(1,2,3,6) = AC + BC</vt:lpstr>
      <vt:lpstr>Figure 3.16 -- Example 3.14   f(A,B,C,D) = BD + BC + BCD</vt:lpstr>
      <vt:lpstr>Figure 3.17 -- Example 3.15 Function with no essential prime implicants.</vt:lpstr>
      <vt:lpstr>Figure 3.18 -- Example 3.16 Minimizing a five-variable function.  f(A,B,C,D,E) = m(0,2,4,7,10,12,13,18,23,26,28,29)</vt:lpstr>
      <vt:lpstr>Prime Implicates and Covers</vt:lpstr>
      <vt:lpstr>Algorithm 3.3 -- Generating and Selecting Prime Implicates</vt:lpstr>
      <vt:lpstr>Algorithm 3.4 -- Generating and Selecting Prime Implicates (Revisited)</vt:lpstr>
      <vt:lpstr>Example 3.17 -- Find the minimum POS form of the function f(A,B,C,D) = M(0,1,2,3,6,9,14)</vt:lpstr>
      <vt:lpstr>Algorithm 3.5 -- Finding MPOS of f from f</vt:lpstr>
      <vt:lpstr>Example 3.18 -- Find the MPOS of the following function using Algorithm 3.5  f(A,B,C,D) = M(0,1,2,3,6,9,14)</vt:lpstr>
      <vt:lpstr>Example 3.19 -- Minimum covers of f(A,B,C,D) =  M (3,4,6,8,9,11,12,14) and its complement.</vt:lpstr>
      <vt:lpstr>Figure 3.22  Finding a minimal POS expression for a 5-variable function.</vt:lpstr>
      <vt:lpstr>Figure 3.23  Deriving POS and SOP forms of a function.</vt:lpstr>
      <vt:lpstr>Example 3.22 -- Minimizing a Function with Don’t Cares. f(A,B,C,D) = m(1,3,4,7,11) + d(5,12,13,14,15) = M(0,2,6,8,9,10)  D(5,12,13,14,15)</vt:lpstr>
      <vt:lpstr>Example 3.23 -- Design a circuit to distinguish  BCD digits  5 from those  5.</vt:lpstr>
      <vt:lpstr>Example 3.23 (concluded)</vt:lpstr>
      <vt:lpstr>Timing Hazards in Combinational Logic Circuits</vt:lpstr>
      <vt:lpstr>Figure 3.27 (a)--(b)  Illustration of a static hazard.</vt:lpstr>
      <vt:lpstr>Figure 3.27 (c)  Illustration of a static hazard (con’t)</vt:lpstr>
      <vt:lpstr>Figure 3.27 (d)  Illustration of a static hazard (con’t).</vt:lpstr>
      <vt:lpstr>Figure 3.28  Identifying hazards on a K-map.</vt:lpstr>
      <vt:lpstr>Figure 3.29  Hazard-free network.</vt:lpstr>
      <vt:lpstr>Figure 3.30 (a)--(b)   Example of a static-0 hazard.</vt:lpstr>
      <vt:lpstr>Figure 3.30 (c)--(d)  Example of a static-0 hazard (con’t).</vt:lpstr>
      <vt:lpstr>Figure 3.31  Dynamic hazards.</vt:lpstr>
      <vt:lpstr>Quine-McCluskey Minimization Method</vt:lpstr>
      <vt:lpstr>Example 3.24 -- Use the Q-M method to find the  MSOP of the function f(A,B,C,D) = m(2,4,6,8,9,10,12,13,15)</vt:lpstr>
      <vt:lpstr>Step 1 -- List Prime Implicants in Groups (Example 3.24)</vt:lpstr>
      <vt:lpstr>Step 2 -- Generate Prime Implicants (Example 3.24)</vt:lpstr>
      <vt:lpstr>Step 3 -- Prime Implicant Chart (Example 3.24)</vt:lpstr>
      <vt:lpstr>Step 4 -- Reduced Prime Implicant Chart (Example 3.24)</vt:lpstr>
      <vt:lpstr>The Resulting Minimal Realization of f</vt:lpstr>
      <vt:lpstr>How the Q-M Results Look on a K-map</vt:lpstr>
      <vt:lpstr>Covering Procedure</vt:lpstr>
      <vt:lpstr>Coverage Example f(A,B,C,D) = m(0,1,5,6,7,8,9,10,11,13,14,15)</vt:lpstr>
      <vt:lpstr>Reduced PI Charts</vt:lpstr>
      <vt:lpstr>Cyclic PI Charts</vt:lpstr>
      <vt:lpstr>Using the Q-M Procedure with Incompletely Specified Functions</vt:lpstr>
      <vt:lpstr>Minimizing Table for Example 3.25</vt:lpstr>
      <vt:lpstr>PI Chart for Example 3.25</vt:lpstr>
      <vt:lpstr>Results of Minimization for Example 3.25</vt:lpstr>
      <vt:lpstr>Minimizing Circuits with Multiple Outputs</vt:lpstr>
      <vt:lpstr>Minimizing Table for Example 3.26</vt:lpstr>
      <vt:lpstr>Prime Implicant Chart for Example 3.26</vt:lpstr>
      <vt:lpstr>Reduced Prime Implicant Chart for Example 3.26</vt:lpstr>
      <vt:lpstr>Minimum Realizations for Example 3.26</vt:lpstr>
      <vt:lpstr>Figure 3.34  Reduced multiple-output circuit.</vt:lpstr>
      <vt:lpstr>Petrick’s Algorithm for Selecting a Minimal Cover (Algorithm 3.6)</vt:lpstr>
      <vt:lpstr>Example 3.27 -- Example of Petrick’s Algorithm</vt:lpstr>
      <vt:lpstr>The Cover Function for Example 3.27</vt:lpstr>
      <vt:lpstr>Figure 3.35</vt:lpstr>
      <vt:lpstr>Figure 3.36</vt:lpstr>
      <vt:lpstr>Figure 3.37</vt:lpstr>
      <vt:lpstr>Figure 3.38</vt:lpstr>
      <vt:lpstr>Figure P3.1</vt:lpstr>
    </vt:vector>
  </TitlesOfParts>
  <Company>U of Texas at Arlington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Dr Bill Carroll</dc:creator>
  <cp:lastModifiedBy>Junior Barrera</cp:lastModifiedBy>
  <cp:revision>58</cp:revision>
  <dcterms:created xsi:type="dcterms:W3CDTF">1998-07-24T01:14:03Z</dcterms:created>
  <dcterms:modified xsi:type="dcterms:W3CDTF">2013-02-24T21:19:21Z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D:\digital_logic_slides</vt:lpwstr>
  </property>
</Properties>
</file>