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314" r:id="rId22"/>
    <p:sldId id="313" r:id="rId23"/>
    <p:sldId id="312" r:id="rId24"/>
    <p:sldId id="311" r:id="rId25"/>
    <p:sldId id="310" r:id="rId26"/>
    <p:sldId id="309" r:id="rId27"/>
    <p:sldId id="308" r:id="rId28"/>
    <p:sldId id="307" r:id="rId29"/>
    <p:sldId id="306" r:id="rId30"/>
    <p:sldId id="305" r:id="rId31"/>
    <p:sldId id="304" r:id="rId32"/>
    <p:sldId id="303" r:id="rId33"/>
    <p:sldId id="302" r:id="rId34"/>
    <p:sldId id="301" r:id="rId35"/>
    <p:sldId id="300" r:id="rId36"/>
    <p:sldId id="299" r:id="rId37"/>
    <p:sldId id="298" r:id="rId38"/>
    <p:sldId id="297" r:id="rId39"/>
    <p:sldId id="296" r:id="rId40"/>
    <p:sldId id="295" r:id="rId41"/>
    <p:sldId id="294" r:id="rId42"/>
    <p:sldId id="293" r:id="rId43"/>
    <p:sldId id="292" r:id="rId44"/>
    <p:sldId id="291" r:id="rId45"/>
    <p:sldId id="290" r:id="rId46"/>
    <p:sldId id="289" r:id="rId47"/>
    <p:sldId id="288" r:id="rId48"/>
    <p:sldId id="287" r:id="rId49"/>
    <p:sldId id="286" r:id="rId50"/>
    <p:sldId id="285" r:id="rId51"/>
    <p:sldId id="284" r:id="rId52"/>
    <p:sldId id="283" r:id="rId53"/>
    <p:sldId id="282" r:id="rId54"/>
    <p:sldId id="281" r:id="rId55"/>
    <p:sldId id="280" r:id="rId56"/>
    <p:sldId id="279" r:id="rId57"/>
    <p:sldId id="278" r:id="rId58"/>
    <p:sldId id="277" r:id="rId59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78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66" d="100"/>
        <a:sy n="66" d="100"/>
      </p:scale>
      <p:origin x="0" y="0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FAE37A-B3F6-4D0A-AEC3-434D70B4C32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55A759-EAE5-42F8-922B-A3A012F1E8ED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E67346-74BE-46C0-BCBD-15A1487CC962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7CCAE0-D7A6-4896-9E25-CBB9CA757DE1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6B19E6-4068-4498-8DBD-B8AD4AEE5791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5A0692-4EC7-4887-8E5F-23972003ABFD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1718B7-C00B-4739-B88E-4B5BC9D4330D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0E30D-EFC5-4D89-A08B-73CAA3DF774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EE50B1-DDA6-4F55-A5BC-F4514BF8BA13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B5049E-7198-4198-800A-E544EC0A9EFE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15DFA6-E91F-442F-9D09-80FD4AFD2289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FDD36A1-2B4B-45ED-8B1A-FEDA16A7DA79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9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0.v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1.v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2.v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3.v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4.v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5.v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6.v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7.v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8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9.v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0.v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1.v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2.v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3.v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4.v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5.v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6.v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7.v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8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9.v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cumento_do_Microsoft_Office_Word_97_-_20031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0.v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1.v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2.v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3.v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4.v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5.v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6.v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7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Chapter 8 -- Analysis and Synthesis of</a:t>
            </a:r>
            <a:br>
              <a:rPr lang="en-US" sz="3200"/>
            </a:br>
            <a:r>
              <a:rPr lang="en-US" sz="3200"/>
              <a:t>Synchronous Sequential Circuits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Timing Diagram for Figure 8.8 (a)</a:t>
            </a:r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1524000" y="1946275"/>
          <a:ext cx="6172200" cy="3168650"/>
        </p:xfrm>
        <a:graphic>
          <a:graphicData uri="http://schemas.openxmlformats.org/presentationml/2006/ole">
            <p:oleObj spid="_x0000_s11267" name="VISIO" r:id="rId3" imgW="4177080" imgH="2145240" progId="Visio.Drawing.5">
              <p:embed/>
            </p:oleObj>
          </a:graphicData>
        </a:graphic>
      </p:graphicFrame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4238625" y="5524500"/>
            <a:ext cx="1123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Figure 8.9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State Table and State Diagram for Figure 8.8 (a)</a:t>
            </a:r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1752600" y="2209800"/>
          <a:ext cx="5454650" cy="3190875"/>
        </p:xfrm>
        <a:graphic>
          <a:graphicData uri="http://schemas.openxmlformats.org/presentationml/2006/ole">
            <p:oleObj spid="_x0000_s12292" name="VISIO" r:id="rId3" imgW="4074480" imgH="2392920" progId="Visio.Drawing.5">
              <p:embed/>
            </p:oleObj>
          </a:graphicData>
        </a:graphic>
      </p:graphicFrame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4049713" y="5653088"/>
            <a:ext cx="1354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Figure 8.10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K-Maps for Circuit of Figure 8.8 (a)</a:t>
            </a: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1219200" y="2411413"/>
          <a:ext cx="6705600" cy="2525712"/>
        </p:xfrm>
        <a:graphic>
          <a:graphicData uri="http://schemas.openxmlformats.org/presentationml/2006/ole">
            <p:oleObj spid="_x0000_s13315" name="VISIO" r:id="rId3" imgW="3719880" imgH="1401840" progId="Visio.Drawing.5">
              <p:embed/>
            </p:oleObj>
          </a:graphicData>
        </a:graphic>
      </p:graphicFrame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4202113" y="5348288"/>
            <a:ext cx="1354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Figure 8.11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Synchronous Sequential Circuit with T Flip-Flop -- Example 8.4</a:t>
            </a:r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1828800" y="2362200"/>
          <a:ext cx="5410200" cy="2827338"/>
        </p:xfrm>
        <a:graphic>
          <a:graphicData uri="http://schemas.openxmlformats.org/presentationml/2006/ole">
            <p:oleObj spid="_x0000_s14340" name="VISIO" r:id="rId3" imgW="3109320" imgH="1635840" progId="Visio.Drawing.5">
              <p:embed/>
            </p:oleObj>
          </a:graphicData>
        </a:graphic>
      </p:graphicFrame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3897313" y="5424488"/>
            <a:ext cx="1354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Figure 8.12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Timing Diagram for Example 8.4</a:t>
            </a: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1219200" y="2590800"/>
          <a:ext cx="6629400" cy="2247900"/>
        </p:xfrm>
        <a:graphic>
          <a:graphicData uri="http://schemas.openxmlformats.org/presentationml/2006/ole">
            <p:oleObj spid="_x0000_s15364" name="VISIO" r:id="rId3" imgW="4100760" imgH="1391400" progId="Visio.Drawing.5">
              <p:embed/>
            </p:oleObj>
          </a:graphicData>
        </a:graphic>
      </p:graphicFrame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4049713" y="5272088"/>
            <a:ext cx="1354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Figure 8.13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State Table and State Diagram for Example 8.4</a:t>
            </a:r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1676400" y="2133600"/>
          <a:ext cx="5943600" cy="3351213"/>
        </p:xfrm>
        <a:graphic>
          <a:graphicData uri="http://schemas.openxmlformats.org/presentationml/2006/ole">
            <p:oleObj spid="_x0000_s17412" name="VISIO" r:id="rId3" imgW="3732480" imgH="2104560" progId="Visio.Drawing.5">
              <p:embed/>
            </p:oleObj>
          </a:graphicData>
        </a:graphic>
      </p:graphicFrame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4278313" y="5653088"/>
            <a:ext cx="1354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Figure 8.14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K-Maps for Example 8.4</a:t>
            </a:r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2362200" y="1676400"/>
          <a:ext cx="4724400" cy="3989388"/>
        </p:xfrm>
        <a:graphic>
          <a:graphicData uri="http://schemas.openxmlformats.org/presentationml/2006/ole">
            <p:oleObj spid="_x0000_s18435" name="VISIO" r:id="rId3" imgW="3629880" imgH="3069000" progId="Visio.Drawing.5">
              <p:embed/>
            </p:oleObj>
          </a:graphicData>
        </a:graphic>
      </p:graphicFrame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4278313" y="5805488"/>
            <a:ext cx="1354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Figure 8.15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Synchronous Sequential Circuit with JK Flip-flops -- Example 8.5</a:t>
            </a:r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2362200" y="1752600"/>
          <a:ext cx="4495800" cy="4144963"/>
        </p:xfrm>
        <a:graphic>
          <a:graphicData uri="http://schemas.openxmlformats.org/presentationml/2006/ole">
            <p:oleObj spid="_x0000_s19460" name="VISIO" r:id="rId3" imgW="3020400" imgH="2786040" progId="Visio.Drawing.5">
              <p:embed/>
            </p:oleObj>
          </a:graphicData>
        </a:graphic>
      </p:graphicFrame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3973513" y="6034088"/>
            <a:ext cx="1354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Figure 8.16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Timing Diagram and State Table for Example 8.5</a:t>
            </a:r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2438400" y="1524000"/>
          <a:ext cx="4200525" cy="4479925"/>
        </p:xfrm>
        <a:graphic>
          <a:graphicData uri="http://schemas.openxmlformats.org/presentationml/2006/ole">
            <p:oleObj spid="_x0000_s20484" name="VISIO" r:id="rId3" imgW="3986280" imgH="4250160" progId="Visio.Drawing.5">
              <p:embed/>
            </p:oleObj>
          </a:graphicData>
        </a:graphic>
      </p:graphicFrame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3897313" y="6110288"/>
            <a:ext cx="1354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Figure 8.17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K-Maps for Example 8.5</a:t>
            </a:r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2667000" y="1676400"/>
          <a:ext cx="3952875" cy="4083050"/>
        </p:xfrm>
        <a:graphic>
          <a:graphicData uri="http://schemas.openxmlformats.org/presentationml/2006/ole">
            <p:oleObj spid="_x0000_s21508" name="VISIO" r:id="rId3" imgW="3732480" imgH="3853800" progId="Visio.Drawing.5">
              <p:embed/>
            </p:oleObj>
          </a:graphicData>
        </a:graphic>
      </p:graphicFrame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4049713" y="5957888"/>
            <a:ext cx="1354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Figure 8.18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The Synchronous Sequential Circuit Model</a:t>
            </a:r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1676400" y="2063750"/>
          <a:ext cx="5867400" cy="3665538"/>
        </p:xfrm>
        <a:graphic>
          <a:graphicData uri="http://schemas.openxmlformats.org/presentationml/2006/ole">
            <p:oleObj spid="_x0000_s3075" name="VISIO" r:id="rId3" imgW="2969280" imgH="1864440" progId="Visio.Drawing.5">
              <p:embed/>
            </p:oleObj>
          </a:graphicData>
        </a:graphic>
      </p:graphicFrame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3962400" y="5943600"/>
            <a:ext cx="1227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Figure 8.1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Generating the State Table From K-maps -- </a:t>
            </a:r>
            <a:br>
              <a:rPr lang="en-US" sz="2800"/>
            </a:br>
            <a:r>
              <a:rPr lang="en-US" sz="2800"/>
              <a:t>Example 8.5</a:t>
            </a:r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1676400" y="1828800"/>
          <a:ext cx="5975350" cy="2887663"/>
        </p:xfrm>
        <a:graphic>
          <a:graphicData uri="http://schemas.openxmlformats.org/presentationml/2006/ole">
            <p:oleObj spid="_x0000_s22532" name="VISIO" r:id="rId3" imgW="4177080" imgH="2019240" progId="Visio.Drawing.5">
              <p:embed/>
            </p:oleObj>
          </a:graphicData>
        </a:graphic>
      </p:graphicFrame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4114800" y="5257800"/>
            <a:ext cx="1354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Figure 8.19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Synchronous Sequential Circuit Synthesis</a:t>
            </a:r>
          </a:p>
        </p:txBody>
      </p:sp>
      <p:graphicFrame>
        <p:nvGraphicFramePr>
          <p:cNvPr id="107523" name="Object 3"/>
          <p:cNvGraphicFramePr>
            <a:graphicFrameLocks noChangeAspect="1"/>
          </p:cNvGraphicFramePr>
          <p:nvPr/>
        </p:nvGraphicFramePr>
        <p:xfrm>
          <a:off x="2514600" y="1524000"/>
          <a:ext cx="4038600" cy="3913188"/>
        </p:xfrm>
        <a:graphic>
          <a:graphicData uri="http://schemas.openxmlformats.org/presentationml/2006/ole">
            <p:oleObj spid="_x0000_s107523" name="VISIO" r:id="rId3" imgW="3021120" imgH="2927880" progId="Visio.Drawing.5">
              <p:embed/>
            </p:oleObj>
          </a:graphicData>
        </a:graphic>
      </p:graphicFrame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4202113" y="5729288"/>
            <a:ext cx="1354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Figure 8.20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Introductory Synthesis Example -- Example 8.6</a:t>
            </a:r>
          </a:p>
        </p:txBody>
      </p:sp>
      <p:graphicFrame>
        <p:nvGraphicFramePr>
          <p:cNvPr id="106499" name="Object 3"/>
          <p:cNvGraphicFramePr>
            <a:graphicFrameLocks noChangeAspect="1"/>
          </p:cNvGraphicFramePr>
          <p:nvPr/>
        </p:nvGraphicFramePr>
        <p:xfrm>
          <a:off x="1143000" y="1676400"/>
          <a:ext cx="6959600" cy="3863975"/>
        </p:xfrm>
        <a:graphic>
          <a:graphicData uri="http://schemas.openxmlformats.org/presentationml/2006/ole">
            <p:oleObj spid="_x0000_s106499" name="VISIO" r:id="rId3" imgW="6958080" imgH="3863160" progId="Visio.Drawing.5">
              <p:embed/>
            </p:oleObj>
          </a:graphicData>
        </a:graphic>
      </p:graphicFrame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3821113" y="5881688"/>
            <a:ext cx="1354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Figure 8.21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Flip-flop Input Tables -- Example 8.6</a:t>
            </a:r>
          </a:p>
        </p:txBody>
      </p:sp>
      <p:graphicFrame>
        <p:nvGraphicFramePr>
          <p:cNvPr id="105475" name="Object 3"/>
          <p:cNvGraphicFramePr>
            <a:graphicFrameLocks noChangeAspect="1"/>
          </p:cNvGraphicFramePr>
          <p:nvPr/>
        </p:nvGraphicFramePr>
        <p:xfrm>
          <a:off x="2590800" y="1752600"/>
          <a:ext cx="3962400" cy="3962400"/>
        </p:xfrm>
        <a:graphic>
          <a:graphicData uri="http://schemas.openxmlformats.org/presentationml/2006/ole">
            <p:oleObj spid="_x0000_s105475" name="VISIO" r:id="rId3" imgW="3160800" imgH="3160800" progId="Visio.Drawing.5">
              <p:embed/>
            </p:oleObj>
          </a:graphicData>
        </a:graphic>
      </p:graphicFrame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3897313" y="5881688"/>
            <a:ext cx="1354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Figure 8.22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Generating the JK Flip-flop Excitation Maps --</a:t>
            </a:r>
            <a:br>
              <a:rPr lang="en-US" sz="2800"/>
            </a:br>
            <a:r>
              <a:rPr lang="en-US" sz="2800"/>
              <a:t>Example 8.7</a:t>
            </a:r>
          </a:p>
        </p:txBody>
      </p:sp>
      <p:graphicFrame>
        <p:nvGraphicFramePr>
          <p:cNvPr id="104451" name="Object 3"/>
          <p:cNvGraphicFramePr>
            <a:graphicFrameLocks noChangeAspect="1"/>
          </p:cNvGraphicFramePr>
          <p:nvPr/>
        </p:nvGraphicFramePr>
        <p:xfrm>
          <a:off x="1524000" y="1828800"/>
          <a:ext cx="6134100" cy="3825875"/>
        </p:xfrm>
        <a:graphic>
          <a:graphicData uri="http://schemas.openxmlformats.org/presentationml/2006/ole">
            <p:oleObj spid="_x0000_s104451" name="VISIO" r:id="rId3" imgW="6132600" imgH="3825000" progId="Visio.Drawing.5">
              <p:embed/>
            </p:oleObj>
          </a:graphicData>
        </a:graphic>
      </p:graphicFrame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3962400" y="5867400"/>
            <a:ext cx="1354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Figure 8.23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Clocked JK Flip-Flop Implementation --</a:t>
            </a:r>
            <a:br>
              <a:rPr lang="en-US" sz="2800"/>
            </a:br>
            <a:r>
              <a:rPr lang="en-US" sz="2800"/>
              <a:t>Example 8.7</a:t>
            </a:r>
          </a:p>
        </p:txBody>
      </p:sp>
      <p:graphicFrame>
        <p:nvGraphicFramePr>
          <p:cNvPr id="103427" name="Object 3"/>
          <p:cNvGraphicFramePr>
            <a:graphicFrameLocks noChangeAspect="1"/>
          </p:cNvGraphicFramePr>
          <p:nvPr/>
        </p:nvGraphicFramePr>
        <p:xfrm>
          <a:off x="3048000" y="1676400"/>
          <a:ext cx="3068638" cy="4330700"/>
        </p:xfrm>
        <a:graphic>
          <a:graphicData uri="http://schemas.openxmlformats.org/presentationml/2006/ole">
            <p:oleObj spid="_x0000_s103427" name="VISIO" r:id="rId3" imgW="2715480" imgH="3822120" progId="Visio.Drawing.5">
              <p:embed/>
            </p:oleObj>
          </a:graphicData>
        </a:graphic>
      </p:graphicFrame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3897313" y="6262688"/>
            <a:ext cx="1354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Figure 8.24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Application Equation Method for Deriving Excitation Equations -- Example 8.8</a:t>
            </a:r>
          </a:p>
        </p:txBody>
      </p:sp>
      <p:graphicFrame>
        <p:nvGraphicFramePr>
          <p:cNvPr id="102403" name="Object 3"/>
          <p:cNvGraphicFramePr>
            <a:graphicFrameLocks noChangeAspect="1"/>
          </p:cNvGraphicFramePr>
          <p:nvPr/>
        </p:nvGraphicFramePr>
        <p:xfrm>
          <a:off x="2133600" y="1854200"/>
          <a:ext cx="4724400" cy="3324225"/>
        </p:xfrm>
        <a:graphic>
          <a:graphicData uri="http://schemas.openxmlformats.org/presentationml/2006/ole">
            <p:oleObj spid="_x0000_s102403" name="VISIO" r:id="rId3" imgW="2716560" imgH="1911960" progId="Visio.Drawing.5">
              <p:embed/>
            </p:oleObj>
          </a:graphicData>
        </a:graphic>
      </p:graphicFrame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3973513" y="5500688"/>
            <a:ext cx="1354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Figure 8.25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Sequence Recognizer for 01 Sequence -- </a:t>
            </a:r>
            <a:br>
              <a:rPr lang="en-US" sz="2800"/>
            </a:br>
            <a:r>
              <a:rPr lang="en-US" sz="2800"/>
              <a:t>Example 8.9</a:t>
            </a:r>
          </a:p>
        </p:txBody>
      </p:sp>
      <p:graphicFrame>
        <p:nvGraphicFramePr>
          <p:cNvPr id="101379" name="Object 3"/>
          <p:cNvGraphicFramePr>
            <a:graphicFrameLocks noChangeAspect="1"/>
          </p:cNvGraphicFramePr>
          <p:nvPr/>
        </p:nvGraphicFramePr>
        <p:xfrm>
          <a:off x="1981200" y="2127250"/>
          <a:ext cx="5029200" cy="3071813"/>
        </p:xfrm>
        <a:graphic>
          <a:graphicData uri="http://schemas.openxmlformats.org/presentationml/2006/ole">
            <p:oleObj spid="_x0000_s101379" name="VISIO" r:id="rId3" imgW="2805480" imgH="1712880" progId="Visio.Drawing.5">
              <p:embed/>
            </p:oleObj>
          </a:graphicData>
        </a:graphic>
      </p:graphicFrame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3973513" y="5576888"/>
            <a:ext cx="1354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Figure 8.26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Synthesis of the 01 Recognizer with SR Flip-flops</a:t>
            </a:r>
          </a:p>
        </p:txBody>
      </p:sp>
      <p:graphicFrame>
        <p:nvGraphicFramePr>
          <p:cNvPr id="100355" name="Object 3"/>
          <p:cNvGraphicFramePr>
            <a:graphicFrameLocks noChangeAspect="1"/>
          </p:cNvGraphicFramePr>
          <p:nvPr/>
        </p:nvGraphicFramePr>
        <p:xfrm>
          <a:off x="2438400" y="1447800"/>
          <a:ext cx="4279900" cy="4494213"/>
        </p:xfrm>
        <a:graphic>
          <a:graphicData uri="http://schemas.openxmlformats.org/presentationml/2006/ole">
            <p:oleObj spid="_x0000_s100355" name="VISIO" r:id="rId3" imgW="4278600" imgH="4493160" progId="Visio.Drawing.5">
              <p:embed/>
            </p:oleObj>
          </a:graphicData>
        </a:graphic>
      </p:graphicFrame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4049713" y="6110288"/>
            <a:ext cx="1354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Figure 8.27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Realization of 01 Recognizer with T Flip-flops</a:t>
            </a:r>
          </a:p>
        </p:txBody>
      </p:sp>
      <p:graphicFrame>
        <p:nvGraphicFramePr>
          <p:cNvPr id="99331" name="Object 3"/>
          <p:cNvGraphicFramePr>
            <a:graphicFrameLocks noChangeAspect="1"/>
          </p:cNvGraphicFramePr>
          <p:nvPr/>
        </p:nvGraphicFramePr>
        <p:xfrm>
          <a:off x="2133600" y="1600200"/>
          <a:ext cx="4800600" cy="3781425"/>
        </p:xfrm>
        <a:graphic>
          <a:graphicData uri="http://schemas.openxmlformats.org/presentationml/2006/ole">
            <p:oleObj spid="_x0000_s99331" name="VISIO" r:id="rId3" imgW="3859560" imgH="3040200" progId="Visio.Drawing.5">
              <p:embed/>
            </p:oleObj>
          </a:graphicData>
        </a:graphic>
      </p:graphicFrame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4125913" y="5653088"/>
            <a:ext cx="1354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Figure 8.28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Mealy Machine Model</a:t>
            </a:r>
          </a:p>
        </p:txBody>
      </p:sp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3276600" y="1600200"/>
          <a:ext cx="2665413" cy="4191000"/>
        </p:xfrm>
        <a:graphic>
          <a:graphicData uri="http://schemas.openxmlformats.org/presentationml/2006/ole">
            <p:oleObj spid="_x0000_s4101" name="VISIO" r:id="rId3" imgW="1471680" imgH="2315160" progId="Visio.Drawing.5">
              <p:embed/>
            </p:oleObj>
          </a:graphicData>
        </a:graphic>
      </p:graphicFrame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4037013" y="6110288"/>
            <a:ext cx="1227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Figure 8.2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Design of a Recognizer for the Sequence 1111 --</a:t>
            </a:r>
            <a:br>
              <a:rPr lang="en-US" sz="2800"/>
            </a:br>
            <a:r>
              <a:rPr lang="en-US" sz="2800"/>
              <a:t>Example 8.11</a:t>
            </a:r>
          </a:p>
        </p:txBody>
      </p:sp>
      <p:graphicFrame>
        <p:nvGraphicFramePr>
          <p:cNvPr id="98307" name="Object 3"/>
          <p:cNvGraphicFramePr>
            <a:graphicFrameLocks noChangeAspect="1"/>
          </p:cNvGraphicFramePr>
          <p:nvPr/>
        </p:nvGraphicFramePr>
        <p:xfrm>
          <a:off x="2286000" y="1676400"/>
          <a:ext cx="4495800" cy="3897313"/>
        </p:xfrm>
        <a:graphic>
          <a:graphicData uri="http://schemas.openxmlformats.org/presentationml/2006/ole">
            <p:oleObj spid="_x0000_s98307" name="VISIO" r:id="rId3" imgW="4100760" imgH="3609000" progId="Visio.Drawing.5">
              <p:embed/>
            </p:oleObj>
          </a:graphicData>
        </a:graphic>
      </p:graphicFrame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3973513" y="5805488"/>
            <a:ext cx="1354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Figure 8.29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SR Realization of the 1111 Recognizer</a:t>
            </a:r>
          </a:p>
        </p:txBody>
      </p:sp>
      <p:graphicFrame>
        <p:nvGraphicFramePr>
          <p:cNvPr id="97283" name="Object 3"/>
          <p:cNvGraphicFramePr>
            <a:graphicFrameLocks noChangeAspect="1"/>
          </p:cNvGraphicFramePr>
          <p:nvPr/>
        </p:nvGraphicFramePr>
        <p:xfrm>
          <a:off x="3352800" y="1600200"/>
          <a:ext cx="2487613" cy="3876675"/>
        </p:xfrm>
        <a:graphic>
          <a:graphicData uri="http://schemas.openxmlformats.org/presentationml/2006/ole">
            <p:oleObj spid="_x0000_s97283" name="VISIO" r:id="rId3" imgW="2487960" imgH="3876120" progId="Visio.Drawing.5">
              <p:embed/>
            </p:oleObj>
          </a:graphicData>
        </a:graphic>
      </p:graphicFrame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4049713" y="5729288"/>
            <a:ext cx="1354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Figure 8.30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Clocked T and JK Realizations of the 1111 Recognizer</a:t>
            </a:r>
          </a:p>
        </p:txBody>
      </p:sp>
      <p:graphicFrame>
        <p:nvGraphicFramePr>
          <p:cNvPr id="96259" name="Object 3"/>
          <p:cNvGraphicFramePr>
            <a:graphicFrameLocks noChangeAspect="1"/>
          </p:cNvGraphicFramePr>
          <p:nvPr/>
        </p:nvGraphicFramePr>
        <p:xfrm>
          <a:off x="1981200" y="1600200"/>
          <a:ext cx="4883150" cy="4610100"/>
        </p:xfrm>
        <a:graphic>
          <a:graphicData uri="http://schemas.openxmlformats.org/presentationml/2006/ole">
            <p:oleObj spid="_x0000_s96259" name="VISIO" r:id="rId3" imgW="6107400" imgH="5765760" progId="Visio.Drawing.5">
              <p:embed/>
            </p:oleObj>
          </a:graphicData>
        </a:graphic>
      </p:graphicFrame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4049713" y="6262688"/>
            <a:ext cx="1354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Figure 8.31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Clocked JK Flip-Flop Realization of a 1111 Recognizer</a:t>
            </a:r>
          </a:p>
        </p:txBody>
      </p:sp>
      <p:graphicFrame>
        <p:nvGraphicFramePr>
          <p:cNvPr id="95235" name="Object 3"/>
          <p:cNvGraphicFramePr>
            <a:graphicFrameLocks noChangeAspect="1"/>
          </p:cNvGraphicFramePr>
          <p:nvPr/>
        </p:nvGraphicFramePr>
        <p:xfrm>
          <a:off x="2133600" y="1752600"/>
          <a:ext cx="4572000" cy="4037013"/>
        </p:xfrm>
        <a:graphic>
          <a:graphicData uri="http://schemas.openxmlformats.org/presentationml/2006/ole">
            <p:oleObj spid="_x0000_s95235" name="VISIO" r:id="rId3" imgW="3326040" imgH="3032640" progId="Visio.Drawing.5">
              <p:embed/>
            </p:oleObj>
          </a:graphicData>
        </a:graphic>
      </p:graphicFrame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3668713" y="5957888"/>
            <a:ext cx="1354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Figure 8.32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Design of a 0010 Recognizer</a:t>
            </a:r>
          </a:p>
        </p:txBody>
      </p:sp>
      <p:graphicFrame>
        <p:nvGraphicFramePr>
          <p:cNvPr id="94211" name="Object 3"/>
          <p:cNvGraphicFramePr>
            <a:graphicFrameLocks noChangeAspect="1"/>
          </p:cNvGraphicFramePr>
          <p:nvPr/>
        </p:nvGraphicFramePr>
        <p:xfrm>
          <a:off x="2667000" y="1524000"/>
          <a:ext cx="3621088" cy="4449763"/>
        </p:xfrm>
        <a:graphic>
          <a:graphicData uri="http://schemas.openxmlformats.org/presentationml/2006/ole">
            <p:oleObj spid="_x0000_s94211" name="VISIO" r:id="rId3" imgW="4138920" imgH="5087880" progId="Visio.Drawing.5">
              <p:embed/>
            </p:oleObj>
          </a:graphicData>
        </a:graphic>
      </p:graphicFrame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3973513" y="6186488"/>
            <a:ext cx="1354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Figure 8.33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Design of a Serial Binary Adder</a:t>
            </a:r>
          </a:p>
        </p:txBody>
      </p:sp>
      <p:graphicFrame>
        <p:nvGraphicFramePr>
          <p:cNvPr id="93187" name="Object 3"/>
          <p:cNvGraphicFramePr>
            <a:graphicFrameLocks noChangeAspect="1"/>
          </p:cNvGraphicFramePr>
          <p:nvPr/>
        </p:nvGraphicFramePr>
        <p:xfrm>
          <a:off x="1981200" y="1676400"/>
          <a:ext cx="4876800" cy="4129088"/>
        </p:xfrm>
        <a:graphic>
          <a:graphicData uri="http://schemas.openxmlformats.org/presentationml/2006/ole">
            <p:oleObj spid="_x0000_s93187" name="VISIO" r:id="rId3" imgW="4164120" imgH="3525480" progId="Visio.Drawing.5">
              <p:embed/>
            </p:oleObj>
          </a:graphicData>
        </a:graphic>
      </p:graphicFrame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3973513" y="5957888"/>
            <a:ext cx="1354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Figure 8.34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Design of a Four-State Up/Down Counter</a:t>
            </a:r>
          </a:p>
        </p:txBody>
      </p:sp>
      <p:graphicFrame>
        <p:nvGraphicFramePr>
          <p:cNvPr id="92163" name="Object 3"/>
          <p:cNvGraphicFramePr>
            <a:graphicFrameLocks noChangeAspect="1"/>
          </p:cNvGraphicFramePr>
          <p:nvPr/>
        </p:nvGraphicFramePr>
        <p:xfrm>
          <a:off x="2286000" y="1524000"/>
          <a:ext cx="4419600" cy="4346575"/>
        </p:xfrm>
        <a:graphic>
          <a:graphicData uri="http://schemas.openxmlformats.org/presentationml/2006/ole">
            <p:oleObj spid="_x0000_s92163" name="VISIO" r:id="rId3" imgW="3947400" imgH="3881880" progId="Visio.Drawing.5">
              <p:embed/>
            </p:oleObj>
          </a:graphicData>
        </a:graphic>
      </p:graphicFrame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4049713" y="5957888"/>
            <a:ext cx="1354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Figure 8.35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An Implementation of the Up/Down Counter</a:t>
            </a:r>
          </a:p>
        </p:txBody>
      </p:sp>
      <p:graphicFrame>
        <p:nvGraphicFramePr>
          <p:cNvPr id="91139" name="Object 3"/>
          <p:cNvGraphicFramePr>
            <a:graphicFrameLocks noChangeAspect="1"/>
          </p:cNvGraphicFramePr>
          <p:nvPr/>
        </p:nvGraphicFramePr>
        <p:xfrm>
          <a:off x="2209800" y="2117725"/>
          <a:ext cx="4572000" cy="3490913"/>
        </p:xfrm>
        <a:graphic>
          <a:graphicData uri="http://schemas.openxmlformats.org/presentationml/2006/ole">
            <p:oleObj spid="_x0000_s91139" name="VISIO" r:id="rId3" imgW="3224520" imgH="2550600" progId="Visio.Drawing.5">
              <p:embed/>
            </p:oleObj>
          </a:graphicData>
        </a:graphic>
      </p:graphicFrame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3821113" y="5881688"/>
            <a:ext cx="1354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Figure 8.36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Design a BCD Counter</a:t>
            </a:r>
          </a:p>
        </p:txBody>
      </p:sp>
      <p:graphicFrame>
        <p:nvGraphicFramePr>
          <p:cNvPr id="90115" name="Object 3"/>
          <p:cNvGraphicFramePr>
            <a:graphicFrameLocks noChangeAspect="1"/>
          </p:cNvGraphicFramePr>
          <p:nvPr/>
        </p:nvGraphicFramePr>
        <p:xfrm>
          <a:off x="3200400" y="1524000"/>
          <a:ext cx="2757488" cy="4576763"/>
        </p:xfrm>
        <a:graphic>
          <a:graphicData uri="http://schemas.openxmlformats.org/presentationml/2006/ole">
            <p:oleObj spid="_x0000_s90115" name="VISIO" r:id="rId3" imgW="2437200" imgH="4043520" progId="Visio.Drawing.5">
              <p:embed/>
            </p:oleObj>
          </a:graphicData>
        </a:graphic>
      </p:graphicFrame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3259138" y="6186488"/>
            <a:ext cx="2487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Figure 8.37 (a) and (b)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Design of the BCD Counter (con’t)</a:t>
            </a:r>
          </a:p>
        </p:txBody>
      </p:sp>
      <p:graphicFrame>
        <p:nvGraphicFramePr>
          <p:cNvPr id="89091" name="Object 3"/>
          <p:cNvGraphicFramePr>
            <a:graphicFrameLocks noChangeAspect="1"/>
          </p:cNvGraphicFramePr>
          <p:nvPr/>
        </p:nvGraphicFramePr>
        <p:xfrm>
          <a:off x="1295400" y="1676400"/>
          <a:ext cx="6629400" cy="4059238"/>
        </p:xfrm>
        <a:graphic>
          <a:graphicData uri="http://schemas.openxmlformats.org/presentationml/2006/ole">
            <p:oleObj spid="_x0000_s89091" name="VISIO" r:id="rId3" imgW="6145560" imgH="3764160" progId="Visio.Drawing.5">
              <p:embed/>
            </p:oleObj>
          </a:graphicData>
        </a:graphic>
      </p:graphicFrame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3879850" y="5881688"/>
            <a:ext cx="1698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Figure 8.37 (c)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Mealy Machine Timing Diagram -- Example 8.1</a:t>
            </a:r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685800" y="2743200"/>
          <a:ext cx="7594600" cy="2363788"/>
        </p:xfrm>
        <a:graphic>
          <a:graphicData uri="http://schemas.openxmlformats.org/presentationml/2006/ole">
            <p:oleObj spid="_x0000_s5123" name="VISIO" r:id="rId3" imgW="3300480" imgH="1027440" progId="Visio.Drawing.5">
              <p:embed/>
            </p:oleObj>
          </a:graphicData>
        </a:graphic>
      </p:graphicFrame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3962400" y="5638800"/>
            <a:ext cx="1227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Figure 8.3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Realization of the BCD Counter Design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3259138" y="6110288"/>
            <a:ext cx="2487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Figure 8.37 (d) and (e)</a:t>
            </a:r>
          </a:p>
        </p:txBody>
      </p:sp>
      <p:graphicFrame>
        <p:nvGraphicFramePr>
          <p:cNvPr id="88068" name="Object 4"/>
          <p:cNvGraphicFramePr>
            <a:graphicFrameLocks noChangeAspect="1"/>
          </p:cNvGraphicFramePr>
          <p:nvPr/>
        </p:nvGraphicFramePr>
        <p:xfrm>
          <a:off x="1752600" y="1447800"/>
          <a:ext cx="5645150" cy="4614863"/>
        </p:xfrm>
        <a:graphic>
          <a:graphicData uri="http://schemas.openxmlformats.org/presentationml/2006/ole">
            <p:oleObj spid="_x0000_s88068" name="VISIO" r:id="rId3" imgW="6259680" imgH="5116680" progId="Visio.Drawing.5">
              <p:embed/>
            </p:oleObj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K-map For </a:t>
            </a:r>
            <a:r>
              <a:rPr lang="en-US" sz="2800" i="1"/>
              <a:t>Y</a:t>
            </a:r>
            <a:r>
              <a:rPr lang="en-US" sz="2800" baseline="-25000"/>
              <a:t>1</a:t>
            </a:r>
            <a:r>
              <a:rPr lang="en-US" sz="2800"/>
              <a:t> in Example 8.16</a:t>
            </a:r>
          </a:p>
        </p:txBody>
      </p:sp>
      <p:graphicFrame>
        <p:nvGraphicFramePr>
          <p:cNvPr id="87043" name="Object 3"/>
          <p:cNvGraphicFramePr>
            <a:graphicFrameLocks noChangeAspect="1"/>
          </p:cNvGraphicFramePr>
          <p:nvPr/>
        </p:nvGraphicFramePr>
        <p:xfrm>
          <a:off x="1524000" y="1981200"/>
          <a:ext cx="6248400" cy="3290888"/>
        </p:xfrm>
        <a:graphic>
          <a:graphicData uri="http://schemas.openxmlformats.org/presentationml/2006/ole">
            <p:oleObj spid="_x0000_s87043" name="VISIO" r:id="rId3" imgW="3883680" imgH="2044440" progId="Visio.Drawing.5">
              <p:embed/>
            </p:oleObj>
          </a:graphicData>
        </a:graphic>
      </p:graphicFrame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3973513" y="5653088"/>
            <a:ext cx="1354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Figure 8.38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Robot Controller Floor Plan -- Example 8.17</a:t>
            </a:r>
          </a:p>
        </p:txBody>
      </p:sp>
      <p:graphicFrame>
        <p:nvGraphicFramePr>
          <p:cNvPr id="86019" name="Object 3"/>
          <p:cNvGraphicFramePr>
            <a:graphicFrameLocks noChangeAspect="1"/>
          </p:cNvGraphicFramePr>
          <p:nvPr/>
        </p:nvGraphicFramePr>
        <p:xfrm>
          <a:off x="1447800" y="2347913"/>
          <a:ext cx="6248400" cy="2805112"/>
        </p:xfrm>
        <a:graphic>
          <a:graphicData uri="http://schemas.openxmlformats.org/presentationml/2006/ole">
            <p:oleObj spid="_x0000_s86019" name="VISIO" r:id="rId3" imgW="3947760" imgH="1772640" progId="Visio.Drawing.5">
              <p:embed/>
            </p:oleObj>
          </a:graphicData>
        </a:graphic>
      </p:graphicFrame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4125913" y="5576888"/>
            <a:ext cx="1354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Figure 8.39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Robot Controller Design</a:t>
            </a:r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3429000" y="5638800"/>
            <a:ext cx="2274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Figure 8.40 (a) -- (e)</a:t>
            </a:r>
          </a:p>
        </p:txBody>
      </p:sp>
      <p:graphicFrame>
        <p:nvGraphicFramePr>
          <p:cNvPr id="84996" name="Object 4"/>
          <p:cNvGraphicFramePr>
            <a:graphicFrameLocks noChangeAspect="1"/>
          </p:cNvGraphicFramePr>
          <p:nvPr/>
        </p:nvGraphicFramePr>
        <p:xfrm>
          <a:off x="1524000" y="1828800"/>
          <a:ext cx="6134100" cy="3617913"/>
        </p:xfrm>
        <a:graphic>
          <a:graphicData uri="http://schemas.openxmlformats.org/presentationml/2006/ole">
            <p:oleObj spid="_x0000_s84996" name="VISIO" r:id="rId3" imgW="6132600" imgH="3618000" progId="Visio.Drawing.5">
              <p:embed/>
            </p:oleObj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Robot Controller Realization</a:t>
            </a:r>
          </a:p>
        </p:txBody>
      </p:sp>
      <p:graphicFrame>
        <p:nvGraphicFramePr>
          <p:cNvPr id="83971" name="Object 3"/>
          <p:cNvGraphicFramePr>
            <a:graphicFrameLocks noChangeAspect="1"/>
          </p:cNvGraphicFramePr>
          <p:nvPr/>
        </p:nvGraphicFramePr>
        <p:xfrm>
          <a:off x="1504950" y="1731963"/>
          <a:ext cx="6134100" cy="3394075"/>
        </p:xfrm>
        <a:graphic>
          <a:graphicData uri="http://schemas.openxmlformats.org/presentationml/2006/ole">
            <p:oleObj spid="_x0000_s83971" name="VISIO" r:id="rId3" imgW="6132600" imgH="3394440" progId="Visio.Drawing.5">
              <p:embed/>
            </p:oleObj>
          </a:graphicData>
        </a:graphic>
      </p:graphicFrame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3741738" y="5500688"/>
            <a:ext cx="1670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Figure 8.40 (f)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Candy Machine Controller Design -- Example 8.18</a:t>
            </a:r>
          </a:p>
        </p:txBody>
      </p:sp>
      <p:graphicFrame>
        <p:nvGraphicFramePr>
          <p:cNvPr id="82947" name="Object 3"/>
          <p:cNvGraphicFramePr>
            <a:graphicFrameLocks noChangeAspect="1"/>
          </p:cNvGraphicFramePr>
          <p:nvPr/>
        </p:nvGraphicFramePr>
        <p:xfrm>
          <a:off x="2819400" y="1524000"/>
          <a:ext cx="3263900" cy="4373563"/>
        </p:xfrm>
        <a:graphic>
          <a:graphicData uri="http://schemas.openxmlformats.org/presentationml/2006/ole">
            <p:oleObj spid="_x0000_s82947" name="VISIO" r:id="rId3" imgW="2297520" imgH="3077280" progId="Visio.Drawing.5">
              <p:embed/>
            </p:oleObj>
          </a:graphicData>
        </a:graphic>
      </p:graphicFrame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3821113" y="6034088"/>
            <a:ext cx="1354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Figure 8.41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Algorithmic State Machines (ASMs)</a:t>
            </a:r>
          </a:p>
        </p:txBody>
      </p:sp>
      <p:graphicFrame>
        <p:nvGraphicFramePr>
          <p:cNvPr id="81923" name="Object 3"/>
          <p:cNvGraphicFramePr>
            <a:graphicFrameLocks noChangeAspect="1"/>
          </p:cNvGraphicFramePr>
          <p:nvPr/>
        </p:nvGraphicFramePr>
        <p:xfrm>
          <a:off x="1143000" y="2209800"/>
          <a:ext cx="6858000" cy="2911475"/>
        </p:xfrm>
        <a:graphic>
          <a:graphicData uri="http://schemas.openxmlformats.org/presentationml/2006/ole">
            <p:oleObj spid="_x0000_s81923" name="VISIO" r:id="rId3" imgW="4011840" imgH="1704240" progId="Visio.Drawing.5">
              <p:embed/>
            </p:oleObj>
          </a:graphicData>
        </a:graphic>
      </p:graphicFrame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4202113" y="5576888"/>
            <a:ext cx="1354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Figure 8.42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ASM Representation of a Mealy Machine</a:t>
            </a:r>
          </a:p>
        </p:txBody>
      </p:sp>
      <p:graphicFrame>
        <p:nvGraphicFramePr>
          <p:cNvPr id="80899" name="Object 3"/>
          <p:cNvGraphicFramePr>
            <a:graphicFrameLocks noChangeAspect="1"/>
          </p:cNvGraphicFramePr>
          <p:nvPr/>
        </p:nvGraphicFramePr>
        <p:xfrm>
          <a:off x="1219200" y="1371600"/>
          <a:ext cx="6629400" cy="5030788"/>
        </p:xfrm>
        <a:graphic>
          <a:graphicData uri="http://schemas.openxmlformats.org/presentationml/2006/ole">
            <p:oleObj spid="_x0000_s80899" name="VISIO" r:id="rId3" imgW="6339240" imgH="4821120" progId="Visio.Drawing.5">
              <p:embed/>
            </p:oleObj>
          </a:graphicData>
        </a:graphic>
      </p:graphicFrame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5943600" y="4953000"/>
            <a:ext cx="1354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Figure 8.43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ASM Representation of a Moore Machine</a:t>
            </a:r>
          </a:p>
        </p:txBody>
      </p:sp>
      <p:graphicFrame>
        <p:nvGraphicFramePr>
          <p:cNvPr id="79875" name="Object 3"/>
          <p:cNvGraphicFramePr>
            <a:graphicFrameLocks noChangeAspect="1"/>
          </p:cNvGraphicFramePr>
          <p:nvPr/>
        </p:nvGraphicFramePr>
        <p:xfrm>
          <a:off x="2057400" y="1450975"/>
          <a:ext cx="5029200" cy="4768850"/>
        </p:xfrm>
        <a:graphic>
          <a:graphicData uri="http://schemas.openxmlformats.org/presentationml/2006/ole">
            <p:oleObj spid="_x0000_s79875" name="VISIO" r:id="rId3" imgW="4137840" imgH="3922920" progId="Visio.Drawing.5">
              <p:embed/>
            </p:oleObj>
          </a:graphicData>
        </a:graphic>
      </p:graphicFrame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6232525" y="5500688"/>
            <a:ext cx="1354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Figure 8.44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Eight-Bit Two’s Complementer ASM -- </a:t>
            </a:r>
            <a:br>
              <a:rPr lang="en-US" sz="2800"/>
            </a:br>
            <a:r>
              <a:rPr lang="en-US" sz="2800"/>
              <a:t>Example 8.19</a:t>
            </a:r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3821113" y="6034088"/>
            <a:ext cx="1354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Figure 8.45</a:t>
            </a:r>
          </a:p>
        </p:txBody>
      </p:sp>
      <p:graphicFrame>
        <p:nvGraphicFramePr>
          <p:cNvPr id="78852" name="Object 4"/>
          <p:cNvGraphicFramePr>
            <a:graphicFrameLocks noChangeAspect="1"/>
          </p:cNvGraphicFramePr>
          <p:nvPr/>
        </p:nvGraphicFramePr>
        <p:xfrm>
          <a:off x="2895600" y="1600200"/>
          <a:ext cx="3062288" cy="4468813"/>
        </p:xfrm>
        <a:graphic>
          <a:graphicData uri="http://schemas.openxmlformats.org/presentationml/2006/ole">
            <p:oleObj spid="_x0000_s78852" name="VISIO" r:id="rId3" imgW="2486880" imgH="3629880" progId="Visio.Drawing.5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Moore Machine Model</a:t>
            </a:r>
          </a:p>
        </p:txBody>
      </p:sp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3124200" y="1600200"/>
          <a:ext cx="2984500" cy="4373563"/>
        </p:xfrm>
        <a:graphic>
          <a:graphicData uri="http://schemas.openxmlformats.org/presentationml/2006/ole">
            <p:oleObj spid="_x0000_s6149" name="VISIO" r:id="rId3" imgW="1521720" imgH="2219040" progId="Visio.Drawing.5">
              <p:embed/>
            </p:oleObj>
          </a:graphicData>
        </a:graphic>
      </p:graphicFrame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4037013" y="6034088"/>
            <a:ext cx="1227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Figure 8.4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Binary Multiplier Controller -- Example 8.20</a:t>
            </a:r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3744913" y="6034088"/>
            <a:ext cx="1354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Figure 8.46</a:t>
            </a:r>
          </a:p>
        </p:txBody>
      </p:sp>
      <p:graphicFrame>
        <p:nvGraphicFramePr>
          <p:cNvPr id="77828" name="Object 4"/>
          <p:cNvGraphicFramePr>
            <a:graphicFrameLocks noChangeAspect="1"/>
          </p:cNvGraphicFramePr>
          <p:nvPr/>
        </p:nvGraphicFramePr>
        <p:xfrm>
          <a:off x="762000" y="1676400"/>
          <a:ext cx="7391400" cy="3976688"/>
        </p:xfrm>
        <a:graphic>
          <a:graphicData uri="http://schemas.openxmlformats.org/presentationml/2006/ole">
            <p:oleObj spid="_x0000_s77828" name="VISIO" r:id="rId3" imgW="6081120" imgH="3348000" progId="Visio.Drawing.5">
              <p:embed/>
            </p:oleObj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One-Hot State Assignments</a:t>
            </a:r>
          </a:p>
        </p:txBody>
      </p:sp>
      <p:graphicFrame>
        <p:nvGraphicFramePr>
          <p:cNvPr id="76803" name="Object 3"/>
          <p:cNvGraphicFramePr>
            <a:graphicFrameLocks noChangeAspect="1"/>
          </p:cNvGraphicFramePr>
          <p:nvPr/>
        </p:nvGraphicFramePr>
        <p:xfrm>
          <a:off x="609600" y="2362200"/>
          <a:ext cx="6778625" cy="1493838"/>
        </p:xfrm>
        <a:graphic>
          <a:graphicData uri="http://schemas.openxmlformats.org/presentationml/2006/ole">
            <p:oleObj spid="_x0000_s76803" name="Document" r:id="rId3" imgW="5630040" imgH="1242000" progId="Word.Document.8">
              <p:embed/>
            </p:oleObj>
          </a:graphicData>
        </a:graphic>
      </p:graphicFrame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4002088" y="4357688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Table 8.1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ASM Design Using One-Hot State Assignments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3435350" y="6034088"/>
            <a:ext cx="2289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Figure 8.47 (a) -- (b)</a:t>
            </a:r>
          </a:p>
        </p:txBody>
      </p:sp>
      <p:graphicFrame>
        <p:nvGraphicFramePr>
          <p:cNvPr id="75780" name="Object 4"/>
          <p:cNvGraphicFramePr>
            <a:graphicFrameLocks noChangeAspect="1"/>
          </p:cNvGraphicFramePr>
          <p:nvPr/>
        </p:nvGraphicFramePr>
        <p:xfrm>
          <a:off x="1143000" y="1582738"/>
          <a:ext cx="6858000" cy="4164012"/>
        </p:xfrm>
        <a:graphic>
          <a:graphicData uri="http://schemas.openxmlformats.org/presentationml/2006/ole">
            <p:oleObj spid="_x0000_s75780" name="VISIO" r:id="rId3" imgW="6144480" imgH="3731400" progId="Visio.Drawing.5">
              <p:embed/>
            </p:oleObj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ASM Design Using One-Hot Assignments (con’t)</a:t>
            </a:r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3651250" y="5348288"/>
            <a:ext cx="1698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Figure 8.47 (c)</a:t>
            </a:r>
          </a:p>
        </p:txBody>
      </p:sp>
      <p:graphicFrame>
        <p:nvGraphicFramePr>
          <p:cNvPr id="74756" name="Object 4"/>
          <p:cNvGraphicFramePr>
            <a:graphicFrameLocks noChangeAspect="1"/>
          </p:cNvGraphicFramePr>
          <p:nvPr/>
        </p:nvGraphicFramePr>
        <p:xfrm>
          <a:off x="1295400" y="1676400"/>
          <a:ext cx="6577013" cy="3354388"/>
        </p:xfrm>
        <a:graphic>
          <a:graphicData uri="http://schemas.openxmlformats.org/presentationml/2006/ole">
            <p:oleObj spid="_x0000_s74756" name="VISIO" r:id="rId3" imgW="6144480" imgH="3133080" progId="Visio.Drawing.5">
              <p:embed/>
            </p:oleObj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One-hot Design of A Multiplier Controller -- Example 8.21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5497513" y="6034088"/>
            <a:ext cx="1354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Figure 8.48</a:t>
            </a:r>
          </a:p>
        </p:txBody>
      </p:sp>
      <p:graphicFrame>
        <p:nvGraphicFramePr>
          <p:cNvPr id="73732" name="Object 4"/>
          <p:cNvGraphicFramePr>
            <a:graphicFrameLocks noChangeAspect="1"/>
          </p:cNvGraphicFramePr>
          <p:nvPr/>
        </p:nvGraphicFramePr>
        <p:xfrm>
          <a:off x="2057400" y="1752600"/>
          <a:ext cx="5105400" cy="4359275"/>
        </p:xfrm>
        <a:graphic>
          <a:graphicData uri="http://schemas.openxmlformats.org/presentationml/2006/ole">
            <p:oleObj spid="_x0000_s73732" name="VISIO" r:id="rId3" imgW="6144480" imgH="5247720" progId="Visio.Drawing.5">
              <p:embed/>
            </p:oleObj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Incompletely Specified Circuits -- Detonator (Example 8.22)</a:t>
            </a:r>
          </a:p>
        </p:txBody>
      </p:sp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1295400" y="2514600"/>
          <a:ext cx="6400800" cy="3117850"/>
        </p:xfrm>
        <a:graphic>
          <a:graphicData uri="http://schemas.openxmlformats.org/presentationml/2006/ole">
            <p:oleObj spid="_x0000_s72707" name="VISIO" r:id="rId3" imgW="4151520" imgH="2023200" progId="Visio.Drawing.5">
              <p:embed/>
            </p:oleObj>
          </a:graphicData>
        </a:graphic>
      </p:graphicFrame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3897313" y="5881688"/>
            <a:ext cx="1354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Figure 8.49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Detonator Example K-maps</a:t>
            </a:r>
          </a:p>
        </p:txBody>
      </p:sp>
      <p:graphicFrame>
        <p:nvGraphicFramePr>
          <p:cNvPr id="71683" name="Object 3"/>
          <p:cNvGraphicFramePr>
            <a:graphicFrameLocks noChangeAspect="1"/>
          </p:cNvGraphicFramePr>
          <p:nvPr/>
        </p:nvGraphicFramePr>
        <p:xfrm>
          <a:off x="762000" y="2057400"/>
          <a:ext cx="7632700" cy="2405063"/>
        </p:xfrm>
        <a:graphic>
          <a:graphicData uri="http://schemas.openxmlformats.org/presentationml/2006/ole">
            <p:oleObj spid="_x0000_s71683" name="VISIO" r:id="rId3" imgW="6120000" imgH="1929240" progId="Visio.Drawing.5">
              <p:embed/>
            </p:oleObj>
          </a:graphicData>
        </a:graphic>
      </p:graphicFrame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4038600" y="4953000"/>
            <a:ext cx="1354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Figure 8.50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Detonator Realization</a:t>
            </a:r>
          </a:p>
        </p:txBody>
      </p:sp>
      <p:graphicFrame>
        <p:nvGraphicFramePr>
          <p:cNvPr id="70659" name="Object 3"/>
          <p:cNvGraphicFramePr>
            <a:graphicFrameLocks noChangeAspect="1"/>
          </p:cNvGraphicFramePr>
          <p:nvPr/>
        </p:nvGraphicFramePr>
        <p:xfrm>
          <a:off x="914400" y="2286000"/>
          <a:ext cx="7239000" cy="2216150"/>
        </p:xfrm>
        <a:graphic>
          <a:graphicData uri="http://schemas.openxmlformats.org/presentationml/2006/ole">
            <p:oleObj spid="_x0000_s70659" name="VISIO" r:id="rId3" imgW="3313440" imgH="1015200" progId="Visio.Drawing.5">
              <p:embed/>
            </p:oleObj>
          </a:graphicData>
        </a:graphic>
      </p:graphicFrame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3897313" y="5119688"/>
            <a:ext cx="1354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Figure 8.51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Sate Assignments and Circuit Realization</a:t>
            </a:r>
          </a:p>
        </p:txBody>
      </p:sp>
      <p:graphicFrame>
        <p:nvGraphicFramePr>
          <p:cNvPr id="69635" name="Object 3"/>
          <p:cNvGraphicFramePr>
            <a:graphicFrameLocks noChangeAspect="1"/>
          </p:cNvGraphicFramePr>
          <p:nvPr/>
        </p:nvGraphicFramePr>
        <p:xfrm>
          <a:off x="1524000" y="1524000"/>
          <a:ext cx="6096000" cy="4219575"/>
        </p:xfrm>
        <a:graphic>
          <a:graphicData uri="http://schemas.openxmlformats.org/presentationml/2006/ole">
            <p:oleObj spid="_x0000_s69635" name="VISIO" r:id="rId3" imgW="6107400" imgH="4226760" progId="Visio.Drawing.5">
              <p:embed/>
            </p:oleObj>
          </a:graphicData>
        </a:graphic>
      </p:graphicFrame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4038600" y="5867400"/>
            <a:ext cx="1354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Figure 8.52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Moore Machine Timing Diagram -- Example 8.2</a:t>
            </a:r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990600" y="2286000"/>
          <a:ext cx="7188200" cy="2832100"/>
        </p:xfrm>
        <a:graphic>
          <a:graphicData uri="http://schemas.openxmlformats.org/presentationml/2006/ole">
            <p:oleObj spid="_x0000_s7171" name="VISIO" r:id="rId3" imgW="3502800" imgH="1397160" progId="Visio.Drawing.5">
              <p:embed/>
            </p:oleObj>
          </a:graphicData>
        </a:graphic>
      </p:graphicFrame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4008438" y="5222875"/>
            <a:ext cx="1436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Figure 8.5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Analysis of Sequential Circuit State Diagrams -- Example 8.3</a:t>
            </a: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2286000" y="2233613"/>
          <a:ext cx="4572000" cy="2781300"/>
        </p:xfrm>
        <a:graphic>
          <a:graphicData uri="http://schemas.openxmlformats.org/presentationml/2006/ole">
            <p:oleObj spid="_x0000_s8195" name="VISIO" r:id="rId3" imgW="1675080" imgH="1019880" progId="Visio.Drawing.5">
              <p:embed/>
            </p:oleObj>
          </a:graphicData>
        </a:graphic>
      </p:graphicFrame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960813" y="5272088"/>
            <a:ext cx="1227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Figure 8.6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Timing Diagram for Example 8.3</a:t>
            </a: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1073150" y="2216150"/>
          <a:ext cx="6858000" cy="2182813"/>
        </p:xfrm>
        <a:graphic>
          <a:graphicData uri="http://schemas.openxmlformats.org/presentationml/2006/ole">
            <p:oleObj spid="_x0000_s9219" name="VISIO" r:id="rId3" imgW="4100760" imgH="1305720" progId="Visio.Drawing.5">
              <p:embed/>
            </p:oleObj>
          </a:graphicData>
        </a:graphic>
      </p:graphicFrame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4189413" y="5043488"/>
            <a:ext cx="1227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Figure 8.7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Analysis of Sequential Circuit Logic Diagrams</a:t>
            </a: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3505200" y="1447800"/>
          <a:ext cx="1957388" cy="4594225"/>
        </p:xfrm>
        <a:graphic>
          <a:graphicData uri="http://schemas.openxmlformats.org/presentationml/2006/ole">
            <p:oleObj spid="_x0000_s10243" name="VISIO" r:id="rId3" imgW="1827360" imgH="4288680" progId="Visio.Drawing.5">
              <p:embed/>
            </p:oleObj>
          </a:graphicData>
        </a:graphic>
      </p:graphicFrame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3960813" y="6262688"/>
            <a:ext cx="1227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Figure 8.8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517</Words>
  <Application>Microsoft Office PowerPoint</Application>
  <PresentationFormat>Apresentação na tela (4:3)</PresentationFormat>
  <Paragraphs>115</Paragraphs>
  <Slides>58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Servidores OLE incorporados</vt:lpstr>
      </vt:variant>
      <vt:variant>
        <vt:i4>2</vt:i4>
      </vt:variant>
      <vt:variant>
        <vt:lpstr>Títulos de slides</vt:lpstr>
      </vt:variant>
      <vt:variant>
        <vt:i4>58</vt:i4>
      </vt:variant>
    </vt:vector>
  </HeadingPairs>
  <TitlesOfParts>
    <vt:vector size="62" baseType="lpstr">
      <vt:lpstr>Times New Roman</vt:lpstr>
      <vt:lpstr>Tema do Office</vt:lpstr>
      <vt:lpstr>VISIO 5 Drawing</vt:lpstr>
      <vt:lpstr>Microsoft Word Document</vt:lpstr>
      <vt:lpstr>Chapter 8 -- Analysis and Synthesis of Synchronous Sequential Circuits</vt:lpstr>
      <vt:lpstr>The Synchronous Sequential Circuit Model</vt:lpstr>
      <vt:lpstr>Mealy Machine Model</vt:lpstr>
      <vt:lpstr>Mealy Machine Timing Diagram -- Example 8.1</vt:lpstr>
      <vt:lpstr>Moore Machine Model</vt:lpstr>
      <vt:lpstr>Moore Machine Timing Diagram -- Example 8.2</vt:lpstr>
      <vt:lpstr>Analysis of Sequential Circuit State Diagrams -- Example 8.3</vt:lpstr>
      <vt:lpstr>Timing Diagram for Example 8.3</vt:lpstr>
      <vt:lpstr>Analysis of Sequential Circuit Logic Diagrams</vt:lpstr>
      <vt:lpstr>Timing Diagram for Figure 8.8 (a)</vt:lpstr>
      <vt:lpstr>State Table and State Diagram for Figure 8.8 (a)</vt:lpstr>
      <vt:lpstr>K-Maps for Circuit of Figure 8.8 (a)</vt:lpstr>
      <vt:lpstr>Synchronous Sequential Circuit with T Flip-Flop -- Example 8.4</vt:lpstr>
      <vt:lpstr>Timing Diagram for Example 8.4</vt:lpstr>
      <vt:lpstr>State Table and State Diagram for Example 8.4</vt:lpstr>
      <vt:lpstr>K-Maps for Example 8.4</vt:lpstr>
      <vt:lpstr>Synchronous Sequential Circuit with JK Flip-flops -- Example 8.5</vt:lpstr>
      <vt:lpstr>Timing Diagram and State Table for Example 8.5</vt:lpstr>
      <vt:lpstr>K-Maps for Example 8.5</vt:lpstr>
      <vt:lpstr>Generating the State Table From K-maps --  Example 8.5</vt:lpstr>
      <vt:lpstr>Synchronous Sequential Circuit Synthesis</vt:lpstr>
      <vt:lpstr>Introductory Synthesis Example -- Example 8.6</vt:lpstr>
      <vt:lpstr>Flip-flop Input Tables -- Example 8.6</vt:lpstr>
      <vt:lpstr>Generating the JK Flip-flop Excitation Maps -- Example 8.7</vt:lpstr>
      <vt:lpstr>Clocked JK Flip-Flop Implementation -- Example 8.7</vt:lpstr>
      <vt:lpstr>Application Equation Method for Deriving Excitation Equations -- Example 8.8</vt:lpstr>
      <vt:lpstr>Sequence Recognizer for 01 Sequence --  Example 8.9</vt:lpstr>
      <vt:lpstr>Synthesis of the 01 Recognizer with SR Flip-flops</vt:lpstr>
      <vt:lpstr>Realization of 01 Recognizer with T Flip-flops</vt:lpstr>
      <vt:lpstr>Design of a Recognizer for the Sequence 1111 -- Example 8.11</vt:lpstr>
      <vt:lpstr>SR Realization of the 1111 Recognizer</vt:lpstr>
      <vt:lpstr>Clocked T and JK Realizations of the 1111 Recognizer</vt:lpstr>
      <vt:lpstr>Clocked JK Flip-Flop Realization of a 1111 Recognizer</vt:lpstr>
      <vt:lpstr>Design of a 0010 Recognizer</vt:lpstr>
      <vt:lpstr>Design of a Serial Binary Adder</vt:lpstr>
      <vt:lpstr>Design of a Four-State Up/Down Counter</vt:lpstr>
      <vt:lpstr>An Implementation of the Up/Down Counter</vt:lpstr>
      <vt:lpstr>Design a BCD Counter</vt:lpstr>
      <vt:lpstr>Design of the BCD Counter (con’t)</vt:lpstr>
      <vt:lpstr>Realization of the BCD Counter Design</vt:lpstr>
      <vt:lpstr>K-map For Y1 in Example 8.16</vt:lpstr>
      <vt:lpstr>Robot Controller Floor Plan -- Example 8.17</vt:lpstr>
      <vt:lpstr>Robot Controller Design</vt:lpstr>
      <vt:lpstr>Robot Controller Realization</vt:lpstr>
      <vt:lpstr>Candy Machine Controller Design -- Example 8.18</vt:lpstr>
      <vt:lpstr>Algorithmic State Machines (ASMs)</vt:lpstr>
      <vt:lpstr>ASM Representation of a Mealy Machine</vt:lpstr>
      <vt:lpstr>ASM Representation of a Moore Machine</vt:lpstr>
      <vt:lpstr>Eight-Bit Two’s Complementer ASM --  Example 8.19</vt:lpstr>
      <vt:lpstr>Binary Multiplier Controller -- Example 8.20</vt:lpstr>
      <vt:lpstr>One-Hot State Assignments</vt:lpstr>
      <vt:lpstr>ASM Design Using One-Hot State Assignments</vt:lpstr>
      <vt:lpstr>ASM Design Using One-Hot Assignments (con’t)</vt:lpstr>
      <vt:lpstr>One-hot Design of A Multiplier Controller -- Example 8.21</vt:lpstr>
      <vt:lpstr>Incompletely Specified Circuits -- Detonator (Example 8.22)</vt:lpstr>
      <vt:lpstr>Detonator Example K-maps</vt:lpstr>
      <vt:lpstr>Detonator Realization</vt:lpstr>
      <vt:lpstr>Sate Assignments and Circuit Realization</vt:lpstr>
    </vt:vector>
  </TitlesOfParts>
  <Company>U Texas at Arlington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</dc:title>
  <dc:creator>Bill D. Carroll</dc:creator>
  <cp:lastModifiedBy>Junior Barrera</cp:lastModifiedBy>
  <cp:revision>58</cp:revision>
  <cp:lastPrinted>1999-03-31T14:59:12Z</cp:lastPrinted>
  <dcterms:created xsi:type="dcterms:W3CDTF">1998-10-28T17:57:48Z</dcterms:created>
  <dcterms:modified xsi:type="dcterms:W3CDTF">2013-02-24T21:31:12Z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4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C:\COURSES\cse2341\spring99</vt:lpwstr>
  </property>
</Properties>
</file>