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88" r:id="rId3"/>
    <p:sldId id="289" r:id="rId4"/>
    <p:sldId id="287" r:id="rId5"/>
    <p:sldId id="290" r:id="rId6"/>
    <p:sldId id="291" r:id="rId7"/>
    <p:sldId id="258" r:id="rId8"/>
    <p:sldId id="259" r:id="rId9"/>
    <p:sldId id="260" r:id="rId10"/>
    <p:sldId id="261" r:id="rId11"/>
    <p:sldId id="262" r:id="rId12"/>
    <p:sldId id="263" r:id="rId13"/>
    <p:sldId id="264" r:id="rId14"/>
    <p:sldId id="265" r:id="rId15"/>
    <p:sldId id="292" r:id="rId16"/>
    <p:sldId id="293" r:id="rId17"/>
    <p:sldId id="266" r:id="rId18"/>
    <p:sldId id="267" r:id="rId19"/>
    <p:sldId id="268" r:id="rId20"/>
    <p:sldId id="294" r:id="rId21"/>
    <p:sldId id="295" r:id="rId22"/>
    <p:sldId id="296"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CF8B3876-F78E-4CFD-8874-DA250FD2F102}"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47D036AF-422F-4F05-925D-4617C77FF6A4}"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DDB596BD-983A-40E6-B73A-A8EC88E7CDE5}"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EB0205D7-03BD-42CB-9BAC-04E9192807E6}"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en-US"/>
          </a:p>
        </p:txBody>
      </p:sp>
      <p:sp>
        <p:nvSpPr>
          <p:cNvPr id="5" name="Espaço Reservado para Rodapé 4"/>
          <p:cNvSpPr>
            <a:spLocks noGrp="1"/>
          </p:cNvSpPr>
          <p:nvPr>
            <p:ph type="ftr" sz="quarter" idx="11"/>
          </p:nvPr>
        </p:nvSpPr>
        <p:spPr/>
        <p:txBody>
          <a:bodyPr/>
          <a:lstStyle>
            <a:lvl1pPr>
              <a:defRPr/>
            </a:lvl1pPr>
          </a:lstStyle>
          <a:p>
            <a:endParaRPr lang="en-US"/>
          </a:p>
        </p:txBody>
      </p:sp>
      <p:sp>
        <p:nvSpPr>
          <p:cNvPr id="6" name="Espaço Reservado para Número de Slide 5"/>
          <p:cNvSpPr>
            <a:spLocks noGrp="1"/>
          </p:cNvSpPr>
          <p:nvPr>
            <p:ph type="sldNum" sz="quarter" idx="12"/>
          </p:nvPr>
        </p:nvSpPr>
        <p:spPr/>
        <p:txBody>
          <a:bodyPr/>
          <a:lstStyle>
            <a:lvl1pPr>
              <a:defRPr/>
            </a:lvl1pPr>
          </a:lstStyle>
          <a:p>
            <a:fld id="{1238C7FE-182D-4CA1-81FD-C2569942E4BB}"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en-US"/>
          </a:p>
        </p:txBody>
      </p:sp>
      <p:sp>
        <p:nvSpPr>
          <p:cNvPr id="6" name="Espaço Reservado para Rodapé 5"/>
          <p:cNvSpPr>
            <a:spLocks noGrp="1"/>
          </p:cNvSpPr>
          <p:nvPr>
            <p:ph type="ftr" sz="quarter" idx="11"/>
          </p:nvPr>
        </p:nvSpPr>
        <p:spPr/>
        <p:txBody>
          <a:bodyPr/>
          <a:lstStyle>
            <a:lvl1pPr>
              <a:defRPr/>
            </a:lvl1pPr>
          </a:lstStyle>
          <a:p>
            <a:endParaRPr lang="en-US"/>
          </a:p>
        </p:txBody>
      </p:sp>
      <p:sp>
        <p:nvSpPr>
          <p:cNvPr id="7" name="Espaço Reservado para Número de Slide 6"/>
          <p:cNvSpPr>
            <a:spLocks noGrp="1"/>
          </p:cNvSpPr>
          <p:nvPr>
            <p:ph type="sldNum" sz="quarter" idx="12"/>
          </p:nvPr>
        </p:nvSpPr>
        <p:spPr/>
        <p:txBody>
          <a:bodyPr/>
          <a:lstStyle>
            <a:lvl1pPr>
              <a:defRPr/>
            </a:lvl1pPr>
          </a:lstStyle>
          <a:p>
            <a:fld id="{3A77E9F4-8F4F-44F1-8316-DE3352468D09}"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en-US"/>
          </a:p>
        </p:txBody>
      </p:sp>
      <p:sp>
        <p:nvSpPr>
          <p:cNvPr id="8" name="Espaço Reservado para Rodapé 7"/>
          <p:cNvSpPr>
            <a:spLocks noGrp="1"/>
          </p:cNvSpPr>
          <p:nvPr>
            <p:ph type="ftr" sz="quarter" idx="11"/>
          </p:nvPr>
        </p:nvSpPr>
        <p:spPr/>
        <p:txBody>
          <a:bodyPr/>
          <a:lstStyle>
            <a:lvl1pPr>
              <a:defRPr/>
            </a:lvl1pPr>
          </a:lstStyle>
          <a:p>
            <a:endParaRPr lang="en-US"/>
          </a:p>
        </p:txBody>
      </p:sp>
      <p:sp>
        <p:nvSpPr>
          <p:cNvPr id="9" name="Espaço Reservado para Número de Slide 8"/>
          <p:cNvSpPr>
            <a:spLocks noGrp="1"/>
          </p:cNvSpPr>
          <p:nvPr>
            <p:ph type="sldNum" sz="quarter" idx="12"/>
          </p:nvPr>
        </p:nvSpPr>
        <p:spPr/>
        <p:txBody>
          <a:bodyPr/>
          <a:lstStyle>
            <a:lvl1pPr>
              <a:defRPr/>
            </a:lvl1pPr>
          </a:lstStyle>
          <a:p>
            <a:fld id="{096B90C5-3222-4A7B-A36C-092CE16D3E51}"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en-US"/>
          </a:p>
        </p:txBody>
      </p:sp>
      <p:sp>
        <p:nvSpPr>
          <p:cNvPr id="4" name="Espaço Reservado para Rodapé 3"/>
          <p:cNvSpPr>
            <a:spLocks noGrp="1"/>
          </p:cNvSpPr>
          <p:nvPr>
            <p:ph type="ftr" sz="quarter" idx="11"/>
          </p:nvPr>
        </p:nvSpPr>
        <p:spPr/>
        <p:txBody>
          <a:bodyPr/>
          <a:lstStyle>
            <a:lvl1pPr>
              <a:defRPr/>
            </a:lvl1pPr>
          </a:lstStyle>
          <a:p>
            <a:endParaRPr lang="en-US"/>
          </a:p>
        </p:txBody>
      </p:sp>
      <p:sp>
        <p:nvSpPr>
          <p:cNvPr id="5" name="Espaço Reservado para Número de Slide 4"/>
          <p:cNvSpPr>
            <a:spLocks noGrp="1"/>
          </p:cNvSpPr>
          <p:nvPr>
            <p:ph type="sldNum" sz="quarter" idx="12"/>
          </p:nvPr>
        </p:nvSpPr>
        <p:spPr/>
        <p:txBody>
          <a:bodyPr/>
          <a:lstStyle>
            <a:lvl1pPr>
              <a:defRPr/>
            </a:lvl1pPr>
          </a:lstStyle>
          <a:p>
            <a:fld id="{FED616C4-8574-4EF5-9861-FF1CA506B5EF}"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en-US"/>
          </a:p>
        </p:txBody>
      </p:sp>
      <p:sp>
        <p:nvSpPr>
          <p:cNvPr id="3" name="Espaço Reservado para Rodapé 2"/>
          <p:cNvSpPr>
            <a:spLocks noGrp="1"/>
          </p:cNvSpPr>
          <p:nvPr>
            <p:ph type="ftr" sz="quarter" idx="11"/>
          </p:nvPr>
        </p:nvSpPr>
        <p:spPr/>
        <p:txBody>
          <a:bodyPr/>
          <a:lstStyle>
            <a:lvl1pPr>
              <a:defRPr/>
            </a:lvl1pPr>
          </a:lstStyle>
          <a:p>
            <a:endParaRPr lang="en-US"/>
          </a:p>
        </p:txBody>
      </p:sp>
      <p:sp>
        <p:nvSpPr>
          <p:cNvPr id="4" name="Espaço Reservado para Número de Slide 3"/>
          <p:cNvSpPr>
            <a:spLocks noGrp="1"/>
          </p:cNvSpPr>
          <p:nvPr>
            <p:ph type="sldNum" sz="quarter" idx="12"/>
          </p:nvPr>
        </p:nvSpPr>
        <p:spPr/>
        <p:txBody>
          <a:bodyPr/>
          <a:lstStyle>
            <a:lvl1pPr>
              <a:defRPr/>
            </a:lvl1pPr>
          </a:lstStyle>
          <a:p>
            <a:fld id="{BF38457F-F599-440C-BB1F-442EF9D62B14}"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en-US"/>
          </a:p>
        </p:txBody>
      </p:sp>
      <p:sp>
        <p:nvSpPr>
          <p:cNvPr id="6" name="Espaço Reservado para Rodapé 5"/>
          <p:cNvSpPr>
            <a:spLocks noGrp="1"/>
          </p:cNvSpPr>
          <p:nvPr>
            <p:ph type="ftr" sz="quarter" idx="11"/>
          </p:nvPr>
        </p:nvSpPr>
        <p:spPr/>
        <p:txBody>
          <a:bodyPr/>
          <a:lstStyle>
            <a:lvl1pPr>
              <a:defRPr/>
            </a:lvl1pPr>
          </a:lstStyle>
          <a:p>
            <a:endParaRPr lang="en-US"/>
          </a:p>
        </p:txBody>
      </p:sp>
      <p:sp>
        <p:nvSpPr>
          <p:cNvPr id="7" name="Espaço Reservado para Número de Slide 6"/>
          <p:cNvSpPr>
            <a:spLocks noGrp="1"/>
          </p:cNvSpPr>
          <p:nvPr>
            <p:ph type="sldNum" sz="quarter" idx="12"/>
          </p:nvPr>
        </p:nvSpPr>
        <p:spPr/>
        <p:txBody>
          <a:bodyPr/>
          <a:lstStyle>
            <a:lvl1pPr>
              <a:defRPr/>
            </a:lvl1pPr>
          </a:lstStyle>
          <a:p>
            <a:fld id="{62385526-81C4-4F5F-B49F-D07F009267C9}"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en-US"/>
          </a:p>
        </p:txBody>
      </p:sp>
      <p:sp>
        <p:nvSpPr>
          <p:cNvPr id="6" name="Espaço Reservado para Rodapé 5"/>
          <p:cNvSpPr>
            <a:spLocks noGrp="1"/>
          </p:cNvSpPr>
          <p:nvPr>
            <p:ph type="ftr" sz="quarter" idx="11"/>
          </p:nvPr>
        </p:nvSpPr>
        <p:spPr/>
        <p:txBody>
          <a:bodyPr/>
          <a:lstStyle>
            <a:lvl1pPr>
              <a:defRPr/>
            </a:lvl1pPr>
          </a:lstStyle>
          <a:p>
            <a:endParaRPr lang="en-US"/>
          </a:p>
        </p:txBody>
      </p:sp>
      <p:sp>
        <p:nvSpPr>
          <p:cNvPr id="7" name="Espaço Reservado para Número de Slide 6"/>
          <p:cNvSpPr>
            <a:spLocks noGrp="1"/>
          </p:cNvSpPr>
          <p:nvPr>
            <p:ph type="sldNum" sz="quarter" idx="12"/>
          </p:nvPr>
        </p:nvSpPr>
        <p:spPr/>
        <p:txBody>
          <a:bodyPr/>
          <a:lstStyle>
            <a:lvl1pPr>
              <a:defRPr/>
            </a:lvl1pPr>
          </a:lstStyle>
          <a:p>
            <a:fld id="{5852D7DA-A9F7-4A75-93A4-74EC8B6DCB78}"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C465249-2E66-41B7-9B6C-D6C6A3FD17A1}"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0.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21.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22.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3.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25.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26.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7.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9.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30.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200"/>
              <a:t>Chapter 9 -- Simplification of </a:t>
            </a:r>
            <a:br>
              <a:rPr lang="en-US" sz="3200"/>
            </a:br>
            <a:r>
              <a:rPr lang="en-US" sz="3200"/>
              <a:t>Sequential Circuits</a:t>
            </a:r>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a:t>Example 9.3 -- Another partitioning example </a:t>
            </a:r>
          </a:p>
        </p:txBody>
      </p:sp>
      <p:graphicFrame>
        <p:nvGraphicFramePr>
          <p:cNvPr id="7171" name="Object 3"/>
          <p:cNvGraphicFramePr>
            <a:graphicFrameLocks noChangeAspect="1"/>
          </p:cNvGraphicFramePr>
          <p:nvPr/>
        </p:nvGraphicFramePr>
        <p:xfrm>
          <a:off x="2743200" y="1752600"/>
          <a:ext cx="3490913" cy="3713163"/>
        </p:xfrm>
        <a:graphic>
          <a:graphicData uri="http://schemas.openxmlformats.org/presentationml/2006/ole">
            <p:oleObj spid="_x0000_s7171" name="VISIO" r:id="rId3" imgW="1967040" imgH="2093040" progId="Visio.Drawing.5">
              <p:embed/>
            </p:oleObj>
          </a:graphicData>
        </a:graphic>
      </p:graphicFrame>
      <p:sp>
        <p:nvSpPr>
          <p:cNvPr id="7172" name="Text Box 4"/>
          <p:cNvSpPr txBox="1">
            <a:spLocks noChangeArrowheads="1"/>
          </p:cNvSpPr>
          <p:nvPr/>
        </p:nvSpPr>
        <p:spPr bwMode="auto">
          <a:xfrm>
            <a:off x="4189413" y="5729288"/>
            <a:ext cx="1227137" cy="396875"/>
          </a:xfrm>
          <a:prstGeom prst="rect">
            <a:avLst/>
          </a:prstGeom>
          <a:noFill/>
          <a:ln w="9525">
            <a:noFill/>
            <a:miter lim="800000"/>
            <a:headEnd/>
            <a:tailEnd/>
          </a:ln>
          <a:effectLst/>
        </p:spPr>
        <p:txBody>
          <a:bodyPr wrap="none">
            <a:spAutoFit/>
          </a:bodyPr>
          <a:lstStyle/>
          <a:p>
            <a:r>
              <a:rPr lang="en-US" sz="2000"/>
              <a:t>Figure 9.5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2800"/>
              <a:t>Example 9.4 -- Yet another partitioning example</a:t>
            </a:r>
          </a:p>
        </p:txBody>
      </p:sp>
      <p:graphicFrame>
        <p:nvGraphicFramePr>
          <p:cNvPr id="8195" name="Object 3"/>
          <p:cNvGraphicFramePr>
            <a:graphicFrameLocks noChangeAspect="1"/>
          </p:cNvGraphicFramePr>
          <p:nvPr/>
        </p:nvGraphicFramePr>
        <p:xfrm>
          <a:off x="1752600" y="1947863"/>
          <a:ext cx="5638800" cy="3617912"/>
        </p:xfrm>
        <a:graphic>
          <a:graphicData uri="http://schemas.openxmlformats.org/presentationml/2006/ole">
            <p:oleObj spid="_x0000_s8195" name="VISIO" r:id="rId3" imgW="3262680" imgH="2093040" progId="Visio.Drawing.5">
              <p:embed/>
            </p:oleObj>
          </a:graphicData>
        </a:graphic>
      </p:graphicFrame>
      <p:sp>
        <p:nvSpPr>
          <p:cNvPr id="8196" name="Text Box 4"/>
          <p:cNvSpPr txBox="1">
            <a:spLocks noChangeArrowheads="1"/>
          </p:cNvSpPr>
          <p:nvPr/>
        </p:nvSpPr>
        <p:spPr bwMode="auto">
          <a:xfrm>
            <a:off x="4113213" y="5805488"/>
            <a:ext cx="1227137" cy="396875"/>
          </a:xfrm>
          <a:prstGeom prst="rect">
            <a:avLst/>
          </a:prstGeom>
          <a:noFill/>
          <a:ln w="9525">
            <a:noFill/>
            <a:miter lim="800000"/>
            <a:headEnd/>
            <a:tailEnd/>
          </a:ln>
          <a:effectLst/>
        </p:spPr>
        <p:txBody>
          <a:bodyPr wrap="none">
            <a:spAutoFit/>
          </a:bodyPr>
          <a:lstStyle/>
          <a:p>
            <a:r>
              <a:rPr lang="en-US" sz="2000"/>
              <a:t>Figure 9.6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800"/>
              <a:t>Finding Equivalent States by Implication Tables</a:t>
            </a:r>
          </a:p>
        </p:txBody>
      </p:sp>
      <p:sp>
        <p:nvSpPr>
          <p:cNvPr id="9221" name="Text Box 5"/>
          <p:cNvSpPr txBox="1">
            <a:spLocks noChangeArrowheads="1"/>
          </p:cNvSpPr>
          <p:nvPr/>
        </p:nvSpPr>
        <p:spPr bwMode="auto">
          <a:xfrm>
            <a:off x="3960813" y="6034088"/>
            <a:ext cx="1227137" cy="396875"/>
          </a:xfrm>
          <a:prstGeom prst="rect">
            <a:avLst/>
          </a:prstGeom>
          <a:noFill/>
          <a:ln w="9525">
            <a:noFill/>
            <a:miter lim="800000"/>
            <a:headEnd/>
            <a:tailEnd/>
          </a:ln>
          <a:effectLst/>
        </p:spPr>
        <p:txBody>
          <a:bodyPr wrap="none">
            <a:spAutoFit/>
          </a:bodyPr>
          <a:lstStyle/>
          <a:p>
            <a:r>
              <a:rPr lang="en-US" sz="2000"/>
              <a:t>Figure 9.7</a:t>
            </a:r>
          </a:p>
        </p:txBody>
      </p:sp>
      <p:graphicFrame>
        <p:nvGraphicFramePr>
          <p:cNvPr id="9222" name="Object 6"/>
          <p:cNvGraphicFramePr>
            <a:graphicFrameLocks noChangeAspect="1"/>
          </p:cNvGraphicFramePr>
          <p:nvPr/>
        </p:nvGraphicFramePr>
        <p:xfrm>
          <a:off x="1905000" y="1676400"/>
          <a:ext cx="5308600" cy="4103688"/>
        </p:xfrm>
        <a:graphic>
          <a:graphicData uri="http://schemas.openxmlformats.org/presentationml/2006/ole">
            <p:oleObj spid="_x0000_s9222" name="VISIO" r:id="rId3" imgW="4975920" imgH="3845880" progId="Visio.Drawing.5">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800"/>
              <a:t>Example 9.5 -- Using implication tables to find equivalent states</a:t>
            </a:r>
          </a:p>
        </p:txBody>
      </p:sp>
      <p:graphicFrame>
        <p:nvGraphicFramePr>
          <p:cNvPr id="10244" name="Object 4"/>
          <p:cNvGraphicFramePr>
            <a:graphicFrameLocks noChangeAspect="1"/>
          </p:cNvGraphicFramePr>
          <p:nvPr/>
        </p:nvGraphicFramePr>
        <p:xfrm>
          <a:off x="2362200" y="1828800"/>
          <a:ext cx="4724400" cy="4089400"/>
        </p:xfrm>
        <a:graphic>
          <a:graphicData uri="http://schemas.openxmlformats.org/presentationml/2006/ole">
            <p:oleObj spid="_x0000_s10244" name="VISIO" r:id="rId3" imgW="4023720" imgH="3482640" progId="Visio.Drawing.5">
              <p:embed/>
            </p:oleObj>
          </a:graphicData>
        </a:graphic>
      </p:graphicFrame>
      <p:sp>
        <p:nvSpPr>
          <p:cNvPr id="10245" name="Text Box 5"/>
          <p:cNvSpPr txBox="1">
            <a:spLocks noChangeArrowheads="1"/>
          </p:cNvSpPr>
          <p:nvPr/>
        </p:nvSpPr>
        <p:spPr bwMode="auto">
          <a:xfrm>
            <a:off x="4037013" y="6034088"/>
            <a:ext cx="1227137" cy="396875"/>
          </a:xfrm>
          <a:prstGeom prst="rect">
            <a:avLst/>
          </a:prstGeom>
          <a:noFill/>
          <a:ln w="9525">
            <a:noFill/>
            <a:miter lim="800000"/>
            <a:headEnd/>
            <a:tailEnd/>
          </a:ln>
          <a:effectLst/>
        </p:spPr>
        <p:txBody>
          <a:bodyPr wrap="none">
            <a:spAutoFit/>
          </a:bodyPr>
          <a:lstStyle/>
          <a:p>
            <a:r>
              <a:rPr lang="en-US" sz="2000"/>
              <a:t>Figure 9.8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2800"/>
              <a:t>Example 9.6 -- An implication table example</a:t>
            </a:r>
          </a:p>
        </p:txBody>
      </p:sp>
      <p:graphicFrame>
        <p:nvGraphicFramePr>
          <p:cNvPr id="11269" name="Object 5"/>
          <p:cNvGraphicFramePr>
            <a:graphicFrameLocks noChangeAspect="1"/>
          </p:cNvGraphicFramePr>
          <p:nvPr/>
        </p:nvGraphicFramePr>
        <p:xfrm>
          <a:off x="2133600" y="1752600"/>
          <a:ext cx="4953000" cy="4332288"/>
        </p:xfrm>
        <a:graphic>
          <a:graphicData uri="http://schemas.openxmlformats.org/presentationml/2006/ole">
            <p:oleObj spid="_x0000_s11269" name="VISIO" r:id="rId3" imgW="4163400" imgH="3641400" progId="Visio.Drawing.5">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2800"/>
              <a:t>Incompletely Specified Circuits</a:t>
            </a:r>
            <a:endParaRPr lang="en-US"/>
          </a:p>
        </p:txBody>
      </p:sp>
      <p:sp>
        <p:nvSpPr>
          <p:cNvPr id="41987" name="Rectangle 3"/>
          <p:cNvSpPr>
            <a:spLocks noGrp="1" noChangeArrowheads="1"/>
          </p:cNvSpPr>
          <p:nvPr>
            <p:ph type="body" idx="1"/>
          </p:nvPr>
        </p:nvSpPr>
        <p:spPr/>
        <p:txBody>
          <a:bodyPr/>
          <a:lstStyle/>
          <a:p>
            <a:r>
              <a:rPr lang="en-US" sz="1800"/>
              <a:t>Next states and/or outputs are not specified for all states</a:t>
            </a:r>
          </a:p>
          <a:p>
            <a:r>
              <a:rPr lang="en-US" sz="1800" i="1"/>
              <a:t>Applicable input sequences</a:t>
            </a:r>
            <a:r>
              <a:rPr lang="en-US" sz="1800"/>
              <a:t>:  an input sequence is applicable to state, </a:t>
            </a:r>
            <a:r>
              <a:rPr lang="en-US" sz="1800" i="1"/>
              <a:t>S</a:t>
            </a:r>
            <a:r>
              <a:rPr lang="en-US" sz="1800" baseline="-25000"/>
              <a:t>i</a:t>
            </a:r>
            <a:r>
              <a:rPr lang="en-US" sz="1800"/>
              <a:t>, of an incompletely specified circuit if and only if  when the circuit is in state Si and the input sequence is applied, all next states are specified except for possible the last input of the sequence.</a:t>
            </a:r>
          </a:p>
          <a:p>
            <a:r>
              <a:rPr lang="en-US" sz="1800" i="1"/>
              <a:t>Compatible states</a:t>
            </a:r>
            <a:r>
              <a:rPr lang="en-US" sz="1800"/>
              <a:t>: two states </a:t>
            </a:r>
            <a:r>
              <a:rPr lang="en-US" sz="1800" i="1"/>
              <a:t>S</a:t>
            </a:r>
            <a:r>
              <a:rPr lang="en-US" sz="1800" baseline="-25000"/>
              <a:t>i</a:t>
            </a:r>
            <a:r>
              <a:rPr lang="en-US" sz="1800"/>
              <a:t> and </a:t>
            </a:r>
            <a:r>
              <a:rPr lang="en-US" sz="1800" i="1"/>
              <a:t>S</a:t>
            </a:r>
            <a:r>
              <a:rPr lang="en-US" sz="1800" baseline="-25000"/>
              <a:t>j</a:t>
            </a:r>
            <a:r>
              <a:rPr lang="en-US" sz="1800"/>
              <a:t> are compatible if and only if for each input sequence applicable to both states the same output sequence will be produced when the outputs are specified.</a:t>
            </a:r>
          </a:p>
          <a:p>
            <a:r>
              <a:rPr lang="en-US" sz="1800" i="1"/>
              <a:t>Compatible states</a:t>
            </a:r>
            <a:r>
              <a:rPr lang="en-US" sz="1800"/>
              <a:t>: two states </a:t>
            </a:r>
            <a:r>
              <a:rPr lang="en-US" sz="1800" i="1"/>
              <a:t>S</a:t>
            </a:r>
            <a:r>
              <a:rPr lang="en-US" sz="1800" baseline="-25000"/>
              <a:t>i</a:t>
            </a:r>
            <a:r>
              <a:rPr lang="en-US" sz="1800"/>
              <a:t> and </a:t>
            </a:r>
            <a:r>
              <a:rPr lang="en-US" sz="1800" i="1"/>
              <a:t>S</a:t>
            </a:r>
            <a:r>
              <a:rPr lang="en-US" sz="1800" baseline="-25000"/>
              <a:t>j</a:t>
            </a:r>
            <a:r>
              <a:rPr lang="en-US" sz="1800"/>
              <a:t> are compatible if and only if the following conditions are satisfied for any possible input </a:t>
            </a:r>
            <a:r>
              <a:rPr lang="en-US" sz="1800" i="1"/>
              <a:t>I</a:t>
            </a:r>
            <a:r>
              <a:rPr lang="en-US" sz="1800" baseline="-25000"/>
              <a:t>p</a:t>
            </a:r>
            <a:endParaRPr lang="en-US" sz="1800"/>
          </a:p>
          <a:p>
            <a:pPr lvl="1"/>
            <a:r>
              <a:rPr lang="en-US" sz="1600"/>
              <a:t>The outputs produced by </a:t>
            </a:r>
            <a:r>
              <a:rPr lang="en-US" sz="1600" i="1"/>
              <a:t>S</a:t>
            </a:r>
            <a:r>
              <a:rPr lang="en-US" sz="1600" baseline="-25000"/>
              <a:t>i</a:t>
            </a:r>
            <a:r>
              <a:rPr lang="en-US" sz="1600"/>
              <a:t> and </a:t>
            </a:r>
            <a:r>
              <a:rPr lang="en-US" sz="1600" i="1"/>
              <a:t>S</a:t>
            </a:r>
            <a:r>
              <a:rPr lang="en-US" sz="1600" baseline="-25000"/>
              <a:t>j</a:t>
            </a:r>
            <a:r>
              <a:rPr lang="en-US" sz="1600"/>
              <a:t> are the same, when both are specified</a:t>
            </a:r>
          </a:p>
          <a:p>
            <a:pPr lvl="1"/>
            <a:r>
              <a:rPr lang="en-US" sz="1600"/>
              <a:t>The next states </a:t>
            </a:r>
            <a:r>
              <a:rPr lang="en-US" sz="1600" i="1"/>
              <a:t>S</a:t>
            </a:r>
            <a:r>
              <a:rPr lang="en-US" sz="1600" baseline="-25000"/>
              <a:t>k</a:t>
            </a:r>
            <a:r>
              <a:rPr lang="en-US" sz="1600"/>
              <a:t> and </a:t>
            </a:r>
            <a:r>
              <a:rPr lang="en-US" sz="1600" i="1"/>
              <a:t>S</a:t>
            </a:r>
            <a:r>
              <a:rPr lang="en-US" sz="1600" baseline="-25000"/>
              <a:t>l</a:t>
            </a:r>
            <a:r>
              <a:rPr lang="en-US" sz="1600"/>
              <a:t> are compatible, when both are specified.</a:t>
            </a:r>
          </a:p>
          <a:p>
            <a:r>
              <a:rPr lang="en-US" sz="1800" i="1"/>
              <a:t>Incompatible states</a:t>
            </a:r>
            <a:r>
              <a:rPr lang="en-US" sz="1800"/>
              <a:t>:  two states are said to be incompatible if they are not compatible.</a:t>
            </a:r>
          </a:p>
          <a:p>
            <a:endParaRPr lang="en-US" sz="2000"/>
          </a:p>
          <a:p>
            <a:pPr lvl="1"/>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800"/>
              <a:t>Compatibility Relations</a:t>
            </a:r>
            <a:endParaRPr lang="en-US"/>
          </a:p>
        </p:txBody>
      </p:sp>
      <p:sp>
        <p:nvSpPr>
          <p:cNvPr id="43011" name="Rectangle 3"/>
          <p:cNvSpPr>
            <a:spLocks noGrp="1" noChangeArrowheads="1"/>
          </p:cNvSpPr>
          <p:nvPr>
            <p:ph type="body" idx="1"/>
          </p:nvPr>
        </p:nvSpPr>
        <p:spPr/>
        <p:txBody>
          <a:bodyPr/>
          <a:lstStyle/>
          <a:p>
            <a:r>
              <a:rPr lang="en-US" sz="2000" i="1"/>
              <a:t>Compatibility relation</a:t>
            </a:r>
            <a:r>
              <a:rPr lang="en-US" sz="2000"/>
              <a:t>:  let </a:t>
            </a:r>
            <a:r>
              <a:rPr lang="en-US" sz="2000" i="1"/>
              <a:t>R</a:t>
            </a:r>
            <a:r>
              <a:rPr lang="en-US" sz="2000"/>
              <a:t> be a relation on a set </a:t>
            </a:r>
            <a:r>
              <a:rPr lang="en-US" sz="2000" i="1"/>
              <a:t>S</a:t>
            </a:r>
            <a:r>
              <a:rPr lang="en-US" sz="2000"/>
              <a:t>.  </a:t>
            </a:r>
            <a:r>
              <a:rPr lang="en-US" sz="2000" i="1"/>
              <a:t>R</a:t>
            </a:r>
            <a:r>
              <a:rPr lang="en-US" sz="2000"/>
              <a:t> is a compatibility relation on </a:t>
            </a:r>
            <a:r>
              <a:rPr lang="en-US" sz="2000" i="1"/>
              <a:t>S </a:t>
            </a:r>
            <a:r>
              <a:rPr lang="en-US" sz="2000"/>
              <a:t>if and only if it is reflexive and symmetric.  A compatibility relation on a set partitions the set into compatibility classes.  They are typically not disjoint.</a:t>
            </a:r>
          </a:p>
          <a:p>
            <a:r>
              <a:rPr lang="en-US" sz="2000" i="1"/>
              <a:t>Example</a:t>
            </a:r>
            <a:r>
              <a:rPr lang="en-US" sz="2000"/>
              <a:t>:  let </a:t>
            </a:r>
            <a:r>
              <a:rPr lang="en-US" sz="2000" i="1"/>
              <a:t>S </a:t>
            </a:r>
            <a:r>
              <a:rPr lang="en-US" sz="2000"/>
              <a:t>= {</a:t>
            </a:r>
            <a:r>
              <a:rPr lang="en-US" sz="2000" i="1"/>
              <a:t>A,B,C,D,E</a:t>
            </a:r>
            <a:r>
              <a:rPr lang="en-US" sz="2000"/>
              <a:t>} and </a:t>
            </a:r>
          </a:p>
          <a:p>
            <a:pPr>
              <a:buFontTx/>
              <a:buNone/>
            </a:pPr>
            <a:r>
              <a:rPr lang="en-US" sz="2000" i="1"/>
              <a:t>	R = </a:t>
            </a:r>
            <a:r>
              <a:rPr lang="en-US" sz="2000"/>
              <a:t>{</a:t>
            </a:r>
            <a:r>
              <a:rPr lang="en-US" sz="2000" i="1"/>
              <a:t>A,A</a:t>
            </a:r>
            <a:r>
              <a:rPr lang="en-US" sz="2000"/>
              <a:t>),(</a:t>
            </a:r>
            <a:r>
              <a:rPr lang="en-US" sz="2000" i="1"/>
              <a:t>B,B</a:t>
            </a:r>
            <a:r>
              <a:rPr lang="en-US" sz="2000"/>
              <a:t>),(</a:t>
            </a:r>
            <a:r>
              <a:rPr lang="en-US" sz="2000" i="1"/>
              <a:t>C,C</a:t>
            </a:r>
            <a:r>
              <a:rPr lang="en-US" sz="2000"/>
              <a:t>),(</a:t>
            </a:r>
            <a:r>
              <a:rPr lang="en-US" sz="2000" i="1"/>
              <a:t>D,D</a:t>
            </a:r>
            <a:r>
              <a:rPr lang="en-US" sz="2000"/>
              <a:t>),(</a:t>
            </a:r>
            <a:r>
              <a:rPr lang="en-US" sz="2000" i="1"/>
              <a:t>E,E</a:t>
            </a:r>
            <a:r>
              <a:rPr lang="en-US" sz="2000"/>
              <a:t>),(</a:t>
            </a:r>
            <a:r>
              <a:rPr lang="en-US" sz="2000" i="1"/>
              <a:t>A,B</a:t>
            </a:r>
            <a:r>
              <a:rPr lang="en-US" sz="2000"/>
              <a:t>),(</a:t>
            </a:r>
            <a:r>
              <a:rPr lang="en-US" sz="2000" i="1"/>
              <a:t>B,A</a:t>
            </a:r>
            <a:r>
              <a:rPr lang="en-US" sz="2000"/>
              <a:t>),(</a:t>
            </a:r>
            <a:r>
              <a:rPr lang="en-US" sz="2000" i="1"/>
              <a:t>A,C</a:t>
            </a:r>
            <a:r>
              <a:rPr lang="en-US" sz="2000"/>
              <a:t>),(</a:t>
            </a:r>
            <a:r>
              <a:rPr lang="en-US" sz="2000" i="1"/>
              <a:t>C,A</a:t>
            </a:r>
            <a:r>
              <a:rPr lang="en-US" sz="2000"/>
              <a:t>), (</a:t>
            </a:r>
            <a:r>
              <a:rPr lang="en-US" sz="2000" i="1"/>
              <a:t>A,D</a:t>
            </a:r>
            <a:r>
              <a:rPr lang="en-US" sz="2000"/>
              <a:t>), (</a:t>
            </a:r>
            <a:r>
              <a:rPr lang="en-US" sz="2000" i="1"/>
              <a:t>D,A</a:t>
            </a:r>
            <a:r>
              <a:rPr lang="en-US" sz="2000"/>
              <a:t>),(</a:t>
            </a:r>
            <a:r>
              <a:rPr lang="en-US" sz="2000" i="1"/>
              <a:t>A,E</a:t>
            </a:r>
            <a:r>
              <a:rPr lang="en-US" sz="2000"/>
              <a:t>),(</a:t>
            </a:r>
            <a:r>
              <a:rPr lang="en-US" sz="2000" i="1"/>
              <a:t>E,A</a:t>
            </a:r>
            <a:r>
              <a:rPr lang="en-US" sz="2000"/>
              <a:t>),(</a:t>
            </a:r>
            <a:r>
              <a:rPr lang="en-US" sz="2000" i="1"/>
              <a:t>B,D</a:t>
            </a:r>
            <a:r>
              <a:rPr lang="en-US" sz="2000"/>
              <a:t>),(</a:t>
            </a:r>
            <a:r>
              <a:rPr lang="en-US" sz="2000" i="1"/>
              <a:t>D,B</a:t>
            </a:r>
            <a:r>
              <a:rPr lang="en-US" sz="2000"/>
              <a:t>),(</a:t>
            </a:r>
            <a:r>
              <a:rPr lang="en-US" sz="2000" i="1"/>
              <a:t>C,D</a:t>
            </a:r>
            <a:r>
              <a:rPr lang="en-US" sz="2000"/>
              <a:t>),(</a:t>
            </a:r>
            <a:r>
              <a:rPr lang="en-US" sz="2000" i="1"/>
              <a:t>D,C</a:t>
            </a:r>
            <a:r>
              <a:rPr lang="en-US" sz="2000"/>
              <a:t>),(</a:t>
            </a:r>
            <a:r>
              <a:rPr lang="en-US" sz="2000" i="1"/>
              <a:t>C,E</a:t>
            </a:r>
            <a:r>
              <a:rPr lang="en-US" sz="2000"/>
              <a:t>),(</a:t>
            </a:r>
            <a:r>
              <a:rPr lang="en-US" sz="2000" i="1"/>
              <a:t>E,C</a:t>
            </a:r>
            <a:r>
              <a:rPr lang="en-US" sz="2000"/>
              <a:t>)}</a:t>
            </a:r>
          </a:p>
          <a:p>
            <a:pPr>
              <a:buFontTx/>
              <a:buNone/>
            </a:pPr>
            <a:r>
              <a:rPr lang="en-US" sz="2000"/>
              <a:t>	Then the compatibility classes are (</a:t>
            </a:r>
            <a:r>
              <a:rPr lang="en-US" sz="2000" i="1"/>
              <a:t>AB</a:t>
            </a:r>
            <a:r>
              <a:rPr lang="en-US" sz="2000"/>
              <a:t>)(</a:t>
            </a:r>
            <a:r>
              <a:rPr lang="en-US" sz="2000" i="1"/>
              <a:t>AC</a:t>
            </a:r>
            <a:r>
              <a:rPr lang="en-US" sz="2000"/>
              <a:t>)(</a:t>
            </a:r>
            <a:r>
              <a:rPr lang="en-US" sz="2000" i="1"/>
              <a:t>AD</a:t>
            </a:r>
            <a:r>
              <a:rPr lang="en-US" sz="2000"/>
              <a:t>)(</a:t>
            </a:r>
            <a:r>
              <a:rPr lang="en-US" sz="2000" i="1"/>
              <a:t>AE</a:t>
            </a:r>
            <a:r>
              <a:rPr lang="en-US" sz="2000"/>
              <a:t>)(</a:t>
            </a:r>
            <a:r>
              <a:rPr lang="en-US" sz="2000" i="1"/>
              <a:t>BD</a:t>
            </a:r>
            <a:r>
              <a:rPr lang="en-US" sz="2000"/>
              <a:t>)(</a:t>
            </a:r>
            <a:r>
              <a:rPr lang="en-US" sz="2000" i="1"/>
              <a:t>CD</a:t>
            </a:r>
            <a:r>
              <a:rPr lang="en-US" sz="2000"/>
              <a:t>)(</a:t>
            </a:r>
            <a:r>
              <a:rPr lang="en-US" sz="2000" i="1"/>
              <a:t>CE</a:t>
            </a:r>
            <a:r>
              <a:rPr lang="en-US" sz="2000"/>
              <a:t>)(</a:t>
            </a:r>
            <a:r>
              <a:rPr lang="en-US" sz="2000" i="1"/>
              <a:t>ABD</a:t>
            </a:r>
            <a:r>
              <a:rPr lang="en-US" sz="2000"/>
              <a:t>)(</a:t>
            </a:r>
            <a:r>
              <a:rPr lang="en-US" sz="2000" i="1"/>
              <a:t>ACD</a:t>
            </a:r>
            <a:r>
              <a:rPr lang="en-US" sz="2000"/>
              <a:t>)(</a:t>
            </a:r>
            <a:r>
              <a:rPr lang="en-US" sz="2000" i="1"/>
              <a:t>ACE</a:t>
            </a:r>
            <a:r>
              <a:rPr lang="en-US" sz="2000"/>
              <a:t>)</a:t>
            </a:r>
          </a:p>
          <a:p>
            <a:pPr>
              <a:buFontTx/>
              <a:buNone/>
            </a:pPr>
            <a:r>
              <a:rPr lang="en-US" sz="2000"/>
              <a:t>	The incompatibility classes are (</a:t>
            </a:r>
            <a:r>
              <a:rPr lang="en-US" sz="2000" i="1"/>
              <a:t>BC</a:t>
            </a:r>
            <a:r>
              <a:rPr lang="en-US" sz="2000"/>
              <a:t>)(</a:t>
            </a:r>
            <a:r>
              <a:rPr lang="en-US" sz="2000" i="1"/>
              <a:t>BE</a:t>
            </a:r>
            <a:r>
              <a:rPr lang="en-US" sz="2000"/>
              <a:t>)(</a:t>
            </a:r>
            <a:r>
              <a:rPr lang="en-US" sz="2000" i="1"/>
              <a:t>DE</a:t>
            </a:r>
            <a:r>
              <a:rPr lang="en-US" sz="2000"/>
              <a:t>)</a:t>
            </a:r>
          </a:p>
          <a:p>
            <a:r>
              <a:rPr lang="en-US" sz="2000"/>
              <a:t>Compatible pairs may be found using implication tables</a:t>
            </a:r>
          </a:p>
          <a:p>
            <a:r>
              <a:rPr lang="en-US" sz="2000"/>
              <a:t>Maximal compatibles may be found using merger diagrams</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a:t>Examples 9.8 and 9.9 -- Generating Maximal Compatibles and Incompatibles</a:t>
            </a:r>
          </a:p>
        </p:txBody>
      </p:sp>
      <p:graphicFrame>
        <p:nvGraphicFramePr>
          <p:cNvPr id="12292" name="Object 4"/>
          <p:cNvGraphicFramePr>
            <a:graphicFrameLocks noChangeAspect="1"/>
          </p:cNvGraphicFramePr>
          <p:nvPr/>
        </p:nvGraphicFramePr>
        <p:xfrm>
          <a:off x="685800" y="2209800"/>
          <a:ext cx="7734300" cy="3298825"/>
        </p:xfrm>
        <a:graphic>
          <a:graphicData uri="http://schemas.openxmlformats.org/presentationml/2006/ole">
            <p:oleObj spid="_x0000_s12292" name="VISIO" r:id="rId3" imgW="7732080" imgH="3298320" progId="Visio.Drawing.5">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800"/>
              <a:t>Merger diagrams</a:t>
            </a:r>
          </a:p>
        </p:txBody>
      </p:sp>
      <p:graphicFrame>
        <p:nvGraphicFramePr>
          <p:cNvPr id="13316" name="Object 4"/>
          <p:cNvGraphicFramePr>
            <a:graphicFrameLocks noChangeAspect="1"/>
          </p:cNvGraphicFramePr>
          <p:nvPr/>
        </p:nvGraphicFramePr>
        <p:xfrm>
          <a:off x="2667000" y="1600200"/>
          <a:ext cx="4073525" cy="4425950"/>
        </p:xfrm>
        <a:graphic>
          <a:graphicData uri="http://schemas.openxmlformats.org/presentationml/2006/ole">
            <p:oleObj spid="_x0000_s13316" name="VISIO" r:id="rId3" imgW="2817000" imgH="3061800" progId="Visio.Drawing.5">
              <p:embed/>
            </p:oleObj>
          </a:graphicData>
        </a:graphic>
      </p:graphicFrame>
      <p:sp>
        <p:nvSpPr>
          <p:cNvPr id="13317" name="Text Box 5"/>
          <p:cNvSpPr txBox="1">
            <a:spLocks noChangeArrowheads="1"/>
          </p:cNvSpPr>
          <p:nvPr/>
        </p:nvSpPr>
        <p:spPr bwMode="auto">
          <a:xfrm>
            <a:off x="4049713" y="6034088"/>
            <a:ext cx="1354137" cy="396875"/>
          </a:xfrm>
          <a:prstGeom prst="rect">
            <a:avLst/>
          </a:prstGeom>
          <a:noFill/>
          <a:ln w="9525">
            <a:noFill/>
            <a:miter lim="800000"/>
            <a:headEnd/>
            <a:tailEnd/>
          </a:ln>
          <a:effectLst/>
        </p:spPr>
        <p:txBody>
          <a:bodyPr wrap="none">
            <a:spAutoFit/>
          </a:bodyPr>
          <a:lstStyle/>
          <a:p>
            <a:r>
              <a:rPr lang="en-US" sz="2000"/>
              <a:t>Figure 9.11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a:t>Example 9.10 -- Merger diagrams for example 9.8</a:t>
            </a:r>
          </a:p>
        </p:txBody>
      </p:sp>
      <p:graphicFrame>
        <p:nvGraphicFramePr>
          <p:cNvPr id="14339" name="Object 3"/>
          <p:cNvGraphicFramePr>
            <a:graphicFrameLocks noChangeAspect="1"/>
          </p:cNvGraphicFramePr>
          <p:nvPr/>
        </p:nvGraphicFramePr>
        <p:xfrm>
          <a:off x="1295400" y="2339975"/>
          <a:ext cx="6629400" cy="3370263"/>
        </p:xfrm>
        <a:graphic>
          <a:graphicData uri="http://schemas.openxmlformats.org/presentationml/2006/ole">
            <p:oleObj spid="_x0000_s14339" name="VISIO" r:id="rId3" imgW="2995920" imgH="1523160" progId="Visio.Drawing.5">
              <p:embed/>
            </p:oleObj>
          </a:graphicData>
        </a:graphic>
      </p:graphicFrame>
      <p:sp>
        <p:nvSpPr>
          <p:cNvPr id="14340" name="Text Box 4"/>
          <p:cNvSpPr txBox="1">
            <a:spLocks noChangeArrowheads="1"/>
          </p:cNvSpPr>
          <p:nvPr/>
        </p:nvSpPr>
        <p:spPr bwMode="auto">
          <a:xfrm>
            <a:off x="3973513" y="5881688"/>
            <a:ext cx="1354137" cy="396875"/>
          </a:xfrm>
          <a:prstGeom prst="rect">
            <a:avLst/>
          </a:prstGeom>
          <a:noFill/>
          <a:ln w="9525">
            <a:noFill/>
            <a:miter lim="800000"/>
            <a:headEnd/>
            <a:tailEnd/>
          </a:ln>
          <a:effectLst/>
        </p:spPr>
        <p:txBody>
          <a:bodyPr wrap="none">
            <a:spAutoFit/>
          </a:bodyPr>
          <a:lstStyle/>
          <a:p>
            <a:r>
              <a:rPr lang="en-US" sz="2000"/>
              <a:t>Figure 9.12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b="1"/>
              <a:t>Redundant States in Sequential Circuits</a:t>
            </a:r>
            <a:endParaRPr lang="en-US" sz="2800"/>
          </a:p>
        </p:txBody>
      </p:sp>
      <p:sp>
        <p:nvSpPr>
          <p:cNvPr id="36867" name="Rectangle 3"/>
          <p:cNvSpPr>
            <a:spLocks noGrp="1" noChangeArrowheads="1"/>
          </p:cNvSpPr>
          <p:nvPr>
            <p:ph type="body" idx="1"/>
          </p:nvPr>
        </p:nvSpPr>
        <p:spPr/>
        <p:txBody>
          <a:bodyPr/>
          <a:lstStyle/>
          <a:p>
            <a:pPr>
              <a:buFontTx/>
              <a:buNone/>
            </a:pPr>
            <a:r>
              <a:rPr lang="en-US" sz="2400"/>
              <a:t>	Removal of redundant states is important because	</a:t>
            </a:r>
          </a:p>
          <a:p>
            <a:pPr lvl="1"/>
            <a:r>
              <a:rPr lang="en-US" sz="2000" b="1" i="1"/>
              <a:t>Cost</a:t>
            </a:r>
            <a:r>
              <a:rPr lang="en-US" sz="2000"/>
              <a:t>:  the number of memory elements is directly related to the number of states</a:t>
            </a:r>
          </a:p>
          <a:p>
            <a:pPr lvl="1"/>
            <a:r>
              <a:rPr lang="en-US" sz="2000" b="1" i="1"/>
              <a:t>Complexity</a:t>
            </a:r>
            <a:r>
              <a:rPr lang="en-US" sz="2000"/>
              <a:t>:  the more states the circuit contains, the more complex the design and implementation becomes</a:t>
            </a:r>
          </a:p>
          <a:p>
            <a:pPr lvl="1"/>
            <a:r>
              <a:rPr lang="en-US" sz="2000" b="1" i="1"/>
              <a:t>Aids failure analysis</a:t>
            </a:r>
            <a:r>
              <a:rPr lang="en-US" sz="2000"/>
              <a:t>:  diagnostic routines are often predicated on the assumption that no redundant states exist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800"/>
              <a:t>Minimization Procedure</a:t>
            </a:r>
          </a:p>
        </p:txBody>
      </p:sp>
      <p:sp>
        <p:nvSpPr>
          <p:cNvPr id="45059" name="Rectangle 3"/>
          <p:cNvSpPr>
            <a:spLocks noGrp="1" noChangeArrowheads="1"/>
          </p:cNvSpPr>
          <p:nvPr>
            <p:ph type="body" idx="1"/>
          </p:nvPr>
        </p:nvSpPr>
        <p:spPr/>
        <p:txBody>
          <a:bodyPr/>
          <a:lstStyle/>
          <a:p>
            <a:pPr>
              <a:buFontTx/>
              <a:buNone/>
            </a:pPr>
            <a:r>
              <a:rPr lang="en-US" sz="2400"/>
              <a:t>Select a set of compatibility classes so that the following conditions are satisfied</a:t>
            </a:r>
          </a:p>
          <a:p>
            <a:endParaRPr lang="en-US" sz="2000" i="1"/>
          </a:p>
          <a:p>
            <a:r>
              <a:rPr lang="en-US" sz="2000" i="1"/>
              <a:t>Completeness:</a:t>
            </a:r>
            <a:r>
              <a:rPr lang="en-US" sz="2000"/>
              <a:t>  all states of the original machine must be covered</a:t>
            </a:r>
          </a:p>
          <a:p>
            <a:endParaRPr lang="en-US" sz="2000"/>
          </a:p>
          <a:p>
            <a:r>
              <a:rPr lang="en-US" sz="2000" i="1"/>
              <a:t>Consistency</a:t>
            </a:r>
            <a:r>
              <a:rPr lang="en-US" sz="2000"/>
              <a:t>:  the chosen set of compatibility classes must be closed</a:t>
            </a:r>
          </a:p>
          <a:p>
            <a:endParaRPr lang="en-US" sz="2000"/>
          </a:p>
          <a:p>
            <a:r>
              <a:rPr lang="en-US" sz="2000" i="1"/>
              <a:t>Minimality</a:t>
            </a:r>
            <a:r>
              <a:rPr lang="en-US" sz="2000"/>
              <a:t>:  the smallest number of compatibility classes is used</a:t>
            </a:r>
            <a:endParaRPr lang="en-US" sz="2000"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800"/>
              <a:t>Bounding the number of states</a:t>
            </a:r>
          </a:p>
        </p:txBody>
      </p:sp>
      <p:sp>
        <p:nvSpPr>
          <p:cNvPr id="46083" name="Rectangle 3"/>
          <p:cNvSpPr>
            <a:spLocks noGrp="1" noChangeArrowheads="1"/>
          </p:cNvSpPr>
          <p:nvPr>
            <p:ph type="body" idx="1"/>
          </p:nvPr>
        </p:nvSpPr>
        <p:spPr/>
        <p:txBody>
          <a:bodyPr/>
          <a:lstStyle/>
          <a:p>
            <a:r>
              <a:rPr lang="en-US" sz="2400"/>
              <a:t>Let </a:t>
            </a:r>
            <a:r>
              <a:rPr lang="en-US" sz="2400" i="1"/>
              <a:t>U </a:t>
            </a:r>
            <a:r>
              <a:rPr lang="en-US" sz="2400"/>
              <a:t>be the upper bound on the number of states needed in the minimized circuit</a:t>
            </a:r>
          </a:p>
          <a:p>
            <a:r>
              <a:rPr lang="en-US" sz="2400"/>
              <a:t>Then </a:t>
            </a:r>
            <a:r>
              <a:rPr lang="en-US" sz="2400" i="1"/>
              <a:t>U</a:t>
            </a:r>
            <a:r>
              <a:rPr lang="en-US" sz="2400"/>
              <a:t> = minimum (NSMC, NSOC)</a:t>
            </a:r>
          </a:p>
          <a:p>
            <a:pPr lvl="1"/>
            <a:r>
              <a:rPr lang="en-US" sz="2000"/>
              <a:t>where NSMC = the number of sets of maximal compatibles</a:t>
            </a:r>
          </a:p>
          <a:p>
            <a:pPr lvl="1"/>
            <a:r>
              <a:rPr lang="en-US" sz="2000"/>
              <a:t>and NSOC = the number of states in the original circuit</a:t>
            </a:r>
          </a:p>
          <a:p>
            <a:r>
              <a:rPr lang="en-US" sz="2400"/>
              <a:t>Let </a:t>
            </a:r>
            <a:r>
              <a:rPr lang="en-US" sz="2400" i="1"/>
              <a:t>L</a:t>
            </a:r>
            <a:r>
              <a:rPr lang="en-US" sz="2400"/>
              <a:t> be the lower bound on the number of states needed in the minimized circuit</a:t>
            </a:r>
          </a:p>
          <a:p>
            <a:r>
              <a:rPr lang="en-US" sz="2400"/>
              <a:t>Then </a:t>
            </a:r>
            <a:r>
              <a:rPr lang="en-US" sz="2400" i="1"/>
              <a:t>L = </a:t>
            </a:r>
            <a:r>
              <a:rPr lang="en-US" sz="2400"/>
              <a:t>maximum(NSMI</a:t>
            </a:r>
            <a:r>
              <a:rPr lang="en-US" sz="2400" baseline="-25000"/>
              <a:t>1</a:t>
            </a:r>
            <a:r>
              <a:rPr lang="en-US" sz="2400"/>
              <a:t>, NSMI</a:t>
            </a:r>
            <a:r>
              <a:rPr lang="en-US" sz="2400" baseline="-25000"/>
              <a:t>2</a:t>
            </a:r>
            <a:r>
              <a:rPr lang="en-US" sz="2400"/>
              <a:t>,…, NSMI</a:t>
            </a:r>
            <a:r>
              <a:rPr lang="en-US" sz="2400" i="1" baseline="-25000"/>
              <a:t>i</a:t>
            </a:r>
            <a:r>
              <a:rPr lang="en-US" sz="2400"/>
              <a:t>)</a:t>
            </a:r>
          </a:p>
          <a:p>
            <a:pPr lvl="1"/>
            <a:r>
              <a:rPr lang="en-US" sz="2000"/>
              <a:t>where NSMI</a:t>
            </a:r>
            <a:r>
              <a:rPr lang="en-US" sz="2000" i="1" baseline="-25000"/>
              <a:t>i</a:t>
            </a:r>
            <a:r>
              <a:rPr lang="en-US" sz="2000"/>
              <a:t> = the number of states in the ith group of the set of maximal incompatibles of the original circuit.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2800"/>
              <a:t>State Reduction Algorithm</a:t>
            </a:r>
          </a:p>
        </p:txBody>
      </p:sp>
      <p:sp>
        <p:nvSpPr>
          <p:cNvPr id="47107" name="Rectangle 3"/>
          <p:cNvSpPr>
            <a:spLocks noGrp="1" noChangeArrowheads="1"/>
          </p:cNvSpPr>
          <p:nvPr>
            <p:ph type="body" idx="1"/>
          </p:nvPr>
        </p:nvSpPr>
        <p:spPr/>
        <p:txBody>
          <a:bodyPr/>
          <a:lstStyle/>
          <a:p>
            <a:r>
              <a:rPr lang="en-US" sz="2400"/>
              <a:t>Step 1 --  find the maximal compatibles</a:t>
            </a:r>
          </a:p>
          <a:p>
            <a:r>
              <a:rPr lang="en-US" sz="2400"/>
              <a:t>Step 2 -- find the maximal incompatibles</a:t>
            </a:r>
          </a:p>
          <a:p>
            <a:r>
              <a:rPr lang="en-US" sz="2400"/>
              <a:t>Step 3 -- Find the upper and lower bounds on the number of states needed</a:t>
            </a:r>
          </a:p>
          <a:p>
            <a:r>
              <a:rPr lang="en-US" sz="2400"/>
              <a:t>Step 4 -- Find a set of compatibility classes that is complete, consistent, and minimal</a:t>
            </a:r>
          </a:p>
          <a:p>
            <a:r>
              <a:rPr lang="en-US" sz="2400"/>
              <a:t>Step 5 -- Produce the minimum state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a:t>Example 9.11 -- Reduced state table corresponding to example 9.8</a:t>
            </a:r>
          </a:p>
        </p:txBody>
      </p:sp>
      <p:graphicFrame>
        <p:nvGraphicFramePr>
          <p:cNvPr id="15363" name="Object 3"/>
          <p:cNvGraphicFramePr>
            <a:graphicFrameLocks noChangeAspect="1"/>
          </p:cNvGraphicFramePr>
          <p:nvPr/>
        </p:nvGraphicFramePr>
        <p:xfrm>
          <a:off x="1905000" y="1828800"/>
          <a:ext cx="5791200" cy="3397250"/>
        </p:xfrm>
        <a:graphic>
          <a:graphicData uri="http://schemas.openxmlformats.org/presentationml/2006/ole">
            <p:oleObj spid="_x0000_s15363" name="VISIO" r:id="rId3" imgW="2589480" imgH="1520280" progId="Visio.Drawing.5">
              <p:embed/>
            </p:oleObj>
          </a:graphicData>
        </a:graphic>
      </p:graphicFrame>
      <p:sp>
        <p:nvSpPr>
          <p:cNvPr id="15364" name="Text Box 4"/>
          <p:cNvSpPr txBox="1">
            <a:spLocks noChangeArrowheads="1"/>
          </p:cNvSpPr>
          <p:nvPr/>
        </p:nvSpPr>
        <p:spPr bwMode="auto">
          <a:xfrm>
            <a:off x="4202113" y="5576888"/>
            <a:ext cx="1354137" cy="396875"/>
          </a:xfrm>
          <a:prstGeom prst="rect">
            <a:avLst/>
          </a:prstGeom>
          <a:noFill/>
          <a:ln w="9525">
            <a:noFill/>
            <a:miter lim="800000"/>
            <a:headEnd/>
            <a:tailEnd/>
          </a:ln>
          <a:effectLst/>
        </p:spPr>
        <p:txBody>
          <a:bodyPr wrap="none">
            <a:spAutoFit/>
          </a:bodyPr>
          <a:lstStyle/>
          <a:p>
            <a:r>
              <a:rPr lang="en-US" sz="2000"/>
              <a:t>Figure 9.13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a:t>Example 9.12 -- State reduction problem</a:t>
            </a:r>
          </a:p>
        </p:txBody>
      </p:sp>
      <p:graphicFrame>
        <p:nvGraphicFramePr>
          <p:cNvPr id="16389" name="Object 5"/>
          <p:cNvGraphicFramePr>
            <a:graphicFrameLocks noChangeAspect="1"/>
          </p:cNvGraphicFramePr>
          <p:nvPr/>
        </p:nvGraphicFramePr>
        <p:xfrm>
          <a:off x="2057400" y="1828800"/>
          <a:ext cx="4800600" cy="3841750"/>
        </p:xfrm>
        <a:graphic>
          <a:graphicData uri="http://schemas.openxmlformats.org/presentationml/2006/ole">
            <p:oleObj spid="_x0000_s16389" name="VISIO" r:id="rId3" imgW="4214160" imgH="3372840" progId="Visio.Drawing.5">
              <p:embed/>
            </p:oleObj>
          </a:graphicData>
        </a:graphic>
      </p:graphicFrame>
      <p:sp>
        <p:nvSpPr>
          <p:cNvPr id="16390" name="Text Box 6"/>
          <p:cNvSpPr txBox="1">
            <a:spLocks noChangeArrowheads="1"/>
          </p:cNvSpPr>
          <p:nvPr/>
        </p:nvSpPr>
        <p:spPr bwMode="auto">
          <a:xfrm>
            <a:off x="3744913" y="5805488"/>
            <a:ext cx="1354137" cy="396875"/>
          </a:xfrm>
          <a:prstGeom prst="rect">
            <a:avLst/>
          </a:prstGeom>
          <a:noFill/>
          <a:ln w="9525">
            <a:noFill/>
            <a:miter lim="800000"/>
            <a:headEnd/>
            <a:tailEnd/>
          </a:ln>
          <a:effectLst/>
        </p:spPr>
        <p:txBody>
          <a:bodyPr wrap="none">
            <a:spAutoFit/>
          </a:bodyPr>
          <a:lstStyle/>
          <a:p>
            <a:r>
              <a:rPr lang="en-US" sz="2000"/>
              <a:t>Figure 9.14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800"/>
              <a:t>Example 9.13 -- Another state table reduction problem</a:t>
            </a:r>
          </a:p>
        </p:txBody>
      </p:sp>
      <p:graphicFrame>
        <p:nvGraphicFramePr>
          <p:cNvPr id="17412" name="Object 4"/>
          <p:cNvGraphicFramePr>
            <a:graphicFrameLocks noChangeAspect="1"/>
          </p:cNvGraphicFramePr>
          <p:nvPr/>
        </p:nvGraphicFramePr>
        <p:xfrm>
          <a:off x="1066800" y="1905000"/>
          <a:ext cx="6805613" cy="3668713"/>
        </p:xfrm>
        <a:graphic>
          <a:graphicData uri="http://schemas.openxmlformats.org/presentationml/2006/ole">
            <p:oleObj spid="_x0000_s17412" name="VISIO" r:id="rId3" imgW="6804720" imgH="3668040" progId="Visio.Drawing.5">
              <p:embed/>
            </p:oleObj>
          </a:graphicData>
        </a:graphic>
      </p:graphicFrame>
      <p:sp>
        <p:nvSpPr>
          <p:cNvPr id="17413" name="Text Box 5"/>
          <p:cNvSpPr txBox="1">
            <a:spLocks noChangeArrowheads="1"/>
          </p:cNvSpPr>
          <p:nvPr/>
        </p:nvSpPr>
        <p:spPr bwMode="auto">
          <a:xfrm>
            <a:off x="5497513" y="4510088"/>
            <a:ext cx="1354137" cy="396875"/>
          </a:xfrm>
          <a:prstGeom prst="rect">
            <a:avLst/>
          </a:prstGeom>
          <a:noFill/>
          <a:ln w="9525">
            <a:noFill/>
            <a:miter lim="800000"/>
            <a:headEnd/>
            <a:tailEnd/>
          </a:ln>
          <a:effectLst/>
        </p:spPr>
        <p:txBody>
          <a:bodyPr wrap="none">
            <a:spAutoFit/>
          </a:bodyPr>
          <a:lstStyle/>
          <a:p>
            <a:r>
              <a:rPr lang="en-US" sz="2000"/>
              <a:t>Figure 9.15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800"/>
              <a:t>Example 9.14 -- Yet another state reduction problem</a:t>
            </a:r>
          </a:p>
        </p:txBody>
      </p:sp>
      <p:graphicFrame>
        <p:nvGraphicFramePr>
          <p:cNvPr id="18436" name="Object 4"/>
          <p:cNvGraphicFramePr>
            <a:graphicFrameLocks noChangeAspect="1"/>
          </p:cNvGraphicFramePr>
          <p:nvPr/>
        </p:nvGraphicFramePr>
        <p:xfrm>
          <a:off x="1219200" y="1828800"/>
          <a:ext cx="6705600" cy="3386138"/>
        </p:xfrm>
        <a:graphic>
          <a:graphicData uri="http://schemas.openxmlformats.org/presentationml/2006/ole">
            <p:oleObj spid="_x0000_s18436" name="VISIO" r:id="rId3" imgW="6233400" imgH="3147120" progId="Visio.Drawing.5">
              <p:embed/>
            </p:oleObj>
          </a:graphicData>
        </a:graphic>
      </p:graphicFrame>
      <p:sp>
        <p:nvSpPr>
          <p:cNvPr id="18438" name="Text Box 6"/>
          <p:cNvSpPr txBox="1">
            <a:spLocks noChangeArrowheads="1"/>
          </p:cNvSpPr>
          <p:nvPr/>
        </p:nvSpPr>
        <p:spPr bwMode="auto">
          <a:xfrm>
            <a:off x="5649913" y="4357688"/>
            <a:ext cx="1354137" cy="396875"/>
          </a:xfrm>
          <a:prstGeom prst="rect">
            <a:avLst/>
          </a:prstGeom>
          <a:noFill/>
          <a:ln w="9525">
            <a:noFill/>
            <a:miter lim="800000"/>
            <a:headEnd/>
            <a:tailEnd/>
          </a:ln>
          <a:effectLst/>
        </p:spPr>
        <p:txBody>
          <a:bodyPr wrap="none">
            <a:spAutoFit/>
          </a:bodyPr>
          <a:lstStyle/>
          <a:p>
            <a:r>
              <a:rPr lang="en-US" sz="2000"/>
              <a:t>Figure 9.16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a:t>Example 9.15 -- Optimal state assignments</a:t>
            </a:r>
          </a:p>
        </p:txBody>
      </p:sp>
      <p:graphicFrame>
        <p:nvGraphicFramePr>
          <p:cNvPr id="19459" name="Object 3"/>
          <p:cNvGraphicFramePr>
            <a:graphicFrameLocks noChangeAspect="1"/>
          </p:cNvGraphicFramePr>
          <p:nvPr/>
        </p:nvGraphicFramePr>
        <p:xfrm>
          <a:off x="3657600" y="1752600"/>
          <a:ext cx="1938338" cy="2916238"/>
        </p:xfrm>
        <a:graphic>
          <a:graphicData uri="http://schemas.openxmlformats.org/presentationml/2006/ole">
            <p:oleObj spid="_x0000_s19459" name="VISIO" r:id="rId3" imgW="1243080" imgH="1870560" progId="Visio.Drawing.5">
              <p:embed/>
            </p:oleObj>
          </a:graphicData>
        </a:graphic>
      </p:graphicFrame>
      <p:sp>
        <p:nvSpPr>
          <p:cNvPr id="19460" name="Text Box 4"/>
          <p:cNvSpPr txBox="1">
            <a:spLocks noChangeArrowheads="1"/>
          </p:cNvSpPr>
          <p:nvPr/>
        </p:nvSpPr>
        <p:spPr bwMode="auto">
          <a:xfrm>
            <a:off x="4114800" y="4953000"/>
            <a:ext cx="1354138" cy="396875"/>
          </a:xfrm>
          <a:prstGeom prst="rect">
            <a:avLst/>
          </a:prstGeom>
          <a:noFill/>
          <a:ln w="9525">
            <a:noFill/>
            <a:miter lim="800000"/>
            <a:headEnd/>
            <a:tailEnd/>
          </a:ln>
          <a:effectLst/>
        </p:spPr>
        <p:txBody>
          <a:bodyPr wrap="none">
            <a:spAutoFit/>
          </a:bodyPr>
          <a:lstStyle/>
          <a:p>
            <a:r>
              <a:rPr lang="en-US" sz="2000"/>
              <a:t>Figure 9.17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2800"/>
              <a:t>Unique State Assignments for Four States</a:t>
            </a:r>
          </a:p>
        </p:txBody>
      </p:sp>
      <p:graphicFrame>
        <p:nvGraphicFramePr>
          <p:cNvPr id="20483" name="Object 3"/>
          <p:cNvGraphicFramePr>
            <a:graphicFrameLocks noChangeAspect="1"/>
          </p:cNvGraphicFramePr>
          <p:nvPr/>
        </p:nvGraphicFramePr>
        <p:xfrm>
          <a:off x="1981200" y="2286000"/>
          <a:ext cx="5041900" cy="2578100"/>
        </p:xfrm>
        <a:graphic>
          <a:graphicData uri="http://schemas.openxmlformats.org/presentationml/2006/ole">
            <p:oleObj spid="_x0000_s20483" name="VISIO" r:id="rId3" imgW="2614680" imgH="1337040" progId="Visio.Drawing.5">
              <p:embed/>
            </p:oleObj>
          </a:graphicData>
        </a:graphic>
      </p:graphicFrame>
      <p:sp>
        <p:nvSpPr>
          <p:cNvPr id="20484" name="Text Box 4"/>
          <p:cNvSpPr txBox="1">
            <a:spLocks noChangeArrowheads="1"/>
          </p:cNvSpPr>
          <p:nvPr/>
        </p:nvSpPr>
        <p:spPr bwMode="auto">
          <a:xfrm>
            <a:off x="3897313" y="5195888"/>
            <a:ext cx="1354137" cy="396875"/>
          </a:xfrm>
          <a:prstGeom prst="rect">
            <a:avLst/>
          </a:prstGeom>
          <a:noFill/>
          <a:ln w="9525">
            <a:noFill/>
            <a:miter lim="800000"/>
            <a:headEnd/>
            <a:tailEnd/>
          </a:ln>
          <a:effectLst/>
        </p:spPr>
        <p:txBody>
          <a:bodyPr wrap="none">
            <a:spAutoFit/>
          </a:bodyPr>
          <a:lstStyle/>
          <a:p>
            <a:r>
              <a:rPr lang="en-US" sz="2000"/>
              <a:t>Figure 9.18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a:t>State Assignments for a Four State Machine</a:t>
            </a:r>
          </a:p>
        </p:txBody>
      </p:sp>
      <p:graphicFrame>
        <p:nvGraphicFramePr>
          <p:cNvPr id="21507" name="Object 3"/>
          <p:cNvGraphicFramePr>
            <a:graphicFrameLocks noChangeAspect="1"/>
          </p:cNvGraphicFramePr>
          <p:nvPr/>
        </p:nvGraphicFramePr>
        <p:xfrm>
          <a:off x="3276600" y="1676400"/>
          <a:ext cx="2813050" cy="3173413"/>
        </p:xfrm>
        <a:graphic>
          <a:graphicData uri="http://schemas.openxmlformats.org/presentationml/2006/ole">
            <p:oleObj spid="_x0000_s21507" name="VISIO" r:id="rId3" imgW="989280" imgH="1116360" progId="Visio.Drawing.5">
              <p:embed/>
            </p:oleObj>
          </a:graphicData>
        </a:graphic>
      </p:graphicFrame>
      <p:sp>
        <p:nvSpPr>
          <p:cNvPr id="21508" name="Text Box 4"/>
          <p:cNvSpPr txBox="1">
            <a:spLocks noChangeArrowheads="1"/>
          </p:cNvSpPr>
          <p:nvPr/>
        </p:nvSpPr>
        <p:spPr bwMode="auto">
          <a:xfrm>
            <a:off x="4278313" y="5195888"/>
            <a:ext cx="1354137" cy="396875"/>
          </a:xfrm>
          <a:prstGeom prst="rect">
            <a:avLst/>
          </a:prstGeom>
          <a:noFill/>
          <a:ln w="9525">
            <a:noFill/>
            <a:miter lim="800000"/>
            <a:headEnd/>
            <a:tailEnd/>
          </a:ln>
          <a:effectLst/>
        </p:spPr>
        <p:txBody>
          <a:bodyPr wrap="none">
            <a:spAutoFit/>
          </a:bodyPr>
          <a:lstStyle/>
          <a:p>
            <a:r>
              <a:rPr lang="en-US" sz="2000"/>
              <a:t>Figure 9.19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2800" b="1"/>
              <a:t>Equivalent States</a:t>
            </a:r>
            <a:endParaRPr lang="en-US" sz="2800"/>
          </a:p>
        </p:txBody>
      </p:sp>
      <p:sp>
        <p:nvSpPr>
          <p:cNvPr id="38915" name="Rectangle 3"/>
          <p:cNvSpPr>
            <a:spLocks noGrp="1" noChangeArrowheads="1"/>
          </p:cNvSpPr>
          <p:nvPr>
            <p:ph type="body" idx="1"/>
          </p:nvPr>
        </p:nvSpPr>
        <p:spPr/>
        <p:txBody>
          <a:bodyPr/>
          <a:lstStyle/>
          <a:p>
            <a:r>
              <a:rPr lang="en-US" sz="2000"/>
              <a:t>States </a:t>
            </a:r>
            <a:r>
              <a:rPr lang="en-US" sz="2000" i="1"/>
              <a:t>S</a:t>
            </a:r>
            <a:r>
              <a:rPr lang="en-US" sz="2000" baseline="-25000"/>
              <a:t>1</a:t>
            </a:r>
            <a:r>
              <a:rPr lang="en-US" sz="2000"/>
              <a:t>, </a:t>
            </a:r>
            <a:r>
              <a:rPr lang="en-US" sz="2000" i="1"/>
              <a:t>S</a:t>
            </a:r>
            <a:r>
              <a:rPr lang="en-US" sz="2000" baseline="-25000"/>
              <a:t>2</a:t>
            </a:r>
            <a:r>
              <a:rPr lang="en-US" sz="2000"/>
              <a:t>, …, </a:t>
            </a:r>
            <a:r>
              <a:rPr lang="en-US" sz="2000" i="1"/>
              <a:t>S</a:t>
            </a:r>
            <a:r>
              <a:rPr lang="en-US" sz="2000" baseline="-25000"/>
              <a:t>j</a:t>
            </a:r>
            <a:r>
              <a:rPr lang="en-US" sz="2000"/>
              <a:t> of a completely specified sequential circuit are said to be </a:t>
            </a:r>
            <a:r>
              <a:rPr lang="en-US" sz="2000" i="1"/>
              <a:t>equivalent</a:t>
            </a:r>
            <a:r>
              <a:rPr lang="en-US" sz="2000"/>
              <a:t> if and only if, for every possible input sequence, the same output sequence is produced by the circuit regardless of whether </a:t>
            </a:r>
            <a:r>
              <a:rPr lang="en-US" sz="2000" i="1"/>
              <a:t>S</a:t>
            </a:r>
            <a:r>
              <a:rPr lang="en-US" sz="2000" baseline="-25000"/>
              <a:t>1</a:t>
            </a:r>
            <a:r>
              <a:rPr lang="en-US" sz="2000"/>
              <a:t>, </a:t>
            </a:r>
            <a:r>
              <a:rPr lang="en-US" sz="2000" i="1"/>
              <a:t>S</a:t>
            </a:r>
            <a:r>
              <a:rPr lang="en-US" sz="2000" baseline="-25000"/>
              <a:t>2</a:t>
            </a:r>
            <a:r>
              <a:rPr lang="en-US" sz="2000"/>
              <a:t>, …, </a:t>
            </a:r>
            <a:r>
              <a:rPr lang="en-US" sz="2000" i="1"/>
              <a:t>S</a:t>
            </a:r>
            <a:r>
              <a:rPr lang="en-US" sz="2000" baseline="-25000"/>
              <a:t>j</a:t>
            </a:r>
            <a:r>
              <a:rPr lang="en-US" sz="2000"/>
              <a:t> is the initial state.</a:t>
            </a:r>
          </a:p>
          <a:p>
            <a:r>
              <a:rPr lang="en-US" sz="2000"/>
              <a:t>Let </a:t>
            </a:r>
            <a:r>
              <a:rPr lang="en-US" sz="2000" i="1"/>
              <a:t>S</a:t>
            </a:r>
            <a:r>
              <a:rPr lang="en-US" sz="2000" baseline="-25000"/>
              <a:t>i</a:t>
            </a:r>
            <a:r>
              <a:rPr lang="en-US" sz="2000"/>
              <a:t> and </a:t>
            </a:r>
            <a:r>
              <a:rPr lang="en-US" sz="2000" i="1"/>
              <a:t>S</a:t>
            </a:r>
            <a:r>
              <a:rPr lang="en-US" sz="2000" baseline="-25000"/>
              <a:t>j</a:t>
            </a:r>
            <a:r>
              <a:rPr lang="en-US" sz="2000"/>
              <a:t> be states of a completely specified sequential circuit.  Let </a:t>
            </a:r>
            <a:r>
              <a:rPr lang="en-US" sz="2000" i="1"/>
              <a:t>S</a:t>
            </a:r>
            <a:r>
              <a:rPr lang="en-US" sz="2000" baseline="-25000"/>
              <a:t>k</a:t>
            </a:r>
            <a:r>
              <a:rPr lang="en-US" sz="2000"/>
              <a:t> and </a:t>
            </a:r>
            <a:r>
              <a:rPr lang="en-US" sz="2000" i="1"/>
              <a:t>S</a:t>
            </a:r>
            <a:r>
              <a:rPr lang="en-US" sz="2000" baseline="-25000"/>
              <a:t>l</a:t>
            </a:r>
            <a:r>
              <a:rPr lang="en-US" sz="2000"/>
              <a:t> be the next states of </a:t>
            </a:r>
            <a:r>
              <a:rPr lang="en-US" sz="2000" i="1"/>
              <a:t>S</a:t>
            </a:r>
            <a:r>
              <a:rPr lang="en-US" sz="2000" baseline="-25000"/>
              <a:t>i</a:t>
            </a:r>
            <a:r>
              <a:rPr lang="en-US" sz="2000"/>
              <a:t> and </a:t>
            </a:r>
            <a:r>
              <a:rPr lang="en-US" sz="2000" i="1"/>
              <a:t>S</a:t>
            </a:r>
            <a:r>
              <a:rPr lang="en-US" sz="2000" baseline="-25000"/>
              <a:t>j</a:t>
            </a:r>
            <a:r>
              <a:rPr lang="en-US" sz="2000"/>
              <a:t>, respectively for input </a:t>
            </a:r>
            <a:r>
              <a:rPr lang="en-US" sz="2000" i="1"/>
              <a:t>I</a:t>
            </a:r>
            <a:r>
              <a:rPr lang="en-US" sz="2000" baseline="-25000"/>
              <a:t>p</a:t>
            </a:r>
            <a:r>
              <a:rPr lang="en-US" sz="2000"/>
              <a:t>.</a:t>
            </a:r>
          </a:p>
          <a:p>
            <a:pPr>
              <a:buFontTx/>
              <a:buNone/>
            </a:pPr>
            <a:r>
              <a:rPr lang="en-US" sz="2000"/>
              <a:t>     </a:t>
            </a:r>
            <a:r>
              <a:rPr lang="en-US" sz="2000" i="1"/>
              <a:t>S</a:t>
            </a:r>
            <a:r>
              <a:rPr lang="en-US" sz="2000" baseline="-25000"/>
              <a:t>i</a:t>
            </a:r>
            <a:r>
              <a:rPr lang="en-US" sz="2000"/>
              <a:t> and </a:t>
            </a:r>
            <a:r>
              <a:rPr lang="en-US" sz="2000" i="1"/>
              <a:t>S</a:t>
            </a:r>
            <a:r>
              <a:rPr lang="en-US" sz="2000" baseline="-25000"/>
              <a:t>j</a:t>
            </a:r>
            <a:r>
              <a:rPr lang="en-US" sz="2000"/>
              <a:t> are </a:t>
            </a:r>
            <a:r>
              <a:rPr lang="en-US" sz="2000" i="1"/>
              <a:t>equivalent</a:t>
            </a:r>
            <a:r>
              <a:rPr lang="en-US" sz="2000"/>
              <a:t> if and only if for every possible </a:t>
            </a:r>
            <a:r>
              <a:rPr lang="en-US" sz="2000" i="1"/>
              <a:t>I</a:t>
            </a:r>
            <a:r>
              <a:rPr lang="en-US" sz="2000" baseline="-25000"/>
              <a:t>p</a:t>
            </a:r>
            <a:r>
              <a:rPr lang="en-US" sz="2000"/>
              <a:t> the following are conditions are satisfied.</a:t>
            </a:r>
          </a:p>
          <a:p>
            <a:pPr lvl="1"/>
            <a:r>
              <a:rPr lang="en-US" sz="1800"/>
              <a:t>The outputs produced by </a:t>
            </a:r>
            <a:r>
              <a:rPr lang="en-US" sz="1800" i="1"/>
              <a:t>S</a:t>
            </a:r>
            <a:r>
              <a:rPr lang="en-US" sz="1800" baseline="-25000"/>
              <a:t>i</a:t>
            </a:r>
            <a:r>
              <a:rPr lang="en-US" sz="1800"/>
              <a:t> and </a:t>
            </a:r>
            <a:r>
              <a:rPr lang="en-US" sz="1800" i="1"/>
              <a:t>S</a:t>
            </a:r>
            <a:r>
              <a:rPr lang="en-US" sz="1800" baseline="-25000"/>
              <a:t>j</a:t>
            </a:r>
            <a:r>
              <a:rPr lang="en-US" sz="1800"/>
              <a:t> are the same,</a:t>
            </a:r>
          </a:p>
          <a:p>
            <a:pPr lvl="1"/>
            <a:r>
              <a:rPr lang="en-US" sz="1800"/>
              <a:t>The next states </a:t>
            </a:r>
            <a:r>
              <a:rPr lang="en-US" sz="1800" i="1"/>
              <a:t>S</a:t>
            </a:r>
            <a:r>
              <a:rPr lang="en-US" sz="1800" baseline="-25000"/>
              <a:t>k</a:t>
            </a:r>
            <a:r>
              <a:rPr lang="en-US" sz="1800"/>
              <a:t> and </a:t>
            </a:r>
            <a:r>
              <a:rPr lang="en-US" sz="1800" i="1"/>
              <a:t>S</a:t>
            </a:r>
            <a:r>
              <a:rPr lang="en-US" sz="1800" baseline="-25000"/>
              <a:t>l</a:t>
            </a:r>
            <a:r>
              <a:rPr lang="en-US" sz="1800"/>
              <a:t> are equivalent.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a:t>D flip-flop realization for assignment 1</a:t>
            </a:r>
          </a:p>
        </p:txBody>
      </p:sp>
      <p:graphicFrame>
        <p:nvGraphicFramePr>
          <p:cNvPr id="22532" name="Object 4"/>
          <p:cNvGraphicFramePr>
            <a:graphicFrameLocks noChangeAspect="1"/>
          </p:cNvGraphicFramePr>
          <p:nvPr/>
        </p:nvGraphicFramePr>
        <p:xfrm>
          <a:off x="2438400" y="1752600"/>
          <a:ext cx="4495800" cy="3886200"/>
        </p:xfrm>
        <a:graphic>
          <a:graphicData uri="http://schemas.openxmlformats.org/presentationml/2006/ole">
            <p:oleObj spid="_x0000_s22532" name="VISIO" r:id="rId3" imgW="4163400" imgH="3599280" progId="Visio.Drawing.5">
              <p:embed/>
            </p:oleObj>
          </a:graphicData>
        </a:graphic>
      </p:graphicFrame>
      <p:sp>
        <p:nvSpPr>
          <p:cNvPr id="22533" name="Text Box 5"/>
          <p:cNvSpPr txBox="1">
            <a:spLocks noChangeArrowheads="1"/>
          </p:cNvSpPr>
          <p:nvPr/>
        </p:nvSpPr>
        <p:spPr bwMode="auto">
          <a:xfrm>
            <a:off x="4049713" y="5805488"/>
            <a:ext cx="1354137" cy="396875"/>
          </a:xfrm>
          <a:prstGeom prst="rect">
            <a:avLst/>
          </a:prstGeom>
          <a:noFill/>
          <a:ln w="9525">
            <a:noFill/>
            <a:miter lim="800000"/>
            <a:headEnd/>
            <a:tailEnd/>
          </a:ln>
          <a:effectLst/>
        </p:spPr>
        <p:txBody>
          <a:bodyPr wrap="none">
            <a:spAutoFit/>
          </a:bodyPr>
          <a:lstStyle/>
          <a:p>
            <a:r>
              <a:rPr lang="en-US" sz="2000"/>
              <a:t>Figure 9.20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800"/>
              <a:t>D flip-flop realization for assignment 2</a:t>
            </a:r>
          </a:p>
        </p:txBody>
      </p:sp>
      <p:graphicFrame>
        <p:nvGraphicFramePr>
          <p:cNvPr id="23556" name="Object 4"/>
          <p:cNvGraphicFramePr>
            <a:graphicFrameLocks noChangeAspect="1"/>
          </p:cNvGraphicFramePr>
          <p:nvPr/>
        </p:nvGraphicFramePr>
        <p:xfrm>
          <a:off x="2133600" y="1524000"/>
          <a:ext cx="4800600" cy="4149725"/>
        </p:xfrm>
        <a:graphic>
          <a:graphicData uri="http://schemas.openxmlformats.org/presentationml/2006/ole">
            <p:oleObj spid="_x0000_s23556" name="VISIO" r:id="rId3" imgW="4163400" imgH="3599280" progId="Visio.Drawing.5">
              <p:embed/>
            </p:oleObj>
          </a:graphicData>
        </a:graphic>
      </p:graphicFrame>
      <p:sp>
        <p:nvSpPr>
          <p:cNvPr id="23557" name="Text Box 5"/>
          <p:cNvSpPr txBox="1">
            <a:spLocks noChangeArrowheads="1"/>
          </p:cNvSpPr>
          <p:nvPr/>
        </p:nvSpPr>
        <p:spPr bwMode="auto">
          <a:xfrm>
            <a:off x="3897313" y="5805488"/>
            <a:ext cx="1354137" cy="396875"/>
          </a:xfrm>
          <a:prstGeom prst="rect">
            <a:avLst/>
          </a:prstGeom>
          <a:noFill/>
          <a:ln w="9525">
            <a:noFill/>
            <a:miter lim="800000"/>
            <a:headEnd/>
            <a:tailEnd/>
          </a:ln>
          <a:effectLst/>
        </p:spPr>
        <p:txBody>
          <a:bodyPr wrap="none">
            <a:spAutoFit/>
          </a:bodyPr>
          <a:lstStyle/>
          <a:p>
            <a:r>
              <a:rPr lang="en-US" sz="2000"/>
              <a:t>Figure 9.21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2800"/>
              <a:t>D flip-flop realization for assignment 3</a:t>
            </a:r>
          </a:p>
        </p:txBody>
      </p:sp>
      <p:graphicFrame>
        <p:nvGraphicFramePr>
          <p:cNvPr id="24580" name="Object 4"/>
          <p:cNvGraphicFramePr>
            <a:graphicFrameLocks noChangeAspect="1"/>
          </p:cNvGraphicFramePr>
          <p:nvPr/>
        </p:nvGraphicFramePr>
        <p:xfrm>
          <a:off x="2133600" y="1447800"/>
          <a:ext cx="4876800" cy="4214813"/>
        </p:xfrm>
        <a:graphic>
          <a:graphicData uri="http://schemas.openxmlformats.org/presentationml/2006/ole">
            <p:oleObj spid="_x0000_s24580" name="VISIO" r:id="rId3" imgW="4163400" imgH="3599280" progId="Visio.Drawing.5">
              <p:embed/>
            </p:oleObj>
          </a:graphicData>
        </a:graphic>
      </p:graphicFrame>
      <p:sp>
        <p:nvSpPr>
          <p:cNvPr id="24581" name="Text Box 5"/>
          <p:cNvSpPr txBox="1">
            <a:spLocks noChangeArrowheads="1"/>
          </p:cNvSpPr>
          <p:nvPr/>
        </p:nvSpPr>
        <p:spPr bwMode="auto">
          <a:xfrm>
            <a:off x="3973513" y="5881688"/>
            <a:ext cx="1354137" cy="396875"/>
          </a:xfrm>
          <a:prstGeom prst="rect">
            <a:avLst/>
          </a:prstGeom>
          <a:noFill/>
          <a:ln w="9525">
            <a:noFill/>
            <a:miter lim="800000"/>
            <a:headEnd/>
            <a:tailEnd/>
          </a:ln>
          <a:effectLst/>
        </p:spPr>
        <p:txBody>
          <a:bodyPr wrap="none">
            <a:spAutoFit/>
          </a:bodyPr>
          <a:lstStyle/>
          <a:p>
            <a:r>
              <a:rPr lang="en-US" sz="2000"/>
              <a:t>Figure 9.22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800"/>
              <a:t>State adjacencies for four-state assignments</a:t>
            </a:r>
          </a:p>
        </p:txBody>
      </p:sp>
      <p:graphicFrame>
        <p:nvGraphicFramePr>
          <p:cNvPr id="25603" name="Object 3"/>
          <p:cNvGraphicFramePr>
            <a:graphicFrameLocks noChangeAspect="1"/>
          </p:cNvGraphicFramePr>
          <p:nvPr/>
        </p:nvGraphicFramePr>
        <p:xfrm>
          <a:off x="1371600" y="2438400"/>
          <a:ext cx="6324600" cy="2266950"/>
        </p:xfrm>
        <a:graphic>
          <a:graphicData uri="http://schemas.openxmlformats.org/presentationml/2006/ole">
            <p:oleObj spid="_x0000_s25603" name="VISIO" r:id="rId3" imgW="3605400" imgH="1292040" progId="Visio.Drawing.5">
              <p:embed/>
            </p:oleObj>
          </a:graphicData>
        </a:graphic>
      </p:graphicFrame>
      <p:sp>
        <p:nvSpPr>
          <p:cNvPr id="25604" name="Text Box 4"/>
          <p:cNvSpPr txBox="1">
            <a:spLocks noChangeArrowheads="1"/>
          </p:cNvSpPr>
          <p:nvPr/>
        </p:nvSpPr>
        <p:spPr bwMode="auto">
          <a:xfrm>
            <a:off x="4049713" y="5576888"/>
            <a:ext cx="1354137" cy="396875"/>
          </a:xfrm>
          <a:prstGeom prst="rect">
            <a:avLst/>
          </a:prstGeom>
          <a:noFill/>
          <a:ln w="9525">
            <a:noFill/>
            <a:miter lim="800000"/>
            <a:headEnd/>
            <a:tailEnd/>
          </a:ln>
          <a:effectLst/>
        </p:spPr>
        <p:txBody>
          <a:bodyPr wrap="none">
            <a:spAutoFit/>
          </a:bodyPr>
          <a:lstStyle/>
          <a:p>
            <a:r>
              <a:rPr lang="en-US" sz="2000"/>
              <a:t>Figure 9.23</a:t>
            </a:r>
          </a:p>
        </p:txBody>
      </p:sp>
      <p:sp>
        <p:nvSpPr>
          <p:cNvPr id="25605" name="Text Box 5"/>
          <p:cNvSpPr txBox="1">
            <a:spLocks noChangeArrowheads="1"/>
          </p:cNvSpPr>
          <p:nvPr/>
        </p:nvSpPr>
        <p:spPr bwMode="auto">
          <a:xfrm>
            <a:off x="1866900" y="4686300"/>
            <a:ext cx="1447800" cy="366713"/>
          </a:xfrm>
          <a:prstGeom prst="rect">
            <a:avLst/>
          </a:prstGeom>
          <a:noFill/>
          <a:ln w="9525">
            <a:noFill/>
            <a:miter lim="800000"/>
            <a:headEnd/>
            <a:tailEnd/>
          </a:ln>
          <a:effectLst/>
        </p:spPr>
        <p:txBody>
          <a:bodyPr wrap="none">
            <a:spAutoFit/>
          </a:bodyPr>
          <a:lstStyle/>
          <a:p>
            <a:r>
              <a:rPr lang="en-US" sz="1800"/>
              <a:t>Assignment 1</a:t>
            </a:r>
            <a:endParaRPr lang="en-US" sz="2000"/>
          </a:p>
        </p:txBody>
      </p:sp>
      <p:sp>
        <p:nvSpPr>
          <p:cNvPr id="25606" name="Text Box 6"/>
          <p:cNvSpPr txBox="1">
            <a:spLocks noChangeArrowheads="1"/>
          </p:cNvSpPr>
          <p:nvPr/>
        </p:nvSpPr>
        <p:spPr bwMode="auto">
          <a:xfrm>
            <a:off x="4076700" y="4686300"/>
            <a:ext cx="1447800" cy="366713"/>
          </a:xfrm>
          <a:prstGeom prst="rect">
            <a:avLst/>
          </a:prstGeom>
          <a:noFill/>
          <a:ln w="9525">
            <a:noFill/>
            <a:miter lim="800000"/>
            <a:headEnd/>
            <a:tailEnd/>
          </a:ln>
          <a:effectLst/>
        </p:spPr>
        <p:txBody>
          <a:bodyPr wrap="none">
            <a:spAutoFit/>
          </a:bodyPr>
          <a:lstStyle/>
          <a:p>
            <a:r>
              <a:rPr lang="en-US" sz="1800"/>
              <a:t>Assignment 2</a:t>
            </a:r>
          </a:p>
        </p:txBody>
      </p:sp>
      <p:sp>
        <p:nvSpPr>
          <p:cNvPr id="25607" name="Text Box 7"/>
          <p:cNvSpPr txBox="1">
            <a:spLocks noChangeArrowheads="1"/>
          </p:cNvSpPr>
          <p:nvPr/>
        </p:nvSpPr>
        <p:spPr bwMode="auto">
          <a:xfrm>
            <a:off x="6362700" y="4686300"/>
            <a:ext cx="1447800" cy="366713"/>
          </a:xfrm>
          <a:prstGeom prst="rect">
            <a:avLst/>
          </a:prstGeom>
          <a:noFill/>
          <a:ln w="9525">
            <a:noFill/>
            <a:miter lim="800000"/>
            <a:headEnd/>
            <a:tailEnd/>
          </a:ln>
          <a:effectLst/>
        </p:spPr>
        <p:txBody>
          <a:bodyPr wrap="none">
            <a:spAutoFit/>
          </a:bodyPr>
          <a:lstStyle/>
          <a:p>
            <a:r>
              <a:rPr lang="en-US" sz="1800"/>
              <a:t>Assignment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2800"/>
              <a:t>Example 9.18 -- Implication Graphs</a:t>
            </a:r>
          </a:p>
        </p:txBody>
      </p:sp>
      <p:graphicFrame>
        <p:nvGraphicFramePr>
          <p:cNvPr id="26628" name="Object 4"/>
          <p:cNvGraphicFramePr>
            <a:graphicFrameLocks noChangeAspect="1"/>
          </p:cNvGraphicFramePr>
          <p:nvPr/>
        </p:nvGraphicFramePr>
        <p:xfrm>
          <a:off x="2057400" y="1800225"/>
          <a:ext cx="4953000" cy="3592513"/>
        </p:xfrm>
        <a:graphic>
          <a:graphicData uri="http://schemas.openxmlformats.org/presentationml/2006/ole">
            <p:oleObj spid="_x0000_s26628" name="VISIO" r:id="rId3" imgW="3172680" imgH="2302560" progId="Visio.Drawing.5">
              <p:embed/>
            </p:oleObj>
          </a:graphicData>
        </a:graphic>
      </p:graphicFrame>
      <p:sp>
        <p:nvSpPr>
          <p:cNvPr id="26629" name="Text Box 5"/>
          <p:cNvSpPr txBox="1">
            <a:spLocks noChangeArrowheads="1"/>
          </p:cNvSpPr>
          <p:nvPr/>
        </p:nvSpPr>
        <p:spPr bwMode="auto">
          <a:xfrm>
            <a:off x="3897313" y="5576888"/>
            <a:ext cx="1354137" cy="396875"/>
          </a:xfrm>
          <a:prstGeom prst="rect">
            <a:avLst/>
          </a:prstGeom>
          <a:noFill/>
          <a:ln w="9525">
            <a:noFill/>
            <a:miter lim="800000"/>
            <a:headEnd/>
            <a:tailEnd/>
          </a:ln>
          <a:effectLst/>
        </p:spPr>
        <p:txBody>
          <a:bodyPr wrap="none">
            <a:spAutoFit/>
          </a:bodyPr>
          <a:lstStyle/>
          <a:p>
            <a:r>
              <a:rPr lang="en-US" sz="2000"/>
              <a:t>Figure 9.24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2800"/>
              <a:t>Example 9.19 -- Closed subgraphs</a:t>
            </a:r>
          </a:p>
        </p:txBody>
      </p:sp>
      <p:graphicFrame>
        <p:nvGraphicFramePr>
          <p:cNvPr id="27652" name="Object 4"/>
          <p:cNvGraphicFramePr>
            <a:graphicFrameLocks noChangeAspect="1"/>
          </p:cNvGraphicFramePr>
          <p:nvPr/>
        </p:nvGraphicFramePr>
        <p:xfrm>
          <a:off x="1295400" y="1752600"/>
          <a:ext cx="6400800" cy="4167188"/>
        </p:xfrm>
        <a:graphic>
          <a:graphicData uri="http://schemas.openxmlformats.org/presentationml/2006/ole">
            <p:oleObj spid="_x0000_s27652" name="VISIO" r:id="rId3" imgW="4404600" imgH="2867760" progId="Visio.Drawing.5">
              <p:embed/>
            </p:oleObj>
          </a:graphicData>
        </a:graphic>
      </p:graphicFrame>
      <p:sp>
        <p:nvSpPr>
          <p:cNvPr id="27653" name="Text Box 5"/>
          <p:cNvSpPr txBox="1">
            <a:spLocks noChangeArrowheads="1"/>
          </p:cNvSpPr>
          <p:nvPr/>
        </p:nvSpPr>
        <p:spPr bwMode="auto">
          <a:xfrm>
            <a:off x="3897313" y="5805488"/>
            <a:ext cx="1354137" cy="396875"/>
          </a:xfrm>
          <a:prstGeom prst="rect">
            <a:avLst/>
          </a:prstGeom>
          <a:noFill/>
          <a:ln w="9525">
            <a:noFill/>
            <a:miter lim="800000"/>
            <a:headEnd/>
            <a:tailEnd/>
          </a:ln>
          <a:effectLst/>
        </p:spPr>
        <p:txBody>
          <a:bodyPr wrap="none">
            <a:spAutoFit/>
          </a:bodyPr>
          <a:lstStyle/>
          <a:p>
            <a:r>
              <a:rPr lang="en-US" sz="2000"/>
              <a:t>Figure 9.24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2800"/>
              <a:t>Example 9.20 -- Optimal state assignment</a:t>
            </a:r>
          </a:p>
        </p:txBody>
      </p:sp>
      <p:graphicFrame>
        <p:nvGraphicFramePr>
          <p:cNvPr id="28676" name="Object 4"/>
          <p:cNvGraphicFramePr>
            <a:graphicFrameLocks noChangeAspect="1"/>
          </p:cNvGraphicFramePr>
          <p:nvPr/>
        </p:nvGraphicFramePr>
        <p:xfrm>
          <a:off x="2133600" y="1524000"/>
          <a:ext cx="4953000" cy="4281488"/>
        </p:xfrm>
        <a:graphic>
          <a:graphicData uri="http://schemas.openxmlformats.org/presentationml/2006/ole">
            <p:oleObj spid="_x0000_s28676" name="VISIO" r:id="rId3" imgW="4163400" imgH="3599280" progId="Visio.Drawing.5">
              <p:embed/>
            </p:oleObj>
          </a:graphicData>
        </a:graphic>
      </p:graphicFrame>
      <p:sp>
        <p:nvSpPr>
          <p:cNvPr id="28677" name="Text Box 5"/>
          <p:cNvSpPr txBox="1">
            <a:spLocks noChangeArrowheads="1"/>
          </p:cNvSpPr>
          <p:nvPr/>
        </p:nvSpPr>
        <p:spPr bwMode="auto">
          <a:xfrm>
            <a:off x="4049713" y="5881688"/>
            <a:ext cx="1354137" cy="396875"/>
          </a:xfrm>
          <a:prstGeom prst="rect">
            <a:avLst/>
          </a:prstGeom>
          <a:noFill/>
          <a:ln w="9525">
            <a:noFill/>
            <a:miter lim="800000"/>
            <a:headEnd/>
            <a:tailEnd/>
          </a:ln>
          <a:effectLst/>
        </p:spPr>
        <p:txBody>
          <a:bodyPr wrap="none">
            <a:spAutoFit/>
          </a:bodyPr>
          <a:lstStyle/>
          <a:p>
            <a:r>
              <a:rPr lang="en-US" sz="2000"/>
              <a:t>Figure 9.26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a:t> </a:t>
            </a:r>
          </a:p>
        </p:txBody>
      </p:sp>
      <p:graphicFrame>
        <p:nvGraphicFramePr>
          <p:cNvPr id="29702" name="Object 6"/>
          <p:cNvGraphicFramePr>
            <a:graphicFrameLocks noChangeAspect="1"/>
          </p:cNvGraphicFramePr>
          <p:nvPr/>
        </p:nvGraphicFramePr>
        <p:xfrm>
          <a:off x="2133600" y="1524000"/>
          <a:ext cx="4737100" cy="3989388"/>
        </p:xfrm>
        <a:graphic>
          <a:graphicData uri="http://schemas.openxmlformats.org/presentationml/2006/ole">
            <p:oleObj spid="_x0000_s29702" name="VISIO" r:id="rId3" imgW="3985560" imgH="3357000" progId="Visio.Drawing.5">
              <p:embed/>
            </p:oleObj>
          </a:graphicData>
        </a:graphic>
      </p:graphicFrame>
      <p:sp>
        <p:nvSpPr>
          <p:cNvPr id="29704" name="Text Box 8"/>
          <p:cNvSpPr txBox="1">
            <a:spLocks noChangeArrowheads="1"/>
          </p:cNvSpPr>
          <p:nvPr/>
        </p:nvSpPr>
        <p:spPr bwMode="auto">
          <a:xfrm>
            <a:off x="866775" y="752475"/>
            <a:ext cx="7435850" cy="519113"/>
          </a:xfrm>
          <a:prstGeom prst="rect">
            <a:avLst/>
          </a:prstGeom>
          <a:noFill/>
          <a:ln w="9525">
            <a:noFill/>
            <a:miter lim="800000"/>
            <a:headEnd/>
            <a:tailEnd/>
          </a:ln>
          <a:effectLst/>
        </p:spPr>
        <p:txBody>
          <a:bodyPr wrap="none">
            <a:spAutoFit/>
          </a:bodyPr>
          <a:lstStyle/>
          <a:p>
            <a:r>
              <a:rPr lang="en-US" sz="2800"/>
              <a:t>Example 9.21 -- Another state assignment problem</a:t>
            </a:r>
          </a:p>
        </p:txBody>
      </p:sp>
      <p:sp>
        <p:nvSpPr>
          <p:cNvPr id="29706" name="Text Box 10"/>
          <p:cNvSpPr txBox="1">
            <a:spLocks noChangeArrowheads="1"/>
          </p:cNvSpPr>
          <p:nvPr/>
        </p:nvSpPr>
        <p:spPr bwMode="auto">
          <a:xfrm>
            <a:off x="3897313" y="5653088"/>
            <a:ext cx="1354137" cy="396875"/>
          </a:xfrm>
          <a:prstGeom prst="rect">
            <a:avLst/>
          </a:prstGeom>
          <a:noFill/>
          <a:ln w="9525">
            <a:noFill/>
            <a:miter lim="800000"/>
            <a:headEnd/>
            <a:tailEnd/>
          </a:ln>
          <a:effectLst/>
        </p:spPr>
        <p:txBody>
          <a:bodyPr wrap="none">
            <a:spAutoFit/>
          </a:bodyPr>
          <a:lstStyle/>
          <a:p>
            <a:r>
              <a:rPr lang="en-US" sz="2000"/>
              <a:t>Figure 9.27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800"/>
              <a:t>A D flip-flop realization of the previous example</a:t>
            </a:r>
          </a:p>
        </p:txBody>
      </p:sp>
      <p:graphicFrame>
        <p:nvGraphicFramePr>
          <p:cNvPr id="30724" name="Object 4"/>
          <p:cNvGraphicFramePr>
            <a:graphicFrameLocks noChangeAspect="1"/>
          </p:cNvGraphicFramePr>
          <p:nvPr/>
        </p:nvGraphicFramePr>
        <p:xfrm>
          <a:off x="1447800" y="1447800"/>
          <a:ext cx="6221413" cy="4210050"/>
        </p:xfrm>
        <a:graphic>
          <a:graphicData uri="http://schemas.openxmlformats.org/presentationml/2006/ole">
            <p:oleObj spid="_x0000_s30724" name="VISIO" r:id="rId3" imgW="6220800" imgH="4208760" progId="Visio.Drawing.5">
              <p:embed/>
            </p:oleObj>
          </a:graphicData>
        </a:graphic>
      </p:graphicFrame>
      <p:sp>
        <p:nvSpPr>
          <p:cNvPr id="30725" name="Text Box 5"/>
          <p:cNvSpPr txBox="1">
            <a:spLocks noChangeArrowheads="1"/>
          </p:cNvSpPr>
          <p:nvPr/>
        </p:nvSpPr>
        <p:spPr bwMode="auto">
          <a:xfrm>
            <a:off x="3973513" y="5805488"/>
            <a:ext cx="1354137" cy="396875"/>
          </a:xfrm>
          <a:prstGeom prst="rect">
            <a:avLst/>
          </a:prstGeom>
          <a:noFill/>
          <a:ln w="9525">
            <a:noFill/>
            <a:miter lim="800000"/>
            <a:headEnd/>
            <a:tailEnd/>
          </a:ln>
          <a:effectLst/>
        </p:spPr>
        <p:txBody>
          <a:bodyPr wrap="none">
            <a:spAutoFit/>
          </a:bodyPr>
          <a:lstStyle/>
          <a:p>
            <a:r>
              <a:rPr lang="en-US" sz="2000"/>
              <a:t>Figure 9.28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a:t>Example 9.24 -- Closed partitions</a:t>
            </a:r>
          </a:p>
        </p:txBody>
      </p:sp>
      <p:graphicFrame>
        <p:nvGraphicFramePr>
          <p:cNvPr id="31748" name="Object 4"/>
          <p:cNvGraphicFramePr>
            <a:graphicFrameLocks noChangeAspect="1"/>
          </p:cNvGraphicFramePr>
          <p:nvPr/>
        </p:nvGraphicFramePr>
        <p:xfrm>
          <a:off x="1676400" y="2108200"/>
          <a:ext cx="5791200" cy="2922588"/>
        </p:xfrm>
        <a:graphic>
          <a:graphicData uri="http://schemas.openxmlformats.org/presentationml/2006/ole">
            <p:oleObj spid="_x0000_s31748" name="VISIO" r:id="rId3" imgW="3718800" imgH="1876320" progId="Visio.Drawing.5">
              <p:embed/>
            </p:oleObj>
          </a:graphicData>
        </a:graphic>
      </p:graphicFrame>
      <p:sp>
        <p:nvSpPr>
          <p:cNvPr id="31749" name="Text Box 5"/>
          <p:cNvSpPr txBox="1">
            <a:spLocks noChangeArrowheads="1"/>
          </p:cNvSpPr>
          <p:nvPr/>
        </p:nvSpPr>
        <p:spPr bwMode="auto">
          <a:xfrm>
            <a:off x="4049713" y="5272088"/>
            <a:ext cx="1354137" cy="396875"/>
          </a:xfrm>
          <a:prstGeom prst="rect">
            <a:avLst/>
          </a:prstGeom>
          <a:noFill/>
          <a:ln w="9525">
            <a:noFill/>
            <a:miter lim="800000"/>
            <a:headEnd/>
            <a:tailEnd/>
          </a:ln>
          <a:effectLst/>
        </p:spPr>
        <p:txBody>
          <a:bodyPr wrap="none">
            <a:spAutoFit/>
          </a:bodyPr>
          <a:lstStyle/>
          <a:p>
            <a:r>
              <a:rPr lang="en-US" sz="2000"/>
              <a:t>Figure 9.29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2800" b="1"/>
              <a:t>Equivalent States Illustration</a:t>
            </a:r>
            <a:endParaRPr lang="en-US" sz="2800"/>
          </a:p>
        </p:txBody>
      </p:sp>
      <p:graphicFrame>
        <p:nvGraphicFramePr>
          <p:cNvPr id="33795" name="Object 3"/>
          <p:cNvGraphicFramePr>
            <a:graphicFrameLocks noChangeAspect="1"/>
          </p:cNvGraphicFramePr>
          <p:nvPr/>
        </p:nvGraphicFramePr>
        <p:xfrm>
          <a:off x="1600200" y="1524000"/>
          <a:ext cx="6019800" cy="4029075"/>
        </p:xfrm>
        <a:graphic>
          <a:graphicData uri="http://schemas.openxmlformats.org/presentationml/2006/ole">
            <p:oleObj spid="_x0000_s33795" name="VISIO" r:id="rId3" imgW="4322880" imgH="2894400" progId="Visio.Drawing.5">
              <p:embed/>
            </p:oleObj>
          </a:graphicData>
        </a:graphic>
      </p:graphicFrame>
      <p:sp>
        <p:nvSpPr>
          <p:cNvPr id="33796" name="Text Box 4"/>
          <p:cNvSpPr txBox="1">
            <a:spLocks noChangeArrowheads="1"/>
          </p:cNvSpPr>
          <p:nvPr/>
        </p:nvSpPr>
        <p:spPr bwMode="auto">
          <a:xfrm>
            <a:off x="3960813" y="5576888"/>
            <a:ext cx="1227137" cy="396875"/>
          </a:xfrm>
          <a:prstGeom prst="rect">
            <a:avLst/>
          </a:prstGeom>
          <a:noFill/>
          <a:ln w="9525">
            <a:noFill/>
            <a:miter lim="800000"/>
            <a:headEnd/>
            <a:tailEnd/>
          </a:ln>
          <a:effectLst/>
        </p:spPr>
        <p:txBody>
          <a:bodyPr wrap="none">
            <a:spAutoFit/>
          </a:bodyPr>
          <a:lstStyle/>
          <a:p>
            <a:r>
              <a:rPr lang="en-US" sz="2000"/>
              <a:t>Figure 9.1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2800"/>
              <a:t>Example 9.25 -- Cross dependency</a:t>
            </a:r>
          </a:p>
        </p:txBody>
      </p:sp>
      <p:graphicFrame>
        <p:nvGraphicFramePr>
          <p:cNvPr id="32772" name="Object 4"/>
          <p:cNvGraphicFramePr>
            <a:graphicFrameLocks noChangeAspect="1"/>
          </p:cNvGraphicFramePr>
          <p:nvPr/>
        </p:nvGraphicFramePr>
        <p:xfrm>
          <a:off x="1676400" y="2041525"/>
          <a:ext cx="5715000" cy="3286125"/>
        </p:xfrm>
        <a:graphic>
          <a:graphicData uri="http://schemas.openxmlformats.org/presentationml/2006/ole">
            <p:oleObj spid="_x0000_s32772" name="VISIO" r:id="rId3" imgW="2283480" imgH="1313640" progId="Visio.Drawing.5">
              <p:embed/>
            </p:oleObj>
          </a:graphicData>
        </a:graphic>
      </p:graphicFrame>
      <p:sp>
        <p:nvSpPr>
          <p:cNvPr id="32773" name="Text Box 5"/>
          <p:cNvSpPr txBox="1">
            <a:spLocks noChangeArrowheads="1"/>
          </p:cNvSpPr>
          <p:nvPr/>
        </p:nvSpPr>
        <p:spPr bwMode="auto">
          <a:xfrm>
            <a:off x="4049713" y="5500688"/>
            <a:ext cx="1354137" cy="396875"/>
          </a:xfrm>
          <a:prstGeom prst="rect">
            <a:avLst/>
          </a:prstGeom>
          <a:noFill/>
          <a:ln w="9525">
            <a:noFill/>
            <a:miter lim="800000"/>
            <a:headEnd/>
            <a:tailEnd/>
          </a:ln>
          <a:effectLst/>
        </p:spPr>
        <p:txBody>
          <a:bodyPr wrap="none">
            <a:spAutoFit/>
          </a:bodyPr>
          <a:lstStyle/>
          <a:p>
            <a:r>
              <a:rPr lang="en-US" sz="2000"/>
              <a:t>Figure 9.30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2800" b="1"/>
              <a:t>Equivalence Relations</a:t>
            </a:r>
            <a:endParaRPr lang="en-US" sz="2800"/>
          </a:p>
        </p:txBody>
      </p:sp>
      <p:sp>
        <p:nvSpPr>
          <p:cNvPr id="39939" name="Rectangle 3"/>
          <p:cNvSpPr>
            <a:spLocks noGrp="1" noChangeArrowheads="1"/>
          </p:cNvSpPr>
          <p:nvPr>
            <p:ph type="body" idx="1"/>
          </p:nvPr>
        </p:nvSpPr>
        <p:spPr/>
        <p:txBody>
          <a:bodyPr/>
          <a:lstStyle/>
          <a:p>
            <a:r>
              <a:rPr lang="en-US" sz="2000" i="1"/>
              <a:t>Equivalence relation</a:t>
            </a:r>
            <a:r>
              <a:rPr lang="en-US" sz="2000"/>
              <a:t>:  let </a:t>
            </a:r>
            <a:r>
              <a:rPr lang="en-US" sz="2000" i="1"/>
              <a:t>R</a:t>
            </a:r>
            <a:r>
              <a:rPr lang="en-US" sz="2000"/>
              <a:t> be a relation on a set </a:t>
            </a:r>
            <a:r>
              <a:rPr lang="en-US" sz="2000" i="1"/>
              <a:t>S</a:t>
            </a:r>
            <a:r>
              <a:rPr lang="en-US" sz="2000"/>
              <a:t>.  </a:t>
            </a:r>
            <a:r>
              <a:rPr lang="en-US" sz="2000" i="1"/>
              <a:t>R</a:t>
            </a:r>
            <a:r>
              <a:rPr lang="en-US" sz="2000"/>
              <a:t> is an equivalence relation on </a:t>
            </a:r>
            <a:r>
              <a:rPr lang="en-US" sz="2000" i="1"/>
              <a:t>S </a:t>
            </a:r>
            <a:r>
              <a:rPr lang="en-US" sz="2000"/>
              <a:t>if and only if it is reflexive, symmetric, and transitive.  An equivalence relation on a set partitions the set into disjoint equivalence classes.</a:t>
            </a:r>
          </a:p>
          <a:p>
            <a:r>
              <a:rPr lang="en-US" sz="2000" i="1"/>
              <a:t>Example</a:t>
            </a:r>
            <a:r>
              <a:rPr lang="en-US" sz="2000"/>
              <a:t>:  let </a:t>
            </a:r>
            <a:r>
              <a:rPr lang="en-US" sz="2000" i="1"/>
              <a:t>S </a:t>
            </a:r>
            <a:r>
              <a:rPr lang="en-US" sz="2000"/>
              <a:t>= {</a:t>
            </a:r>
            <a:r>
              <a:rPr lang="en-US" sz="2000" i="1"/>
              <a:t>A,B,C,D,E,F,G,H</a:t>
            </a:r>
            <a:r>
              <a:rPr lang="en-US" sz="2000"/>
              <a:t>} and </a:t>
            </a:r>
            <a:r>
              <a:rPr lang="en-US" sz="2000" i="1"/>
              <a:t>R = </a:t>
            </a:r>
            <a:r>
              <a:rPr lang="en-US" sz="2000"/>
              <a:t>{(</a:t>
            </a:r>
            <a:r>
              <a:rPr lang="en-US" sz="2000" i="1"/>
              <a:t>A,A</a:t>
            </a:r>
            <a:r>
              <a:rPr lang="en-US" sz="2000"/>
              <a:t>),(</a:t>
            </a:r>
            <a:r>
              <a:rPr lang="en-US" sz="2000" i="1"/>
              <a:t>B,B</a:t>
            </a:r>
            <a:r>
              <a:rPr lang="en-US" sz="2000"/>
              <a:t>),(</a:t>
            </a:r>
            <a:r>
              <a:rPr lang="en-US" sz="2000" i="1"/>
              <a:t>B,H</a:t>
            </a:r>
            <a:r>
              <a:rPr lang="en-US" sz="2000"/>
              <a:t>),(</a:t>
            </a:r>
            <a:r>
              <a:rPr lang="en-US" sz="2000" i="1"/>
              <a:t>C,C</a:t>
            </a:r>
            <a:r>
              <a:rPr lang="en-US" sz="2000"/>
              <a:t>),(</a:t>
            </a:r>
            <a:r>
              <a:rPr lang="en-US" sz="2000" i="1"/>
              <a:t>D,D</a:t>
            </a:r>
            <a:r>
              <a:rPr lang="en-US" sz="2000"/>
              <a:t>),(</a:t>
            </a:r>
            <a:r>
              <a:rPr lang="en-US" sz="2000" i="1"/>
              <a:t>D,E</a:t>
            </a:r>
            <a:r>
              <a:rPr lang="en-US" sz="2000"/>
              <a:t>),(</a:t>
            </a:r>
            <a:r>
              <a:rPr lang="en-US" sz="2000" i="1"/>
              <a:t>E,E</a:t>
            </a:r>
            <a:r>
              <a:rPr lang="en-US" sz="2000"/>
              <a:t>),(</a:t>
            </a:r>
            <a:r>
              <a:rPr lang="en-US" sz="2000" i="1"/>
              <a:t>E,D</a:t>
            </a:r>
            <a:r>
              <a:rPr lang="en-US" sz="2000"/>
              <a:t>),(</a:t>
            </a:r>
            <a:r>
              <a:rPr lang="en-US" sz="2000" i="1"/>
              <a:t>F,F</a:t>
            </a:r>
            <a:r>
              <a:rPr lang="en-US" sz="2000"/>
              <a:t>),(</a:t>
            </a:r>
            <a:r>
              <a:rPr lang="en-US" sz="2000" i="1"/>
              <a:t>G,G</a:t>
            </a:r>
            <a:r>
              <a:rPr lang="en-US" sz="2000"/>
              <a:t>),(</a:t>
            </a:r>
            <a:r>
              <a:rPr lang="en-US" sz="2000" i="1"/>
              <a:t>H,H</a:t>
            </a:r>
            <a:r>
              <a:rPr lang="en-US" sz="2000"/>
              <a:t>),</a:t>
            </a:r>
          </a:p>
          <a:p>
            <a:pPr>
              <a:buFontTx/>
              <a:buNone/>
            </a:pPr>
            <a:r>
              <a:rPr lang="en-US" sz="2000"/>
              <a:t>	(</a:t>
            </a:r>
            <a:r>
              <a:rPr lang="en-US" sz="2000" i="1"/>
              <a:t>H,B</a:t>
            </a:r>
            <a:r>
              <a:rPr lang="en-US" sz="2000"/>
              <a:t>)}.  Then </a:t>
            </a:r>
            <a:r>
              <a:rPr lang="en-US" sz="2000" i="1"/>
              <a:t>P</a:t>
            </a:r>
            <a:r>
              <a:rPr lang="en-US" sz="2000"/>
              <a:t> = (</a:t>
            </a:r>
            <a:r>
              <a:rPr lang="en-US" sz="2000" i="1"/>
              <a:t>A</a:t>
            </a:r>
            <a:r>
              <a:rPr lang="en-US" sz="2000"/>
              <a:t>)(</a:t>
            </a:r>
            <a:r>
              <a:rPr lang="en-US" sz="2000" i="1"/>
              <a:t>BH</a:t>
            </a:r>
            <a:r>
              <a:rPr lang="en-US" sz="2000"/>
              <a:t>)(</a:t>
            </a:r>
            <a:r>
              <a:rPr lang="en-US" sz="2000" i="1"/>
              <a:t>C</a:t>
            </a:r>
            <a:r>
              <a:rPr lang="en-US" sz="2000"/>
              <a:t>)(</a:t>
            </a:r>
            <a:r>
              <a:rPr lang="en-US" sz="2000" i="1"/>
              <a:t>DE</a:t>
            </a:r>
            <a:r>
              <a:rPr lang="en-US" sz="2000"/>
              <a:t>)(</a:t>
            </a:r>
            <a:r>
              <a:rPr lang="en-US" sz="2000" i="1"/>
              <a:t>F</a:t>
            </a:r>
            <a:r>
              <a:rPr lang="en-US" sz="2000"/>
              <a:t>)(</a:t>
            </a:r>
            <a:r>
              <a:rPr lang="en-US" sz="2000" i="1"/>
              <a:t>G</a:t>
            </a:r>
            <a:r>
              <a:rPr lang="en-US" sz="2000"/>
              <a:t>)</a:t>
            </a:r>
          </a:p>
          <a:p>
            <a:r>
              <a:rPr lang="en-US" sz="2000" i="1"/>
              <a:t>Theorem</a:t>
            </a:r>
            <a:r>
              <a:rPr lang="en-US" sz="2000"/>
              <a:t>:  state equivalence in a sequential circuit is an equivalence relation on the set of states.</a:t>
            </a:r>
          </a:p>
          <a:p>
            <a:r>
              <a:rPr lang="en-US" sz="2000" i="1"/>
              <a:t>Theorem</a:t>
            </a:r>
            <a:r>
              <a:rPr lang="en-US" sz="2000"/>
              <a:t>:  the equivalence classes defined by the state equivalence of a sequential circuit can be used as the states in an equivalent circuit.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2800" b="1"/>
              <a:t>Methods for Finding Equivalent States</a:t>
            </a:r>
            <a:endParaRPr lang="en-US" sz="2800"/>
          </a:p>
        </p:txBody>
      </p:sp>
      <p:sp>
        <p:nvSpPr>
          <p:cNvPr id="40963" name="Rectangle 3"/>
          <p:cNvSpPr>
            <a:spLocks noGrp="1" noChangeArrowheads="1"/>
          </p:cNvSpPr>
          <p:nvPr>
            <p:ph type="body" idx="1"/>
          </p:nvPr>
        </p:nvSpPr>
        <p:spPr/>
        <p:txBody>
          <a:bodyPr/>
          <a:lstStyle/>
          <a:p>
            <a:r>
              <a:rPr lang="en-US" sz="2400"/>
              <a:t>Inspection</a:t>
            </a:r>
          </a:p>
          <a:p>
            <a:r>
              <a:rPr lang="en-US" sz="2400"/>
              <a:t>Partitioning</a:t>
            </a:r>
          </a:p>
          <a:p>
            <a:r>
              <a:rPr lang="en-US" sz="2400"/>
              <a:t>Implication Tables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2800" b="1"/>
              <a:t>Finding Equivalent States By Inspection</a:t>
            </a:r>
            <a:endParaRPr lang="en-US" sz="2800"/>
          </a:p>
        </p:txBody>
      </p:sp>
      <p:graphicFrame>
        <p:nvGraphicFramePr>
          <p:cNvPr id="4100" name="Object 4"/>
          <p:cNvGraphicFramePr>
            <a:graphicFrameLocks noChangeAspect="1"/>
          </p:cNvGraphicFramePr>
          <p:nvPr/>
        </p:nvGraphicFramePr>
        <p:xfrm>
          <a:off x="1676400" y="1752600"/>
          <a:ext cx="5638800" cy="3919538"/>
        </p:xfrm>
        <a:graphic>
          <a:graphicData uri="http://schemas.openxmlformats.org/presentationml/2006/ole">
            <p:oleObj spid="_x0000_s4100" name="VISIO" r:id="rId3" imgW="4037400" imgH="2759760" progId="Visio.Drawing.5">
              <p:embed/>
            </p:oleObj>
          </a:graphicData>
        </a:graphic>
      </p:graphicFrame>
      <p:sp>
        <p:nvSpPr>
          <p:cNvPr id="4101" name="Text Box 5"/>
          <p:cNvSpPr txBox="1">
            <a:spLocks noChangeArrowheads="1"/>
          </p:cNvSpPr>
          <p:nvPr/>
        </p:nvSpPr>
        <p:spPr bwMode="auto">
          <a:xfrm>
            <a:off x="3960813" y="5729288"/>
            <a:ext cx="1227137" cy="396875"/>
          </a:xfrm>
          <a:prstGeom prst="rect">
            <a:avLst/>
          </a:prstGeom>
          <a:noFill/>
          <a:ln w="9525">
            <a:noFill/>
            <a:miter lim="800000"/>
            <a:headEnd/>
            <a:tailEnd/>
          </a:ln>
          <a:effectLst/>
        </p:spPr>
        <p:txBody>
          <a:bodyPr wrap="none">
            <a:spAutoFit/>
          </a:bodyPr>
          <a:lstStyle/>
          <a:p>
            <a:r>
              <a:rPr lang="en-US" sz="2000"/>
              <a:t>Figure 9.2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2800"/>
              <a:t>Finding Equivalent States by Partitioning</a:t>
            </a:r>
          </a:p>
        </p:txBody>
      </p:sp>
      <p:graphicFrame>
        <p:nvGraphicFramePr>
          <p:cNvPr id="5123" name="Object 3"/>
          <p:cNvGraphicFramePr>
            <a:graphicFrameLocks noChangeAspect="1"/>
          </p:cNvGraphicFramePr>
          <p:nvPr/>
        </p:nvGraphicFramePr>
        <p:xfrm>
          <a:off x="1295400" y="1600200"/>
          <a:ext cx="6477000" cy="4348163"/>
        </p:xfrm>
        <a:graphic>
          <a:graphicData uri="http://schemas.openxmlformats.org/presentationml/2006/ole">
            <p:oleObj spid="_x0000_s5123" name="VISIO" r:id="rId3" imgW="3580200" imgH="2404080" progId="Visio.Drawing.5">
              <p:embed/>
            </p:oleObj>
          </a:graphicData>
        </a:graphic>
      </p:graphicFrame>
      <p:sp>
        <p:nvSpPr>
          <p:cNvPr id="5124" name="Text Box 4"/>
          <p:cNvSpPr txBox="1">
            <a:spLocks noChangeArrowheads="1"/>
          </p:cNvSpPr>
          <p:nvPr/>
        </p:nvSpPr>
        <p:spPr bwMode="auto">
          <a:xfrm>
            <a:off x="4037013" y="6034088"/>
            <a:ext cx="1227137" cy="396875"/>
          </a:xfrm>
          <a:prstGeom prst="rect">
            <a:avLst/>
          </a:prstGeom>
          <a:noFill/>
          <a:ln w="9525">
            <a:noFill/>
            <a:miter lim="800000"/>
            <a:headEnd/>
            <a:tailEnd/>
          </a:ln>
          <a:effectLst/>
        </p:spPr>
        <p:txBody>
          <a:bodyPr wrap="none">
            <a:spAutoFit/>
          </a:bodyPr>
          <a:lstStyle/>
          <a:p>
            <a:r>
              <a:rPr lang="en-US" sz="2000"/>
              <a:t>Figure 9.3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2800"/>
              <a:t>Example 9.2 -- Partitioning example</a:t>
            </a:r>
          </a:p>
        </p:txBody>
      </p:sp>
      <p:graphicFrame>
        <p:nvGraphicFramePr>
          <p:cNvPr id="6147" name="Object 3"/>
          <p:cNvGraphicFramePr>
            <a:graphicFrameLocks noChangeAspect="1"/>
          </p:cNvGraphicFramePr>
          <p:nvPr/>
        </p:nvGraphicFramePr>
        <p:xfrm>
          <a:off x="2667000" y="1828800"/>
          <a:ext cx="3614738" cy="3844925"/>
        </p:xfrm>
        <a:graphic>
          <a:graphicData uri="http://schemas.openxmlformats.org/presentationml/2006/ole">
            <p:oleObj spid="_x0000_s6147" name="VISIO" r:id="rId3" imgW="1967040" imgH="2093040" progId="Visio.Drawing.5">
              <p:embed/>
            </p:oleObj>
          </a:graphicData>
        </a:graphic>
      </p:graphicFrame>
      <p:sp>
        <p:nvSpPr>
          <p:cNvPr id="6148" name="Text Box 4"/>
          <p:cNvSpPr txBox="1">
            <a:spLocks noChangeArrowheads="1"/>
          </p:cNvSpPr>
          <p:nvPr/>
        </p:nvSpPr>
        <p:spPr bwMode="auto">
          <a:xfrm>
            <a:off x="4037013" y="5805488"/>
            <a:ext cx="1227137" cy="396875"/>
          </a:xfrm>
          <a:prstGeom prst="rect">
            <a:avLst/>
          </a:prstGeom>
          <a:noFill/>
          <a:ln w="9525">
            <a:noFill/>
            <a:miter lim="800000"/>
            <a:headEnd/>
            <a:tailEnd/>
          </a:ln>
          <a:effectLst/>
        </p:spPr>
        <p:txBody>
          <a:bodyPr wrap="none">
            <a:spAutoFit/>
          </a:bodyPr>
          <a:lstStyle/>
          <a:p>
            <a:r>
              <a:rPr lang="en-US" sz="2000"/>
              <a:t>Figure 9.4</a:t>
            </a:r>
          </a:p>
        </p:txBody>
      </p:sp>
    </p:spTree>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364</TotalTime>
  <Words>911</Words>
  <Application>Microsoft Office PowerPoint</Application>
  <PresentationFormat>Apresentação na tela (4:3)</PresentationFormat>
  <Paragraphs>122</Paragraphs>
  <Slides>40</Slides>
  <Notes>0</Notes>
  <HiddenSlides>0</HiddenSlides>
  <MMClips>0</MMClips>
  <ScaleCrop>false</ScaleCrop>
  <HeadingPairs>
    <vt:vector size="8" baseType="variant">
      <vt:variant>
        <vt:lpstr>Fontes usadas</vt:lpstr>
      </vt:variant>
      <vt:variant>
        <vt:i4>1</vt:i4>
      </vt:variant>
      <vt:variant>
        <vt:lpstr>Tema</vt:lpstr>
      </vt:variant>
      <vt:variant>
        <vt:i4>1</vt:i4>
      </vt:variant>
      <vt:variant>
        <vt:lpstr>Servidores OLE incorporados</vt:lpstr>
      </vt:variant>
      <vt:variant>
        <vt:i4>1</vt:i4>
      </vt:variant>
      <vt:variant>
        <vt:lpstr>Títulos de slides</vt:lpstr>
      </vt:variant>
      <vt:variant>
        <vt:i4>40</vt:i4>
      </vt:variant>
    </vt:vector>
  </HeadingPairs>
  <TitlesOfParts>
    <vt:vector size="43" baseType="lpstr">
      <vt:lpstr>Times New Roman</vt:lpstr>
      <vt:lpstr>Tema do Office</vt:lpstr>
      <vt:lpstr>VISIO 5 Drawing</vt:lpstr>
      <vt:lpstr>Chapter 9 -- Simplification of  Sequential Circuits</vt:lpstr>
      <vt:lpstr>Redundant States in Sequential Circuits</vt:lpstr>
      <vt:lpstr>Equivalent States</vt:lpstr>
      <vt:lpstr>Equivalent States Illustration</vt:lpstr>
      <vt:lpstr>Equivalence Relations</vt:lpstr>
      <vt:lpstr>Methods for Finding Equivalent States</vt:lpstr>
      <vt:lpstr>Finding Equivalent States By Inspection</vt:lpstr>
      <vt:lpstr>Finding Equivalent States by Partitioning</vt:lpstr>
      <vt:lpstr>Example 9.2 -- Partitioning example</vt:lpstr>
      <vt:lpstr>Example 9.3 -- Another partitioning example </vt:lpstr>
      <vt:lpstr>Example 9.4 -- Yet another partitioning example</vt:lpstr>
      <vt:lpstr>Finding Equivalent States by Implication Tables</vt:lpstr>
      <vt:lpstr>Example 9.5 -- Using implication tables to find equivalent states</vt:lpstr>
      <vt:lpstr>Example 9.6 -- An implication table example</vt:lpstr>
      <vt:lpstr>Incompletely Specified Circuits</vt:lpstr>
      <vt:lpstr>Compatibility Relations</vt:lpstr>
      <vt:lpstr>Examples 9.8 and 9.9 -- Generating Maximal Compatibles and Incompatibles</vt:lpstr>
      <vt:lpstr>Merger diagrams</vt:lpstr>
      <vt:lpstr>Example 9.10 -- Merger diagrams for example 9.8</vt:lpstr>
      <vt:lpstr>Minimization Procedure</vt:lpstr>
      <vt:lpstr>Bounding the number of states</vt:lpstr>
      <vt:lpstr>State Reduction Algorithm</vt:lpstr>
      <vt:lpstr>Example 9.11 -- Reduced state table corresponding to example 9.8</vt:lpstr>
      <vt:lpstr>Example 9.12 -- State reduction problem</vt:lpstr>
      <vt:lpstr>Example 9.13 -- Another state table reduction problem</vt:lpstr>
      <vt:lpstr>Example 9.14 -- Yet another state reduction problem</vt:lpstr>
      <vt:lpstr>Example 9.15 -- Optimal state assignments</vt:lpstr>
      <vt:lpstr>Unique State Assignments for Four States</vt:lpstr>
      <vt:lpstr>State Assignments for a Four State Machine</vt:lpstr>
      <vt:lpstr>D flip-flop realization for assignment 1</vt:lpstr>
      <vt:lpstr>D flip-flop realization for assignment 2</vt:lpstr>
      <vt:lpstr>D flip-flop realization for assignment 3</vt:lpstr>
      <vt:lpstr>State adjacencies for four-state assignments</vt:lpstr>
      <vt:lpstr>Example 9.18 -- Implication Graphs</vt:lpstr>
      <vt:lpstr>Example 9.19 -- Closed subgraphs</vt:lpstr>
      <vt:lpstr>Example 9.20 -- Optimal state assignment</vt:lpstr>
      <vt:lpstr> </vt:lpstr>
      <vt:lpstr>A D flip-flop realization of the previous example</vt:lpstr>
      <vt:lpstr>Example 9.24 -- Closed partitions</vt:lpstr>
      <vt:lpstr>Example 9.25 -- Cross dependency</vt:lpstr>
    </vt:vector>
  </TitlesOfParts>
  <Company>U Texas at Arlington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Bill D. Carroll</dc:creator>
  <cp:lastModifiedBy>Junior Barrera</cp:lastModifiedBy>
  <cp:revision>32</cp:revision>
  <dcterms:created xsi:type="dcterms:W3CDTF">1998-11-15T03:01:12Z</dcterms:created>
  <dcterms:modified xsi:type="dcterms:W3CDTF">2013-02-24T21:32:40Z</dcterms:modified>
</cp:coreProperties>
</file>