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345" r:id="rId3"/>
    <p:sldId id="343" r:id="rId4"/>
    <p:sldId id="316" r:id="rId5"/>
    <p:sldId id="315" r:id="rId6"/>
    <p:sldId id="344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27" r:id="rId15"/>
    <p:sldId id="328" r:id="rId16"/>
    <p:sldId id="363" r:id="rId17"/>
    <p:sldId id="364" r:id="rId18"/>
    <p:sldId id="365" r:id="rId19"/>
    <p:sldId id="329" r:id="rId20"/>
    <p:sldId id="334" r:id="rId21"/>
    <p:sldId id="330" r:id="rId22"/>
    <p:sldId id="331" r:id="rId23"/>
    <p:sldId id="332" r:id="rId24"/>
    <p:sldId id="333" r:id="rId25"/>
    <p:sldId id="368" r:id="rId26"/>
    <p:sldId id="367" r:id="rId27"/>
    <p:sldId id="346" r:id="rId28"/>
    <p:sldId id="347" r:id="rId29"/>
    <p:sldId id="348" r:id="rId30"/>
    <p:sldId id="349" r:id="rId31"/>
    <p:sldId id="355" r:id="rId32"/>
    <p:sldId id="361" r:id="rId33"/>
    <p:sldId id="362" r:id="rId34"/>
    <p:sldId id="357" r:id="rId35"/>
    <p:sldId id="358" r:id="rId36"/>
    <p:sldId id="359" r:id="rId37"/>
    <p:sldId id="341" r:id="rId38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33"/>
    <a:srgbClr val="FF33CC"/>
    <a:srgbClr val="00FFFF"/>
    <a:srgbClr val="FFCC00"/>
    <a:srgbClr val="3333FF"/>
    <a:srgbClr val="B2B2B2"/>
    <a:srgbClr val="969696"/>
    <a:srgbClr val="C0C0C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614" autoAdjust="0"/>
  </p:normalViewPr>
  <p:slideViewPr>
    <p:cSldViewPr>
      <p:cViewPr varScale="1">
        <p:scale>
          <a:sx n="75" d="100"/>
          <a:sy n="75" d="100"/>
        </p:scale>
        <p:origin x="-1008" y="-84"/>
      </p:cViewPr>
      <p:guideLst>
        <p:guide orient="horz" pos="3936"/>
        <p:guide pos="432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209" tIns="0" rIns="20209" bIns="0" numCol="1" anchor="t" anchorCtr="0" compatLnSpc="1">
            <a:prstTxWarp prst="textNoShape">
              <a:avLst/>
            </a:prstTxWarp>
          </a:bodyPr>
          <a:lstStyle>
            <a:lvl1pPr defTabSz="969963">
              <a:defRPr sz="1100" i="1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209" tIns="0" rIns="20209" bIns="0" numCol="1" anchor="t" anchorCtr="0" compatLnSpc="1">
            <a:prstTxWarp prst="textNoShape">
              <a:avLst/>
            </a:prstTxWarp>
          </a:bodyPr>
          <a:lstStyle>
            <a:lvl1pPr algn="r" defTabSz="969963">
              <a:defRPr sz="1100" i="1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209" tIns="0" rIns="20209" bIns="0" numCol="1" anchor="b" anchorCtr="0" compatLnSpc="1">
            <a:prstTxWarp prst="textNoShape">
              <a:avLst/>
            </a:prstTxWarp>
          </a:bodyPr>
          <a:lstStyle>
            <a:lvl1pPr defTabSz="969963">
              <a:defRPr sz="1100" i="1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209" tIns="0" rIns="20209" bIns="0" numCol="1" anchor="b" anchorCtr="0" compatLnSpc="1">
            <a:prstTxWarp prst="textNoShape">
              <a:avLst/>
            </a:prstTxWarp>
          </a:bodyPr>
          <a:lstStyle>
            <a:lvl1pPr algn="r" defTabSz="969963">
              <a:defRPr sz="1100" i="1">
                <a:latin typeface="Times New Roman" pitchFamily="18" charset="0"/>
              </a:defRPr>
            </a:lvl1pPr>
          </a:lstStyle>
          <a:p>
            <a:fld id="{75073A4F-44EA-4CCA-94D4-67DED2CDA166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209" tIns="0" rIns="20209" bIns="0" numCol="1" anchor="t" anchorCtr="0" compatLnSpc="1">
            <a:prstTxWarp prst="textNoShape">
              <a:avLst/>
            </a:prstTxWarp>
          </a:bodyPr>
          <a:lstStyle>
            <a:lvl1pPr defTabSz="969963">
              <a:defRPr sz="1100" i="1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209" tIns="0" rIns="20209" bIns="0" numCol="1" anchor="t" anchorCtr="0" compatLnSpc="1">
            <a:prstTxWarp prst="textNoShape">
              <a:avLst/>
            </a:prstTxWarp>
          </a:bodyPr>
          <a:lstStyle>
            <a:lvl1pPr algn="r" defTabSz="969963">
              <a:defRPr sz="1100" i="1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266825" y="728663"/>
            <a:ext cx="4781550" cy="35861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62475"/>
            <a:ext cx="5368925" cy="431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684" tIns="48843" rIns="97684" bIns="488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209" tIns="0" rIns="20209" bIns="0" numCol="1" anchor="b" anchorCtr="0" compatLnSpc="1">
            <a:prstTxWarp prst="textNoShape">
              <a:avLst/>
            </a:prstTxWarp>
          </a:bodyPr>
          <a:lstStyle>
            <a:lvl1pPr defTabSz="969963">
              <a:defRPr sz="1100" i="1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209" tIns="0" rIns="20209" bIns="0" numCol="1" anchor="b" anchorCtr="0" compatLnSpc="1">
            <a:prstTxWarp prst="textNoShape">
              <a:avLst/>
            </a:prstTxWarp>
          </a:bodyPr>
          <a:lstStyle>
            <a:lvl1pPr algn="r" defTabSz="969963">
              <a:defRPr sz="1100" i="1">
                <a:latin typeface="Times New Roman" pitchFamily="18" charset="0"/>
              </a:defRPr>
            </a:lvl1pPr>
          </a:lstStyle>
          <a:p>
            <a:fld id="{9927120A-6A0B-4BBC-94B0-CFAA146B8426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457200"/>
            <a:ext cx="8229600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57200" y="914400"/>
            <a:ext cx="8229600" cy="4572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463550" y="844550"/>
            <a:ext cx="8216900" cy="635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accent2"/>
              </a:gs>
              <a:gs pos="100000">
                <a:schemeClr val="bg2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quarter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r>
              <a:rPr lang="en-US"/>
              <a:t>October 22, 2003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fld id="{E3A1EBF8-7998-4005-9171-6493EDE2971A}" type="slidenum">
              <a:rPr lang="en-US"/>
              <a:pPr/>
              <a:t>‹nº›</a:t>
            </a:fld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r>
              <a:rPr lang="en-US"/>
              <a:t>Sequential circuit design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October 22, 2003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Sequential circuit design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269695-5108-453E-A9E8-C289BC4851F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7912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7912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October 22, 2003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Sequential circuit design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89F17D-A66C-4DFA-AFD3-5A170FA7233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October 22, 2003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Sequential circuit design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E550DF-20E8-4980-90F1-D8F63842BA53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October 22, 2003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Sequential circuit design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560F96-B511-421D-A534-F612A1C6FC6B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838200"/>
            <a:ext cx="4038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038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October 22, 2003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Sequential circuit design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30E869-BCA5-4CE8-BA41-08CDA265BF0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October 22, 2003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Sequential circuit design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2C2F28-9183-446B-A786-2E152A6D6833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October 22, 2003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Sequential circuit design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42FB6C-EB47-4E03-AEBF-45964E96FE67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October 22, 2003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Sequential circuit design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E1684D-3D93-4C7A-8406-C27A38ACE6F6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October 22, 2003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Sequential circuit design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B37F5E-50A4-406E-9D13-F9C57A487166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October 22, 2003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Sequential circuit design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05D195-D0B5-4AEA-90AC-8AE5F8428904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38200"/>
            <a:ext cx="8229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/>
              <a:t>October 22, 2003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6248400"/>
            <a:ext cx="358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/>
              <a:t>Sequential circuit design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7EF7361-B44B-46A8-BDCF-33436DF8C95C}" type="slidenum">
              <a:rPr lang="en-US"/>
              <a:pPr/>
              <a:t>‹nº›</a:t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63550" y="692150"/>
            <a:ext cx="8216900" cy="635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accent2"/>
              </a:gs>
              <a:gs pos="100000">
                <a:schemeClr val="bg2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25000"/>
        <a:buChar char="–"/>
        <a:defRPr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–"/>
        <a:defRPr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cumento_do_Microsoft_Office_Word_97_-_20035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Documento_do_Microsoft_Office_Word_97_-_20036.doc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cumento_do_Microsoft_Office_Word_97_-_20037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cumento_do_Microsoft_Office_Word_97_-_20038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cumento_do_Microsoft_Office_Word_97_-_20039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Documento_do_Microsoft_Office_Word_97_-_200310.doc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cumento_do_Microsoft_Office_Word_97_-_20031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Documento_do_Microsoft_Office_Word_97_-_200312.doc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cumento_do_Microsoft_Office_Word_97_-_200313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cumento_do_Microsoft_Office_Word_97_-_200314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cumento_do_Microsoft_Office_Word_97_-_200315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cumento_do_Microsoft_Office_Word_97_-_200316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cumento_do_Microsoft_Office_Word_97_-_200317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cumento_do_Microsoft_Office_Word_97_-_200318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Documento_do_Microsoft_Office_Word_97_-_200319.doc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cumento_do_Microsoft_Office_Word_97_-_200320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cumento_do_Microsoft_Office_Word_97_-_2003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cumento_do_Microsoft_Office_Word_97_-_20032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cumento_do_Microsoft_Office_Word_97_-_20033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cumento_do_Microsoft_Office_Word_97_-_20034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474E7-19DC-43C0-9456-3ECD9DD193C8}" type="slidenum">
              <a:rPr lang="en-US"/>
              <a:pPr/>
              <a:t>1</a:t>
            </a:fld>
            <a:endParaRPr lang="en-US"/>
          </a:p>
        </p:txBody>
      </p:sp>
      <p:graphicFrame>
        <p:nvGraphicFramePr>
          <p:cNvPr id="248896" name="Object 64"/>
          <p:cNvGraphicFramePr>
            <a:graphicFrameLocks noChangeAspect="1"/>
          </p:cNvGraphicFramePr>
          <p:nvPr/>
        </p:nvGraphicFramePr>
        <p:xfrm>
          <a:off x="2627313" y="3429000"/>
          <a:ext cx="3429000" cy="2484438"/>
        </p:xfrm>
        <a:graphic>
          <a:graphicData uri="http://schemas.openxmlformats.org/presentationml/2006/ole">
            <p:oleObj spid="_x0000_s248896" name="Clip" r:id="rId3" imgW="4582440" imgH="3321360" progId="MS_ClipArt_Gallery.2">
              <p:embed/>
            </p:oleObj>
          </a:graphicData>
        </a:graphic>
      </p:graphicFrame>
      <p:sp>
        <p:nvSpPr>
          <p:cNvPr id="248897" name="Rectangle 6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  <a:p>
            <a:endParaRPr lang="tr-TR"/>
          </a:p>
          <a:p>
            <a:endParaRPr lang="tr-TR"/>
          </a:p>
          <a:p>
            <a:pPr>
              <a:buFontTx/>
              <a:buNone/>
            </a:pPr>
            <a:endParaRPr lang="tr-TR"/>
          </a:p>
          <a:p>
            <a:pPr algn="ctr">
              <a:buFontTx/>
              <a:buNone/>
            </a:pPr>
            <a:r>
              <a:rPr lang="tr-TR" sz="3200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Synchronous Sequential Circuit Design</a:t>
            </a:r>
            <a:endParaRPr lang="en-US" sz="3200">
              <a:solidFill>
                <a:srgbClr val="FF33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EBDF-43E2-4750-9D24-BA7DE1C9EA80}" type="slidenum">
              <a:rPr lang="en-US"/>
              <a:pPr/>
              <a:t>10</a:t>
            </a:fld>
            <a:endParaRPr lang="en-US"/>
          </a:p>
        </p:txBody>
      </p:sp>
      <p:graphicFrame>
        <p:nvGraphicFramePr>
          <p:cNvPr id="390144" name="Object 0"/>
          <p:cNvGraphicFramePr>
            <a:graphicFrameLocks noChangeAspect="1"/>
          </p:cNvGraphicFramePr>
          <p:nvPr/>
        </p:nvGraphicFramePr>
        <p:xfrm>
          <a:off x="368300" y="3178175"/>
          <a:ext cx="3733800" cy="3121025"/>
        </p:xfrm>
        <a:graphic>
          <a:graphicData uri="http://schemas.openxmlformats.org/presentationml/2006/ole">
            <p:oleObj spid="_x0000_s390144" name="Document" r:id="rId3" imgW="3738240" imgH="3124080" progId="Word.Document.8">
              <p:embed/>
            </p:oleObj>
          </a:graphicData>
        </a:graphic>
      </p:graphicFrame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accent2"/>
                </a:solidFill>
              </a:rPr>
              <a:t>Step 2: Assigning binary codes to states</a:t>
            </a:r>
          </a:p>
        </p:txBody>
      </p:sp>
      <p:graphicFrame>
        <p:nvGraphicFramePr>
          <p:cNvPr id="390145" name="Object 1"/>
          <p:cNvGraphicFramePr>
            <a:graphicFrameLocks noChangeAspect="1"/>
          </p:cNvGraphicFramePr>
          <p:nvPr/>
        </p:nvGraphicFramePr>
        <p:xfrm>
          <a:off x="4800600" y="2895600"/>
          <a:ext cx="4159250" cy="3427413"/>
        </p:xfrm>
        <a:graphic>
          <a:graphicData uri="http://schemas.openxmlformats.org/presentationml/2006/ole">
            <p:oleObj spid="_x0000_s390145" name="Document" r:id="rId4" imgW="4161240" imgH="3429000" progId="Word.Document.8">
              <p:embed/>
            </p:oleObj>
          </a:graphicData>
        </a:graphic>
      </p:graphicFrame>
      <p:sp>
        <p:nvSpPr>
          <p:cNvPr id="324664" name="Rectangle 56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686800" cy="1943100"/>
          </a:xfrm>
        </p:spPr>
        <p:txBody>
          <a:bodyPr/>
          <a:lstStyle/>
          <a:p>
            <a:r>
              <a:rPr lang="en-US"/>
              <a:t>We have four states ABCD, so we need at least two flip-flops Q</a:t>
            </a:r>
            <a:r>
              <a:rPr lang="en-US" baseline="-25000"/>
              <a:t>1</a:t>
            </a:r>
            <a:r>
              <a:rPr lang="en-US"/>
              <a:t>Q</a:t>
            </a:r>
            <a:r>
              <a:rPr lang="en-US" baseline="-25000"/>
              <a:t>0</a:t>
            </a:r>
            <a:endParaRPr lang="tr-TR"/>
          </a:p>
          <a:p>
            <a:endParaRPr lang="en-US" sz="1000"/>
          </a:p>
          <a:p>
            <a:r>
              <a:rPr lang="en-US"/>
              <a:t>The easiest thing to do is represent state A with Q</a:t>
            </a:r>
            <a:r>
              <a:rPr lang="en-US" baseline="-25000"/>
              <a:t>1</a:t>
            </a:r>
            <a:r>
              <a:rPr lang="en-US"/>
              <a:t>Q</a:t>
            </a:r>
            <a:r>
              <a:rPr lang="en-US" baseline="-25000"/>
              <a:t>0</a:t>
            </a:r>
            <a:r>
              <a:rPr lang="en-US"/>
              <a:t> = 00, B with 01, C with 10, and D with 11</a:t>
            </a:r>
            <a:endParaRPr lang="tr-TR"/>
          </a:p>
          <a:p>
            <a:endParaRPr lang="en-US" sz="1000"/>
          </a:p>
          <a:p>
            <a:r>
              <a:rPr lang="en-US"/>
              <a:t>The state assignment can have a big impact on circuit complexity, but we won’t worry about that too much in this class</a:t>
            </a:r>
          </a:p>
        </p:txBody>
      </p:sp>
      <p:sp>
        <p:nvSpPr>
          <p:cNvPr id="324665" name="AutoShape 57"/>
          <p:cNvSpPr>
            <a:spLocks noChangeArrowheads="1"/>
          </p:cNvSpPr>
          <p:nvPr/>
        </p:nvSpPr>
        <p:spPr bwMode="auto">
          <a:xfrm>
            <a:off x="4119563" y="4500563"/>
            <a:ext cx="685800" cy="533400"/>
          </a:xfrm>
          <a:prstGeom prst="rightArrow">
            <a:avLst>
              <a:gd name="adj1" fmla="val 40472"/>
              <a:gd name="adj2" fmla="val 54167"/>
            </a:avLst>
          </a:prstGeom>
          <a:gradFill rotWithShape="0">
            <a:gsLst>
              <a:gs pos="0">
                <a:schemeClr val="accent2">
                  <a:gamma/>
                  <a:tint val="33725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25400">
            <a:noFill/>
            <a:miter lim="800000"/>
            <a:headEnd type="none" w="sm" len="sm"/>
            <a:tailEnd type="none" w="sm" len="sm"/>
          </a:ln>
          <a:effectLst>
            <a:outerShdw dist="53882" dir="81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E493-D05A-48A0-83C5-E61EED3A5531}" type="slidenum">
              <a:rPr lang="en-US"/>
              <a:pPr/>
              <a:t>11</a:t>
            </a:fld>
            <a:endParaRPr lang="en-US"/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accent2"/>
                </a:solidFill>
              </a:rPr>
              <a:t>Step 3: Finding flip-flop input values</a:t>
            </a:r>
          </a:p>
        </p:txBody>
      </p:sp>
      <p:graphicFrame>
        <p:nvGraphicFramePr>
          <p:cNvPr id="326660" name="Object 4"/>
          <p:cNvGraphicFramePr>
            <a:graphicFrameLocks noChangeAspect="1"/>
          </p:cNvGraphicFramePr>
          <p:nvPr/>
        </p:nvGraphicFramePr>
        <p:xfrm>
          <a:off x="1476375" y="3213100"/>
          <a:ext cx="6457950" cy="3378200"/>
        </p:xfrm>
        <a:graphic>
          <a:graphicData uri="http://schemas.openxmlformats.org/presentationml/2006/ole">
            <p:oleObj spid="_x0000_s326660" name="Document" r:id="rId3" imgW="6461280" imgH="3381480" progId="Word.Document.8">
              <p:embed/>
            </p:oleObj>
          </a:graphicData>
        </a:graphic>
      </p:graphicFrame>
      <p:sp>
        <p:nvSpPr>
          <p:cNvPr id="32666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908050"/>
            <a:ext cx="8686800" cy="21605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Next we have to figure out how to actually make the flip-flops change </a:t>
            </a:r>
            <a:endParaRPr lang="tr-TR"/>
          </a:p>
          <a:p>
            <a:pPr>
              <a:lnSpc>
                <a:spcPct val="90000"/>
              </a:lnSpc>
              <a:buFontTx/>
              <a:buNone/>
            </a:pPr>
            <a:r>
              <a:rPr lang="tr-TR"/>
              <a:t>	</a:t>
            </a:r>
            <a:r>
              <a:rPr lang="en-US"/>
              <a:t>from their present state into the desired next state</a:t>
            </a:r>
            <a:endParaRPr lang="tr-TR"/>
          </a:p>
          <a:p>
            <a:pPr>
              <a:lnSpc>
                <a:spcPct val="90000"/>
              </a:lnSpc>
              <a:buFontTx/>
              <a:buNone/>
            </a:pPr>
            <a:endParaRPr lang="en-US" sz="1000"/>
          </a:p>
          <a:p>
            <a:pPr>
              <a:lnSpc>
                <a:spcPct val="90000"/>
              </a:lnSpc>
            </a:pPr>
            <a:r>
              <a:rPr lang="en-US"/>
              <a:t>This depends on what kind of flip-flops you use! </a:t>
            </a:r>
            <a:endParaRPr lang="tr-TR"/>
          </a:p>
          <a:p>
            <a:pPr>
              <a:lnSpc>
                <a:spcPct val="90000"/>
              </a:lnSpc>
            </a:pPr>
            <a:endParaRPr lang="en-US" sz="1200"/>
          </a:p>
          <a:p>
            <a:pPr>
              <a:lnSpc>
                <a:spcPct val="90000"/>
              </a:lnSpc>
            </a:pPr>
            <a:r>
              <a:rPr lang="en-US"/>
              <a:t>We’ll use two JKs. For each flip-flip Q</a:t>
            </a:r>
            <a:r>
              <a:rPr lang="en-US" baseline="-25000"/>
              <a:t>i</a:t>
            </a:r>
            <a:r>
              <a:rPr lang="en-US"/>
              <a:t>, look at its present and next states, and determine what the inputs J</a:t>
            </a:r>
            <a:r>
              <a:rPr lang="en-US" baseline="-25000"/>
              <a:t>i</a:t>
            </a:r>
            <a:r>
              <a:rPr lang="en-US"/>
              <a:t> and K</a:t>
            </a:r>
            <a:r>
              <a:rPr lang="en-US" baseline="-25000"/>
              <a:t>i</a:t>
            </a:r>
            <a:r>
              <a:rPr lang="en-US"/>
              <a:t> should be in order to make that state change.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AF9E-CCAD-488A-B08C-216169CA6C28}" type="slidenum">
              <a:rPr lang="en-US"/>
              <a:pPr/>
              <a:t>12</a:t>
            </a:fld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accent2"/>
                </a:solidFill>
              </a:rPr>
              <a:t>Finding JK flip-flop input values</a:t>
            </a:r>
          </a:p>
        </p:txBody>
      </p:sp>
      <p:sp>
        <p:nvSpPr>
          <p:cNvPr id="3276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686800" cy="5256213"/>
          </a:xfrm>
        </p:spPr>
        <p:txBody>
          <a:bodyPr/>
          <a:lstStyle/>
          <a:p>
            <a:r>
              <a:rPr lang="en-US"/>
              <a:t>For JK flip-flops, this is a little tricky. Recall the characteristic table: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If the present state of a JK flip-flop is 0 and we want the next state to be 1, then we have </a:t>
            </a:r>
            <a:r>
              <a:rPr lang="en-US" i="1"/>
              <a:t>two</a:t>
            </a:r>
            <a:r>
              <a:rPr lang="en-US"/>
              <a:t> choices for the JK inputs:</a:t>
            </a:r>
            <a:endParaRPr lang="tr-TR"/>
          </a:p>
          <a:p>
            <a:endParaRPr lang="en-US" sz="1000"/>
          </a:p>
          <a:p>
            <a:pPr lvl="1"/>
            <a:r>
              <a:rPr lang="en-US"/>
              <a:t>We can use JK=</a:t>
            </a:r>
            <a:r>
              <a:rPr lang="tr-TR"/>
              <a:t> </a:t>
            </a:r>
            <a:r>
              <a:rPr lang="en-US"/>
              <a:t>10, to explicitly set the flip-flop’s next state to 1</a:t>
            </a:r>
          </a:p>
          <a:p>
            <a:pPr lvl="1"/>
            <a:r>
              <a:rPr lang="en-US"/>
              <a:t>We can also use JK=11, to complement the current state 0</a:t>
            </a:r>
            <a:endParaRPr lang="tr-TR"/>
          </a:p>
          <a:p>
            <a:pPr lvl="1"/>
            <a:endParaRPr lang="en-US" sz="1000"/>
          </a:p>
          <a:p>
            <a:r>
              <a:rPr lang="en-US"/>
              <a:t>So to change from 0 to 1, we must set J=1, but K could be </a:t>
            </a:r>
            <a:r>
              <a:rPr lang="en-US" i="1"/>
              <a:t>either</a:t>
            </a:r>
            <a:r>
              <a:rPr lang="en-US"/>
              <a:t> 0 or 1</a:t>
            </a:r>
            <a:endParaRPr lang="tr-TR"/>
          </a:p>
          <a:p>
            <a:endParaRPr lang="en-US" sz="1000"/>
          </a:p>
          <a:p>
            <a:r>
              <a:rPr lang="en-US"/>
              <a:t>Similarly, the other possible state transitions can all be done in two</a:t>
            </a:r>
            <a:endParaRPr lang="tr-TR"/>
          </a:p>
          <a:p>
            <a:pPr>
              <a:buFontTx/>
              <a:buNone/>
            </a:pPr>
            <a:r>
              <a:rPr lang="tr-TR"/>
              <a:t>	</a:t>
            </a:r>
            <a:r>
              <a:rPr lang="en-US"/>
              <a:t>different ways as well</a:t>
            </a:r>
          </a:p>
        </p:txBody>
      </p:sp>
      <p:graphicFrame>
        <p:nvGraphicFramePr>
          <p:cNvPr id="327685" name="Object 5"/>
          <p:cNvGraphicFramePr>
            <a:graphicFrameLocks noChangeAspect="1"/>
          </p:cNvGraphicFramePr>
          <p:nvPr/>
        </p:nvGraphicFramePr>
        <p:xfrm>
          <a:off x="2987675" y="1484313"/>
          <a:ext cx="3367088" cy="1670050"/>
        </p:xfrm>
        <a:graphic>
          <a:graphicData uri="http://schemas.openxmlformats.org/presentationml/2006/ole">
            <p:oleObj spid="_x0000_s327685" name="Document" r:id="rId3" imgW="3366720" imgH="1669680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3E60-5AEE-4CBC-8E84-FDCAC3549A88}" type="slidenum">
              <a:rPr lang="en-US"/>
              <a:pPr/>
              <a:t>13</a:t>
            </a:fld>
            <a:endParaRPr lang="en-US"/>
          </a:p>
        </p:txBody>
      </p:sp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accent2"/>
                </a:solidFill>
              </a:rPr>
              <a:t>JK excitation table</a:t>
            </a:r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675687" cy="5181600"/>
          </a:xfrm>
        </p:spPr>
        <p:txBody>
          <a:bodyPr/>
          <a:lstStyle/>
          <a:p>
            <a:r>
              <a:rPr lang="en-US"/>
              <a:t>An </a:t>
            </a:r>
            <a:r>
              <a:rPr lang="en-US">
                <a:solidFill>
                  <a:srgbClr val="FF0033"/>
                </a:solidFill>
              </a:rPr>
              <a:t>excitation table</a:t>
            </a:r>
            <a:r>
              <a:rPr lang="en-US"/>
              <a:t> shows what flip-flop inputs are required in order to</a:t>
            </a:r>
            <a:endParaRPr lang="tr-TR"/>
          </a:p>
          <a:p>
            <a:pPr>
              <a:buFontTx/>
              <a:buNone/>
            </a:pPr>
            <a:r>
              <a:rPr lang="en-US"/>
              <a:t> </a:t>
            </a:r>
            <a:r>
              <a:rPr lang="tr-TR"/>
              <a:t>	</a:t>
            </a:r>
            <a:r>
              <a:rPr lang="en-US"/>
              <a:t>make a desired state change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This is the same information that’s given in the characteristic table, but</a:t>
            </a:r>
            <a:endParaRPr lang="tr-TR"/>
          </a:p>
          <a:p>
            <a:pPr>
              <a:buFontTx/>
              <a:buNone/>
            </a:pPr>
            <a:r>
              <a:rPr lang="tr-TR"/>
              <a:t>	</a:t>
            </a:r>
            <a:r>
              <a:rPr lang="en-US"/>
              <a:t>presented “backwards”</a:t>
            </a:r>
          </a:p>
          <a:p>
            <a:endParaRPr lang="en-US"/>
          </a:p>
        </p:txBody>
      </p:sp>
      <p:graphicFrame>
        <p:nvGraphicFramePr>
          <p:cNvPr id="328708" name="Object 4"/>
          <p:cNvGraphicFramePr>
            <a:graphicFrameLocks noChangeAspect="1"/>
          </p:cNvGraphicFramePr>
          <p:nvPr/>
        </p:nvGraphicFramePr>
        <p:xfrm>
          <a:off x="2916238" y="4581525"/>
          <a:ext cx="3367087" cy="1670050"/>
        </p:xfrm>
        <a:graphic>
          <a:graphicData uri="http://schemas.openxmlformats.org/presentationml/2006/ole">
            <p:oleObj spid="_x0000_s328708" name="Document" r:id="rId3" imgW="3366720" imgH="1669680" progId="Word.Document.8">
              <p:embed/>
            </p:oleObj>
          </a:graphicData>
        </a:graphic>
      </p:graphicFrame>
      <p:graphicFrame>
        <p:nvGraphicFramePr>
          <p:cNvPr id="328709" name="Object 5"/>
          <p:cNvGraphicFramePr>
            <a:graphicFrameLocks noChangeAspect="1"/>
          </p:cNvGraphicFramePr>
          <p:nvPr/>
        </p:nvGraphicFramePr>
        <p:xfrm>
          <a:off x="2124075" y="1773238"/>
          <a:ext cx="4854575" cy="1709737"/>
        </p:xfrm>
        <a:graphic>
          <a:graphicData uri="http://schemas.openxmlformats.org/presentationml/2006/ole">
            <p:oleObj spid="_x0000_s328709" name="Document" r:id="rId4" imgW="4861080" imgH="1708200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D127-F2B7-4E9F-8DAD-31CF0BABF17C}" type="slidenum">
              <a:rPr lang="en-US"/>
              <a:pPr/>
              <a:t>14</a:t>
            </a:fld>
            <a:endParaRPr lang="en-US"/>
          </a:p>
        </p:txBody>
      </p:sp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accent2"/>
                </a:solidFill>
              </a:rPr>
              <a:t>Back to the example</a:t>
            </a:r>
          </a:p>
        </p:txBody>
      </p:sp>
      <p:graphicFrame>
        <p:nvGraphicFramePr>
          <p:cNvPr id="330755" name="Object 3"/>
          <p:cNvGraphicFramePr>
            <a:graphicFrameLocks noChangeAspect="1"/>
          </p:cNvGraphicFramePr>
          <p:nvPr/>
        </p:nvGraphicFramePr>
        <p:xfrm>
          <a:off x="1331913" y="2708275"/>
          <a:ext cx="6459537" cy="3379788"/>
        </p:xfrm>
        <a:graphic>
          <a:graphicData uri="http://schemas.openxmlformats.org/presentationml/2006/ole">
            <p:oleObj spid="_x0000_s330755" name="Document" r:id="rId3" imgW="6461280" imgH="3381480" progId="Word.Document.8">
              <p:embed/>
            </p:oleObj>
          </a:graphicData>
        </a:graphic>
      </p:graphicFrame>
      <p:sp>
        <p:nvSpPr>
          <p:cNvPr id="3307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5554662" cy="1222375"/>
          </a:xfrm>
        </p:spPr>
        <p:txBody>
          <a:bodyPr/>
          <a:lstStyle/>
          <a:p>
            <a:r>
              <a:rPr lang="tr-TR"/>
              <a:t>Use</a:t>
            </a:r>
            <a:r>
              <a:rPr lang="en-US"/>
              <a:t> the JK excitation table on the right to</a:t>
            </a:r>
            <a:endParaRPr lang="tr-TR"/>
          </a:p>
          <a:p>
            <a:pPr>
              <a:buFontTx/>
              <a:buNone/>
            </a:pPr>
            <a:r>
              <a:rPr lang="tr-TR"/>
              <a:t>	</a:t>
            </a:r>
            <a:r>
              <a:rPr lang="en-US"/>
              <a:t>find the correct values for </a:t>
            </a:r>
            <a:r>
              <a:rPr lang="en-US" i="1"/>
              <a:t>each</a:t>
            </a:r>
            <a:r>
              <a:rPr lang="en-US"/>
              <a:t> flip-flop’s</a:t>
            </a:r>
            <a:endParaRPr lang="tr-TR"/>
          </a:p>
          <a:p>
            <a:pPr>
              <a:buFontTx/>
              <a:buNone/>
            </a:pPr>
            <a:r>
              <a:rPr lang="tr-TR"/>
              <a:t>	</a:t>
            </a:r>
            <a:r>
              <a:rPr lang="en-US"/>
              <a:t>inputs, based on its present and next states</a:t>
            </a:r>
          </a:p>
          <a:p>
            <a:endParaRPr lang="en-US"/>
          </a:p>
        </p:txBody>
      </p:sp>
      <p:graphicFrame>
        <p:nvGraphicFramePr>
          <p:cNvPr id="330757" name="Object 5"/>
          <p:cNvGraphicFramePr>
            <a:graphicFrameLocks noChangeAspect="1"/>
          </p:cNvGraphicFramePr>
          <p:nvPr/>
        </p:nvGraphicFramePr>
        <p:xfrm>
          <a:off x="6096000" y="914400"/>
          <a:ext cx="2832100" cy="1695450"/>
        </p:xfrm>
        <a:graphic>
          <a:graphicData uri="http://schemas.openxmlformats.org/presentationml/2006/ole">
            <p:oleObj spid="_x0000_s330757" name="Document" r:id="rId4" imgW="2847240" imgH="1695600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7593-ADD1-4DF7-AA6B-682CCDDAB822}" type="slidenum">
              <a:rPr lang="en-US"/>
              <a:pPr/>
              <a:t>15</a:t>
            </a:fld>
            <a:endParaRPr lang="en-US"/>
          </a:p>
        </p:txBody>
      </p:sp>
      <p:sp>
        <p:nvSpPr>
          <p:cNvPr id="3317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29600" cy="5181600"/>
          </a:xfrm>
        </p:spPr>
        <p:txBody>
          <a:bodyPr/>
          <a:lstStyle/>
          <a:p>
            <a:pPr defTabSz="5254625">
              <a:tabLst>
                <a:tab pos="6746875" algn="l"/>
              </a:tabLst>
            </a:pPr>
            <a:r>
              <a:rPr lang="en-US"/>
              <a:t>Now you can make K-maps and find equations for each of the four flip-flop inputs, as well as for the output Z</a:t>
            </a:r>
            <a:endParaRPr lang="tr-TR"/>
          </a:p>
          <a:p>
            <a:pPr defTabSz="5254625">
              <a:tabLst>
                <a:tab pos="6746875" algn="l"/>
              </a:tabLst>
            </a:pPr>
            <a:endParaRPr lang="en-US" sz="1000"/>
          </a:p>
          <a:p>
            <a:pPr defTabSz="5254625">
              <a:tabLst>
                <a:tab pos="6746875" algn="l"/>
              </a:tabLst>
            </a:pPr>
            <a:r>
              <a:rPr lang="en-US"/>
              <a:t>These equations are in terms of the present state and the inputs</a:t>
            </a:r>
            <a:endParaRPr lang="tr-TR"/>
          </a:p>
          <a:p>
            <a:pPr defTabSz="5254625">
              <a:tabLst>
                <a:tab pos="6746875" algn="l"/>
              </a:tabLst>
            </a:pPr>
            <a:endParaRPr lang="en-US" sz="1000"/>
          </a:p>
          <a:p>
            <a:pPr defTabSz="5254625">
              <a:tabLst>
                <a:tab pos="6746875" algn="l"/>
              </a:tabLst>
            </a:pPr>
            <a:r>
              <a:rPr lang="en-US"/>
              <a:t>The advantage of using JK flip-flops is that there are many don’t care conditions, which can result in simpler MSP equations</a:t>
            </a:r>
          </a:p>
        </p:txBody>
      </p:sp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accent2"/>
                </a:solidFill>
              </a:rPr>
              <a:t>Step 4: Find equations for the FF inputs and output</a:t>
            </a:r>
          </a:p>
        </p:txBody>
      </p:sp>
      <p:graphicFrame>
        <p:nvGraphicFramePr>
          <p:cNvPr id="391168" name="Object 0"/>
          <p:cNvGraphicFramePr>
            <a:graphicFrameLocks noChangeAspect="1"/>
          </p:cNvGraphicFramePr>
          <p:nvPr/>
        </p:nvGraphicFramePr>
        <p:xfrm>
          <a:off x="1316038" y="3213100"/>
          <a:ext cx="6459537" cy="3378200"/>
        </p:xfrm>
        <a:graphic>
          <a:graphicData uri="http://schemas.openxmlformats.org/presentationml/2006/ole">
            <p:oleObj spid="_x0000_s391168" name="Document" r:id="rId3" imgW="6461280" imgH="3381480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F0C0E-8AEE-477C-9926-57B5C41D1187}" type="slidenum">
              <a:rPr lang="en-US"/>
              <a:pPr/>
              <a:t>16</a:t>
            </a:fld>
            <a:endParaRPr lang="en-US"/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accent2"/>
                </a:solidFill>
              </a:rPr>
              <a:t>FF input equations</a:t>
            </a:r>
          </a:p>
        </p:txBody>
      </p:sp>
      <p:graphicFrame>
        <p:nvGraphicFramePr>
          <p:cNvPr id="380932" name="Object 4"/>
          <p:cNvGraphicFramePr>
            <a:graphicFrameLocks noChangeAspect="1"/>
          </p:cNvGraphicFramePr>
          <p:nvPr/>
        </p:nvGraphicFramePr>
        <p:xfrm>
          <a:off x="1692275" y="1089025"/>
          <a:ext cx="5667375" cy="2963863"/>
        </p:xfrm>
        <a:graphic>
          <a:graphicData uri="http://schemas.openxmlformats.org/presentationml/2006/ole">
            <p:oleObj spid="_x0000_s380932" name="Document" r:id="rId3" imgW="6461280" imgH="3381480" progId="Word.Document.8">
              <p:embed/>
            </p:oleObj>
          </a:graphicData>
        </a:graphic>
      </p:graphicFrame>
      <p:graphicFrame>
        <p:nvGraphicFramePr>
          <p:cNvPr id="381025" name="Group 97"/>
          <p:cNvGraphicFramePr>
            <a:graphicFrameLocks noGrp="1"/>
          </p:cNvGraphicFramePr>
          <p:nvPr/>
        </p:nvGraphicFramePr>
        <p:xfrm>
          <a:off x="1476375" y="4327525"/>
          <a:ext cx="2627313" cy="1341120"/>
        </p:xfrm>
        <a:graphic>
          <a:graphicData uri="http://schemas.openxmlformats.org/drawingml/2006/table">
            <a:tbl>
              <a:tblPr/>
              <a:tblGrid>
                <a:gridCol w="438150"/>
                <a:gridCol w="438150"/>
                <a:gridCol w="438150"/>
                <a:gridCol w="436563"/>
                <a:gridCol w="439737"/>
                <a:gridCol w="436563"/>
              </a:tblGrid>
              <a:tr h="301625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J</a:t>
                      </a:r>
                      <a:r>
                        <a:rPr kumimoji="0" lang="tr-TR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endParaRPr kumimoji="0" lang="en-US" sz="16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Q</a:t>
                      </a:r>
                      <a:r>
                        <a:rPr kumimoji="0" lang="tr-TR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Q</a:t>
                      </a:r>
                      <a:r>
                        <a:rPr kumimoji="0" lang="tr-TR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84163"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575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tr-T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X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x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x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x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x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1026" name="Text Box 98"/>
          <p:cNvSpPr txBox="1">
            <a:spLocks noChangeArrowheads="1"/>
          </p:cNvSpPr>
          <p:nvPr/>
        </p:nvSpPr>
        <p:spPr bwMode="auto">
          <a:xfrm>
            <a:off x="2319338" y="5905500"/>
            <a:ext cx="1136650" cy="366713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tr-TR" sz="1600"/>
              <a:t>J</a:t>
            </a:r>
            <a:r>
              <a:rPr lang="tr-TR" sz="1600" baseline="-25000"/>
              <a:t>1 </a:t>
            </a:r>
            <a:r>
              <a:rPr lang="tr-TR"/>
              <a:t>= </a:t>
            </a:r>
            <a:r>
              <a:rPr lang="tr-TR" sz="1600"/>
              <a:t>X’ Q</a:t>
            </a:r>
            <a:r>
              <a:rPr lang="tr-TR" sz="1600" baseline="-25000"/>
              <a:t>0</a:t>
            </a:r>
            <a:endParaRPr lang="en-US" sz="1600" baseline="-25000"/>
          </a:p>
        </p:txBody>
      </p:sp>
      <p:sp>
        <p:nvSpPr>
          <p:cNvPr id="381027" name="Rectangle 99"/>
          <p:cNvSpPr>
            <a:spLocks noChangeArrowheads="1"/>
          </p:cNvSpPr>
          <p:nvPr/>
        </p:nvSpPr>
        <p:spPr bwMode="auto">
          <a:xfrm>
            <a:off x="2844800" y="5046663"/>
            <a:ext cx="719138" cy="252412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graphicFrame>
        <p:nvGraphicFramePr>
          <p:cNvPr id="381028" name="Group 100"/>
          <p:cNvGraphicFramePr>
            <a:graphicFrameLocks noGrp="1"/>
          </p:cNvGraphicFramePr>
          <p:nvPr/>
        </p:nvGraphicFramePr>
        <p:xfrm>
          <a:off x="4357688" y="4327525"/>
          <a:ext cx="2627312" cy="1341120"/>
        </p:xfrm>
        <a:graphic>
          <a:graphicData uri="http://schemas.openxmlformats.org/drawingml/2006/table">
            <a:tbl>
              <a:tblPr/>
              <a:tblGrid>
                <a:gridCol w="438150"/>
                <a:gridCol w="438150"/>
                <a:gridCol w="438150"/>
                <a:gridCol w="436562"/>
                <a:gridCol w="439738"/>
                <a:gridCol w="436562"/>
              </a:tblGrid>
              <a:tr h="301625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K</a:t>
                      </a:r>
                      <a:r>
                        <a:rPr kumimoji="0" lang="tr-TR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endParaRPr kumimoji="0" lang="en-US" sz="16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Q</a:t>
                      </a:r>
                      <a:r>
                        <a:rPr kumimoji="0" lang="tr-TR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Q</a:t>
                      </a:r>
                      <a:r>
                        <a:rPr kumimoji="0" lang="tr-TR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84163"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575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tr-T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X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x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x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x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x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1062" name="Text Box 134"/>
          <p:cNvSpPr txBox="1">
            <a:spLocks noChangeArrowheads="1"/>
          </p:cNvSpPr>
          <p:nvPr/>
        </p:nvSpPr>
        <p:spPr bwMode="auto">
          <a:xfrm>
            <a:off x="5200650" y="5942013"/>
            <a:ext cx="1568450" cy="366712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tr-TR" sz="1600"/>
              <a:t>K</a:t>
            </a:r>
            <a:r>
              <a:rPr lang="tr-TR" sz="1600" baseline="-25000"/>
              <a:t>1 </a:t>
            </a:r>
            <a:r>
              <a:rPr lang="tr-TR"/>
              <a:t>= </a:t>
            </a:r>
            <a:r>
              <a:rPr lang="tr-TR" sz="1600"/>
              <a:t>X + Q</a:t>
            </a:r>
            <a:r>
              <a:rPr lang="tr-TR" sz="1600" baseline="-25000"/>
              <a:t>0</a:t>
            </a:r>
            <a:endParaRPr lang="en-US" sz="1600" baseline="-25000"/>
          </a:p>
        </p:txBody>
      </p:sp>
      <p:sp>
        <p:nvSpPr>
          <p:cNvPr id="381064" name="Rectangle 136"/>
          <p:cNvSpPr>
            <a:spLocks noChangeArrowheads="1"/>
          </p:cNvSpPr>
          <p:nvPr/>
        </p:nvSpPr>
        <p:spPr bwMode="auto">
          <a:xfrm>
            <a:off x="5327650" y="5408613"/>
            <a:ext cx="1549400" cy="215900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81070" name="Rectangle 142"/>
          <p:cNvSpPr>
            <a:spLocks noChangeArrowheads="1"/>
          </p:cNvSpPr>
          <p:nvPr/>
        </p:nvSpPr>
        <p:spPr bwMode="auto">
          <a:xfrm>
            <a:off x="4500563" y="1881188"/>
            <a:ext cx="215900" cy="1979612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81071" name="Line 143"/>
          <p:cNvSpPr>
            <a:spLocks noChangeShapeType="1"/>
          </p:cNvSpPr>
          <p:nvPr/>
        </p:nvSpPr>
        <p:spPr bwMode="auto">
          <a:xfrm flipH="1">
            <a:off x="4032250" y="3860800"/>
            <a:ext cx="539750" cy="53975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81072" name="Rectangle 144"/>
          <p:cNvSpPr>
            <a:spLocks noChangeArrowheads="1"/>
          </p:cNvSpPr>
          <p:nvPr/>
        </p:nvSpPr>
        <p:spPr bwMode="auto">
          <a:xfrm>
            <a:off x="4968875" y="1881188"/>
            <a:ext cx="215900" cy="1979612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81073" name="Line 145"/>
          <p:cNvSpPr>
            <a:spLocks noChangeShapeType="1"/>
          </p:cNvSpPr>
          <p:nvPr/>
        </p:nvSpPr>
        <p:spPr bwMode="auto">
          <a:xfrm>
            <a:off x="5076825" y="3860800"/>
            <a:ext cx="250825" cy="504825"/>
          </a:xfrm>
          <a:prstGeom prst="line">
            <a:avLst/>
          </a:prstGeom>
          <a:noFill/>
          <a:ln w="25400">
            <a:solidFill>
              <a:srgbClr val="FF33CC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81074" name="Rectangle 146"/>
          <p:cNvSpPr>
            <a:spLocks noChangeArrowheads="1"/>
          </p:cNvSpPr>
          <p:nvPr/>
        </p:nvSpPr>
        <p:spPr bwMode="auto">
          <a:xfrm>
            <a:off x="5759450" y="5049838"/>
            <a:ext cx="684213" cy="574675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22A0C-DB4B-46A0-A9BB-1245B173317D}" type="slidenum">
              <a:rPr lang="en-US"/>
              <a:pPr/>
              <a:t>17</a:t>
            </a:fld>
            <a:endParaRPr lang="en-US"/>
          </a:p>
        </p:txBody>
      </p:sp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accent2"/>
                </a:solidFill>
              </a:rPr>
              <a:t>FF input equations</a:t>
            </a:r>
          </a:p>
        </p:txBody>
      </p:sp>
      <p:graphicFrame>
        <p:nvGraphicFramePr>
          <p:cNvPr id="381955" name="Object 3"/>
          <p:cNvGraphicFramePr>
            <a:graphicFrameLocks noChangeAspect="1"/>
          </p:cNvGraphicFramePr>
          <p:nvPr/>
        </p:nvGraphicFramePr>
        <p:xfrm>
          <a:off x="1692275" y="1089025"/>
          <a:ext cx="5667375" cy="2963863"/>
        </p:xfrm>
        <a:graphic>
          <a:graphicData uri="http://schemas.openxmlformats.org/presentationml/2006/ole">
            <p:oleObj spid="_x0000_s381955" name="Document" r:id="rId3" imgW="6461280" imgH="3381480" progId="Word.Document.8">
              <p:embed/>
            </p:oleObj>
          </a:graphicData>
        </a:graphic>
      </p:graphicFrame>
      <p:graphicFrame>
        <p:nvGraphicFramePr>
          <p:cNvPr id="381956" name="Group 4"/>
          <p:cNvGraphicFramePr>
            <a:graphicFrameLocks noGrp="1"/>
          </p:cNvGraphicFramePr>
          <p:nvPr/>
        </p:nvGraphicFramePr>
        <p:xfrm>
          <a:off x="1476375" y="4327525"/>
          <a:ext cx="2627313" cy="1341120"/>
        </p:xfrm>
        <a:graphic>
          <a:graphicData uri="http://schemas.openxmlformats.org/drawingml/2006/table">
            <a:tbl>
              <a:tblPr/>
              <a:tblGrid>
                <a:gridCol w="438150"/>
                <a:gridCol w="438150"/>
                <a:gridCol w="438150"/>
                <a:gridCol w="436563"/>
                <a:gridCol w="439737"/>
                <a:gridCol w="436563"/>
              </a:tblGrid>
              <a:tr h="301625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J</a:t>
                      </a:r>
                      <a:r>
                        <a:rPr kumimoji="0" lang="tr-TR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  <a:endParaRPr kumimoji="0" lang="en-US" sz="16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Q</a:t>
                      </a:r>
                      <a:r>
                        <a:rPr kumimoji="0" lang="tr-TR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Q</a:t>
                      </a:r>
                      <a:r>
                        <a:rPr kumimoji="0" lang="tr-TR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84163"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575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tr-T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X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x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x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x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x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1990" name="Text Box 38"/>
          <p:cNvSpPr txBox="1">
            <a:spLocks noChangeArrowheads="1"/>
          </p:cNvSpPr>
          <p:nvPr/>
        </p:nvSpPr>
        <p:spPr bwMode="auto">
          <a:xfrm>
            <a:off x="2319338" y="5905500"/>
            <a:ext cx="1316037" cy="366713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tr-TR" sz="1600"/>
              <a:t>J</a:t>
            </a:r>
            <a:r>
              <a:rPr lang="tr-TR" sz="1600" baseline="-25000"/>
              <a:t>0 </a:t>
            </a:r>
            <a:r>
              <a:rPr lang="tr-TR"/>
              <a:t>= </a:t>
            </a:r>
            <a:r>
              <a:rPr lang="tr-TR" sz="1600"/>
              <a:t>X + Q</a:t>
            </a:r>
            <a:r>
              <a:rPr lang="tr-TR" sz="1600" baseline="-25000"/>
              <a:t>1</a:t>
            </a:r>
            <a:endParaRPr lang="en-US" sz="1600" baseline="-25000"/>
          </a:p>
        </p:txBody>
      </p:sp>
      <p:graphicFrame>
        <p:nvGraphicFramePr>
          <p:cNvPr id="381992" name="Group 40"/>
          <p:cNvGraphicFramePr>
            <a:graphicFrameLocks noGrp="1"/>
          </p:cNvGraphicFramePr>
          <p:nvPr/>
        </p:nvGraphicFramePr>
        <p:xfrm>
          <a:off x="4357688" y="4327525"/>
          <a:ext cx="2627312" cy="1341120"/>
        </p:xfrm>
        <a:graphic>
          <a:graphicData uri="http://schemas.openxmlformats.org/drawingml/2006/table">
            <a:tbl>
              <a:tblPr/>
              <a:tblGrid>
                <a:gridCol w="438150"/>
                <a:gridCol w="438150"/>
                <a:gridCol w="438150"/>
                <a:gridCol w="436562"/>
                <a:gridCol w="439738"/>
                <a:gridCol w="436562"/>
              </a:tblGrid>
              <a:tr h="301625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K</a:t>
                      </a:r>
                      <a:r>
                        <a:rPr kumimoji="0" lang="tr-TR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  <a:endParaRPr kumimoji="0" lang="en-US" sz="16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Q</a:t>
                      </a:r>
                      <a:r>
                        <a:rPr kumimoji="0" lang="tr-TR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Q</a:t>
                      </a:r>
                      <a:r>
                        <a:rPr kumimoji="0" lang="tr-TR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84163"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575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tr-T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X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x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x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x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x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2026" name="Text Box 74"/>
          <p:cNvSpPr txBox="1">
            <a:spLocks noChangeArrowheads="1"/>
          </p:cNvSpPr>
          <p:nvPr/>
        </p:nvSpPr>
        <p:spPr bwMode="auto">
          <a:xfrm>
            <a:off x="5561013" y="5876925"/>
            <a:ext cx="811212" cy="366713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tr-TR" sz="1600"/>
              <a:t>K</a:t>
            </a:r>
            <a:r>
              <a:rPr lang="tr-TR" sz="1600" baseline="-25000"/>
              <a:t>0 </a:t>
            </a:r>
            <a:r>
              <a:rPr lang="tr-TR"/>
              <a:t>= </a:t>
            </a:r>
            <a:r>
              <a:rPr lang="tr-TR" sz="1600"/>
              <a:t>X’</a:t>
            </a:r>
            <a:endParaRPr lang="en-US" sz="1600" baseline="-25000"/>
          </a:p>
        </p:txBody>
      </p:sp>
      <p:sp>
        <p:nvSpPr>
          <p:cNvPr id="382031" name="Rectangle 79"/>
          <p:cNvSpPr>
            <a:spLocks noChangeArrowheads="1"/>
          </p:cNvSpPr>
          <p:nvPr/>
        </p:nvSpPr>
        <p:spPr bwMode="auto">
          <a:xfrm>
            <a:off x="5508625" y="1881188"/>
            <a:ext cx="215900" cy="1979612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82032" name="Line 80"/>
          <p:cNvSpPr>
            <a:spLocks noChangeShapeType="1"/>
          </p:cNvSpPr>
          <p:nvPr/>
        </p:nvSpPr>
        <p:spPr bwMode="auto">
          <a:xfrm flipH="1">
            <a:off x="3851275" y="3824288"/>
            <a:ext cx="1620838" cy="61277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82033" name="Rectangle 81"/>
          <p:cNvSpPr>
            <a:spLocks noChangeArrowheads="1"/>
          </p:cNvSpPr>
          <p:nvPr/>
        </p:nvSpPr>
        <p:spPr bwMode="auto">
          <a:xfrm>
            <a:off x="5976938" y="1881188"/>
            <a:ext cx="215900" cy="1979612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82034" name="Line 82"/>
          <p:cNvSpPr>
            <a:spLocks noChangeShapeType="1"/>
          </p:cNvSpPr>
          <p:nvPr/>
        </p:nvSpPr>
        <p:spPr bwMode="auto">
          <a:xfrm>
            <a:off x="6048375" y="3860800"/>
            <a:ext cx="250825" cy="504825"/>
          </a:xfrm>
          <a:prstGeom prst="line">
            <a:avLst/>
          </a:prstGeom>
          <a:noFill/>
          <a:ln w="25400">
            <a:solidFill>
              <a:srgbClr val="FF33CC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82035" name="Rectangle 83"/>
          <p:cNvSpPr>
            <a:spLocks noChangeArrowheads="1"/>
          </p:cNvSpPr>
          <p:nvPr/>
        </p:nvSpPr>
        <p:spPr bwMode="auto">
          <a:xfrm>
            <a:off x="2484438" y="5373688"/>
            <a:ext cx="1474787" cy="250825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82036" name="Rectangle 84"/>
          <p:cNvSpPr>
            <a:spLocks noChangeArrowheads="1"/>
          </p:cNvSpPr>
          <p:nvPr/>
        </p:nvSpPr>
        <p:spPr bwMode="auto">
          <a:xfrm>
            <a:off x="3311525" y="5049838"/>
            <a:ext cx="684213" cy="574675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82037" name="Rectangle 85"/>
          <p:cNvSpPr>
            <a:spLocks noChangeArrowheads="1"/>
          </p:cNvSpPr>
          <p:nvPr/>
        </p:nvSpPr>
        <p:spPr bwMode="auto">
          <a:xfrm>
            <a:off x="5292725" y="5049838"/>
            <a:ext cx="1547813" cy="250825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CE0AC-FBEE-4718-BDBA-09282BC55045}" type="slidenum">
              <a:rPr lang="en-US"/>
              <a:pPr/>
              <a:t>18</a:t>
            </a:fld>
            <a:endParaRPr lang="en-US"/>
          </a:p>
        </p:txBody>
      </p:sp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accent2"/>
                </a:solidFill>
              </a:rPr>
              <a:t>Output equation</a:t>
            </a:r>
          </a:p>
        </p:txBody>
      </p:sp>
      <p:graphicFrame>
        <p:nvGraphicFramePr>
          <p:cNvPr id="382979" name="Object 3"/>
          <p:cNvGraphicFramePr>
            <a:graphicFrameLocks noChangeAspect="1"/>
          </p:cNvGraphicFramePr>
          <p:nvPr/>
        </p:nvGraphicFramePr>
        <p:xfrm>
          <a:off x="1692275" y="1089025"/>
          <a:ext cx="5667375" cy="2963863"/>
        </p:xfrm>
        <a:graphic>
          <a:graphicData uri="http://schemas.openxmlformats.org/presentationml/2006/ole">
            <p:oleObj spid="_x0000_s382979" name="Document" r:id="rId3" imgW="6461280" imgH="3381480" progId="Word.Document.8">
              <p:embed/>
            </p:oleObj>
          </a:graphicData>
        </a:graphic>
      </p:graphicFrame>
      <p:graphicFrame>
        <p:nvGraphicFramePr>
          <p:cNvPr id="382980" name="Group 4"/>
          <p:cNvGraphicFramePr>
            <a:graphicFrameLocks noGrp="1"/>
          </p:cNvGraphicFramePr>
          <p:nvPr/>
        </p:nvGraphicFramePr>
        <p:xfrm>
          <a:off x="2951163" y="4327525"/>
          <a:ext cx="2627312" cy="1341120"/>
        </p:xfrm>
        <a:graphic>
          <a:graphicData uri="http://schemas.openxmlformats.org/drawingml/2006/table">
            <a:tbl>
              <a:tblPr/>
              <a:tblGrid>
                <a:gridCol w="438150"/>
                <a:gridCol w="438150"/>
                <a:gridCol w="438150"/>
                <a:gridCol w="436562"/>
                <a:gridCol w="439738"/>
                <a:gridCol w="436562"/>
              </a:tblGrid>
              <a:tr h="301625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Z</a:t>
                      </a:r>
                      <a:endParaRPr kumimoji="0" lang="en-US" sz="16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Q</a:t>
                      </a:r>
                      <a:r>
                        <a:rPr kumimoji="0" lang="tr-TR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Q</a:t>
                      </a:r>
                      <a:r>
                        <a:rPr kumimoji="0" lang="tr-TR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84163"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575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tr-T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X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3014" name="Text Box 38"/>
          <p:cNvSpPr txBox="1">
            <a:spLocks noChangeArrowheads="1"/>
          </p:cNvSpPr>
          <p:nvPr/>
        </p:nvSpPr>
        <p:spPr bwMode="auto">
          <a:xfrm>
            <a:off x="3794125" y="5905500"/>
            <a:ext cx="1317625" cy="366713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tr-TR" sz="1600"/>
              <a:t>Z</a:t>
            </a:r>
            <a:r>
              <a:rPr lang="tr-TR" sz="1600" baseline="-25000"/>
              <a:t> </a:t>
            </a:r>
            <a:r>
              <a:rPr lang="tr-TR"/>
              <a:t>= </a:t>
            </a:r>
            <a:r>
              <a:rPr lang="tr-TR" sz="1600"/>
              <a:t>X Q</a:t>
            </a:r>
            <a:r>
              <a:rPr lang="tr-TR" sz="1600" baseline="-25000"/>
              <a:t>1 </a:t>
            </a:r>
            <a:r>
              <a:rPr lang="tr-TR" sz="1600"/>
              <a:t>Q</a:t>
            </a:r>
            <a:r>
              <a:rPr lang="tr-TR" sz="1600" baseline="-25000"/>
              <a:t>0</a:t>
            </a:r>
            <a:endParaRPr lang="en-US" sz="1600" baseline="-25000"/>
          </a:p>
        </p:txBody>
      </p:sp>
      <p:sp>
        <p:nvSpPr>
          <p:cNvPr id="383051" name="Line 75"/>
          <p:cNvSpPr>
            <a:spLocks noChangeShapeType="1"/>
          </p:cNvSpPr>
          <p:nvPr/>
        </p:nvSpPr>
        <p:spPr bwMode="auto">
          <a:xfrm flipH="1">
            <a:off x="5076825" y="3897313"/>
            <a:ext cx="1620838" cy="61277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83052" name="Rectangle 76"/>
          <p:cNvSpPr>
            <a:spLocks noChangeArrowheads="1"/>
          </p:cNvSpPr>
          <p:nvPr/>
        </p:nvSpPr>
        <p:spPr bwMode="auto">
          <a:xfrm>
            <a:off x="6624638" y="1881188"/>
            <a:ext cx="215900" cy="1979612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83057" name="Rectangle 81"/>
          <p:cNvSpPr>
            <a:spLocks noChangeArrowheads="1"/>
          </p:cNvSpPr>
          <p:nvPr/>
        </p:nvSpPr>
        <p:spPr bwMode="auto">
          <a:xfrm>
            <a:off x="4787900" y="5373688"/>
            <a:ext cx="252413" cy="250825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EB433-92E0-4F27-9149-426C9CEAF4E4}" type="slidenum">
              <a:rPr lang="en-US"/>
              <a:pPr/>
              <a:t>19</a:t>
            </a:fld>
            <a:endParaRPr lang="en-US"/>
          </a:p>
        </p:txBody>
      </p:sp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accent2"/>
                </a:solidFill>
              </a:rPr>
              <a:t>Step 5: Build the circuit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675687" cy="719137"/>
          </a:xfrm>
        </p:spPr>
        <p:txBody>
          <a:bodyPr/>
          <a:lstStyle/>
          <a:p>
            <a:r>
              <a:rPr lang="en-US"/>
              <a:t>Lastly, we use these simplified equations to build the completed circuit</a:t>
            </a:r>
          </a:p>
        </p:txBody>
      </p:sp>
      <p:graphicFrame>
        <p:nvGraphicFramePr>
          <p:cNvPr id="332804" name="Object 4"/>
          <p:cNvGraphicFramePr>
            <a:graphicFrameLocks noChangeAspect="1"/>
          </p:cNvGraphicFramePr>
          <p:nvPr/>
        </p:nvGraphicFramePr>
        <p:xfrm>
          <a:off x="3635375" y="2205038"/>
          <a:ext cx="4362450" cy="2933700"/>
        </p:xfrm>
        <a:graphic>
          <a:graphicData uri="http://schemas.openxmlformats.org/presentationml/2006/ole">
            <p:oleObj spid="_x0000_s332804" name="Bitmap Image" r:id="rId3" imgW="4361905" imgH="2933333" progId="Paint.Picture">
              <p:embed/>
            </p:oleObj>
          </a:graphicData>
        </a:graphic>
      </p:graphicFrame>
      <p:sp>
        <p:nvSpPr>
          <p:cNvPr id="332805" name="Text Box 5"/>
          <p:cNvSpPr txBox="1">
            <a:spLocks noChangeArrowheads="1"/>
          </p:cNvSpPr>
          <p:nvPr/>
        </p:nvSpPr>
        <p:spPr bwMode="auto">
          <a:xfrm>
            <a:off x="1403350" y="2420938"/>
            <a:ext cx="1362075" cy="2014537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J</a:t>
            </a:r>
            <a:r>
              <a:rPr lang="en-US" baseline="-25000"/>
              <a:t>1</a:t>
            </a:r>
            <a:r>
              <a:rPr lang="en-US"/>
              <a:t> = X’ Q</a:t>
            </a:r>
            <a:r>
              <a:rPr lang="en-US" baseline="-25000"/>
              <a:t>0</a:t>
            </a:r>
            <a:endParaRPr lang="en-US"/>
          </a:p>
          <a:p>
            <a:r>
              <a:rPr lang="en-US"/>
              <a:t>K</a:t>
            </a:r>
            <a:r>
              <a:rPr lang="en-US" baseline="-25000"/>
              <a:t>1</a:t>
            </a:r>
            <a:r>
              <a:rPr lang="en-US"/>
              <a:t> = X + Q</a:t>
            </a:r>
            <a:r>
              <a:rPr lang="en-US" baseline="-25000"/>
              <a:t>0</a:t>
            </a:r>
          </a:p>
          <a:p>
            <a:endParaRPr lang="en-US"/>
          </a:p>
          <a:p>
            <a:r>
              <a:rPr lang="en-US"/>
              <a:t>J</a:t>
            </a:r>
            <a:r>
              <a:rPr lang="en-US" baseline="-25000"/>
              <a:t>0</a:t>
            </a:r>
            <a:r>
              <a:rPr lang="en-US"/>
              <a:t> = X + Q</a:t>
            </a:r>
            <a:r>
              <a:rPr lang="en-US" baseline="-25000"/>
              <a:t>1</a:t>
            </a:r>
            <a:endParaRPr lang="en-US"/>
          </a:p>
          <a:p>
            <a:r>
              <a:rPr lang="en-US"/>
              <a:t>K</a:t>
            </a:r>
            <a:r>
              <a:rPr lang="en-US" baseline="-25000"/>
              <a:t>0</a:t>
            </a:r>
            <a:r>
              <a:rPr lang="en-US"/>
              <a:t> = X’</a:t>
            </a:r>
          </a:p>
          <a:p>
            <a:endParaRPr lang="en-US"/>
          </a:p>
          <a:p>
            <a:r>
              <a:rPr lang="en-US"/>
              <a:t>Z = Q</a:t>
            </a:r>
            <a:r>
              <a:rPr lang="en-US" baseline="-25000"/>
              <a:t>1</a:t>
            </a:r>
            <a:r>
              <a:rPr lang="en-US"/>
              <a:t>Q</a:t>
            </a:r>
            <a:r>
              <a:rPr lang="en-US" baseline="-25000"/>
              <a:t>0</a:t>
            </a:r>
            <a:r>
              <a:rPr lang="en-US"/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32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C4F77-AC52-4AAA-B7E2-EC8C22E560E6}" type="slidenum">
              <a:rPr lang="en-US"/>
              <a:pPr/>
              <a:t>2</a:t>
            </a:fld>
            <a:endParaRPr lang="en-US"/>
          </a:p>
        </p:txBody>
      </p:sp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accent2"/>
                </a:solidFill>
              </a:rPr>
              <a:t>Sequential circuit design</a:t>
            </a:r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686800" cy="1512888"/>
          </a:xfrm>
        </p:spPr>
        <p:txBody>
          <a:bodyPr/>
          <a:lstStyle/>
          <a:p>
            <a:r>
              <a:rPr lang="en-US"/>
              <a:t>In </a:t>
            </a:r>
            <a:r>
              <a:rPr lang="en-US">
                <a:solidFill>
                  <a:srgbClr val="FF0033"/>
                </a:solidFill>
              </a:rPr>
              <a:t>sequential circuit design</a:t>
            </a:r>
            <a:r>
              <a:rPr lang="en-US"/>
              <a:t>, we turn some description into a working circuit</a:t>
            </a:r>
            <a:endParaRPr lang="tr-TR"/>
          </a:p>
          <a:p>
            <a:endParaRPr lang="en-US" sz="1000"/>
          </a:p>
          <a:p>
            <a:pPr lvl="1"/>
            <a:r>
              <a:rPr lang="en-US"/>
              <a:t>We first make a state table or diagram to express the computation</a:t>
            </a:r>
          </a:p>
          <a:p>
            <a:pPr lvl="1"/>
            <a:r>
              <a:rPr lang="en-US"/>
              <a:t>Then we can turn that table or diagram into a sequential circuit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EE654-2532-4C90-866A-D3FC45C36AE4}" type="slidenum">
              <a:rPr lang="en-US"/>
              <a:pPr/>
              <a:t>20</a:t>
            </a:fld>
            <a:endParaRPr lang="en-US"/>
          </a:p>
        </p:txBody>
      </p:sp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accent2"/>
                </a:solidFill>
              </a:rPr>
              <a:t>Timing diagram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686800" cy="5181600"/>
          </a:xfrm>
        </p:spPr>
        <p:txBody>
          <a:bodyPr/>
          <a:lstStyle/>
          <a:p>
            <a:r>
              <a:rPr lang="en-US"/>
              <a:t>Here is one example timing diagram for our sequence detector</a:t>
            </a:r>
            <a:endParaRPr lang="tr-TR"/>
          </a:p>
          <a:p>
            <a:endParaRPr lang="en-US" sz="1000"/>
          </a:p>
          <a:p>
            <a:pPr lvl="1"/>
            <a:r>
              <a:rPr lang="en-US"/>
              <a:t>The flip-flops Q</a:t>
            </a:r>
            <a:r>
              <a:rPr lang="en-US" baseline="-25000"/>
              <a:t>1</a:t>
            </a:r>
            <a:r>
              <a:rPr lang="en-US"/>
              <a:t>Q</a:t>
            </a:r>
            <a:r>
              <a:rPr lang="en-US" baseline="-25000"/>
              <a:t>0</a:t>
            </a:r>
            <a:r>
              <a:rPr lang="en-US"/>
              <a:t> start in the initial state, 00</a:t>
            </a:r>
          </a:p>
          <a:p>
            <a:pPr lvl="1"/>
            <a:r>
              <a:rPr lang="en-US"/>
              <a:t>On the first three positive clock edges, X is 1, 0, and 0. These inputs cause Q</a:t>
            </a:r>
            <a:r>
              <a:rPr lang="en-US" baseline="-25000"/>
              <a:t>1</a:t>
            </a:r>
            <a:r>
              <a:rPr lang="en-US"/>
              <a:t>Q</a:t>
            </a:r>
            <a:r>
              <a:rPr lang="en-US" baseline="-25000"/>
              <a:t>0</a:t>
            </a:r>
            <a:r>
              <a:rPr lang="en-US"/>
              <a:t> to change, so after the third edge Q</a:t>
            </a:r>
            <a:r>
              <a:rPr lang="en-US" baseline="-25000"/>
              <a:t>1</a:t>
            </a:r>
            <a:r>
              <a:rPr lang="en-US"/>
              <a:t>Q</a:t>
            </a:r>
            <a:r>
              <a:rPr lang="en-US" baseline="-25000"/>
              <a:t>0</a:t>
            </a:r>
            <a:r>
              <a:rPr lang="en-US"/>
              <a:t> = 11</a:t>
            </a:r>
          </a:p>
          <a:p>
            <a:pPr lvl="1"/>
            <a:r>
              <a:rPr lang="en-US"/>
              <a:t>Then when X=1, Z becomes 1 also, meaning that 1001 was found</a:t>
            </a:r>
            <a:endParaRPr lang="tr-TR"/>
          </a:p>
          <a:p>
            <a:pPr lvl="1"/>
            <a:endParaRPr lang="en-US" sz="1000"/>
          </a:p>
          <a:p>
            <a:r>
              <a:rPr lang="en-US"/>
              <a:t>The output Z does not have to change at positive clock edges. Instead, it may change whenever X changes, since Z = Q</a:t>
            </a:r>
            <a:r>
              <a:rPr lang="en-US" baseline="-25000"/>
              <a:t>1</a:t>
            </a:r>
            <a:r>
              <a:rPr lang="en-US"/>
              <a:t>Q</a:t>
            </a:r>
            <a:r>
              <a:rPr lang="en-US" baseline="-25000"/>
              <a:t>0</a:t>
            </a:r>
            <a:r>
              <a:rPr lang="en-US"/>
              <a:t>X</a:t>
            </a:r>
          </a:p>
        </p:txBody>
      </p:sp>
      <p:grpSp>
        <p:nvGrpSpPr>
          <p:cNvPr id="339030" name="Group 86"/>
          <p:cNvGrpSpPr>
            <a:grpSpLocks/>
          </p:cNvGrpSpPr>
          <p:nvPr/>
        </p:nvGrpSpPr>
        <p:grpSpPr bwMode="auto">
          <a:xfrm>
            <a:off x="3059113" y="3573463"/>
            <a:ext cx="3141662" cy="2895600"/>
            <a:chOff x="1920" y="2064"/>
            <a:chExt cx="1979" cy="1824"/>
          </a:xfrm>
        </p:grpSpPr>
        <p:sp>
          <p:nvSpPr>
            <p:cNvPr id="338951" name="Text Box 7"/>
            <p:cNvSpPr txBox="1">
              <a:spLocks noChangeArrowheads="1"/>
            </p:cNvSpPr>
            <p:nvPr/>
          </p:nvSpPr>
          <p:spPr bwMode="auto">
            <a:xfrm>
              <a:off x="1920" y="2304"/>
              <a:ext cx="370" cy="1494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/>
                <a:t>CLK</a:t>
              </a:r>
            </a:p>
            <a:p>
              <a:pPr algn="ctr">
                <a:lnSpc>
                  <a:spcPct val="170000"/>
                </a:lnSpc>
              </a:pPr>
              <a:r>
                <a:rPr lang="en-US"/>
                <a:t>Q</a:t>
              </a:r>
              <a:r>
                <a:rPr lang="en-US" baseline="-25000"/>
                <a:t>1</a:t>
              </a:r>
              <a:endParaRPr lang="en-US"/>
            </a:p>
            <a:p>
              <a:pPr algn="ctr">
                <a:lnSpc>
                  <a:spcPct val="170000"/>
                </a:lnSpc>
              </a:pPr>
              <a:r>
                <a:rPr lang="en-US"/>
                <a:t>Q</a:t>
              </a:r>
              <a:r>
                <a:rPr lang="en-US" baseline="-25000"/>
                <a:t>0</a:t>
              </a:r>
              <a:endParaRPr lang="en-US"/>
            </a:p>
            <a:p>
              <a:pPr algn="ctr">
                <a:lnSpc>
                  <a:spcPct val="170000"/>
                </a:lnSpc>
              </a:pPr>
              <a:r>
                <a:rPr lang="en-US"/>
                <a:t>X</a:t>
              </a:r>
            </a:p>
            <a:p>
              <a:pPr algn="ctr">
                <a:lnSpc>
                  <a:spcPct val="170000"/>
                </a:lnSpc>
              </a:pPr>
              <a:r>
                <a:rPr lang="en-US"/>
                <a:t>Z</a:t>
              </a:r>
            </a:p>
          </p:txBody>
        </p:sp>
        <p:sp>
          <p:nvSpPr>
            <p:cNvPr id="338952" name="Line 8"/>
            <p:cNvSpPr>
              <a:spLocks noChangeShapeType="1"/>
            </p:cNvSpPr>
            <p:nvPr/>
          </p:nvSpPr>
          <p:spPr bwMode="auto">
            <a:xfrm>
              <a:off x="2640" y="2256"/>
              <a:ext cx="0" cy="1584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8953" name="Line 9"/>
            <p:cNvSpPr>
              <a:spLocks noChangeShapeType="1"/>
            </p:cNvSpPr>
            <p:nvPr/>
          </p:nvSpPr>
          <p:spPr bwMode="auto">
            <a:xfrm>
              <a:off x="3024" y="2256"/>
              <a:ext cx="0" cy="1584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8954" name="Line 10"/>
            <p:cNvSpPr>
              <a:spLocks noChangeShapeType="1"/>
            </p:cNvSpPr>
            <p:nvPr/>
          </p:nvSpPr>
          <p:spPr bwMode="auto">
            <a:xfrm>
              <a:off x="3792" y="2256"/>
              <a:ext cx="0" cy="1632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8955" name="Line 11"/>
            <p:cNvSpPr>
              <a:spLocks noChangeShapeType="1"/>
            </p:cNvSpPr>
            <p:nvPr/>
          </p:nvSpPr>
          <p:spPr bwMode="auto">
            <a:xfrm>
              <a:off x="3408" y="2256"/>
              <a:ext cx="0" cy="1632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338956" name="Group 12"/>
            <p:cNvGrpSpPr>
              <a:grpSpLocks/>
            </p:cNvGrpSpPr>
            <p:nvPr/>
          </p:nvGrpSpPr>
          <p:grpSpPr bwMode="auto">
            <a:xfrm>
              <a:off x="2304" y="2400"/>
              <a:ext cx="1584" cy="144"/>
              <a:chOff x="2304" y="1200"/>
              <a:chExt cx="1584" cy="144"/>
            </a:xfrm>
          </p:grpSpPr>
          <p:sp>
            <p:nvSpPr>
              <p:cNvPr id="338957" name="Line 13"/>
              <p:cNvSpPr>
                <a:spLocks noChangeShapeType="1"/>
              </p:cNvSpPr>
              <p:nvPr/>
            </p:nvSpPr>
            <p:spPr bwMode="auto">
              <a:xfrm flipV="1">
                <a:off x="2832" y="120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38958" name="Line 14"/>
              <p:cNvSpPr>
                <a:spLocks noChangeShapeType="1"/>
              </p:cNvSpPr>
              <p:nvPr/>
            </p:nvSpPr>
            <p:spPr bwMode="auto">
              <a:xfrm flipV="1">
                <a:off x="2448" y="120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38959" name="Line 15"/>
              <p:cNvSpPr>
                <a:spLocks noChangeShapeType="1"/>
              </p:cNvSpPr>
              <p:nvPr/>
            </p:nvSpPr>
            <p:spPr bwMode="auto">
              <a:xfrm>
                <a:off x="2448" y="1344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38960" name="Line 16"/>
              <p:cNvSpPr>
                <a:spLocks noChangeShapeType="1"/>
              </p:cNvSpPr>
              <p:nvPr/>
            </p:nvSpPr>
            <p:spPr bwMode="auto">
              <a:xfrm flipV="1">
                <a:off x="2640" y="120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38961" name="Line 17"/>
              <p:cNvSpPr>
                <a:spLocks noChangeShapeType="1"/>
              </p:cNvSpPr>
              <p:nvPr/>
            </p:nvSpPr>
            <p:spPr bwMode="auto">
              <a:xfrm>
                <a:off x="2640" y="1200"/>
                <a:ext cx="192" cy="0"/>
              </a:xfrm>
              <a:prstGeom prst="line">
                <a:avLst/>
              </a:prstGeom>
              <a:noFill/>
              <a:ln w="25400">
                <a:solidFill>
                  <a:srgbClr val="FF0033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38962" name="Line 18"/>
              <p:cNvSpPr>
                <a:spLocks noChangeShapeType="1"/>
              </p:cNvSpPr>
              <p:nvPr/>
            </p:nvSpPr>
            <p:spPr bwMode="auto">
              <a:xfrm>
                <a:off x="2832" y="1344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38963" name="Line 19"/>
              <p:cNvSpPr>
                <a:spLocks noChangeShapeType="1"/>
              </p:cNvSpPr>
              <p:nvPr/>
            </p:nvSpPr>
            <p:spPr bwMode="auto">
              <a:xfrm flipV="1">
                <a:off x="3024" y="120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38964" name="Line 20"/>
              <p:cNvSpPr>
                <a:spLocks noChangeShapeType="1"/>
              </p:cNvSpPr>
              <p:nvPr/>
            </p:nvSpPr>
            <p:spPr bwMode="auto">
              <a:xfrm>
                <a:off x="3024" y="1200"/>
                <a:ext cx="192" cy="0"/>
              </a:xfrm>
              <a:prstGeom prst="line">
                <a:avLst/>
              </a:prstGeom>
              <a:noFill/>
              <a:ln w="25400">
                <a:solidFill>
                  <a:srgbClr val="FF0033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38965" name="Line 21"/>
              <p:cNvSpPr>
                <a:spLocks noChangeShapeType="1"/>
              </p:cNvSpPr>
              <p:nvPr/>
            </p:nvSpPr>
            <p:spPr bwMode="auto">
              <a:xfrm flipV="1">
                <a:off x="3216" y="120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38966" name="Line 22"/>
              <p:cNvSpPr>
                <a:spLocks noChangeShapeType="1"/>
              </p:cNvSpPr>
              <p:nvPr/>
            </p:nvSpPr>
            <p:spPr bwMode="auto">
              <a:xfrm>
                <a:off x="3216" y="1344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38967" name="Line 23"/>
              <p:cNvSpPr>
                <a:spLocks noChangeShapeType="1"/>
              </p:cNvSpPr>
              <p:nvPr/>
            </p:nvSpPr>
            <p:spPr bwMode="auto">
              <a:xfrm flipV="1">
                <a:off x="3408" y="120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38968" name="Line 24"/>
              <p:cNvSpPr>
                <a:spLocks noChangeShapeType="1"/>
              </p:cNvSpPr>
              <p:nvPr/>
            </p:nvSpPr>
            <p:spPr bwMode="auto">
              <a:xfrm>
                <a:off x="3408" y="1200"/>
                <a:ext cx="192" cy="0"/>
              </a:xfrm>
              <a:prstGeom prst="line">
                <a:avLst/>
              </a:prstGeom>
              <a:noFill/>
              <a:ln w="25400">
                <a:solidFill>
                  <a:srgbClr val="FF0033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38969" name="Line 25"/>
              <p:cNvSpPr>
                <a:spLocks noChangeShapeType="1"/>
              </p:cNvSpPr>
              <p:nvPr/>
            </p:nvSpPr>
            <p:spPr bwMode="auto">
              <a:xfrm flipV="1">
                <a:off x="3600" y="120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38970" name="Line 26"/>
              <p:cNvSpPr>
                <a:spLocks noChangeShapeType="1"/>
              </p:cNvSpPr>
              <p:nvPr/>
            </p:nvSpPr>
            <p:spPr bwMode="auto">
              <a:xfrm>
                <a:off x="3600" y="1344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38971" name="Line 27"/>
              <p:cNvSpPr>
                <a:spLocks noChangeShapeType="1"/>
              </p:cNvSpPr>
              <p:nvPr/>
            </p:nvSpPr>
            <p:spPr bwMode="auto">
              <a:xfrm flipV="1">
                <a:off x="3792" y="120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38972" name="Line 28"/>
              <p:cNvSpPr>
                <a:spLocks noChangeShapeType="1"/>
              </p:cNvSpPr>
              <p:nvPr/>
            </p:nvSpPr>
            <p:spPr bwMode="auto">
              <a:xfrm>
                <a:off x="3792" y="1200"/>
                <a:ext cx="96" cy="0"/>
              </a:xfrm>
              <a:prstGeom prst="line">
                <a:avLst/>
              </a:prstGeom>
              <a:noFill/>
              <a:ln w="25400">
                <a:solidFill>
                  <a:srgbClr val="FF0033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38973" name="Line 29"/>
              <p:cNvSpPr>
                <a:spLocks noChangeShapeType="1"/>
              </p:cNvSpPr>
              <p:nvPr/>
            </p:nvSpPr>
            <p:spPr bwMode="auto">
              <a:xfrm>
                <a:off x="2304" y="1200"/>
                <a:ext cx="144" cy="0"/>
              </a:xfrm>
              <a:prstGeom prst="line">
                <a:avLst/>
              </a:prstGeom>
              <a:noFill/>
              <a:ln w="25400">
                <a:solidFill>
                  <a:srgbClr val="FF0033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338974" name="Group 30"/>
            <p:cNvGrpSpPr>
              <a:grpSpLocks/>
            </p:cNvGrpSpPr>
            <p:nvPr/>
          </p:nvGrpSpPr>
          <p:grpSpPr bwMode="auto">
            <a:xfrm>
              <a:off x="2304" y="2976"/>
              <a:ext cx="1584" cy="144"/>
              <a:chOff x="2304" y="1776"/>
              <a:chExt cx="1584" cy="144"/>
            </a:xfrm>
          </p:grpSpPr>
          <p:grpSp>
            <p:nvGrpSpPr>
              <p:cNvPr id="338975" name="Group 31"/>
              <p:cNvGrpSpPr>
                <a:grpSpLocks/>
              </p:cNvGrpSpPr>
              <p:nvPr/>
            </p:nvGrpSpPr>
            <p:grpSpPr bwMode="auto">
              <a:xfrm>
                <a:off x="2304" y="1920"/>
                <a:ext cx="384" cy="0"/>
                <a:chOff x="2256" y="2208"/>
                <a:chExt cx="384" cy="0"/>
              </a:xfrm>
            </p:grpSpPr>
            <p:sp>
              <p:nvSpPr>
                <p:cNvPr id="338976" name="Line 32"/>
                <p:cNvSpPr>
                  <a:spLocks noChangeShapeType="1"/>
                </p:cNvSpPr>
                <p:nvPr/>
              </p:nvSpPr>
              <p:spPr bwMode="auto">
                <a:xfrm>
                  <a:off x="2448" y="2208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338977" name="Line 33"/>
                <p:cNvSpPr>
                  <a:spLocks noChangeShapeType="1"/>
                </p:cNvSpPr>
                <p:nvPr/>
              </p:nvSpPr>
              <p:spPr bwMode="auto">
                <a:xfrm>
                  <a:off x="2256" y="2208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grpSp>
            <p:nvGrpSpPr>
              <p:cNvPr id="338978" name="Group 34"/>
              <p:cNvGrpSpPr>
                <a:grpSpLocks/>
              </p:cNvGrpSpPr>
              <p:nvPr/>
            </p:nvGrpSpPr>
            <p:grpSpPr bwMode="auto">
              <a:xfrm>
                <a:off x="2688" y="1776"/>
                <a:ext cx="384" cy="0"/>
                <a:chOff x="2640" y="2064"/>
                <a:chExt cx="384" cy="0"/>
              </a:xfrm>
            </p:grpSpPr>
            <p:sp>
              <p:nvSpPr>
                <p:cNvPr id="338979" name="Line 35"/>
                <p:cNvSpPr>
                  <a:spLocks noChangeShapeType="1"/>
                </p:cNvSpPr>
                <p:nvPr/>
              </p:nvSpPr>
              <p:spPr bwMode="auto">
                <a:xfrm>
                  <a:off x="2640" y="2064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rgbClr val="FF0033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338980" name="Line 36"/>
                <p:cNvSpPr>
                  <a:spLocks noChangeShapeType="1"/>
                </p:cNvSpPr>
                <p:nvPr/>
              </p:nvSpPr>
              <p:spPr bwMode="auto">
                <a:xfrm>
                  <a:off x="2832" y="2064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rgbClr val="FF0033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sp>
            <p:nvSpPr>
              <p:cNvPr id="338981" name="Line 37"/>
              <p:cNvSpPr>
                <a:spLocks noChangeShapeType="1"/>
              </p:cNvSpPr>
              <p:nvPr/>
            </p:nvSpPr>
            <p:spPr bwMode="auto">
              <a:xfrm flipV="1">
                <a:off x="2688" y="1776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grpSp>
            <p:nvGrpSpPr>
              <p:cNvPr id="338982" name="Group 38"/>
              <p:cNvGrpSpPr>
                <a:grpSpLocks/>
              </p:cNvGrpSpPr>
              <p:nvPr/>
            </p:nvGrpSpPr>
            <p:grpSpPr bwMode="auto">
              <a:xfrm>
                <a:off x="3072" y="1920"/>
                <a:ext cx="384" cy="0"/>
                <a:chOff x="2256" y="1920"/>
                <a:chExt cx="384" cy="0"/>
              </a:xfrm>
            </p:grpSpPr>
            <p:sp>
              <p:nvSpPr>
                <p:cNvPr id="338983" name="Line 39"/>
                <p:cNvSpPr>
                  <a:spLocks noChangeShapeType="1"/>
                </p:cNvSpPr>
                <p:nvPr/>
              </p:nvSpPr>
              <p:spPr bwMode="auto">
                <a:xfrm>
                  <a:off x="2256" y="1920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338984" name="Line 40"/>
                <p:cNvSpPr>
                  <a:spLocks noChangeShapeType="1"/>
                </p:cNvSpPr>
                <p:nvPr/>
              </p:nvSpPr>
              <p:spPr bwMode="auto">
                <a:xfrm>
                  <a:off x="2448" y="1920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sp>
            <p:nvSpPr>
              <p:cNvPr id="338985" name="Line 41"/>
              <p:cNvSpPr>
                <a:spLocks noChangeShapeType="1"/>
              </p:cNvSpPr>
              <p:nvPr/>
            </p:nvSpPr>
            <p:spPr bwMode="auto">
              <a:xfrm>
                <a:off x="3456" y="1776"/>
                <a:ext cx="192" cy="0"/>
              </a:xfrm>
              <a:prstGeom prst="line">
                <a:avLst/>
              </a:prstGeom>
              <a:noFill/>
              <a:ln w="25400">
                <a:solidFill>
                  <a:srgbClr val="FF0033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38986" name="Line 42"/>
              <p:cNvSpPr>
                <a:spLocks noChangeShapeType="1"/>
              </p:cNvSpPr>
              <p:nvPr/>
            </p:nvSpPr>
            <p:spPr bwMode="auto">
              <a:xfrm>
                <a:off x="3648" y="1776"/>
                <a:ext cx="240" cy="0"/>
              </a:xfrm>
              <a:prstGeom prst="line">
                <a:avLst/>
              </a:prstGeom>
              <a:noFill/>
              <a:ln w="25400">
                <a:solidFill>
                  <a:srgbClr val="FF0033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38987" name="Line 43"/>
              <p:cNvSpPr>
                <a:spLocks noChangeShapeType="1"/>
              </p:cNvSpPr>
              <p:nvPr/>
            </p:nvSpPr>
            <p:spPr bwMode="auto">
              <a:xfrm flipV="1">
                <a:off x="3072" y="1776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38988" name="Line 44"/>
              <p:cNvSpPr>
                <a:spLocks noChangeShapeType="1"/>
              </p:cNvSpPr>
              <p:nvPr/>
            </p:nvSpPr>
            <p:spPr bwMode="auto">
              <a:xfrm flipV="1">
                <a:off x="3456" y="1776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338995" name="Line 51"/>
            <p:cNvSpPr>
              <a:spLocks noChangeShapeType="1"/>
            </p:cNvSpPr>
            <p:nvPr/>
          </p:nvSpPr>
          <p:spPr bwMode="auto">
            <a:xfrm>
              <a:off x="2304" y="2832"/>
              <a:ext cx="7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338996" name="Group 52"/>
            <p:cNvGrpSpPr>
              <a:grpSpLocks/>
            </p:cNvGrpSpPr>
            <p:nvPr/>
          </p:nvGrpSpPr>
          <p:grpSpPr bwMode="auto">
            <a:xfrm>
              <a:off x="3072" y="2688"/>
              <a:ext cx="384" cy="0"/>
              <a:chOff x="2640" y="2064"/>
              <a:chExt cx="384" cy="0"/>
            </a:xfrm>
          </p:grpSpPr>
          <p:sp>
            <p:nvSpPr>
              <p:cNvPr id="338997" name="Line 53"/>
              <p:cNvSpPr>
                <a:spLocks noChangeShapeType="1"/>
              </p:cNvSpPr>
              <p:nvPr/>
            </p:nvSpPr>
            <p:spPr bwMode="auto">
              <a:xfrm>
                <a:off x="2640" y="2064"/>
                <a:ext cx="192" cy="0"/>
              </a:xfrm>
              <a:prstGeom prst="line">
                <a:avLst/>
              </a:prstGeom>
              <a:noFill/>
              <a:ln w="25400">
                <a:solidFill>
                  <a:srgbClr val="FF0033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38998" name="Line 54"/>
              <p:cNvSpPr>
                <a:spLocks noChangeShapeType="1"/>
              </p:cNvSpPr>
              <p:nvPr/>
            </p:nvSpPr>
            <p:spPr bwMode="auto">
              <a:xfrm>
                <a:off x="2832" y="2064"/>
                <a:ext cx="192" cy="0"/>
              </a:xfrm>
              <a:prstGeom prst="line">
                <a:avLst/>
              </a:prstGeom>
              <a:noFill/>
              <a:ln w="25400">
                <a:solidFill>
                  <a:srgbClr val="FF0033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338999" name="Line 55"/>
            <p:cNvSpPr>
              <a:spLocks noChangeShapeType="1"/>
            </p:cNvSpPr>
            <p:nvPr/>
          </p:nvSpPr>
          <p:spPr bwMode="auto">
            <a:xfrm>
              <a:off x="3456" y="2688"/>
              <a:ext cx="192" cy="0"/>
            </a:xfrm>
            <a:prstGeom prst="line">
              <a:avLst/>
            </a:prstGeom>
            <a:noFill/>
            <a:ln w="254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9000" name="Line 56"/>
            <p:cNvSpPr>
              <a:spLocks noChangeShapeType="1"/>
            </p:cNvSpPr>
            <p:nvPr/>
          </p:nvSpPr>
          <p:spPr bwMode="auto">
            <a:xfrm>
              <a:off x="3648" y="2688"/>
              <a:ext cx="240" cy="0"/>
            </a:xfrm>
            <a:prstGeom prst="line">
              <a:avLst/>
            </a:prstGeom>
            <a:noFill/>
            <a:ln w="254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9001" name="Line 57"/>
            <p:cNvSpPr>
              <a:spLocks noChangeShapeType="1"/>
            </p:cNvSpPr>
            <p:nvPr/>
          </p:nvSpPr>
          <p:spPr bwMode="auto">
            <a:xfrm flipV="1">
              <a:off x="3072" y="2688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339002" name="Group 58"/>
            <p:cNvGrpSpPr>
              <a:grpSpLocks/>
            </p:cNvGrpSpPr>
            <p:nvPr/>
          </p:nvGrpSpPr>
          <p:grpSpPr bwMode="auto">
            <a:xfrm>
              <a:off x="2304" y="3264"/>
              <a:ext cx="1584" cy="144"/>
              <a:chOff x="2304" y="2064"/>
              <a:chExt cx="1584" cy="144"/>
            </a:xfrm>
          </p:grpSpPr>
          <p:sp>
            <p:nvSpPr>
              <p:cNvPr id="339003" name="Line 59"/>
              <p:cNvSpPr>
                <a:spLocks noChangeShapeType="1"/>
              </p:cNvSpPr>
              <p:nvPr/>
            </p:nvSpPr>
            <p:spPr bwMode="auto">
              <a:xfrm>
                <a:off x="2688" y="2064"/>
                <a:ext cx="192" cy="0"/>
              </a:xfrm>
              <a:prstGeom prst="line">
                <a:avLst/>
              </a:prstGeom>
              <a:noFill/>
              <a:ln w="25400">
                <a:solidFill>
                  <a:srgbClr val="FF0033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39004" name="Line 60"/>
              <p:cNvSpPr>
                <a:spLocks noChangeShapeType="1"/>
              </p:cNvSpPr>
              <p:nvPr/>
            </p:nvSpPr>
            <p:spPr bwMode="auto">
              <a:xfrm>
                <a:off x="3408" y="2208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39005" name="Line 61"/>
              <p:cNvSpPr>
                <a:spLocks noChangeShapeType="1"/>
              </p:cNvSpPr>
              <p:nvPr/>
            </p:nvSpPr>
            <p:spPr bwMode="auto">
              <a:xfrm flipV="1">
                <a:off x="2880" y="2064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39006" name="Line 62"/>
              <p:cNvSpPr>
                <a:spLocks noChangeShapeType="1"/>
              </p:cNvSpPr>
              <p:nvPr/>
            </p:nvSpPr>
            <p:spPr bwMode="auto">
              <a:xfrm>
                <a:off x="2880" y="2208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39007" name="Line 63"/>
              <p:cNvSpPr>
                <a:spLocks noChangeShapeType="1"/>
              </p:cNvSpPr>
              <p:nvPr/>
            </p:nvSpPr>
            <p:spPr bwMode="auto">
              <a:xfrm flipV="1">
                <a:off x="3600" y="2064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39008" name="Line 64"/>
              <p:cNvSpPr>
                <a:spLocks noChangeShapeType="1"/>
              </p:cNvSpPr>
              <p:nvPr/>
            </p:nvSpPr>
            <p:spPr bwMode="auto">
              <a:xfrm>
                <a:off x="3600" y="2064"/>
                <a:ext cx="288" cy="0"/>
              </a:xfrm>
              <a:prstGeom prst="line">
                <a:avLst/>
              </a:prstGeom>
              <a:noFill/>
              <a:ln w="25400">
                <a:solidFill>
                  <a:srgbClr val="FF0033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grpSp>
            <p:nvGrpSpPr>
              <p:cNvPr id="339009" name="Group 65"/>
              <p:cNvGrpSpPr>
                <a:grpSpLocks/>
              </p:cNvGrpSpPr>
              <p:nvPr/>
            </p:nvGrpSpPr>
            <p:grpSpPr bwMode="auto">
              <a:xfrm>
                <a:off x="2304" y="2064"/>
                <a:ext cx="384" cy="0"/>
                <a:chOff x="2256" y="1536"/>
                <a:chExt cx="384" cy="0"/>
              </a:xfrm>
            </p:grpSpPr>
            <p:sp>
              <p:nvSpPr>
                <p:cNvPr id="339010" name="Line 66"/>
                <p:cNvSpPr>
                  <a:spLocks noChangeShapeType="1"/>
                </p:cNvSpPr>
                <p:nvPr/>
              </p:nvSpPr>
              <p:spPr bwMode="auto">
                <a:xfrm>
                  <a:off x="2448" y="1536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rgbClr val="FF0033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339011" name="Line 67"/>
                <p:cNvSpPr>
                  <a:spLocks noChangeShapeType="1"/>
                </p:cNvSpPr>
                <p:nvPr/>
              </p:nvSpPr>
              <p:spPr bwMode="auto">
                <a:xfrm>
                  <a:off x="2256" y="1536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rgbClr val="FF0033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grpSp>
            <p:nvGrpSpPr>
              <p:cNvPr id="339012" name="Group 68"/>
              <p:cNvGrpSpPr>
                <a:grpSpLocks/>
              </p:cNvGrpSpPr>
              <p:nvPr/>
            </p:nvGrpSpPr>
            <p:grpSpPr bwMode="auto">
              <a:xfrm>
                <a:off x="3072" y="2208"/>
                <a:ext cx="384" cy="0"/>
                <a:chOff x="2640" y="1680"/>
                <a:chExt cx="384" cy="0"/>
              </a:xfrm>
            </p:grpSpPr>
            <p:sp>
              <p:nvSpPr>
                <p:cNvPr id="339013" name="Line 69"/>
                <p:cNvSpPr>
                  <a:spLocks noChangeShapeType="1"/>
                </p:cNvSpPr>
                <p:nvPr/>
              </p:nvSpPr>
              <p:spPr bwMode="auto">
                <a:xfrm>
                  <a:off x="2832" y="1680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339014" name="Line 70"/>
                <p:cNvSpPr>
                  <a:spLocks noChangeShapeType="1"/>
                </p:cNvSpPr>
                <p:nvPr/>
              </p:nvSpPr>
              <p:spPr bwMode="auto">
                <a:xfrm>
                  <a:off x="2640" y="1680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</p:grpSp>
        <p:grpSp>
          <p:nvGrpSpPr>
            <p:cNvPr id="339015" name="Group 71"/>
            <p:cNvGrpSpPr>
              <a:grpSpLocks/>
            </p:cNvGrpSpPr>
            <p:nvPr/>
          </p:nvGrpSpPr>
          <p:grpSpPr bwMode="auto">
            <a:xfrm>
              <a:off x="2304" y="3552"/>
              <a:ext cx="1584" cy="144"/>
              <a:chOff x="2304" y="2352"/>
              <a:chExt cx="1584" cy="144"/>
            </a:xfrm>
          </p:grpSpPr>
          <p:sp>
            <p:nvSpPr>
              <p:cNvPr id="339016" name="Line 72"/>
              <p:cNvSpPr>
                <a:spLocks noChangeShapeType="1"/>
              </p:cNvSpPr>
              <p:nvPr/>
            </p:nvSpPr>
            <p:spPr bwMode="auto">
              <a:xfrm>
                <a:off x="3456" y="2496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39017" name="Line 73"/>
              <p:cNvSpPr>
                <a:spLocks noChangeShapeType="1"/>
              </p:cNvSpPr>
              <p:nvPr/>
            </p:nvSpPr>
            <p:spPr bwMode="auto">
              <a:xfrm flipV="1">
                <a:off x="3696" y="235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grpSp>
            <p:nvGrpSpPr>
              <p:cNvPr id="339018" name="Group 74"/>
              <p:cNvGrpSpPr>
                <a:grpSpLocks/>
              </p:cNvGrpSpPr>
              <p:nvPr/>
            </p:nvGrpSpPr>
            <p:grpSpPr bwMode="auto">
              <a:xfrm>
                <a:off x="2304" y="2496"/>
                <a:ext cx="384" cy="0"/>
                <a:chOff x="2256" y="2208"/>
                <a:chExt cx="384" cy="0"/>
              </a:xfrm>
            </p:grpSpPr>
            <p:sp>
              <p:nvSpPr>
                <p:cNvPr id="339019" name="Line 75"/>
                <p:cNvSpPr>
                  <a:spLocks noChangeShapeType="1"/>
                </p:cNvSpPr>
                <p:nvPr/>
              </p:nvSpPr>
              <p:spPr bwMode="auto">
                <a:xfrm>
                  <a:off x="2448" y="2208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339020" name="Line 76"/>
                <p:cNvSpPr>
                  <a:spLocks noChangeShapeType="1"/>
                </p:cNvSpPr>
                <p:nvPr/>
              </p:nvSpPr>
              <p:spPr bwMode="auto">
                <a:xfrm>
                  <a:off x="2256" y="2208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grpSp>
            <p:nvGrpSpPr>
              <p:cNvPr id="339021" name="Group 77"/>
              <p:cNvGrpSpPr>
                <a:grpSpLocks/>
              </p:cNvGrpSpPr>
              <p:nvPr/>
            </p:nvGrpSpPr>
            <p:grpSpPr bwMode="auto">
              <a:xfrm>
                <a:off x="2688" y="2496"/>
                <a:ext cx="384" cy="0"/>
                <a:chOff x="2256" y="2208"/>
                <a:chExt cx="384" cy="0"/>
              </a:xfrm>
            </p:grpSpPr>
            <p:sp>
              <p:nvSpPr>
                <p:cNvPr id="339022" name="Line 78"/>
                <p:cNvSpPr>
                  <a:spLocks noChangeShapeType="1"/>
                </p:cNvSpPr>
                <p:nvPr/>
              </p:nvSpPr>
              <p:spPr bwMode="auto">
                <a:xfrm>
                  <a:off x="2448" y="2208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339023" name="Line 79"/>
                <p:cNvSpPr>
                  <a:spLocks noChangeShapeType="1"/>
                </p:cNvSpPr>
                <p:nvPr/>
              </p:nvSpPr>
              <p:spPr bwMode="auto">
                <a:xfrm>
                  <a:off x="2256" y="2208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grpSp>
            <p:nvGrpSpPr>
              <p:cNvPr id="339024" name="Group 80"/>
              <p:cNvGrpSpPr>
                <a:grpSpLocks/>
              </p:cNvGrpSpPr>
              <p:nvPr/>
            </p:nvGrpSpPr>
            <p:grpSpPr bwMode="auto">
              <a:xfrm>
                <a:off x="3072" y="2496"/>
                <a:ext cx="384" cy="0"/>
                <a:chOff x="2256" y="2208"/>
                <a:chExt cx="384" cy="0"/>
              </a:xfrm>
            </p:grpSpPr>
            <p:sp>
              <p:nvSpPr>
                <p:cNvPr id="339025" name="Line 81"/>
                <p:cNvSpPr>
                  <a:spLocks noChangeShapeType="1"/>
                </p:cNvSpPr>
                <p:nvPr/>
              </p:nvSpPr>
              <p:spPr bwMode="auto">
                <a:xfrm>
                  <a:off x="2448" y="2208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339026" name="Line 82"/>
                <p:cNvSpPr>
                  <a:spLocks noChangeShapeType="1"/>
                </p:cNvSpPr>
                <p:nvPr/>
              </p:nvSpPr>
              <p:spPr bwMode="auto">
                <a:xfrm>
                  <a:off x="2256" y="2208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sp>
            <p:nvSpPr>
              <p:cNvPr id="339027" name="Line 83"/>
              <p:cNvSpPr>
                <a:spLocks noChangeShapeType="1"/>
              </p:cNvSpPr>
              <p:nvPr/>
            </p:nvSpPr>
            <p:spPr bwMode="auto">
              <a:xfrm>
                <a:off x="3696" y="2352"/>
                <a:ext cx="192" cy="0"/>
              </a:xfrm>
              <a:prstGeom prst="line">
                <a:avLst/>
              </a:prstGeom>
              <a:noFill/>
              <a:ln w="25400">
                <a:solidFill>
                  <a:srgbClr val="FF0033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339028" name="Text Box 84"/>
            <p:cNvSpPr txBox="1">
              <a:spLocks noChangeArrowheads="1"/>
            </p:cNvSpPr>
            <p:nvPr/>
          </p:nvSpPr>
          <p:spPr bwMode="auto">
            <a:xfrm>
              <a:off x="2544" y="2064"/>
              <a:ext cx="1355" cy="231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tabLst>
                  <a:tab pos="623888" algn="l"/>
                  <a:tab pos="1200150" algn="l"/>
                  <a:tab pos="1827213" algn="l"/>
                </a:tabLst>
              </a:pPr>
              <a:r>
                <a:rPr lang="en-US"/>
                <a:t>1	2	3	4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3443-DDDB-4DAB-95A5-060686C6FAFA}" type="slidenum">
              <a:rPr lang="en-US"/>
              <a:pPr/>
              <a:t>21</a:t>
            </a:fld>
            <a:endParaRPr lang="en-US"/>
          </a:p>
        </p:txBody>
      </p:sp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accent2"/>
                </a:solidFill>
              </a:rPr>
              <a:t>Building the same circuit with D flip-flops</a:t>
            </a:r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686800" cy="2230438"/>
          </a:xfrm>
        </p:spPr>
        <p:txBody>
          <a:bodyPr/>
          <a:lstStyle/>
          <a:p>
            <a:r>
              <a:rPr lang="en-US"/>
              <a:t>What if you want to build the circuit using D flip-flops instead?</a:t>
            </a:r>
            <a:endParaRPr lang="tr-TR"/>
          </a:p>
          <a:p>
            <a:endParaRPr lang="en-US" sz="1000"/>
          </a:p>
          <a:p>
            <a:r>
              <a:rPr lang="en-US"/>
              <a:t>We already have the state table and state assignments, so we can just </a:t>
            </a:r>
            <a:endParaRPr lang="tr-TR"/>
          </a:p>
          <a:p>
            <a:pPr>
              <a:buFontTx/>
              <a:buNone/>
            </a:pPr>
            <a:r>
              <a:rPr lang="tr-TR"/>
              <a:t>	</a:t>
            </a:r>
            <a:r>
              <a:rPr lang="en-US"/>
              <a:t>start from Step 3, finding the flip-flop input values</a:t>
            </a:r>
            <a:endParaRPr lang="tr-TR"/>
          </a:p>
          <a:p>
            <a:pPr>
              <a:buFontTx/>
              <a:buNone/>
            </a:pPr>
            <a:endParaRPr lang="en-US" sz="1200"/>
          </a:p>
          <a:p>
            <a:r>
              <a:rPr lang="en-US"/>
              <a:t>D flip-flops have only one input, so our table only needs two columns for </a:t>
            </a:r>
            <a:endParaRPr lang="tr-TR"/>
          </a:p>
          <a:p>
            <a:pPr>
              <a:buFontTx/>
              <a:buNone/>
            </a:pPr>
            <a:r>
              <a:rPr lang="tr-TR"/>
              <a:t>	</a:t>
            </a:r>
            <a:r>
              <a:rPr lang="en-US"/>
              <a:t>D</a:t>
            </a:r>
            <a:r>
              <a:rPr lang="en-US" baseline="-25000"/>
              <a:t>1</a:t>
            </a:r>
            <a:r>
              <a:rPr lang="en-US"/>
              <a:t> and D</a:t>
            </a:r>
            <a:r>
              <a:rPr lang="en-US" baseline="-25000"/>
              <a:t>0</a:t>
            </a:r>
            <a:endParaRPr lang="en-US"/>
          </a:p>
        </p:txBody>
      </p:sp>
      <p:graphicFrame>
        <p:nvGraphicFramePr>
          <p:cNvPr id="392192" name="Object 0"/>
          <p:cNvGraphicFramePr>
            <a:graphicFrameLocks noChangeAspect="1"/>
          </p:cNvGraphicFramePr>
          <p:nvPr/>
        </p:nvGraphicFramePr>
        <p:xfrm>
          <a:off x="2051050" y="3213100"/>
          <a:ext cx="5241925" cy="3330575"/>
        </p:xfrm>
        <a:graphic>
          <a:graphicData uri="http://schemas.openxmlformats.org/presentationml/2006/ole">
            <p:oleObj spid="_x0000_s392192" name="Document" r:id="rId3" imgW="5298480" imgH="3365640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4D6F-E8AC-4010-B53C-F914EB52057C}" type="slidenum">
              <a:rPr lang="en-US"/>
              <a:pPr/>
              <a:t>22</a:t>
            </a:fld>
            <a:endParaRPr lang="en-US"/>
          </a:p>
        </p:txBody>
      </p:sp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accent2"/>
                </a:solidFill>
              </a:rPr>
              <a:t>D flip-flop input values (Step 3)</a:t>
            </a:r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4895850" cy="2087563"/>
          </a:xfrm>
        </p:spPr>
        <p:txBody>
          <a:bodyPr/>
          <a:lstStyle/>
          <a:p>
            <a:pPr>
              <a:tabLst>
                <a:tab pos="1370013" algn="l"/>
              </a:tabLst>
            </a:pPr>
            <a:r>
              <a:rPr lang="en-US"/>
              <a:t>The D excitation table is pretty boring; set the D input to whatever the next state should be</a:t>
            </a:r>
            <a:endParaRPr lang="tr-TR"/>
          </a:p>
          <a:p>
            <a:pPr>
              <a:tabLst>
                <a:tab pos="1370013" algn="l"/>
              </a:tabLst>
            </a:pPr>
            <a:endParaRPr lang="en-US" sz="1000"/>
          </a:p>
          <a:p>
            <a:pPr>
              <a:tabLst>
                <a:tab pos="1370013" algn="l"/>
              </a:tabLst>
            </a:pPr>
            <a:r>
              <a:rPr lang="en-US"/>
              <a:t>You don’t even need to show separate columns for D</a:t>
            </a:r>
            <a:r>
              <a:rPr lang="en-US" baseline="-25000"/>
              <a:t>1</a:t>
            </a:r>
            <a:r>
              <a:rPr lang="en-US"/>
              <a:t> and D</a:t>
            </a:r>
            <a:r>
              <a:rPr lang="en-US" baseline="-25000"/>
              <a:t>0</a:t>
            </a:r>
            <a:r>
              <a:rPr lang="en-US"/>
              <a:t>; you can just use the Next State columns</a:t>
            </a:r>
          </a:p>
        </p:txBody>
      </p:sp>
      <p:graphicFrame>
        <p:nvGraphicFramePr>
          <p:cNvPr id="393216" name="Object 0"/>
          <p:cNvGraphicFramePr>
            <a:graphicFrameLocks noChangeAspect="1"/>
          </p:cNvGraphicFramePr>
          <p:nvPr/>
        </p:nvGraphicFramePr>
        <p:xfrm>
          <a:off x="2051050" y="3213100"/>
          <a:ext cx="5224463" cy="3363913"/>
        </p:xfrm>
        <a:graphic>
          <a:graphicData uri="http://schemas.openxmlformats.org/presentationml/2006/ole">
            <p:oleObj spid="_x0000_s393216" name="Document" r:id="rId3" imgW="5231880" imgH="3365640" progId="Word.Document.8">
              <p:embed/>
            </p:oleObj>
          </a:graphicData>
        </a:graphic>
      </p:graphicFrame>
      <p:graphicFrame>
        <p:nvGraphicFramePr>
          <p:cNvPr id="393217" name="Object 1"/>
          <p:cNvGraphicFramePr>
            <a:graphicFrameLocks noChangeAspect="1"/>
          </p:cNvGraphicFramePr>
          <p:nvPr/>
        </p:nvGraphicFramePr>
        <p:xfrm>
          <a:off x="5292725" y="1125538"/>
          <a:ext cx="3679825" cy="1682750"/>
        </p:xfrm>
        <a:graphic>
          <a:graphicData uri="http://schemas.openxmlformats.org/presentationml/2006/ole">
            <p:oleObj spid="_x0000_s393217" name="Document" r:id="rId4" imgW="3686760" imgH="1683000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BA4EA-97BA-40EC-8B5B-A9CC90F1EDB7}" type="slidenum">
              <a:rPr lang="en-US"/>
              <a:pPr/>
              <a:t>23</a:t>
            </a:fld>
            <a:endParaRPr lang="en-US"/>
          </a:p>
        </p:txBody>
      </p:sp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accent2"/>
                </a:solidFill>
              </a:rPr>
              <a:t>Finding equations (Step 4)</a:t>
            </a:r>
          </a:p>
        </p:txBody>
      </p:sp>
      <p:graphicFrame>
        <p:nvGraphicFramePr>
          <p:cNvPr id="394240" name="Object 0"/>
          <p:cNvGraphicFramePr>
            <a:graphicFrameLocks noChangeAspect="1"/>
          </p:cNvGraphicFramePr>
          <p:nvPr/>
        </p:nvGraphicFramePr>
        <p:xfrm>
          <a:off x="1871663" y="1233488"/>
          <a:ext cx="5335587" cy="3379787"/>
        </p:xfrm>
        <a:graphic>
          <a:graphicData uri="http://schemas.openxmlformats.org/presentationml/2006/ole">
            <p:oleObj spid="_x0000_s394240" name="Document" r:id="rId3" imgW="5346000" imgH="3379680" progId="Word.Document.8">
              <p:embed/>
            </p:oleObj>
          </a:graphicData>
        </a:graphic>
      </p:graphicFrame>
      <p:graphicFrame>
        <p:nvGraphicFramePr>
          <p:cNvPr id="335879" name="Group 7"/>
          <p:cNvGraphicFramePr>
            <a:graphicFrameLocks noGrp="1"/>
          </p:cNvGraphicFramePr>
          <p:nvPr/>
        </p:nvGraphicFramePr>
        <p:xfrm>
          <a:off x="395288" y="4724400"/>
          <a:ext cx="2627312" cy="1341120"/>
        </p:xfrm>
        <a:graphic>
          <a:graphicData uri="http://schemas.openxmlformats.org/drawingml/2006/table">
            <a:tbl>
              <a:tblPr/>
              <a:tblGrid>
                <a:gridCol w="438150"/>
                <a:gridCol w="438150"/>
                <a:gridCol w="438150"/>
                <a:gridCol w="436562"/>
                <a:gridCol w="439738"/>
                <a:gridCol w="436562"/>
              </a:tblGrid>
              <a:tr h="301625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D</a:t>
                      </a:r>
                      <a:r>
                        <a:rPr kumimoji="0" lang="tr-TR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endParaRPr kumimoji="0" lang="en-US" sz="16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Q</a:t>
                      </a:r>
                      <a:r>
                        <a:rPr kumimoji="0" lang="tr-TR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Q</a:t>
                      </a:r>
                      <a:r>
                        <a:rPr kumimoji="0" lang="tr-TR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84163"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575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tr-T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X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5913" name="Rectangle 41"/>
          <p:cNvSpPr>
            <a:spLocks noChangeArrowheads="1"/>
          </p:cNvSpPr>
          <p:nvPr/>
        </p:nvSpPr>
        <p:spPr bwMode="auto">
          <a:xfrm>
            <a:off x="1798638" y="5408613"/>
            <a:ext cx="215900" cy="288925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5914" name="Rectangle 42"/>
          <p:cNvSpPr>
            <a:spLocks noChangeArrowheads="1"/>
          </p:cNvSpPr>
          <p:nvPr/>
        </p:nvSpPr>
        <p:spPr bwMode="auto">
          <a:xfrm>
            <a:off x="2698750" y="5408613"/>
            <a:ext cx="215900" cy="288925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5916" name="Text Box 44"/>
          <p:cNvSpPr txBox="1">
            <a:spLocks noChangeArrowheads="1"/>
          </p:cNvSpPr>
          <p:nvPr/>
        </p:nvSpPr>
        <p:spPr bwMode="auto">
          <a:xfrm>
            <a:off x="395288" y="6261100"/>
            <a:ext cx="2808287" cy="366713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80000"/>
              </a:spcBef>
              <a:buSzPct val="125000"/>
            </a:pPr>
            <a:r>
              <a:rPr lang="en-US"/>
              <a:t>D</a:t>
            </a:r>
            <a:r>
              <a:rPr lang="en-US" baseline="-25000"/>
              <a:t>1</a:t>
            </a:r>
            <a:r>
              <a:rPr lang="en-US"/>
              <a:t> = Q</a:t>
            </a:r>
            <a:r>
              <a:rPr lang="en-US" baseline="-25000"/>
              <a:t>1</a:t>
            </a:r>
            <a:r>
              <a:rPr lang="en-US"/>
              <a:t> Q</a:t>
            </a:r>
            <a:r>
              <a:rPr lang="en-US" baseline="-25000"/>
              <a:t>0</a:t>
            </a:r>
            <a:r>
              <a:rPr lang="en-US"/>
              <a:t>’ X’ + Q</a:t>
            </a:r>
            <a:r>
              <a:rPr lang="en-US" baseline="-25000"/>
              <a:t>1</a:t>
            </a:r>
            <a:r>
              <a:rPr lang="en-US"/>
              <a:t>’ Q</a:t>
            </a:r>
            <a:r>
              <a:rPr lang="en-US" baseline="-25000"/>
              <a:t>0</a:t>
            </a:r>
            <a:r>
              <a:rPr lang="en-US"/>
              <a:t> X’</a:t>
            </a:r>
          </a:p>
        </p:txBody>
      </p:sp>
      <p:graphicFrame>
        <p:nvGraphicFramePr>
          <p:cNvPr id="335917" name="Group 45"/>
          <p:cNvGraphicFramePr>
            <a:graphicFrameLocks noGrp="1"/>
          </p:cNvGraphicFramePr>
          <p:nvPr/>
        </p:nvGraphicFramePr>
        <p:xfrm>
          <a:off x="3168650" y="4718050"/>
          <a:ext cx="2627313" cy="1341120"/>
        </p:xfrm>
        <a:graphic>
          <a:graphicData uri="http://schemas.openxmlformats.org/drawingml/2006/table">
            <a:tbl>
              <a:tblPr/>
              <a:tblGrid>
                <a:gridCol w="438150"/>
                <a:gridCol w="438150"/>
                <a:gridCol w="438150"/>
                <a:gridCol w="436563"/>
                <a:gridCol w="439737"/>
                <a:gridCol w="436563"/>
              </a:tblGrid>
              <a:tr h="301625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D</a:t>
                      </a:r>
                      <a:r>
                        <a:rPr kumimoji="0" lang="tr-TR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  <a:endParaRPr kumimoji="0" lang="en-US" sz="16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Q</a:t>
                      </a:r>
                      <a:r>
                        <a:rPr kumimoji="0" lang="tr-TR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Q</a:t>
                      </a:r>
                      <a:r>
                        <a:rPr kumimoji="0" lang="tr-TR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84163"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575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tr-T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X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5951" name="Rectangle 79"/>
          <p:cNvSpPr>
            <a:spLocks noChangeArrowheads="1"/>
          </p:cNvSpPr>
          <p:nvPr/>
        </p:nvSpPr>
        <p:spPr bwMode="auto">
          <a:xfrm>
            <a:off x="3671888" y="5768975"/>
            <a:ext cx="2016125" cy="215900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5952" name="Rectangle 80"/>
          <p:cNvSpPr>
            <a:spLocks noChangeArrowheads="1"/>
          </p:cNvSpPr>
          <p:nvPr/>
        </p:nvSpPr>
        <p:spPr bwMode="auto">
          <a:xfrm>
            <a:off x="5435600" y="5408613"/>
            <a:ext cx="288925" cy="612775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5953" name="Text Box 81"/>
          <p:cNvSpPr txBox="1">
            <a:spLocks noChangeArrowheads="1"/>
          </p:cNvSpPr>
          <p:nvPr/>
        </p:nvSpPr>
        <p:spPr bwMode="auto">
          <a:xfrm>
            <a:off x="3910013" y="6237288"/>
            <a:ext cx="1778000" cy="366712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SzPct val="125000"/>
            </a:pPr>
            <a:r>
              <a:rPr lang="en-US"/>
              <a:t>D</a:t>
            </a:r>
            <a:r>
              <a:rPr lang="en-US" baseline="-25000"/>
              <a:t>0</a:t>
            </a:r>
            <a:r>
              <a:rPr lang="en-US"/>
              <a:t> = X + Q</a:t>
            </a:r>
            <a:r>
              <a:rPr lang="en-US" baseline="-25000"/>
              <a:t>1</a:t>
            </a:r>
            <a:r>
              <a:rPr lang="en-US"/>
              <a:t> Q</a:t>
            </a:r>
            <a:r>
              <a:rPr lang="en-US" baseline="-25000"/>
              <a:t>0</a:t>
            </a:r>
            <a:r>
              <a:rPr lang="en-US"/>
              <a:t>’</a:t>
            </a:r>
          </a:p>
        </p:txBody>
      </p:sp>
      <p:graphicFrame>
        <p:nvGraphicFramePr>
          <p:cNvPr id="335991" name="Group 119"/>
          <p:cNvGraphicFramePr>
            <a:graphicFrameLocks noGrp="1"/>
          </p:cNvGraphicFramePr>
          <p:nvPr/>
        </p:nvGraphicFramePr>
        <p:xfrm>
          <a:off x="5795963" y="4724400"/>
          <a:ext cx="2627312" cy="1369378"/>
        </p:xfrm>
        <a:graphic>
          <a:graphicData uri="http://schemas.openxmlformats.org/drawingml/2006/table">
            <a:tbl>
              <a:tblPr/>
              <a:tblGrid>
                <a:gridCol w="438150"/>
                <a:gridCol w="438150"/>
                <a:gridCol w="438150"/>
                <a:gridCol w="436562"/>
                <a:gridCol w="439738"/>
                <a:gridCol w="436562"/>
              </a:tblGrid>
              <a:tr h="301625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Z</a:t>
                      </a:r>
                      <a:endParaRPr kumimoji="0" lang="en-US" sz="16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Q</a:t>
                      </a:r>
                      <a:r>
                        <a:rPr kumimoji="0" lang="tr-TR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Q</a:t>
                      </a:r>
                      <a:r>
                        <a:rPr kumimoji="0" lang="tr-TR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84163"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575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tr-T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X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53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5989" name="Text Box 117"/>
          <p:cNvSpPr txBox="1">
            <a:spLocks noChangeArrowheads="1"/>
          </p:cNvSpPr>
          <p:nvPr/>
        </p:nvSpPr>
        <p:spPr bwMode="auto">
          <a:xfrm>
            <a:off x="6638925" y="6302375"/>
            <a:ext cx="1317625" cy="366713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tr-TR" sz="1600"/>
              <a:t>Z</a:t>
            </a:r>
            <a:r>
              <a:rPr lang="tr-TR" sz="1600" baseline="-25000"/>
              <a:t> </a:t>
            </a:r>
            <a:r>
              <a:rPr lang="tr-TR"/>
              <a:t>= </a:t>
            </a:r>
            <a:r>
              <a:rPr lang="tr-TR" sz="1600"/>
              <a:t>X Q</a:t>
            </a:r>
            <a:r>
              <a:rPr lang="tr-TR" sz="1600" baseline="-25000"/>
              <a:t>1 </a:t>
            </a:r>
            <a:r>
              <a:rPr lang="tr-TR" sz="1600"/>
              <a:t>Q</a:t>
            </a:r>
            <a:r>
              <a:rPr lang="tr-TR" sz="1600" baseline="-25000"/>
              <a:t>0</a:t>
            </a:r>
            <a:endParaRPr lang="en-US" sz="1600" baseline="-25000"/>
          </a:p>
        </p:txBody>
      </p:sp>
      <p:sp>
        <p:nvSpPr>
          <p:cNvPr id="335990" name="Rectangle 118"/>
          <p:cNvSpPr>
            <a:spLocks noChangeArrowheads="1"/>
          </p:cNvSpPr>
          <p:nvPr/>
        </p:nvSpPr>
        <p:spPr bwMode="auto">
          <a:xfrm>
            <a:off x="7632700" y="5770563"/>
            <a:ext cx="252413" cy="250825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522AB-1704-4A01-95D6-1633D636A93A}" type="slidenum">
              <a:rPr lang="en-US"/>
              <a:pPr/>
              <a:t>24</a:t>
            </a:fld>
            <a:endParaRPr lang="en-US"/>
          </a:p>
        </p:txBody>
      </p:sp>
      <p:sp>
        <p:nvSpPr>
          <p:cNvPr id="3368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accent2"/>
                </a:solidFill>
              </a:rPr>
              <a:t>Building the circuit (Step 5)</a:t>
            </a:r>
          </a:p>
        </p:txBody>
      </p:sp>
      <p:graphicFrame>
        <p:nvGraphicFramePr>
          <p:cNvPr id="395264" name="Object 1024"/>
          <p:cNvGraphicFramePr>
            <a:graphicFrameLocks noChangeAspect="1"/>
          </p:cNvGraphicFramePr>
          <p:nvPr/>
        </p:nvGraphicFramePr>
        <p:xfrm>
          <a:off x="1676400" y="1828800"/>
          <a:ext cx="5707063" cy="2886075"/>
        </p:xfrm>
        <a:graphic>
          <a:graphicData uri="http://schemas.openxmlformats.org/presentationml/2006/ole">
            <p:oleObj spid="_x0000_s395264" name="Bitmap Image" r:id="rId3" imgW="5706272" imgH="2886478" progId="Paint.Picture">
              <p:embed/>
            </p:oleObj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742F5-FBF5-4A29-9B6B-9F753831F61F}" type="slidenum">
              <a:rPr lang="en-US"/>
              <a:pPr/>
              <a:t>25</a:t>
            </a:fld>
            <a:endParaRPr lang="en-US"/>
          </a:p>
        </p:txBody>
      </p:sp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accent2"/>
                </a:solidFill>
              </a:rPr>
              <a:t>Sequence recognizer</a:t>
            </a:r>
            <a:r>
              <a:rPr lang="tr-TR">
                <a:solidFill>
                  <a:schemeClr val="accent2"/>
                </a:solidFill>
              </a:rPr>
              <a:t> (Moore)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686800" cy="50419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825625" algn="l"/>
                <a:tab pos="2971800" algn="l"/>
                <a:tab pos="3146425" algn="l"/>
                <a:tab pos="3311525" algn="l"/>
                <a:tab pos="3486150" algn="l"/>
                <a:tab pos="3660775" algn="l"/>
                <a:tab pos="3827463" algn="l"/>
                <a:tab pos="4002088" algn="l"/>
                <a:tab pos="4168775" algn="l"/>
                <a:tab pos="4343400" algn="l"/>
                <a:tab pos="4518025" algn="l"/>
                <a:tab pos="4683125" algn="l"/>
                <a:tab pos="4859338" algn="l"/>
                <a:tab pos="5033963" algn="l"/>
                <a:tab pos="5199063" algn="l"/>
                <a:tab pos="5373688" algn="l"/>
                <a:tab pos="5540375" algn="l"/>
                <a:tab pos="5715000" algn="l"/>
                <a:tab pos="5889625" algn="l"/>
              </a:tabLst>
            </a:pPr>
            <a:r>
              <a:rPr lang="en-US"/>
              <a:t>A </a:t>
            </a:r>
            <a:r>
              <a:rPr lang="en-US">
                <a:solidFill>
                  <a:srgbClr val="FF0033"/>
                </a:solidFill>
              </a:rPr>
              <a:t>sequence recognizer</a:t>
            </a:r>
            <a:r>
              <a:rPr lang="en-US"/>
              <a:t> is a special kind of sequential circuit that looks </a:t>
            </a:r>
            <a:endParaRPr lang="tr-TR"/>
          </a:p>
          <a:p>
            <a:pPr>
              <a:lnSpc>
                <a:spcPct val="90000"/>
              </a:lnSpc>
              <a:buFontTx/>
              <a:buNone/>
              <a:tabLst>
                <a:tab pos="1825625" algn="l"/>
                <a:tab pos="2971800" algn="l"/>
                <a:tab pos="3146425" algn="l"/>
                <a:tab pos="3311525" algn="l"/>
                <a:tab pos="3486150" algn="l"/>
                <a:tab pos="3660775" algn="l"/>
                <a:tab pos="3827463" algn="l"/>
                <a:tab pos="4002088" algn="l"/>
                <a:tab pos="4168775" algn="l"/>
                <a:tab pos="4343400" algn="l"/>
                <a:tab pos="4518025" algn="l"/>
                <a:tab pos="4683125" algn="l"/>
                <a:tab pos="4859338" algn="l"/>
                <a:tab pos="5033963" algn="l"/>
                <a:tab pos="5199063" algn="l"/>
                <a:tab pos="5373688" algn="l"/>
                <a:tab pos="5540375" algn="l"/>
                <a:tab pos="5715000" algn="l"/>
                <a:tab pos="5889625" algn="l"/>
              </a:tabLst>
            </a:pPr>
            <a:r>
              <a:rPr lang="tr-TR"/>
              <a:t>	</a:t>
            </a:r>
            <a:r>
              <a:rPr lang="en-US"/>
              <a:t>for a special bit pattern in some input</a:t>
            </a:r>
            <a:endParaRPr lang="tr-TR"/>
          </a:p>
          <a:p>
            <a:pPr>
              <a:lnSpc>
                <a:spcPct val="90000"/>
              </a:lnSpc>
              <a:buFontTx/>
              <a:buNone/>
              <a:tabLst>
                <a:tab pos="1825625" algn="l"/>
                <a:tab pos="2971800" algn="l"/>
                <a:tab pos="3146425" algn="l"/>
                <a:tab pos="3311525" algn="l"/>
                <a:tab pos="3486150" algn="l"/>
                <a:tab pos="3660775" algn="l"/>
                <a:tab pos="3827463" algn="l"/>
                <a:tab pos="4002088" algn="l"/>
                <a:tab pos="4168775" algn="l"/>
                <a:tab pos="4343400" algn="l"/>
                <a:tab pos="4518025" algn="l"/>
                <a:tab pos="4683125" algn="l"/>
                <a:tab pos="4859338" algn="l"/>
                <a:tab pos="5033963" algn="l"/>
                <a:tab pos="5199063" algn="l"/>
                <a:tab pos="5373688" algn="l"/>
                <a:tab pos="5540375" algn="l"/>
                <a:tab pos="5715000" algn="l"/>
                <a:tab pos="5889625" algn="l"/>
              </a:tabLst>
            </a:pPr>
            <a:endParaRPr lang="en-US" sz="1000"/>
          </a:p>
          <a:p>
            <a:pPr>
              <a:lnSpc>
                <a:spcPct val="90000"/>
              </a:lnSpc>
              <a:tabLst>
                <a:tab pos="1825625" algn="l"/>
                <a:tab pos="2971800" algn="l"/>
                <a:tab pos="3146425" algn="l"/>
                <a:tab pos="3311525" algn="l"/>
                <a:tab pos="3486150" algn="l"/>
                <a:tab pos="3660775" algn="l"/>
                <a:tab pos="3827463" algn="l"/>
                <a:tab pos="4002088" algn="l"/>
                <a:tab pos="4168775" algn="l"/>
                <a:tab pos="4343400" algn="l"/>
                <a:tab pos="4518025" algn="l"/>
                <a:tab pos="4683125" algn="l"/>
                <a:tab pos="4859338" algn="l"/>
                <a:tab pos="5033963" algn="l"/>
                <a:tab pos="5199063" algn="l"/>
                <a:tab pos="5373688" algn="l"/>
                <a:tab pos="5540375" algn="l"/>
                <a:tab pos="5715000" algn="l"/>
                <a:tab pos="5889625" algn="l"/>
              </a:tabLst>
            </a:pPr>
            <a:r>
              <a:rPr lang="en-US"/>
              <a:t>The recognizer circuit has only one input, X</a:t>
            </a:r>
            <a:endParaRPr lang="tr-TR"/>
          </a:p>
          <a:p>
            <a:pPr>
              <a:lnSpc>
                <a:spcPct val="90000"/>
              </a:lnSpc>
              <a:tabLst>
                <a:tab pos="1825625" algn="l"/>
                <a:tab pos="2971800" algn="l"/>
                <a:tab pos="3146425" algn="l"/>
                <a:tab pos="3311525" algn="l"/>
                <a:tab pos="3486150" algn="l"/>
                <a:tab pos="3660775" algn="l"/>
                <a:tab pos="3827463" algn="l"/>
                <a:tab pos="4002088" algn="l"/>
                <a:tab pos="4168775" algn="l"/>
                <a:tab pos="4343400" algn="l"/>
                <a:tab pos="4518025" algn="l"/>
                <a:tab pos="4683125" algn="l"/>
                <a:tab pos="4859338" algn="l"/>
                <a:tab pos="5033963" algn="l"/>
                <a:tab pos="5199063" algn="l"/>
                <a:tab pos="5373688" algn="l"/>
                <a:tab pos="5540375" algn="l"/>
                <a:tab pos="5715000" algn="l"/>
                <a:tab pos="5889625" algn="l"/>
              </a:tabLst>
            </a:pPr>
            <a:endParaRPr lang="en-US" sz="800"/>
          </a:p>
          <a:p>
            <a:pPr lvl="1">
              <a:lnSpc>
                <a:spcPct val="90000"/>
              </a:lnSpc>
              <a:tabLst>
                <a:tab pos="1825625" algn="l"/>
                <a:tab pos="2971800" algn="l"/>
                <a:tab pos="3146425" algn="l"/>
                <a:tab pos="3311525" algn="l"/>
                <a:tab pos="3486150" algn="l"/>
                <a:tab pos="3660775" algn="l"/>
                <a:tab pos="3827463" algn="l"/>
                <a:tab pos="4002088" algn="l"/>
                <a:tab pos="4168775" algn="l"/>
                <a:tab pos="4343400" algn="l"/>
                <a:tab pos="4518025" algn="l"/>
                <a:tab pos="4683125" algn="l"/>
                <a:tab pos="4859338" algn="l"/>
                <a:tab pos="5033963" algn="l"/>
                <a:tab pos="5199063" algn="l"/>
                <a:tab pos="5373688" algn="l"/>
                <a:tab pos="5540375" algn="l"/>
                <a:tab pos="5715000" algn="l"/>
                <a:tab pos="5889625" algn="l"/>
              </a:tabLst>
            </a:pPr>
            <a:r>
              <a:rPr lang="en-US"/>
              <a:t>One bit of input is supplied on every clock cycle</a:t>
            </a:r>
            <a:endParaRPr lang="tr-TR"/>
          </a:p>
          <a:p>
            <a:pPr lvl="1">
              <a:lnSpc>
                <a:spcPct val="90000"/>
              </a:lnSpc>
              <a:tabLst>
                <a:tab pos="1825625" algn="l"/>
                <a:tab pos="2971800" algn="l"/>
                <a:tab pos="3146425" algn="l"/>
                <a:tab pos="3311525" algn="l"/>
                <a:tab pos="3486150" algn="l"/>
                <a:tab pos="3660775" algn="l"/>
                <a:tab pos="3827463" algn="l"/>
                <a:tab pos="4002088" algn="l"/>
                <a:tab pos="4168775" algn="l"/>
                <a:tab pos="4343400" algn="l"/>
                <a:tab pos="4518025" algn="l"/>
                <a:tab pos="4683125" algn="l"/>
                <a:tab pos="4859338" algn="l"/>
                <a:tab pos="5033963" algn="l"/>
                <a:tab pos="5199063" algn="l"/>
                <a:tab pos="5373688" algn="l"/>
                <a:tab pos="5540375" algn="l"/>
                <a:tab pos="5715000" algn="l"/>
                <a:tab pos="5889625" algn="l"/>
              </a:tabLst>
            </a:pPr>
            <a:r>
              <a:rPr lang="en-US"/>
              <a:t>This is an easy way to permit arbitrarily long input sequences</a:t>
            </a:r>
            <a:endParaRPr lang="tr-TR"/>
          </a:p>
          <a:p>
            <a:pPr lvl="1">
              <a:lnSpc>
                <a:spcPct val="90000"/>
              </a:lnSpc>
              <a:tabLst>
                <a:tab pos="1825625" algn="l"/>
                <a:tab pos="2971800" algn="l"/>
                <a:tab pos="3146425" algn="l"/>
                <a:tab pos="3311525" algn="l"/>
                <a:tab pos="3486150" algn="l"/>
                <a:tab pos="3660775" algn="l"/>
                <a:tab pos="3827463" algn="l"/>
                <a:tab pos="4002088" algn="l"/>
                <a:tab pos="4168775" algn="l"/>
                <a:tab pos="4343400" algn="l"/>
                <a:tab pos="4518025" algn="l"/>
                <a:tab pos="4683125" algn="l"/>
                <a:tab pos="4859338" algn="l"/>
                <a:tab pos="5033963" algn="l"/>
                <a:tab pos="5199063" algn="l"/>
                <a:tab pos="5373688" algn="l"/>
                <a:tab pos="5540375" algn="l"/>
                <a:tab pos="5715000" algn="l"/>
                <a:tab pos="5889625" algn="l"/>
              </a:tabLst>
            </a:pPr>
            <a:endParaRPr lang="en-US" sz="1000"/>
          </a:p>
          <a:p>
            <a:pPr>
              <a:lnSpc>
                <a:spcPct val="90000"/>
              </a:lnSpc>
              <a:tabLst>
                <a:tab pos="1825625" algn="l"/>
                <a:tab pos="2971800" algn="l"/>
                <a:tab pos="3146425" algn="l"/>
                <a:tab pos="3311525" algn="l"/>
                <a:tab pos="3486150" algn="l"/>
                <a:tab pos="3660775" algn="l"/>
                <a:tab pos="3827463" algn="l"/>
                <a:tab pos="4002088" algn="l"/>
                <a:tab pos="4168775" algn="l"/>
                <a:tab pos="4343400" algn="l"/>
                <a:tab pos="4518025" algn="l"/>
                <a:tab pos="4683125" algn="l"/>
                <a:tab pos="4859338" algn="l"/>
                <a:tab pos="5033963" algn="l"/>
                <a:tab pos="5199063" algn="l"/>
                <a:tab pos="5373688" algn="l"/>
                <a:tab pos="5540375" algn="l"/>
                <a:tab pos="5715000" algn="l"/>
                <a:tab pos="5889625" algn="l"/>
              </a:tabLst>
            </a:pPr>
            <a:r>
              <a:rPr lang="en-US"/>
              <a:t>There is one output, Z, which is 1 when the desired pattern is found</a:t>
            </a:r>
            <a:endParaRPr lang="tr-TR"/>
          </a:p>
          <a:p>
            <a:pPr>
              <a:lnSpc>
                <a:spcPct val="90000"/>
              </a:lnSpc>
              <a:tabLst>
                <a:tab pos="1825625" algn="l"/>
                <a:tab pos="2971800" algn="l"/>
                <a:tab pos="3146425" algn="l"/>
                <a:tab pos="3311525" algn="l"/>
                <a:tab pos="3486150" algn="l"/>
                <a:tab pos="3660775" algn="l"/>
                <a:tab pos="3827463" algn="l"/>
                <a:tab pos="4002088" algn="l"/>
                <a:tab pos="4168775" algn="l"/>
                <a:tab pos="4343400" algn="l"/>
                <a:tab pos="4518025" algn="l"/>
                <a:tab pos="4683125" algn="l"/>
                <a:tab pos="4859338" algn="l"/>
                <a:tab pos="5033963" algn="l"/>
                <a:tab pos="5199063" algn="l"/>
                <a:tab pos="5373688" algn="l"/>
                <a:tab pos="5540375" algn="l"/>
                <a:tab pos="5715000" algn="l"/>
                <a:tab pos="5889625" algn="l"/>
              </a:tabLst>
            </a:pPr>
            <a:endParaRPr lang="en-US" sz="1200"/>
          </a:p>
          <a:p>
            <a:pPr>
              <a:lnSpc>
                <a:spcPct val="90000"/>
              </a:lnSpc>
              <a:tabLst>
                <a:tab pos="1825625" algn="l"/>
                <a:tab pos="2971800" algn="l"/>
                <a:tab pos="3146425" algn="l"/>
                <a:tab pos="3311525" algn="l"/>
                <a:tab pos="3486150" algn="l"/>
                <a:tab pos="3660775" algn="l"/>
                <a:tab pos="3827463" algn="l"/>
                <a:tab pos="4002088" algn="l"/>
                <a:tab pos="4168775" algn="l"/>
                <a:tab pos="4343400" algn="l"/>
                <a:tab pos="4518025" algn="l"/>
                <a:tab pos="4683125" algn="l"/>
                <a:tab pos="4859338" algn="l"/>
                <a:tab pos="5033963" algn="l"/>
                <a:tab pos="5199063" algn="l"/>
                <a:tab pos="5373688" algn="l"/>
                <a:tab pos="5540375" algn="l"/>
                <a:tab pos="5715000" algn="l"/>
                <a:tab pos="5889625" algn="l"/>
              </a:tabLst>
            </a:pPr>
            <a:r>
              <a:rPr lang="en-US"/>
              <a:t>Our example will detect the bit pattern “1001”:</a:t>
            </a:r>
          </a:p>
          <a:p>
            <a:pPr>
              <a:lnSpc>
                <a:spcPct val="90000"/>
              </a:lnSpc>
              <a:spcBef>
                <a:spcPct val="80000"/>
              </a:spcBef>
              <a:buFontTx/>
              <a:buNone/>
              <a:tabLst>
                <a:tab pos="1825625" algn="l"/>
                <a:tab pos="2971800" algn="l"/>
                <a:tab pos="3146425" algn="l"/>
                <a:tab pos="3311525" algn="l"/>
                <a:tab pos="3486150" algn="l"/>
                <a:tab pos="3660775" algn="l"/>
                <a:tab pos="3827463" algn="l"/>
                <a:tab pos="4002088" algn="l"/>
                <a:tab pos="4168775" algn="l"/>
                <a:tab pos="4343400" algn="l"/>
                <a:tab pos="4518025" algn="l"/>
                <a:tab pos="4683125" algn="l"/>
                <a:tab pos="4859338" algn="l"/>
                <a:tab pos="5033963" algn="l"/>
                <a:tab pos="5199063" algn="l"/>
                <a:tab pos="5373688" algn="l"/>
                <a:tab pos="5540375" algn="l"/>
                <a:tab pos="5715000" algn="l"/>
                <a:tab pos="5889625" algn="l"/>
              </a:tabLst>
            </a:pPr>
            <a:r>
              <a:rPr lang="en-US"/>
              <a:t>	</a:t>
            </a:r>
            <a:r>
              <a:rPr lang="tr-TR"/>
              <a:t>	</a:t>
            </a:r>
            <a:r>
              <a:rPr lang="en-US"/>
              <a:t>Inputs:	1	1	</a:t>
            </a:r>
            <a:r>
              <a:rPr lang="en-US">
                <a:solidFill>
                  <a:srgbClr val="3333FF"/>
                </a:solidFill>
              </a:rPr>
              <a:t>1	0	0	1</a:t>
            </a:r>
            <a:r>
              <a:rPr lang="en-US"/>
              <a:t>	1	0	</a:t>
            </a:r>
            <a:r>
              <a:rPr lang="en-US">
                <a:solidFill>
                  <a:srgbClr val="3333FF"/>
                </a:solidFill>
              </a:rPr>
              <a:t>1	0	0	1	0	0	1	</a:t>
            </a:r>
            <a:r>
              <a:rPr lang="en-US"/>
              <a:t>1	0	… </a:t>
            </a:r>
          </a:p>
          <a:p>
            <a:pPr>
              <a:lnSpc>
                <a:spcPct val="90000"/>
              </a:lnSpc>
              <a:spcAft>
                <a:spcPct val="60000"/>
              </a:spcAft>
              <a:buFontTx/>
              <a:buNone/>
              <a:tabLst>
                <a:tab pos="1825625" algn="l"/>
                <a:tab pos="2971800" algn="l"/>
                <a:tab pos="3146425" algn="l"/>
                <a:tab pos="3311525" algn="l"/>
                <a:tab pos="3486150" algn="l"/>
                <a:tab pos="3660775" algn="l"/>
                <a:tab pos="3827463" algn="l"/>
                <a:tab pos="4002088" algn="l"/>
                <a:tab pos="4168775" algn="l"/>
                <a:tab pos="4343400" algn="l"/>
                <a:tab pos="4518025" algn="l"/>
                <a:tab pos="4683125" algn="l"/>
                <a:tab pos="4859338" algn="l"/>
                <a:tab pos="5033963" algn="l"/>
                <a:tab pos="5199063" algn="l"/>
                <a:tab pos="5373688" algn="l"/>
                <a:tab pos="5540375" algn="l"/>
                <a:tab pos="5715000" algn="l"/>
                <a:tab pos="5889625" algn="l"/>
              </a:tabLst>
            </a:pPr>
            <a:r>
              <a:rPr lang="en-US"/>
              <a:t>		Outputs:	0	0	0	0	0	</a:t>
            </a:r>
            <a:r>
              <a:rPr lang="en-US">
                <a:solidFill>
                  <a:srgbClr val="3333FF"/>
                </a:solidFill>
              </a:rPr>
              <a:t>1	</a:t>
            </a:r>
            <a:r>
              <a:rPr lang="en-US"/>
              <a:t>0	0	0	0	0	</a:t>
            </a:r>
            <a:r>
              <a:rPr lang="en-US">
                <a:solidFill>
                  <a:srgbClr val="3333FF"/>
                </a:solidFill>
              </a:rPr>
              <a:t>1	</a:t>
            </a:r>
            <a:r>
              <a:rPr lang="en-US"/>
              <a:t>0	0	</a:t>
            </a:r>
            <a:r>
              <a:rPr lang="en-US">
                <a:solidFill>
                  <a:srgbClr val="3333FF"/>
                </a:solidFill>
              </a:rPr>
              <a:t>1	</a:t>
            </a:r>
            <a:r>
              <a:rPr lang="en-US"/>
              <a:t>0	0	… </a:t>
            </a:r>
          </a:p>
          <a:p>
            <a:pPr>
              <a:lnSpc>
                <a:spcPct val="90000"/>
              </a:lnSpc>
              <a:tabLst>
                <a:tab pos="1825625" algn="l"/>
                <a:tab pos="2971800" algn="l"/>
                <a:tab pos="3146425" algn="l"/>
                <a:tab pos="3311525" algn="l"/>
                <a:tab pos="3486150" algn="l"/>
                <a:tab pos="3660775" algn="l"/>
                <a:tab pos="3827463" algn="l"/>
                <a:tab pos="4002088" algn="l"/>
                <a:tab pos="4168775" algn="l"/>
                <a:tab pos="4343400" algn="l"/>
                <a:tab pos="4518025" algn="l"/>
                <a:tab pos="4683125" algn="l"/>
                <a:tab pos="4859338" algn="l"/>
                <a:tab pos="5033963" algn="l"/>
                <a:tab pos="5199063" algn="l"/>
                <a:tab pos="5373688" algn="l"/>
                <a:tab pos="5540375" algn="l"/>
                <a:tab pos="5715000" algn="l"/>
                <a:tab pos="5889625" algn="l"/>
              </a:tabLst>
            </a:pPr>
            <a:r>
              <a:rPr lang="tr-TR"/>
              <a:t>A</a:t>
            </a:r>
            <a:r>
              <a:rPr lang="en-US"/>
              <a:t> sequential circuit</a:t>
            </a:r>
            <a:r>
              <a:rPr lang="tr-TR"/>
              <a:t> is required</a:t>
            </a:r>
            <a:r>
              <a:rPr lang="en-US"/>
              <a:t> because the circuit has to “remember” </a:t>
            </a:r>
            <a:endParaRPr lang="tr-TR"/>
          </a:p>
          <a:p>
            <a:pPr>
              <a:lnSpc>
                <a:spcPct val="90000"/>
              </a:lnSpc>
              <a:buFontTx/>
              <a:buNone/>
              <a:tabLst>
                <a:tab pos="1825625" algn="l"/>
                <a:tab pos="2971800" algn="l"/>
                <a:tab pos="3146425" algn="l"/>
                <a:tab pos="3311525" algn="l"/>
                <a:tab pos="3486150" algn="l"/>
                <a:tab pos="3660775" algn="l"/>
                <a:tab pos="3827463" algn="l"/>
                <a:tab pos="4002088" algn="l"/>
                <a:tab pos="4168775" algn="l"/>
                <a:tab pos="4343400" algn="l"/>
                <a:tab pos="4518025" algn="l"/>
                <a:tab pos="4683125" algn="l"/>
                <a:tab pos="4859338" algn="l"/>
                <a:tab pos="5033963" algn="l"/>
                <a:tab pos="5199063" algn="l"/>
                <a:tab pos="5373688" algn="l"/>
                <a:tab pos="5540375" algn="l"/>
                <a:tab pos="5715000" algn="l"/>
                <a:tab pos="5889625" algn="l"/>
              </a:tabLst>
            </a:pPr>
            <a:r>
              <a:rPr lang="tr-TR"/>
              <a:t>	</a:t>
            </a:r>
            <a:r>
              <a:rPr lang="en-US"/>
              <a:t>the inputs from previous clock cycles, in order to determine whether </a:t>
            </a:r>
            <a:endParaRPr lang="tr-TR"/>
          </a:p>
          <a:p>
            <a:pPr>
              <a:lnSpc>
                <a:spcPct val="90000"/>
              </a:lnSpc>
              <a:buFontTx/>
              <a:buNone/>
              <a:tabLst>
                <a:tab pos="1825625" algn="l"/>
                <a:tab pos="2971800" algn="l"/>
                <a:tab pos="3146425" algn="l"/>
                <a:tab pos="3311525" algn="l"/>
                <a:tab pos="3486150" algn="l"/>
                <a:tab pos="3660775" algn="l"/>
                <a:tab pos="3827463" algn="l"/>
                <a:tab pos="4002088" algn="l"/>
                <a:tab pos="4168775" algn="l"/>
                <a:tab pos="4343400" algn="l"/>
                <a:tab pos="4518025" algn="l"/>
                <a:tab pos="4683125" algn="l"/>
                <a:tab pos="4859338" algn="l"/>
                <a:tab pos="5033963" algn="l"/>
                <a:tab pos="5199063" algn="l"/>
                <a:tab pos="5373688" algn="l"/>
                <a:tab pos="5540375" algn="l"/>
                <a:tab pos="5715000" algn="l"/>
                <a:tab pos="5889625" algn="l"/>
              </a:tabLst>
            </a:pPr>
            <a:r>
              <a:rPr lang="tr-TR"/>
              <a:t>	</a:t>
            </a:r>
            <a:r>
              <a:rPr lang="en-US"/>
              <a:t>or not a match was found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6ADD-0832-4EC0-809C-8BD0FA14875A}" type="slidenum">
              <a:rPr lang="en-US"/>
              <a:pPr/>
              <a:t>26</a:t>
            </a:fld>
            <a:endParaRPr lang="en-US"/>
          </a:p>
        </p:txBody>
      </p:sp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>
                <a:solidFill>
                  <a:schemeClr val="accent2"/>
                </a:solidFill>
              </a:rPr>
              <a:t>Moore</a:t>
            </a:r>
            <a:r>
              <a:rPr lang="en-US">
                <a:solidFill>
                  <a:schemeClr val="accent2"/>
                </a:solidFill>
              </a:rPr>
              <a:t> state </a:t>
            </a:r>
            <a:r>
              <a:rPr lang="tr-TR">
                <a:solidFill>
                  <a:schemeClr val="accent2"/>
                </a:solidFill>
              </a:rPr>
              <a:t>diagram &amp; table</a:t>
            </a:r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385027" name="Group 3"/>
          <p:cNvGrpSpPr>
            <a:grpSpLocks/>
          </p:cNvGrpSpPr>
          <p:nvPr/>
        </p:nvGrpSpPr>
        <p:grpSpPr bwMode="auto">
          <a:xfrm>
            <a:off x="1447800" y="838200"/>
            <a:ext cx="6551613" cy="2381250"/>
            <a:chOff x="912" y="528"/>
            <a:chExt cx="4127" cy="1500"/>
          </a:xfrm>
        </p:grpSpPr>
        <p:sp>
          <p:nvSpPr>
            <p:cNvPr id="385028" name="Text Box 4"/>
            <p:cNvSpPr txBox="1">
              <a:spLocks noChangeArrowheads="1"/>
            </p:cNvSpPr>
            <p:nvPr/>
          </p:nvSpPr>
          <p:spPr bwMode="auto">
            <a:xfrm>
              <a:off x="975" y="1203"/>
              <a:ext cx="383" cy="231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  <a:r>
                <a:rPr lang="tr-TR"/>
                <a:t>/0</a:t>
              </a:r>
              <a:endParaRPr lang="en-US"/>
            </a:p>
          </p:txBody>
        </p:sp>
        <p:sp>
          <p:nvSpPr>
            <p:cNvPr id="385029" name="Oval 5"/>
            <p:cNvSpPr>
              <a:spLocks noChangeArrowheads="1"/>
            </p:cNvSpPr>
            <p:nvPr/>
          </p:nvSpPr>
          <p:spPr bwMode="auto">
            <a:xfrm>
              <a:off x="993" y="1152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85030" name="Text Box 6"/>
            <p:cNvSpPr txBox="1">
              <a:spLocks noChangeArrowheads="1"/>
            </p:cNvSpPr>
            <p:nvPr/>
          </p:nvSpPr>
          <p:spPr bwMode="auto">
            <a:xfrm>
              <a:off x="1927" y="1211"/>
              <a:ext cx="369" cy="231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  <a:r>
                <a:rPr lang="tr-TR"/>
                <a:t>/0</a:t>
              </a:r>
              <a:endParaRPr lang="en-US"/>
            </a:p>
          </p:txBody>
        </p:sp>
        <p:sp>
          <p:nvSpPr>
            <p:cNvPr id="385031" name="Oval 7"/>
            <p:cNvSpPr>
              <a:spLocks noChangeArrowheads="1"/>
            </p:cNvSpPr>
            <p:nvPr/>
          </p:nvSpPr>
          <p:spPr bwMode="auto">
            <a:xfrm>
              <a:off x="1933" y="1152"/>
              <a:ext cx="336" cy="34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85032" name="Text Box 8"/>
            <p:cNvSpPr txBox="1">
              <a:spLocks noChangeArrowheads="1"/>
            </p:cNvSpPr>
            <p:nvPr/>
          </p:nvSpPr>
          <p:spPr bwMode="auto">
            <a:xfrm>
              <a:off x="2878" y="1209"/>
              <a:ext cx="365" cy="231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C</a:t>
              </a:r>
              <a:r>
                <a:rPr lang="tr-TR"/>
                <a:t>/0</a:t>
              </a:r>
              <a:endParaRPr lang="en-US"/>
            </a:p>
          </p:txBody>
        </p:sp>
        <p:sp>
          <p:nvSpPr>
            <p:cNvPr id="385033" name="Oval 9"/>
            <p:cNvSpPr>
              <a:spLocks noChangeArrowheads="1"/>
            </p:cNvSpPr>
            <p:nvPr/>
          </p:nvSpPr>
          <p:spPr bwMode="auto">
            <a:xfrm>
              <a:off x="2880" y="1152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85034" name="Text Box 10"/>
            <p:cNvSpPr txBox="1">
              <a:spLocks noChangeArrowheads="1"/>
            </p:cNvSpPr>
            <p:nvPr/>
          </p:nvSpPr>
          <p:spPr bwMode="auto">
            <a:xfrm>
              <a:off x="3787" y="1209"/>
              <a:ext cx="382" cy="231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D</a:t>
              </a:r>
              <a:r>
                <a:rPr lang="tr-TR"/>
                <a:t>/0</a:t>
              </a:r>
              <a:endParaRPr lang="en-US"/>
            </a:p>
          </p:txBody>
        </p:sp>
        <p:sp>
          <p:nvSpPr>
            <p:cNvPr id="385035" name="Oval 11"/>
            <p:cNvSpPr>
              <a:spLocks noChangeArrowheads="1"/>
            </p:cNvSpPr>
            <p:nvPr/>
          </p:nvSpPr>
          <p:spPr bwMode="auto">
            <a:xfrm>
              <a:off x="3791" y="1152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85036" name="Line 12"/>
            <p:cNvSpPr>
              <a:spLocks noChangeShapeType="1"/>
            </p:cNvSpPr>
            <p:nvPr/>
          </p:nvSpPr>
          <p:spPr bwMode="auto">
            <a:xfrm>
              <a:off x="1344" y="1321"/>
              <a:ext cx="583" cy="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85037" name="Text Box 13"/>
            <p:cNvSpPr txBox="1">
              <a:spLocks noChangeArrowheads="1"/>
            </p:cNvSpPr>
            <p:nvPr/>
          </p:nvSpPr>
          <p:spPr bwMode="auto">
            <a:xfrm>
              <a:off x="1542" y="1104"/>
              <a:ext cx="181" cy="231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3333FF"/>
                  </a:solidFill>
                </a:rPr>
                <a:t>1</a:t>
              </a:r>
            </a:p>
          </p:txBody>
        </p:sp>
        <p:sp>
          <p:nvSpPr>
            <p:cNvPr id="385038" name="Line 14"/>
            <p:cNvSpPr>
              <a:spLocks noChangeShapeType="1"/>
            </p:cNvSpPr>
            <p:nvPr/>
          </p:nvSpPr>
          <p:spPr bwMode="auto">
            <a:xfrm>
              <a:off x="2267" y="1321"/>
              <a:ext cx="613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85039" name="Text Box 15"/>
            <p:cNvSpPr txBox="1">
              <a:spLocks noChangeArrowheads="1"/>
            </p:cNvSpPr>
            <p:nvPr/>
          </p:nvSpPr>
          <p:spPr bwMode="auto">
            <a:xfrm>
              <a:off x="2494" y="1104"/>
              <a:ext cx="204" cy="231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33"/>
                  </a:solidFill>
                </a:rPr>
                <a:t>0</a:t>
              </a:r>
            </a:p>
          </p:txBody>
        </p:sp>
        <p:sp>
          <p:nvSpPr>
            <p:cNvPr id="385040" name="Line 16"/>
            <p:cNvSpPr>
              <a:spLocks noChangeShapeType="1"/>
            </p:cNvSpPr>
            <p:nvPr/>
          </p:nvSpPr>
          <p:spPr bwMode="auto">
            <a:xfrm>
              <a:off x="3221" y="1321"/>
              <a:ext cx="589" cy="0"/>
            </a:xfrm>
            <a:prstGeom prst="line">
              <a:avLst/>
            </a:prstGeom>
            <a:noFill/>
            <a:ln w="38100">
              <a:solidFill>
                <a:srgbClr val="3366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85041" name="Text Box 17"/>
            <p:cNvSpPr txBox="1">
              <a:spLocks noChangeArrowheads="1"/>
            </p:cNvSpPr>
            <p:nvPr/>
          </p:nvSpPr>
          <p:spPr bwMode="auto">
            <a:xfrm>
              <a:off x="3424" y="1104"/>
              <a:ext cx="204" cy="231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336600"/>
                  </a:solidFill>
                </a:rPr>
                <a:t>0</a:t>
              </a:r>
            </a:p>
          </p:txBody>
        </p:sp>
        <p:sp>
          <p:nvSpPr>
            <p:cNvPr id="385042" name="Freeform 18"/>
            <p:cNvSpPr>
              <a:spLocks/>
            </p:cNvSpPr>
            <p:nvPr/>
          </p:nvSpPr>
          <p:spPr bwMode="auto">
            <a:xfrm>
              <a:off x="1080" y="704"/>
              <a:ext cx="2911" cy="448"/>
            </a:xfrm>
            <a:custGeom>
              <a:avLst/>
              <a:gdLst/>
              <a:ahLst/>
              <a:cxnLst>
                <a:cxn ang="0">
                  <a:pos x="3576" y="280"/>
                </a:cxn>
                <a:cxn ang="0">
                  <a:pos x="3096" y="40"/>
                </a:cxn>
                <a:cxn ang="0">
                  <a:pos x="504" y="40"/>
                </a:cxn>
                <a:cxn ang="0">
                  <a:pos x="72" y="280"/>
                </a:cxn>
              </a:cxnLst>
              <a:rect l="0" t="0" r="r" b="b"/>
              <a:pathLst>
                <a:path w="3608" h="280">
                  <a:moveTo>
                    <a:pt x="3576" y="280"/>
                  </a:moveTo>
                  <a:cubicBezTo>
                    <a:pt x="3592" y="180"/>
                    <a:pt x="3608" y="80"/>
                    <a:pt x="3096" y="40"/>
                  </a:cubicBezTo>
                  <a:cubicBezTo>
                    <a:pt x="2584" y="0"/>
                    <a:pt x="1008" y="0"/>
                    <a:pt x="504" y="40"/>
                  </a:cubicBezTo>
                  <a:cubicBezTo>
                    <a:pt x="0" y="80"/>
                    <a:pt x="36" y="180"/>
                    <a:pt x="72" y="280"/>
                  </a:cubicBezTo>
                </a:path>
              </a:pathLst>
            </a:custGeom>
            <a:noFill/>
            <a:ln w="38100" cap="flat" cmpd="sng">
              <a:solidFill>
                <a:srgbClr val="FF33CC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85043" name="Text Box 19"/>
            <p:cNvSpPr txBox="1">
              <a:spLocks noChangeArrowheads="1"/>
            </p:cNvSpPr>
            <p:nvPr/>
          </p:nvSpPr>
          <p:spPr bwMode="auto">
            <a:xfrm>
              <a:off x="2540" y="528"/>
              <a:ext cx="204" cy="231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CC"/>
                  </a:solidFill>
                </a:rPr>
                <a:t>0</a:t>
              </a:r>
            </a:p>
          </p:txBody>
        </p:sp>
        <p:sp>
          <p:nvSpPr>
            <p:cNvPr id="385044" name="Freeform 20"/>
            <p:cNvSpPr>
              <a:spLocks/>
            </p:cNvSpPr>
            <p:nvPr/>
          </p:nvSpPr>
          <p:spPr bwMode="auto">
            <a:xfrm flipV="1">
              <a:off x="912" y="1440"/>
              <a:ext cx="544" cy="280"/>
            </a:xfrm>
            <a:custGeom>
              <a:avLst/>
              <a:gdLst/>
              <a:ahLst/>
              <a:cxnLst>
                <a:cxn ang="0">
                  <a:pos x="392" y="280"/>
                </a:cxn>
                <a:cxn ang="0">
                  <a:pos x="488" y="40"/>
                </a:cxn>
                <a:cxn ang="0">
                  <a:pos x="56" y="40"/>
                </a:cxn>
                <a:cxn ang="0">
                  <a:pos x="152" y="280"/>
                </a:cxn>
              </a:cxnLst>
              <a:rect l="0" t="0" r="r" b="b"/>
              <a:pathLst>
                <a:path w="544" h="280">
                  <a:moveTo>
                    <a:pt x="392" y="280"/>
                  </a:moveTo>
                  <a:cubicBezTo>
                    <a:pt x="468" y="180"/>
                    <a:pt x="544" y="80"/>
                    <a:pt x="488" y="40"/>
                  </a:cubicBezTo>
                  <a:cubicBezTo>
                    <a:pt x="432" y="0"/>
                    <a:pt x="112" y="0"/>
                    <a:pt x="56" y="40"/>
                  </a:cubicBezTo>
                  <a:cubicBezTo>
                    <a:pt x="0" y="80"/>
                    <a:pt x="136" y="240"/>
                    <a:pt x="152" y="280"/>
                  </a:cubicBezTo>
                </a:path>
              </a:pathLst>
            </a:custGeom>
            <a:noFill/>
            <a:ln w="38100" cap="flat" cmpd="sng">
              <a:solidFill>
                <a:srgbClr val="3333FF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85045" name="Text Box 21"/>
            <p:cNvSpPr txBox="1">
              <a:spLocks noChangeArrowheads="1"/>
            </p:cNvSpPr>
            <p:nvPr/>
          </p:nvSpPr>
          <p:spPr bwMode="auto">
            <a:xfrm>
              <a:off x="1088" y="1706"/>
              <a:ext cx="204" cy="231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3333FF"/>
                  </a:solidFill>
                </a:rPr>
                <a:t>0</a:t>
              </a:r>
            </a:p>
          </p:txBody>
        </p:sp>
        <p:sp>
          <p:nvSpPr>
            <p:cNvPr id="385046" name="Freeform 22"/>
            <p:cNvSpPr>
              <a:spLocks/>
            </p:cNvSpPr>
            <p:nvPr/>
          </p:nvSpPr>
          <p:spPr bwMode="auto">
            <a:xfrm>
              <a:off x="1837" y="912"/>
              <a:ext cx="544" cy="280"/>
            </a:xfrm>
            <a:custGeom>
              <a:avLst/>
              <a:gdLst/>
              <a:ahLst/>
              <a:cxnLst>
                <a:cxn ang="0">
                  <a:pos x="392" y="280"/>
                </a:cxn>
                <a:cxn ang="0">
                  <a:pos x="488" y="40"/>
                </a:cxn>
                <a:cxn ang="0">
                  <a:pos x="56" y="40"/>
                </a:cxn>
                <a:cxn ang="0">
                  <a:pos x="152" y="280"/>
                </a:cxn>
              </a:cxnLst>
              <a:rect l="0" t="0" r="r" b="b"/>
              <a:pathLst>
                <a:path w="544" h="280">
                  <a:moveTo>
                    <a:pt x="392" y="280"/>
                  </a:moveTo>
                  <a:cubicBezTo>
                    <a:pt x="468" y="180"/>
                    <a:pt x="544" y="80"/>
                    <a:pt x="488" y="40"/>
                  </a:cubicBezTo>
                  <a:cubicBezTo>
                    <a:pt x="432" y="0"/>
                    <a:pt x="112" y="0"/>
                    <a:pt x="56" y="40"/>
                  </a:cubicBezTo>
                  <a:cubicBezTo>
                    <a:pt x="0" y="80"/>
                    <a:pt x="136" y="240"/>
                    <a:pt x="152" y="280"/>
                  </a:cubicBezTo>
                </a:path>
              </a:pathLst>
            </a:custGeom>
            <a:noFill/>
            <a:ln w="38100" cap="flat" cmpd="sng">
              <a:solidFill>
                <a:srgbClr val="FF0033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85047" name="Text Box 23"/>
            <p:cNvSpPr txBox="1">
              <a:spLocks noChangeArrowheads="1"/>
            </p:cNvSpPr>
            <p:nvPr/>
          </p:nvSpPr>
          <p:spPr bwMode="auto">
            <a:xfrm>
              <a:off x="2041" y="720"/>
              <a:ext cx="181" cy="231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33"/>
                  </a:solidFill>
                </a:rPr>
                <a:t>1</a:t>
              </a:r>
            </a:p>
          </p:txBody>
        </p:sp>
        <p:sp>
          <p:nvSpPr>
            <p:cNvPr id="385048" name="Freeform 24"/>
            <p:cNvSpPr>
              <a:spLocks/>
            </p:cNvSpPr>
            <p:nvPr/>
          </p:nvSpPr>
          <p:spPr bwMode="auto">
            <a:xfrm>
              <a:off x="2077" y="1480"/>
              <a:ext cx="984" cy="176"/>
            </a:xfrm>
            <a:custGeom>
              <a:avLst/>
              <a:gdLst/>
              <a:ahLst/>
              <a:cxnLst>
                <a:cxn ang="0">
                  <a:pos x="1200" y="0"/>
                </a:cxn>
                <a:cxn ang="0">
                  <a:pos x="1056" y="144"/>
                </a:cxn>
                <a:cxn ang="0">
                  <a:pos x="192" y="144"/>
                </a:cxn>
                <a:cxn ang="0">
                  <a:pos x="0" y="0"/>
                </a:cxn>
              </a:cxnLst>
              <a:rect l="0" t="0" r="r" b="b"/>
              <a:pathLst>
                <a:path w="1224" h="168">
                  <a:moveTo>
                    <a:pt x="1200" y="0"/>
                  </a:moveTo>
                  <a:cubicBezTo>
                    <a:pt x="1212" y="60"/>
                    <a:pt x="1224" y="120"/>
                    <a:pt x="1056" y="144"/>
                  </a:cubicBezTo>
                  <a:cubicBezTo>
                    <a:pt x="888" y="168"/>
                    <a:pt x="368" y="168"/>
                    <a:pt x="192" y="144"/>
                  </a:cubicBezTo>
                  <a:cubicBezTo>
                    <a:pt x="16" y="120"/>
                    <a:pt x="32" y="24"/>
                    <a:pt x="0" y="0"/>
                  </a:cubicBezTo>
                </a:path>
              </a:pathLst>
            </a:custGeom>
            <a:noFill/>
            <a:ln w="38100" cap="flat" cmpd="sng">
              <a:solidFill>
                <a:srgbClr val="3366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85049" name="Text Box 25"/>
            <p:cNvSpPr txBox="1">
              <a:spLocks noChangeArrowheads="1"/>
            </p:cNvSpPr>
            <p:nvPr/>
          </p:nvSpPr>
          <p:spPr bwMode="auto">
            <a:xfrm>
              <a:off x="2517" y="1440"/>
              <a:ext cx="181" cy="231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336600"/>
                  </a:solidFill>
                </a:rPr>
                <a:t>1</a:t>
              </a:r>
            </a:p>
          </p:txBody>
        </p:sp>
        <p:sp>
          <p:nvSpPr>
            <p:cNvPr id="385050" name="Text Box 26"/>
            <p:cNvSpPr txBox="1">
              <a:spLocks noChangeArrowheads="1"/>
            </p:cNvSpPr>
            <p:nvPr/>
          </p:nvSpPr>
          <p:spPr bwMode="auto">
            <a:xfrm>
              <a:off x="4694" y="1201"/>
              <a:ext cx="345" cy="231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tr-TR"/>
                <a:t>E/1</a:t>
              </a:r>
              <a:endParaRPr lang="en-US"/>
            </a:p>
          </p:txBody>
        </p:sp>
        <p:sp>
          <p:nvSpPr>
            <p:cNvPr id="385051" name="Oval 27"/>
            <p:cNvSpPr>
              <a:spLocks noChangeArrowheads="1"/>
            </p:cNvSpPr>
            <p:nvPr/>
          </p:nvSpPr>
          <p:spPr bwMode="auto">
            <a:xfrm>
              <a:off x="4699" y="1144"/>
              <a:ext cx="336" cy="33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85052" name="Line 28"/>
            <p:cNvSpPr>
              <a:spLocks noChangeShapeType="1"/>
            </p:cNvSpPr>
            <p:nvPr/>
          </p:nvSpPr>
          <p:spPr bwMode="auto">
            <a:xfrm>
              <a:off x="4127" y="1321"/>
              <a:ext cx="589" cy="0"/>
            </a:xfrm>
            <a:prstGeom prst="line">
              <a:avLst/>
            </a:prstGeom>
            <a:noFill/>
            <a:ln w="38100">
              <a:solidFill>
                <a:srgbClr val="FF33CC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85053" name="Text Box 29"/>
            <p:cNvSpPr txBox="1">
              <a:spLocks noChangeArrowheads="1"/>
            </p:cNvSpPr>
            <p:nvPr/>
          </p:nvSpPr>
          <p:spPr bwMode="auto">
            <a:xfrm>
              <a:off x="4309" y="1094"/>
              <a:ext cx="181" cy="231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tr-TR">
                  <a:solidFill>
                    <a:srgbClr val="FF33CC"/>
                  </a:solidFill>
                </a:rPr>
                <a:t>1</a:t>
              </a:r>
              <a:endParaRPr lang="en-US">
                <a:solidFill>
                  <a:srgbClr val="FF33CC"/>
                </a:solidFill>
              </a:endParaRPr>
            </a:p>
          </p:txBody>
        </p:sp>
        <p:sp>
          <p:nvSpPr>
            <p:cNvPr id="385054" name="Freeform 30"/>
            <p:cNvSpPr>
              <a:spLocks/>
            </p:cNvSpPr>
            <p:nvPr/>
          </p:nvSpPr>
          <p:spPr bwMode="auto">
            <a:xfrm>
              <a:off x="3152" y="1457"/>
              <a:ext cx="1701" cy="253"/>
            </a:xfrm>
            <a:custGeom>
              <a:avLst/>
              <a:gdLst/>
              <a:ahLst/>
              <a:cxnLst>
                <a:cxn ang="0">
                  <a:pos x="1701" y="23"/>
                </a:cxn>
                <a:cxn ang="0">
                  <a:pos x="885" y="249"/>
                </a:cxn>
                <a:cxn ang="0">
                  <a:pos x="0" y="0"/>
                </a:cxn>
              </a:cxnLst>
              <a:rect l="0" t="0" r="r" b="b"/>
              <a:pathLst>
                <a:path w="1701" h="253">
                  <a:moveTo>
                    <a:pt x="1701" y="23"/>
                  </a:moveTo>
                  <a:cubicBezTo>
                    <a:pt x="1434" y="138"/>
                    <a:pt x="1168" y="253"/>
                    <a:pt x="885" y="249"/>
                  </a:cubicBezTo>
                  <a:cubicBezTo>
                    <a:pt x="602" y="245"/>
                    <a:pt x="301" y="122"/>
                    <a:pt x="0" y="0"/>
                  </a:cubicBezTo>
                </a:path>
              </a:pathLst>
            </a:custGeom>
            <a:noFill/>
            <a:ln w="25400" cap="flat" cmpd="sng">
              <a:solidFill>
                <a:srgbClr val="FFCC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85055" name="Freeform 31"/>
            <p:cNvSpPr>
              <a:spLocks/>
            </p:cNvSpPr>
            <p:nvPr/>
          </p:nvSpPr>
          <p:spPr bwMode="auto">
            <a:xfrm>
              <a:off x="1754" y="1480"/>
              <a:ext cx="3144" cy="518"/>
            </a:xfrm>
            <a:custGeom>
              <a:avLst/>
              <a:gdLst/>
              <a:ahLst/>
              <a:cxnLst>
                <a:cxn ang="0">
                  <a:pos x="3144" y="22"/>
                </a:cxn>
                <a:cxn ang="0">
                  <a:pos x="2373" y="408"/>
                </a:cxn>
                <a:cxn ang="0">
                  <a:pos x="1126" y="499"/>
                </a:cxn>
                <a:cxn ang="0">
                  <a:pos x="151" y="294"/>
                </a:cxn>
                <a:cxn ang="0">
                  <a:pos x="219" y="0"/>
                </a:cxn>
              </a:cxnLst>
              <a:rect l="0" t="0" r="r" b="b"/>
              <a:pathLst>
                <a:path w="3144" h="518">
                  <a:moveTo>
                    <a:pt x="3144" y="22"/>
                  </a:moveTo>
                  <a:cubicBezTo>
                    <a:pt x="2926" y="175"/>
                    <a:pt x="2709" y="328"/>
                    <a:pt x="2373" y="408"/>
                  </a:cubicBezTo>
                  <a:cubicBezTo>
                    <a:pt x="2037" y="488"/>
                    <a:pt x="1496" y="518"/>
                    <a:pt x="1126" y="499"/>
                  </a:cubicBezTo>
                  <a:cubicBezTo>
                    <a:pt x="756" y="480"/>
                    <a:pt x="302" y="377"/>
                    <a:pt x="151" y="294"/>
                  </a:cubicBezTo>
                  <a:cubicBezTo>
                    <a:pt x="0" y="211"/>
                    <a:pt x="109" y="105"/>
                    <a:pt x="219" y="0"/>
                  </a:cubicBezTo>
                </a:path>
              </a:pathLst>
            </a:custGeom>
            <a:noFill/>
            <a:ln w="25400" cap="flat" cmpd="sng">
              <a:solidFill>
                <a:srgbClr val="FFCC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85056" name="Text Box 32"/>
            <p:cNvSpPr txBox="1">
              <a:spLocks noChangeArrowheads="1"/>
            </p:cNvSpPr>
            <p:nvPr/>
          </p:nvSpPr>
          <p:spPr bwMode="auto">
            <a:xfrm>
              <a:off x="3584" y="1634"/>
              <a:ext cx="204" cy="231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tr-TR">
                  <a:solidFill>
                    <a:srgbClr val="FFCC00"/>
                  </a:solidFill>
                </a:rPr>
                <a:t>0</a:t>
              </a:r>
              <a:endParaRPr lang="en-US">
                <a:solidFill>
                  <a:srgbClr val="FFCC00"/>
                </a:solidFill>
              </a:endParaRPr>
            </a:p>
          </p:txBody>
        </p:sp>
        <p:sp>
          <p:nvSpPr>
            <p:cNvPr id="385057" name="Text Box 33"/>
            <p:cNvSpPr txBox="1">
              <a:spLocks noChangeArrowheads="1"/>
            </p:cNvSpPr>
            <p:nvPr/>
          </p:nvSpPr>
          <p:spPr bwMode="auto">
            <a:xfrm>
              <a:off x="3039" y="1797"/>
              <a:ext cx="181" cy="231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tr-TR">
                  <a:solidFill>
                    <a:srgbClr val="FFCC00"/>
                  </a:solidFill>
                </a:rPr>
                <a:t>1</a:t>
              </a:r>
              <a:endParaRPr lang="en-US">
                <a:solidFill>
                  <a:srgbClr val="FFCC00"/>
                </a:solidFill>
              </a:endParaRPr>
            </a:p>
          </p:txBody>
        </p:sp>
      </p:grpSp>
      <p:grpSp>
        <p:nvGrpSpPr>
          <p:cNvPr id="385058" name="Group 34"/>
          <p:cNvGrpSpPr>
            <a:grpSpLocks/>
          </p:cNvGrpSpPr>
          <p:nvPr/>
        </p:nvGrpSpPr>
        <p:grpSpPr bwMode="auto">
          <a:xfrm>
            <a:off x="358775" y="3465513"/>
            <a:ext cx="3279775" cy="3011487"/>
            <a:chOff x="1699" y="2228"/>
            <a:chExt cx="2066" cy="1897"/>
          </a:xfrm>
        </p:grpSpPr>
        <p:sp>
          <p:nvSpPr>
            <p:cNvPr id="385059" name="AutoShape 35"/>
            <p:cNvSpPr>
              <a:spLocks noChangeAspect="1" noChangeArrowheads="1" noTextEdit="1"/>
            </p:cNvSpPr>
            <p:nvPr/>
          </p:nvSpPr>
          <p:spPr bwMode="auto">
            <a:xfrm>
              <a:off x="1699" y="2228"/>
              <a:ext cx="2066" cy="17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grpSp>
          <p:nvGrpSpPr>
            <p:cNvPr id="385060" name="Group 36"/>
            <p:cNvGrpSpPr>
              <a:grpSpLocks/>
            </p:cNvGrpSpPr>
            <p:nvPr/>
          </p:nvGrpSpPr>
          <p:grpSpPr bwMode="auto">
            <a:xfrm>
              <a:off x="1749" y="2228"/>
              <a:ext cx="1946" cy="1277"/>
              <a:chOff x="1749" y="2228"/>
              <a:chExt cx="1946" cy="1277"/>
            </a:xfrm>
          </p:grpSpPr>
          <p:sp>
            <p:nvSpPr>
              <p:cNvPr id="385061" name="Rectangle 37"/>
              <p:cNvSpPr>
                <a:spLocks noChangeArrowheads="1"/>
              </p:cNvSpPr>
              <p:nvPr/>
            </p:nvSpPr>
            <p:spPr bwMode="auto">
              <a:xfrm>
                <a:off x="1764" y="2244"/>
                <a:ext cx="537" cy="155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062" name="Rectangle 38"/>
              <p:cNvSpPr>
                <a:spLocks noChangeArrowheads="1"/>
              </p:cNvSpPr>
              <p:nvPr/>
            </p:nvSpPr>
            <p:spPr bwMode="auto">
              <a:xfrm>
                <a:off x="1831" y="2243"/>
                <a:ext cx="401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>
                    <a:solidFill>
                      <a:srgbClr val="000000"/>
                    </a:solidFill>
                  </a:rPr>
                  <a:t>Present</a:t>
                </a:r>
                <a:endParaRPr lang="en-US"/>
              </a:p>
            </p:txBody>
          </p:sp>
          <p:sp>
            <p:nvSpPr>
              <p:cNvPr id="385063" name="Rectangle 39"/>
              <p:cNvSpPr>
                <a:spLocks noChangeArrowheads="1"/>
              </p:cNvSpPr>
              <p:nvPr/>
            </p:nvSpPr>
            <p:spPr bwMode="auto">
              <a:xfrm>
                <a:off x="1764" y="2399"/>
                <a:ext cx="537" cy="155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064" name="Rectangle 40"/>
              <p:cNvSpPr>
                <a:spLocks noChangeArrowheads="1"/>
              </p:cNvSpPr>
              <p:nvPr/>
            </p:nvSpPr>
            <p:spPr bwMode="auto">
              <a:xfrm>
                <a:off x="1880" y="2398"/>
                <a:ext cx="30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>
                    <a:solidFill>
                      <a:srgbClr val="010000"/>
                    </a:solidFill>
                  </a:rPr>
                  <a:t>State</a:t>
                </a:r>
                <a:endParaRPr lang="en-US"/>
              </a:p>
            </p:txBody>
          </p:sp>
          <p:sp>
            <p:nvSpPr>
              <p:cNvPr id="385065" name="Rectangle 41"/>
              <p:cNvSpPr>
                <a:spLocks noChangeArrowheads="1"/>
              </p:cNvSpPr>
              <p:nvPr/>
            </p:nvSpPr>
            <p:spPr bwMode="auto">
              <a:xfrm>
                <a:off x="2307" y="2244"/>
                <a:ext cx="421" cy="155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066" name="Rectangle 42"/>
              <p:cNvSpPr>
                <a:spLocks noChangeArrowheads="1"/>
              </p:cNvSpPr>
              <p:nvPr/>
            </p:nvSpPr>
            <p:spPr bwMode="auto">
              <a:xfrm>
                <a:off x="2307" y="2399"/>
                <a:ext cx="421" cy="155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067" name="Rectangle 43"/>
              <p:cNvSpPr>
                <a:spLocks noChangeArrowheads="1"/>
              </p:cNvSpPr>
              <p:nvPr/>
            </p:nvSpPr>
            <p:spPr bwMode="auto">
              <a:xfrm>
                <a:off x="2375" y="2398"/>
                <a:ext cx="291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>
                    <a:solidFill>
                      <a:srgbClr val="010000"/>
                    </a:solidFill>
                  </a:rPr>
                  <a:t>Input</a:t>
                </a:r>
                <a:endParaRPr lang="en-US"/>
              </a:p>
            </p:txBody>
          </p:sp>
          <p:sp>
            <p:nvSpPr>
              <p:cNvPr id="385068" name="Rectangle 44"/>
              <p:cNvSpPr>
                <a:spLocks noChangeArrowheads="1"/>
              </p:cNvSpPr>
              <p:nvPr/>
            </p:nvSpPr>
            <p:spPr bwMode="auto">
              <a:xfrm>
                <a:off x="2743" y="2244"/>
                <a:ext cx="430" cy="155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069" name="Rectangle 45"/>
              <p:cNvSpPr>
                <a:spLocks noChangeArrowheads="1"/>
              </p:cNvSpPr>
              <p:nvPr/>
            </p:nvSpPr>
            <p:spPr bwMode="auto">
              <a:xfrm>
                <a:off x="2821" y="2243"/>
                <a:ext cx="269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>
                    <a:solidFill>
                      <a:srgbClr val="010000"/>
                    </a:solidFill>
                  </a:rPr>
                  <a:t>Next</a:t>
                </a:r>
                <a:endParaRPr lang="en-US"/>
              </a:p>
            </p:txBody>
          </p:sp>
          <p:sp>
            <p:nvSpPr>
              <p:cNvPr id="385070" name="Rectangle 46"/>
              <p:cNvSpPr>
                <a:spLocks noChangeArrowheads="1"/>
              </p:cNvSpPr>
              <p:nvPr/>
            </p:nvSpPr>
            <p:spPr bwMode="auto">
              <a:xfrm>
                <a:off x="2743" y="2399"/>
                <a:ext cx="430" cy="155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071" name="Rectangle 47"/>
              <p:cNvSpPr>
                <a:spLocks noChangeArrowheads="1"/>
              </p:cNvSpPr>
              <p:nvPr/>
            </p:nvSpPr>
            <p:spPr bwMode="auto">
              <a:xfrm>
                <a:off x="2805" y="2398"/>
                <a:ext cx="30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>
                    <a:solidFill>
                      <a:srgbClr val="010000"/>
                    </a:solidFill>
                  </a:rPr>
                  <a:t>State</a:t>
                </a:r>
                <a:endParaRPr lang="en-US"/>
              </a:p>
            </p:txBody>
          </p:sp>
          <p:sp>
            <p:nvSpPr>
              <p:cNvPr id="385072" name="Rectangle 48"/>
              <p:cNvSpPr>
                <a:spLocks noChangeArrowheads="1"/>
              </p:cNvSpPr>
              <p:nvPr/>
            </p:nvSpPr>
            <p:spPr bwMode="auto">
              <a:xfrm>
                <a:off x="3179" y="2244"/>
                <a:ext cx="501" cy="155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073" name="Rectangle 49"/>
              <p:cNvSpPr>
                <a:spLocks noChangeArrowheads="1"/>
              </p:cNvSpPr>
              <p:nvPr/>
            </p:nvSpPr>
            <p:spPr bwMode="auto">
              <a:xfrm>
                <a:off x="3179" y="2399"/>
                <a:ext cx="501" cy="155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074" name="Rectangle 50"/>
              <p:cNvSpPr>
                <a:spLocks noChangeArrowheads="1"/>
              </p:cNvSpPr>
              <p:nvPr/>
            </p:nvSpPr>
            <p:spPr bwMode="auto">
              <a:xfrm>
                <a:off x="3248" y="2398"/>
                <a:ext cx="371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>
                    <a:solidFill>
                      <a:srgbClr val="010000"/>
                    </a:solidFill>
                  </a:rPr>
                  <a:t>Output</a:t>
                </a:r>
                <a:endParaRPr lang="en-US"/>
              </a:p>
            </p:txBody>
          </p:sp>
          <p:sp>
            <p:nvSpPr>
              <p:cNvPr id="385075" name="Rectangle 51"/>
              <p:cNvSpPr>
                <a:spLocks noChangeArrowheads="1"/>
              </p:cNvSpPr>
              <p:nvPr/>
            </p:nvSpPr>
            <p:spPr bwMode="auto">
              <a:xfrm>
                <a:off x="1749" y="2228"/>
                <a:ext cx="15" cy="1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076" name="Line 52"/>
              <p:cNvSpPr>
                <a:spLocks noChangeShapeType="1"/>
              </p:cNvSpPr>
              <p:nvPr/>
            </p:nvSpPr>
            <p:spPr bwMode="auto">
              <a:xfrm>
                <a:off x="1749" y="2228"/>
                <a:ext cx="1" cy="1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077" name="Rectangle 53"/>
              <p:cNvSpPr>
                <a:spLocks noChangeArrowheads="1"/>
              </p:cNvSpPr>
              <p:nvPr/>
            </p:nvSpPr>
            <p:spPr bwMode="auto">
              <a:xfrm>
                <a:off x="1749" y="2228"/>
                <a:ext cx="15" cy="1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078" name="Line 54"/>
              <p:cNvSpPr>
                <a:spLocks noChangeShapeType="1"/>
              </p:cNvSpPr>
              <p:nvPr/>
            </p:nvSpPr>
            <p:spPr bwMode="auto">
              <a:xfrm>
                <a:off x="1749" y="2228"/>
                <a:ext cx="1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079" name="Line 55"/>
              <p:cNvSpPr>
                <a:spLocks noChangeShapeType="1"/>
              </p:cNvSpPr>
              <p:nvPr/>
            </p:nvSpPr>
            <p:spPr bwMode="auto">
              <a:xfrm>
                <a:off x="1749" y="2228"/>
                <a:ext cx="1" cy="1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080" name="Rectangle 56"/>
              <p:cNvSpPr>
                <a:spLocks noChangeArrowheads="1"/>
              </p:cNvSpPr>
              <p:nvPr/>
            </p:nvSpPr>
            <p:spPr bwMode="auto">
              <a:xfrm>
                <a:off x="1764" y="2228"/>
                <a:ext cx="537" cy="1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081" name="Line 57"/>
              <p:cNvSpPr>
                <a:spLocks noChangeShapeType="1"/>
              </p:cNvSpPr>
              <p:nvPr/>
            </p:nvSpPr>
            <p:spPr bwMode="auto">
              <a:xfrm>
                <a:off x="1764" y="2228"/>
                <a:ext cx="53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082" name="Rectangle 58"/>
              <p:cNvSpPr>
                <a:spLocks noChangeArrowheads="1"/>
              </p:cNvSpPr>
              <p:nvPr/>
            </p:nvSpPr>
            <p:spPr bwMode="auto">
              <a:xfrm>
                <a:off x="1764" y="2243"/>
                <a:ext cx="537" cy="1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083" name="Rectangle 59"/>
              <p:cNvSpPr>
                <a:spLocks noChangeArrowheads="1"/>
              </p:cNvSpPr>
              <p:nvPr/>
            </p:nvSpPr>
            <p:spPr bwMode="auto">
              <a:xfrm>
                <a:off x="2307" y="2243"/>
                <a:ext cx="9" cy="1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084" name="Rectangle 60"/>
              <p:cNvSpPr>
                <a:spLocks noChangeArrowheads="1"/>
              </p:cNvSpPr>
              <p:nvPr/>
            </p:nvSpPr>
            <p:spPr bwMode="auto">
              <a:xfrm>
                <a:off x="2301" y="2243"/>
                <a:ext cx="6" cy="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085" name="Line 61"/>
              <p:cNvSpPr>
                <a:spLocks noChangeShapeType="1"/>
              </p:cNvSpPr>
              <p:nvPr/>
            </p:nvSpPr>
            <p:spPr bwMode="auto">
              <a:xfrm>
                <a:off x="2301" y="2243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086" name="Rectangle 62"/>
              <p:cNvSpPr>
                <a:spLocks noChangeArrowheads="1"/>
              </p:cNvSpPr>
              <p:nvPr/>
            </p:nvSpPr>
            <p:spPr bwMode="auto">
              <a:xfrm>
                <a:off x="2301" y="2228"/>
                <a:ext cx="15" cy="1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087" name="Line 63"/>
              <p:cNvSpPr>
                <a:spLocks noChangeShapeType="1"/>
              </p:cNvSpPr>
              <p:nvPr/>
            </p:nvSpPr>
            <p:spPr bwMode="auto">
              <a:xfrm>
                <a:off x="2301" y="2228"/>
                <a:ext cx="1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088" name="Line 64"/>
              <p:cNvSpPr>
                <a:spLocks noChangeShapeType="1"/>
              </p:cNvSpPr>
              <p:nvPr/>
            </p:nvSpPr>
            <p:spPr bwMode="auto">
              <a:xfrm>
                <a:off x="2301" y="2228"/>
                <a:ext cx="1" cy="1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089" name="Rectangle 65"/>
              <p:cNvSpPr>
                <a:spLocks noChangeArrowheads="1"/>
              </p:cNvSpPr>
              <p:nvPr/>
            </p:nvSpPr>
            <p:spPr bwMode="auto">
              <a:xfrm>
                <a:off x="2316" y="2228"/>
                <a:ext cx="412" cy="1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090" name="Line 66"/>
              <p:cNvSpPr>
                <a:spLocks noChangeShapeType="1"/>
              </p:cNvSpPr>
              <p:nvPr/>
            </p:nvSpPr>
            <p:spPr bwMode="auto">
              <a:xfrm>
                <a:off x="2316" y="2228"/>
                <a:ext cx="4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091" name="Rectangle 67"/>
              <p:cNvSpPr>
                <a:spLocks noChangeArrowheads="1"/>
              </p:cNvSpPr>
              <p:nvPr/>
            </p:nvSpPr>
            <p:spPr bwMode="auto">
              <a:xfrm>
                <a:off x="2316" y="2243"/>
                <a:ext cx="412" cy="1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092" name="Rectangle 68"/>
              <p:cNvSpPr>
                <a:spLocks noChangeArrowheads="1"/>
              </p:cNvSpPr>
              <p:nvPr/>
            </p:nvSpPr>
            <p:spPr bwMode="auto">
              <a:xfrm>
                <a:off x="2728" y="2243"/>
                <a:ext cx="15" cy="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093" name="Line 69"/>
              <p:cNvSpPr>
                <a:spLocks noChangeShapeType="1"/>
              </p:cNvSpPr>
              <p:nvPr/>
            </p:nvSpPr>
            <p:spPr bwMode="auto">
              <a:xfrm>
                <a:off x="2728" y="2243"/>
                <a:ext cx="1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094" name="Rectangle 70"/>
              <p:cNvSpPr>
                <a:spLocks noChangeArrowheads="1"/>
              </p:cNvSpPr>
              <p:nvPr/>
            </p:nvSpPr>
            <p:spPr bwMode="auto">
              <a:xfrm>
                <a:off x="2728" y="2228"/>
                <a:ext cx="15" cy="1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095" name="Line 71"/>
              <p:cNvSpPr>
                <a:spLocks noChangeShapeType="1"/>
              </p:cNvSpPr>
              <p:nvPr/>
            </p:nvSpPr>
            <p:spPr bwMode="auto">
              <a:xfrm>
                <a:off x="2728" y="2228"/>
                <a:ext cx="1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096" name="Line 72"/>
              <p:cNvSpPr>
                <a:spLocks noChangeShapeType="1"/>
              </p:cNvSpPr>
              <p:nvPr/>
            </p:nvSpPr>
            <p:spPr bwMode="auto">
              <a:xfrm>
                <a:off x="2728" y="2228"/>
                <a:ext cx="1" cy="1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097" name="Rectangle 73"/>
              <p:cNvSpPr>
                <a:spLocks noChangeArrowheads="1"/>
              </p:cNvSpPr>
              <p:nvPr/>
            </p:nvSpPr>
            <p:spPr bwMode="auto">
              <a:xfrm>
                <a:off x="2743" y="2228"/>
                <a:ext cx="430" cy="1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098" name="Line 74"/>
              <p:cNvSpPr>
                <a:spLocks noChangeShapeType="1"/>
              </p:cNvSpPr>
              <p:nvPr/>
            </p:nvSpPr>
            <p:spPr bwMode="auto">
              <a:xfrm>
                <a:off x="2743" y="2228"/>
                <a:ext cx="43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099" name="Rectangle 75"/>
              <p:cNvSpPr>
                <a:spLocks noChangeArrowheads="1"/>
              </p:cNvSpPr>
              <p:nvPr/>
            </p:nvSpPr>
            <p:spPr bwMode="auto">
              <a:xfrm>
                <a:off x="2743" y="2243"/>
                <a:ext cx="430" cy="1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100" name="Rectangle 76"/>
              <p:cNvSpPr>
                <a:spLocks noChangeArrowheads="1"/>
              </p:cNvSpPr>
              <p:nvPr/>
            </p:nvSpPr>
            <p:spPr bwMode="auto">
              <a:xfrm>
                <a:off x="3179" y="2243"/>
                <a:ext cx="9" cy="1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101" name="Rectangle 77"/>
              <p:cNvSpPr>
                <a:spLocks noChangeArrowheads="1"/>
              </p:cNvSpPr>
              <p:nvPr/>
            </p:nvSpPr>
            <p:spPr bwMode="auto">
              <a:xfrm>
                <a:off x="3173" y="2243"/>
                <a:ext cx="6" cy="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102" name="Line 78"/>
              <p:cNvSpPr>
                <a:spLocks noChangeShapeType="1"/>
              </p:cNvSpPr>
              <p:nvPr/>
            </p:nvSpPr>
            <p:spPr bwMode="auto">
              <a:xfrm>
                <a:off x="3173" y="2243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103" name="Rectangle 79"/>
              <p:cNvSpPr>
                <a:spLocks noChangeArrowheads="1"/>
              </p:cNvSpPr>
              <p:nvPr/>
            </p:nvSpPr>
            <p:spPr bwMode="auto">
              <a:xfrm>
                <a:off x="3173" y="2228"/>
                <a:ext cx="15" cy="1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104" name="Line 80"/>
              <p:cNvSpPr>
                <a:spLocks noChangeShapeType="1"/>
              </p:cNvSpPr>
              <p:nvPr/>
            </p:nvSpPr>
            <p:spPr bwMode="auto">
              <a:xfrm>
                <a:off x="3173" y="2228"/>
                <a:ext cx="1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105" name="Line 81"/>
              <p:cNvSpPr>
                <a:spLocks noChangeShapeType="1"/>
              </p:cNvSpPr>
              <p:nvPr/>
            </p:nvSpPr>
            <p:spPr bwMode="auto">
              <a:xfrm>
                <a:off x="3173" y="2228"/>
                <a:ext cx="1" cy="1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106" name="Rectangle 82"/>
              <p:cNvSpPr>
                <a:spLocks noChangeArrowheads="1"/>
              </p:cNvSpPr>
              <p:nvPr/>
            </p:nvSpPr>
            <p:spPr bwMode="auto">
              <a:xfrm>
                <a:off x="3188" y="2228"/>
                <a:ext cx="492" cy="1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107" name="Line 83"/>
              <p:cNvSpPr>
                <a:spLocks noChangeShapeType="1"/>
              </p:cNvSpPr>
              <p:nvPr/>
            </p:nvSpPr>
            <p:spPr bwMode="auto">
              <a:xfrm>
                <a:off x="3188" y="2228"/>
                <a:ext cx="49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108" name="Rectangle 84"/>
              <p:cNvSpPr>
                <a:spLocks noChangeArrowheads="1"/>
              </p:cNvSpPr>
              <p:nvPr/>
            </p:nvSpPr>
            <p:spPr bwMode="auto">
              <a:xfrm>
                <a:off x="3188" y="2243"/>
                <a:ext cx="492" cy="1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109" name="Rectangle 85"/>
              <p:cNvSpPr>
                <a:spLocks noChangeArrowheads="1"/>
              </p:cNvSpPr>
              <p:nvPr/>
            </p:nvSpPr>
            <p:spPr bwMode="auto">
              <a:xfrm>
                <a:off x="3680" y="2228"/>
                <a:ext cx="15" cy="1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110" name="Line 86"/>
              <p:cNvSpPr>
                <a:spLocks noChangeShapeType="1"/>
              </p:cNvSpPr>
              <p:nvPr/>
            </p:nvSpPr>
            <p:spPr bwMode="auto">
              <a:xfrm>
                <a:off x="3680" y="2228"/>
                <a:ext cx="1" cy="1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111" name="Rectangle 87"/>
              <p:cNvSpPr>
                <a:spLocks noChangeArrowheads="1"/>
              </p:cNvSpPr>
              <p:nvPr/>
            </p:nvSpPr>
            <p:spPr bwMode="auto">
              <a:xfrm>
                <a:off x="3680" y="2228"/>
                <a:ext cx="15" cy="1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112" name="Line 88"/>
              <p:cNvSpPr>
                <a:spLocks noChangeShapeType="1"/>
              </p:cNvSpPr>
              <p:nvPr/>
            </p:nvSpPr>
            <p:spPr bwMode="auto">
              <a:xfrm>
                <a:off x="3680" y="2228"/>
                <a:ext cx="1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113" name="Line 89"/>
              <p:cNvSpPr>
                <a:spLocks noChangeShapeType="1"/>
              </p:cNvSpPr>
              <p:nvPr/>
            </p:nvSpPr>
            <p:spPr bwMode="auto">
              <a:xfrm>
                <a:off x="3680" y="2228"/>
                <a:ext cx="1" cy="1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114" name="Rectangle 90"/>
              <p:cNvSpPr>
                <a:spLocks noChangeArrowheads="1"/>
              </p:cNvSpPr>
              <p:nvPr/>
            </p:nvSpPr>
            <p:spPr bwMode="auto">
              <a:xfrm>
                <a:off x="1749" y="2244"/>
                <a:ext cx="15" cy="30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115" name="Line 91"/>
              <p:cNvSpPr>
                <a:spLocks noChangeShapeType="1"/>
              </p:cNvSpPr>
              <p:nvPr/>
            </p:nvSpPr>
            <p:spPr bwMode="auto">
              <a:xfrm>
                <a:off x="1749" y="2244"/>
                <a:ext cx="1" cy="30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116" name="Rectangle 92"/>
              <p:cNvSpPr>
                <a:spLocks noChangeArrowheads="1"/>
              </p:cNvSpPr>
              <p:nvPr/>
            </p:nvSpPr>
            <p:spPr bwMode="auto">
              <a:xfrm>
                <a:off x="2301" y="2244"/>
                <a:ext cx="6" cy="30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117" name="Line 93"/>
              <p:cNvSpPr>
                <a:spLocks noChangeShapeType="1"/>
              </p:cNvSpPr>
              <p:nvPr/>
            </p:nvSpPr>
            <p:spPr bwMode="auto">
              <a:xfrm>
                <a:off x="2301" y="2244"/>
                <a:ext cx="1" cy="30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118" name="Rectangle 94"/>
              <p:cNvSpPr>
                <a:spLocks noChangeArrowheads="1"/>
              </p:cNvSpPr>
              <p:nvPr/>
            </p:nvSpPr>
            <p:spPr bwMode="auto">
              <a:xfrm>
                <a:off x="2728" y="2244"/>
                <a:ext cx="15" cy="30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119" name="Line 95"/>
              <p:cNvSpPr>
                <a:spLocks noChangeShapeType="1"/>
              </p:cNvSpPr>
              <p:nvPr/>
            </p:nvSpPr>
            <p:spPr bwMode="auto">
              <a:xfrm>
                <a:off x="2728" y="2244"/>
                <a:ext cx="1" cy="30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120" name="Rectangle 96"/>
              <p:cNvSpPr>
                <a:spLocks noChangeArrowheads="1"/>
              </p:cNvSpPr>
              <p:nvPr/>
            </p:nvSpPr>
            <p:spPr bwMode="auto">
              <a:xfrm>
                <a:off x="3173" y="2244"/>
                <a:ext cx="6" cy="30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121" name="Line 97"/>
              <p:cNvSpPr>
                <a:spLocks noChangeShapeType="1"/>
              </p:cNvSpPr>
              <p:nvPr/>
            </p:nvSpPr>
            <p:spPr bwMode="auto">
              <a:xfrm>
                <a:off x="3173" y="2244"/>
                <a:ext cx="1" cy="30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122" name="Rectangle 98"/>
              <p:cNvSpPr>
                <a:spLocks noChangeArrowheads="1"/>
              </p:cNvSpPr>
              <p:nvPr/>
            </p:nvSpPr>
            <p:spPr bwMode="auto">
              <a:xfrm>
                <a:off x="3680" y="2244"/>
                <a:ext cx="15" cy="30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123" name="Line 99"/>
              <p:cNvSpPr>
                <a:spLocks noChangeShapeType="1"/>
              </p:cNvSpPr>
              <p:nvPr/>
            </p:nvSpPr>
            <p:spPr bwMode="auto">
              <a:xfrm>
                <a:off x="3680" y="2244"/>
                <a:ext cx="1" cy="30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124" name="Rectangle 100"/>
              <p:cNvSpPr>
                <a:spLocks noChangeArrowheads="1"/>
              </p:cNvSpPr>
              <p:nvPr/>
            </p:nvSpPr>
            <p:spPr bwMode="auto">
              <a:xfrm>
                <a:off x="1990" y="2568"/>
                <a:ext cx="8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>
                    <a:solidFill>
                      <a:srgbClr val="0000FF"/>
                    </a:solidFill>
                  </a:rPr>
                  <a:t>A</a:t>
                </a:r>
                <a:endParaRPr lang="en-US"/>
              </a:p>
            </p:txBody>
          </p:sp>
          <p:sp>
            <p:nvSpPr>
              <p:cNvPr id="385125" name="Rectangle 101"/>
              <p:cNvSpPr>
                <a:spLocks noChangeArrowheads="1"/>
              </p:cNvSpPr>
              <p:nvPr/>
            </p:nvSpPr>
            <p:spPr bwMode="auto">
              <a:xfrm>
                <a:off x="2486" y="2568"/>
                <a:ext cx="68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>
                    <a:solidFill>
                      <a:srgbClr val="0000FF"/>
                    </a:solidFill>
                  </a:rPr>
                  <a:t>0</a:t>
                </a:r>
                <a:endParaRPr lang="en-US"/>
              </a:p>
            </p:txBody>
          </p:sp>
          <p:sp>
            <p:nvSpPr>
              <p:cNvPr id="385126" name="Rectangle 102"/>
              <p:cNvSpPr>
                <a:spLocks noChangeArrowheads="1"/>
              </p:cNvSpPr>
              <p:nvPr/>
            </p:nvSpPr>
            <p:spPr bwMode="auto">
              <a:xfrm>
                <a:off x="2915" y="2568"/>
                <a:ext cx="8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>
                    <a:solidFill>
                      <a:srgbClr val="0000FF"/>
                    </a:solidFill>
                  </a:rPr>
                  <a:t>A</a:t>
                </a:r>
                <a:endParaRPr lang="en-US"/>
              </a:p>
            </p:txBody>
          </p:sp>
          <p:sp>
            <p:nvSpPr>
              <p:cNvPr id="385127" name="Rectangle 103"/>
              <p:cNvSpPr>
                <a:spLocks noChangeArrowheads="1"/>
              </p:cNvSpPr>
              <p:nvPr/>
            </p:nvSpPr>
            <p:spPr bwMode="auto">
              <a:xfrm>
                <a:off x="3397" y="2568"/>
                <a:ext cx="68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>
                    <a:solidFill>
                      <a:srgbClr val="0000FF"/>
                    </a:solidFill>
                  </a:rPr>
                  <a:t>0</a:t>
                </a:r>
                <a:endParaRPr lang="en-US"/>
              </a:p>
            </p:txBody>
          </p:sp>
          <p:sp>
            <p:nvSpPr>
              <p:cNvPr id="385128" name="Rectangle 104"/>
              <p:cNvSpPr>
                <a:spLocks noChangeArrowheads="1"/>
              </p:cNvSpPr>
              <p:nvPr/>
            </p:nvSpPr>
            <p:spPr bwMode="auto">
              <a:xfrm>
                <a:off x="1749" y="2553"/>
                <a:ext cx="15" cy="1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129" name="Line 105"/>
              <p:cNvSpPr>
                <a:spLocks noChangeShapeType="1"/>
              </p:cNvSpPr>
              <p:nvPr/>
            </p:nvSpPr>
            <p:spPr bwMode="auto">
              <a:xfrm>
                <a:off x="1749" y="2553"/>
                <a:ext cx="1" cy="1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130" name="Rectangle 106"/>
              <p:cNvSpPr>
                <a:spLocks noChangeArrowheads="1"/>
              </p:cNvSpPr>
              <p:nvPr/>
            </p:nvSpPr>
            <p:spPr bwMode="auto">
              <a:xfrm>
                <a:off x="1764" y="2553"/>
                <a:ext cx="537" cy="1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131" name="Line 107"/>
              <p:cNvSpPr>
                <a:spLocks noChangeShapeType="1"/>
              </p:cNvSpPr>
              <p:nvPr/>
            </p:nvSpPr>
            <p:spPr bwMode="auto">
              <a:xfrm>
                <a:off x="1764" y="2553"/>
                <a:ext cx="53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132" name="Rectangle 108"/>
              <p:cNvSpPr>
                <a:spLocks noChangeArrowheads="1"/>
              </p:cNvSpPr>
              <p:nvPr/>
            </p:nvSpPr>
            <p:spPr bwMode="auto">
              <a:xfrm>
                <a:off x="2301" y="2568"/>
                <a:ext cx="6" cy="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133" name="Line 109"/>
              <p:cNvSpPr>
                <a:spLocks noChangeShapeType="1"/>
              </p:cNvSpPr>
              <p:nvPr/>
            </p:nvSpPr>
            <p:spPr bwMode="auto">
              <a:xfrm>
                <a:off x="2301" y="2568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134" name="Rectangle 110"/>
              <p:cNvSpPr>
                <a:spLocks noChangeArrowheads="1"/>
              </p:cNvSpPr>
              <p:nvPr/>
            </p:nvSpPr>
            <p:spPr bwMode="auto">
              <a:xfrm>
                <a:off x="2301" y="2553"/>
                <a:ext cx="15" cy="1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135" name="Line 111"/>
              <p:cNvSpPr>
                <a:spLocks noChangeShapeType="1"/>
              </p:cNvSpPr>
              <p:nvPr/>
            </p:nvSpPr>
            <p:spPr bwMode="auto">
              <a:xfrm>
                <a:off x="2301" y="2553"/>
                <a:ext cx="1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136" name="Line 112"/>
              <p:cNvSpPr>
                <a:spLocks noChangeShapeType="1"/>
              </p:cNvSpPr>
              <p:nvPr/>
            </p:nvSpPr>
            <p:spPr bwMode="auto">
              <a:xfrm>
                <a:off x="2301" y="2553"/>
                <a:ext cx="1" cy="1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137" name="Rectangle 113"/>
              <p:cNvSpPr>
                <a:spLocks noChangeArrowheads="1"/>
              </p:cNvSpPr>
              <p:nvPr/>
            </p:nvSpPr>
            <p:spPr bwMode="auto">
              <a:xfrm>
                <a:off x="2316" y="2553"/>
                <a:ext cx="412" cy="1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138" name="Line 114"/>
              <p:cNvSpPr>
                <a:spLocks noChangeShapeType="1"/>
              </p:cNvSpPr>
              <p:nvPr/>
            </p:nvSpPr>
            <p:spPr bwMode="auto">
              <a:xfrm>
                <a:off x="2316" y="2553"/>
                <a:ext cx="4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139" name="Rectangle 115"/>
              <p:cNvSpPr>
                <a:spLocks noChangeArrowheads="1"/>
              </p:cNvSpPr>
              <p:nvPr/>
            </p:nvSpPr>
            <p:spPr bwMode="auto">
              <a:xfrm>
                <a:off x="2728" y="2553"/>
                <a:ext cx="15" cy="1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140" name="Line 116"/>
              <p:cNvSpPr>
                <a:spLocks noChangeShapeType="1"/>
              </p:cNvSpPr>
              <p:nvPr/>
            </p:nvSpPr>
            <p:spPr bwMode="auto">
              <a:xfrm>
                <a:off x="2728" y="2553"/>
                <a:ext cx="1" cy="1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141" name="Rectangle 117"/>
              <p:cNvSpPr>
                <a:spLocks noChangeArrowheads="1"/>
              </p:cNvSpPr>
              <p:nvPr/>
            </p:nvSpPr>
            <p:spPr bwMode="auto">
              <a:xfrm>
                <a:off x="2743" y="2553"/>
                <a:ext cx="430" cy="1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142" name="Line 118"/>
              <p:cNvSpPr>
                <a:spLocks noChangeShapeType="1"/>
              </p:cNvSpPr>
              <p:nvPr/>
            </p:nvSpPr>
            <p:spPr bwMode="auto">
              <a:xfrm>
                <a:off x="2743" y="2553"/>
                <a:ext cx="43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143" name="Rectangle 119"/>
              <p:cNvSpPr>
                <a:spLocks noChangeArrowheads="1"/>
              </p:cNvSpPr>
              <p:nvPr/>
            </p:nvSpPr>
            <p:spPr bwMode="auto">
              <a:xfrm>
                <a:off x="3173" y="2568"/>
                <a:ext cx="6" cy="1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144" name="Line 120"/>
              <p:cNvSpPr>
                <a:spLocks noChangeShapeType="1"/>
              </p:cNvSpPr>
              <p:nvPr/>
            </p:nvSpPr>
            <p:spPr bwMode="auto">
              <a:xfrm>
                <a:off x="3173" y="2568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145" name="Rectangle 121"/>
              <p:cNvSpPr>
                <a:spLocks noChangeArrowheads="1"/>
              </p:cNvSpPr>
              <p:nvPr/>
            </p:nvSpPr>
            <p:spPr bwMode="auto">
              <a:xfrm>
                <a:off x="3173" y="2553"/>
                <a:ext cx="15" cy="1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146" name="Line 122"/>
              <p:cNvSpPr>
                <a:spLocks noChangeShapeType="1"/>
              </p:cNvSpPr>
              <p:nvPr/>
            </p:nvSpPr>
            <p:spPr bwMode="auto">
              <a:xfrm>
                <a:off x="3173" y="2553"/>
                <a:ext cx="1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147" name="Line 123"/>
              <p:cNvSpPr>
                <a:spLocks noChangeShapeType="1"/>
              </p:cNvSpPr>
              <p:nvPr/>
            </p:nvSpPr>
            <p:spPr bwMode="auto">
              <a:xfrm>
                <a:off x="3173" y="2553"/>
                <a:ext cx="1" cy="1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148" name="Rectangle 124"/>
              <p:cNvSpPr>
                <a:spLocks noChangeArrowheads="1"/>
              </p:cNvSpPr>
              <p:nvPr/>
            </p:nvSpPr>
            <p:spPr bwMode="auto">
              <a:xfrm>
                <a:off x="3188" y="2553"/>
                <a:ext cx="492" cy="1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149" name="Line 125"/>
              <p:cNvSpPr>
                <a:spLocks noChangeShapeType="1"/>
              </p:cNvSpPr>
              <p:nvPr/>
            </p:nvSpPr>
            <p:spPr bwMode="auto">
              <a:xfrm>
                <a:off x="3188" y="2553"/>
                <a:ext cx="49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150" name="Rectangle 126"/>
              <p:cNvSpPr>
                <a:spLocks noChangeArrowheads="1"/>
              </p:cNvSpPr>
              <p:nvPr/>
            </p:nvSpPr>
            <p:spPr bwMode="auto">
              <a:xfrm>
                <a:off x="3680" y="2553"/>
                <a:ext cx="15" cy="1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151" name="Line 127"/>
              <p:cNvSpPr>
                <a:spLocks noChangeShapeType="1"/>
              </p:cNvSpPr>
              <p:nvPr/>
            </p:nvSpPr>
            <p:spPr bwMode="auto">
              <a:xfrm>
                <a:off x="3680" y="2553"/>
                <a:ext cx="1" cy="1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152" name="Rectangle 128"/>
              <p:cNvSpPr>
                <a:spLocks noChangeArrowheads="1"/>
              </p:cNvSpPr>
              <p:nvPr/>
            </p:nvSpPr>
            <p:spPr bwMode="auto">
              <a:xfrm>
                <a:off x="1749" y="2569"/>
                <a:ext cx="15" cy="15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153" name="Line 129"/>
              <p:cNvSpPr>
                <a:spLocks noChangeShapeType="1"/>
              </p:cNvSpPr>
              <p:nvPr/>
            </p:nvSpPr>
            <p:spPr bwMode="auto">
              <a:xfrm>
                <a:off x="1749" y="2569"/>
                <a:ext cx="1" cy="15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154" name="Rectangle 130"/>
              <p:cNvSpPr>
                <a:spLocks noChangeArrowheads="1"/>
              </p:cNvSpPr>
              <p:nvPr/>
            </p:nvSpPr>
            <p:spPr bwMode="auto">
              <a:xfrm>
                <a:off x="2301" y="2569"/>
                <a:ext cx="6" cy="15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155" name="Line 131"/>
              <p:cNvSpPr>
                <a:spLocks noChangeShapeType="1"/>
              </p:cNvSpPr>
              <p:nvPr/>
            </p:nvSpPr>
            <p:spPr bwMode="auto">
              <a:xfrm>
                <a:off x="2301" y="2569"/>
                <a:ext cx="1" cy="15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156" name="Rectangle 132"/>
              <p:cNvSpPr>
                <a:spLocks noChangeArrowheads="1"/>
              </p:cNvSpPr>
              <p:nvPr/>
            </p:nvSpPr>
            <p:spPr bwMode="auto">
              <a:xfrm>
                <a:off x="2728" y="2569"/>
                <a:ext cx="15" cy="15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157" name="Line 133"/>
              <p:cNvSpPr>
                <a:spLocks noChangeShapeType="1"/>
              </p:cNvSpPr>
              <p:nvPr/>
            </p:nvSpPr>
            <p:spPr bwMode="auto">
              <a:xfrm>
                <a:off x="2728" y="2569"/>
                <a:ext cx="1" cy="15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158" name="Rectangle 134"/>
              <p:cNvSpPr>
                <a:spLocks noChangeArrowheads="1"/>
              </p:cNvSpPr>
              <p:nvPr/>
            </p:nvSpPr>
            <p:spPr bwMode="auto">
              <a:xfrm>
                <a:off x="3173" y="2569"/>
                <a:ext cx="6" cy="15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159" name="Line 135"/>
              <p:cNvSpPr>
                <a:spLocks noChangeShapeType="1"/>
              </p:cNvSpPr>
              <p:nvPr/>
            </p:nvSpPr>
            <p:spPr bwMode="auto">
              <a:xfrm>
                <a:off x="3173" y="2569"/>
                <a:ext cx="1" cy="15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160" name="Rectangle 136"/>
              <p:cNvSpPr>
                <a:spLocks noChangeArrowheads="1"/>
              </p:cNvSpPr>
              <p:nvPr/>
            </p:nvSpPr>
            <p:spPr bwMode="auto">
              <a:xfrm>
                <a:off x="3680" y="2569"/>
                <a:ext cx="15" cy="15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161" name="Line 137"/>
              <p:cNvSpPr>
                <a:spLocks noChangeShapeType="1"/>
              </p:cNvSpPr>
              <p:nvPr/>
            </p:nvSpPr>
            <p:spPr bwMode="auto">
              <a:xfrm>
                <a:off x="3680" y="2569"/>
                <a:ext cx="1" cy="15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162" name="Rectangle 138"/>
              <p:cNvSpPr>
                <a:spLocks noChangeArrowheads="1"/>
              </p:cNvSpPr>
              <p:nvPr/>
            </p:nvSpPr>
            <p:spPr bwMode="auto">
              <a:xfrm>
                <a:off x="1990" y="2722"/>
                <a:ext cx="8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>
                    <a:solidFill>
                      <a:srgbClr val="0000FF"/>
                    </a:solidFill>
                  </a:rPr>
                  <a:t>A</a:t>
                </a:r>
                <a:endParaRPr lang="en-US"/>
              </a:p>
            </p:txBody>
          </p:sp>
          <p:sp>
            <p:nvSpPr>
              <p:cNvPr id="385163" name="Rectangle 139"/>
              <p:cNvSpPr>
                <a:spLocks noChangeArrowheads="1"/>
              </p:cNvSpPr>
              <p:nvPr/>
            </p:nvSpPr>
            <p:spPr bwMode="auto">
              <a:xfrm>
                <a:off x="2494" y="2722"/>
                <a:ext cx="50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>
                    <a:solidFill>
                      <a:srgbClr val="0000FF"/>
                    </a:solidFill>
                  </a:rPr>
                  <a:t>1</a:t>
                </a:r>
                <a:endParaRPr lang="en-US"/>
              </a:p>
            </p:txBody>
          </p:sp>
          <p:sp>
            <p:nvSpPr>
              <p:cNvPr id="385164" name="Rectangle 140"/>
              <p:cNvSpPr>
                <a:spLocks noChangeArrowheads="1"/>
              </p:cNvSpPr>
              <p:nvPr/>
            </p:nvSpPr>
            <p:spPr bwMode="auto">
              <a:xfrm>
                <a:off x="2921" y="2722"/>
                <a:ext cx="71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>
                    <a:solidFill>
                      <a:srgbClr val="0000FF"/>
                    </a:solidFill>
                  </a:rPr>
                  <a:t>B</a:t>
                </a:r>
                <a:endParaRPr lang="en-US"/>
              </a:p>
            </p:txBody>
          </p:sp>
          <p:sp>
            <p:nvSpPr>
              <p:cNvPr id="385165" name="Rectangle 141"/>
              <p:cNvSpPr>
                <a:spLocks noChangeArrowheads="1"/>
              </p:cNvSpPr>
              <p:nvPr/>
            </p:nvSpPr>
            <p:spPr bwMode="auto">
              <a:xfrm>
                <a:off x="3397" y="2722"/>
                <a:ext cx="68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>
                    <a:solidFill>
                      <a:srgbClr val="0000FF"/>
                    </a:solidFill>
                  </a:rPr>
                  <a:t>0</a:t>
                </a:r>
                <a:endParaRPr lang="en-US"/>
              </a:p>
            </p:txBody>
          </p:sp>
          <p:sp>
            <p:nvSpPr>
              <p:cNvPr id="385166" name="Rectangle 142"/>
              <p:cNvSpPr>
                <a:spLocks noChangeArrowheads="1"/>
              </p:cNvSpPr>
              <p:nvPr/>
            </p:nvSpPr>
            <p:spPr bwMode="auto">
              <a:xfrm>
                <a:off x="1749" y="2724"/>
                <a:ext cx="15" cy="15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167" name="Line 143"/>
              <p:cNvSpPr>
                <a:spLocks noChangeShapeType="1"/>
              </p:cNvSpPr>
              <p:nvPr/>
            </p:nvSpPr>
            <p:spPr bwMode="auto">
              <a:xfrm>
                <a:off x="1749" y="2724"/>
                <a:ext cx="1" cy="15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168" name="Rectangle 144"/>
              <p:cNvSpPr>
                <a:spLocks noChangeArrowheads="1"/>
              </p:cNvSpPr>
              <p:nvPr/>
            </p:nvSpPr>
            <p:spPr bwMode="auto">
              <a:xfrm>
                <a:off x="2301" y="2724"/>
                <a:ext cx="6" cy="15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169" name="Line 145"/>
              <p:cNvSpPr>
                <a:spLocks noChangeShapeType="1"/>
              </p:cNvSpPr>
              <p:nvPr/>
            </p:nvSpPr>
            <p:spPr bwMode="auto">
              <a:xfrm>
                <a:off x="2301" y="2724"/>
                <a:ext cx="1" cy="15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170" name="Rectangle 146"/>
              <p:cNvSpPr>
                <a:spLocks noChangeArrowheads="1"/>
              </p:cNvSpPr>
              <p:nvPr/>
            </p:nvSpPr>
            <p:spPr bwMode="auto">
              <a:xfrm>
                <a:off x="2728" y="2724"/>
                <a:ext cx="15" cy="15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171" name="Line 147"/>
              <p:cNvSpPr>
                <a:spLocks noChangeShapeType="1"/>
              </p:cNvSpPr>
              <p:nvPr/>
            </p:nvSpPr>
            <p:spPr bwMode="auto">
              <a:xfrm>
                <a:off x="2728" y="2724"/>
                <a:ext cx="1" cy="15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172" name="Rectangle 148"/>
              <p:cNvSpPr>
                <a:spLocks noChangeArrowheads="1"/>
              </p:cNvSpPr>
              <p:nvPr/>
            </p:nvSpPr>
            <p:spPr bwMode="auto">
              <a:xfrm>
                <a:off x="3173" y="2724"/>
                <a:ext cx="6" cy="15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173" name="Line 149"/>
              <p:cNvSpPr>
                <a:spLocks noChangeShapeType="1"/>
              </p:cNvSpPr>
              <p:nvPr/>
            </p:nvSpPr>
            <p:spPr bwMode="auto">
              <a:xfrm>
                <a:off x="3173" y="2724"/>
                <a:ext cx="1" cy="15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174" name="Rectangle 150"/>
              <p:cNvSpPr>
                <a:spLocks noChangeArrowheads="1"/>
              </p:cNvSpPr>
              <p:nvPr/>
            </p:nvSpPr>
            <p:spPr bwMode="auto">
              <a:xfrm>
                <a:off x="3680" y="2724"/>
                <a:ext cx="15" cy="15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175" name="Line 151"/>
              <p:cNvSpPr>
                <a:spLocks noChangeShapeType="1"/>
              </p:cNvSpPr>
              <p:nvPr/>
            </p:nvSpPr>
            <p:spPr bwMode="auto">
              <a:xfrm>
                <a:off x="3680" y="2724"/>
                <a:ext cx="1" cy="15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176" name="Rectangle 152"/>
              <p:cNvSpPr>
                <a:spLocks noChangeArrowheads="1"/>
              </p:cNvSpPr>
              <p:nvPr/>
            </p:nvSpPr>
            <p:spPr bwMode="auto">
              <a:xfrm>
                <a:off x="1996" y="2880"/>
                <a:ext cx="71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>
                    <a:solidFill>
                      <a:srgbClr val="FF0000"/>
                    </a:solidFill>
                  </a:rPr>
                  <a:t>B</a:t>
                </a:r>
                <a:endParaRPr lang="en-US"/>
              </a:p>
            </p:txBody>
          </p:sp>
          <p:sp>
            <p:nvSpPr>
              <p:cNvPr id="385177" name="Rectangle 153"/>
              <p:cNvSpPr>
                <a:spLocks noChangeArrowheads="1"/>
              </p:cNvSpPr>
              <p:nvPr/>
            </p:nvSpPr>
            <p:spPr bwMode="auto">
              <a:xfrm>
                <a:off x="2486" y="2880"/>
                <a:ext cx="68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>
                    <a:solidFill>
                      <a:srgbClr val="FF0000"/>
                    </a:solidFill>
                  </a:rPr>
                  <a:t>0</a:t>
                </a:r>
                <a:endParaRPr lang="en-US"/>
              </a:p>
            </p:txBody>
          </p:sp>
          <p:sp>
            <p:nvSpPr>
              <p:cNvPr id="385178" name="Rectangle 154"/>
              <p:cNvSpPr>
                <a:spLocks noChangeArrowheads="1"/>
              </p:cNvSpPr>
              <p:nvPr/>
            </p:nvSpPr>
            <p:spPr bwMode="auto">
              <a:xfrm>
                <a:off x="2922" y="2880"/>
                <a:ext cx="67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>
                    <a:solidFill>
                      <a:srgbClr val="FF0000"/>
                    </a:solidFill>
                  </a:rPr>
                  <a:t>C</a:t>
                </a:r>
                <a:endParaRPr lang="en-US"/>
              </a:p>
            </p:txBody>
          </p:sp>
          <p:sp>
            <p:nvSpPr>
              <p:cNvPr id="385179" name="Rectangle 155"/>
              <p:cNvSpPr>
                <a:spLocks noChangeArrowheads="1"/>
              </p:cNvSpPr>
              <p:nvPr/>
            </p:nvSpPr>
            <p:spPr bwMode="auto">
              <a:xfrm>
                <a:off x="3397" y="2880"/>
                <a:ext cx="68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>
                    <a:solidFill>
                      <a:srgbClr val="FF0000"/>
                    </a:solidFill>
                  </a:rPr>
                  <a:t>0</a:t>
                </a:r>
                <a:endParaRPr lang="en-US"/>
              </a:p>
            </p:txBody>
          </p:sp>
          <p:sp>
            <p:nvSpPr>
              <p:cNvPr id="385180" name="Rectangle 156"/>
              <p:cNvSpPr>
                <a:spLocks noChangeArrowheads="1"/>
              </p:cNvSpPr>
              <p:nvPr/>
            </p:nvSpPr>
            <p:spPr bwMode="auto">
              <a:xfrm>
                <a:off x="1749" y="2878"/>
                <a:ext cx="15" cy="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181" name="Line 157"/>
              <p:cNvSpPr>
                <a:spLocks noChangeShapeType="1"/>
              </p:cNvSpPr>
              <p:nvPr/>
            </p:nvSpPr>
            <p:spPr bwMode="auto">
              <a:xfrm>
                <a:off x="1749" y="2878"/>
                <a:ext cx="1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182" name="Rectangle 158"/>
              <p:cNvSpPr>
                <a:spLocks noChangeArrowheads="1"/>
              </p:cNvSpPr>
              <p:nvPr/>
            </p:nvSpPr>
            <p:spPr bwMode="auto">
              <a:xfrm>
                <a:off x="1764" y="2878"/>
                <a:ext cx="537" cy="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183" name="Line 159"/>
              <p:cNvSpPr>
                <a:spLocks noChangeShapeType="1"/>
              </p:cNvSpPr>
              <p:nvPr/>
            </p:nvSpPr>
            <p:spPr bwMode="auto">
              <a:xfrm>
                <a:off x="1764" y="2878"/>
                <a:ext cx="53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184" name="Rectangle 160"/>
              <p:cNvSpPr>
                <a:spLocks noChangeArrowheads="1"/>
              </p:cNvSpPr>
              <p:nvPr/>
            </p:nvSpPr>
            <p:spPr bwMode="auto">
              <a:xfrm>
                <a:off x="2301" y="2878"/>
                <a:ext cx="6" cy="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185" name="Line 161"/>
              <p:cNvSpPr>
                <a:spLocks noChangeShapeType="1"/>
              </p:cNvSpPr>
              <p:nvPr/>
            </p:nvSpPr>
            <p:spPr bwMode="auto">
              <a:xfrm>
                <a:off x="2301" y="2878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186" name="Rectangle 162"/>
              <p:cNvSpPr>
                <a:spLocks noChangeArrowheads="1"/>
              </p:cNvSpPr>
              <p:nvPr/>
            </p:nvSpPr>
            <p:spPr bwMode="auto">
              <a:xfrm>
                <a:off x="2307" y="2878"/>
                <a:ext cx="421" cy="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187" name="Line 163"/>
              <p:cNvSpPr>
                <a:spLocks noChangeShapeType="1"/>
              </p:cNvSpPr>
              <p:nvPr/>
            </p:nvSpPr>
            <p:spPr bwMode="auto">
              <a:xfrm>
                <a:off x="2307" y="2878"/>
                <a:ext cx="42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188" name="Rectangle 164"/>
              <p:cNvSpPr>
                <a:spLocks noChangeArrowheads="1"/>
              </p:cNvSpPr>
              <p:nvPr/>
            </p:nvSpPr>
            <p:spPr bwMode="auto">
              <a:xfrm>
                <a:off x="2728" y="2878"/>
                <a:ext cx="15" cy="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189" name="Line 165"/>
              <p:cNvSpPr>
                <a:spLocks noChangeShapeType="1"/>
              </p:cNvSpPr>
              <p:nvPr/>
            </p:nvSpPr>
            <p:spPr bwMode="auto">
              <a:xfrm>
                <a:off x="2728" y="2878"/>
                <a:ext cx="1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190" name="Rectangle 166"/>
              <p:cNvSpPr>
                <a:spLocks noChangeArrowheads="1"/>
              </p:cNvSpPr>
              <p:nvPr/>
            </p:nvSpPr>
            <p:spPr bwMode="auto">
              <a:xfrm>
                <a:off x="2743" y="2878"/>
                <a:ext cx="430" cy="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191" name="Line 167"/>
              <p:cNvSpPr>
                <a:spLocks noChangeShapeType="1"/>
              </p:cNvSpPr>
              <p:nvPr/>
            </p:nvSpPr>
            <p:spPr bwMode="auto">
              <a:xfrm>
                <a:off x="2743" y="2878"/>
                <a:ext cx="43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192" name="Rectangle 168"/>
              <p:cNvSpPr>
                <a:spLocks noChangeArrowheads="1"/>
              </p:cNvSpPr>
              <p:nvPr/>
            </p:nvSpPr>
            <p:spPr bwMode="auto">
              <a:xfrm>
                <a:off x="3173" y="2878"/>
                <a:ext cx="6" cy="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193" name="Line 169"/>
              <p:cNvSpPr>
                <a:spLocks noChangeShapeType="1"/>
              </p:cNvSpPr>
              <p:nvPr/>
            </p:nvSpPr>
            <p:spPr bwMode="auto">
              <a:xfrm>
                <a:off x="3173" y="2878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194" name="Rectangle 170"/>
              <p:cNvSpPr>
                <a:spLocks noChangeArrowheads="1"/>
              </p:cNvSpPr>
              <p:nvPr/>
            </p:nvSpPr>
            <p:spPr bwMode="auto">
              <a:xfrm>
                <a:off x="3179" y="2878"/>
                <a:ext cx="501" cy="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195" name="Line 171"/>
              <p:cNvSpPr>
                <a:spLocks noChangeShapeType="1"/>
              </p:cNvSpPr>
              <p:nvPr/>
            </p:nvSpPr>
            <p:spPr bwMode="auto">
              <a:xfrm>
                <a:off x="3179" y="2878"/>
                <a:ext cx="50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196" name="Rectangle 172"/>
              <p:cNvSpPr>
                <a:spLocks noChangeArrowheads="1"/>
              </p:cNvSpPr>
              <p:nvPr/>
            </p:nvSpPr>
            <p:spPr bwMode="auto">
              <a:xfrm>
                <a:off x="3680" y="2878"/>
                <a:ext cx="15" cy="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197" name="Line 173"/>
              <p:cNvSpPr>
                <a:spLocks noChangeShapeType="1"/>
              </p:cNvSpPr>
              <p:nvPr/>
            </p:nvSpPr>
            <p:spPr bwMode="auto">
              <a:xfrm>
                <a:off x="3680" y="2878"/>
                <a:ext cx="1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198" name="Rectangle 174"/>
              <p:cNvSpPr>
                <a:spLocks noChangeArrowheads="1"/>
              </p:cNvSpPr>
              <p:nvPr/>
            </p:nvSpPr>
            <p:spPr bwMode="auto">
              <a:xfrm>
                <a:off x="1749" y="2881"/>
                <a:ext cx="15" cy="15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199" name="Line 175"/>
              <p:cNvSpPr>
                <a:spLocks noChangeShapeType="1"/>
              </p:cNvSpPr>
              <p:nvPr/>
            </p:nvSpPr>
            <p:spPr bwMode="auto">
              <a:xfrm>
                <a:off x="1749" y="2881"/>
                <a:ext cx="1" cy="15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200" name="Rectangle 176"/>
              <p:cNvSpPr>
                <a:spLocks noChangeArrowheads="1"/>
              </p:cNvSpPr>
              <p:nvPr/>
            </p:nvSpPr>
            <p:spPr bwMode="auto">
              <a:xfrm>
                <a:off x="2301" y="2881"/>
                <a:ext cx="6" cy="15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201" name="Line 177"/>
              <p:cNvSpPr>
                <a:spLocks noChangeShapeType="1"/>
              </p:cNvSpPr>
              <p:nvPr/>
            </p:nvSpPr>
            <p:spPr bwMode="auto">
              <a:xfrm>
                <a:off x="2301" y="2881"/>
                <a:ext cx="1" cy="15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202" name="Rectangle 178"/>
              <p:cNvSpPr>
                <a:spLocks noChangeArrowheads="1"/>
              </p:cNvSpPr>
              <p:nvPr/>
            </p:nvSpPr>
            <p:spPr bwMode="auto">
              <a:xfrm>
                <a:off x="2728" y="2881"/>
                <a:ext cx="15" cy="15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203" name="Line 179"/>
              <p:cNvSpPr>
                <a:spLocks noChangeShapeType="1"/>
              </p:cNvSpPr>
              <p:nvPr/>
            </p:nvSpPr>
            <p:spPr bwMode="auto">
              <a:xfrm>
                <a:off x="2728" y="2881"/>
                <a:ext cx="1" cy="15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204" name="Rectangle 180"/>
              <p:cNvSpPr>
                <a:spLocks noChangeArrowheads="1"/>
              </p:cNvSpPr>
              <p:nvPr/>
            </p:nvSpPr>
            <p:spPr bwMode="auto">
              <a:xfrm>
                <a:off x="3173" y="2881"/>
                <a:ext cx="6" cy="15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205" name="Line 181"/>
              <p:cNvSpPr>
                <a:spLocks noChangeShapeType="1"/>
              </p:cNvSpPr>
              <p:nvPr/>
            </p:nvSpPr>
            <p:spPr bwMode="auto">
              <a:xfrm>
                <a:off x="3173" y="2881"/>
                <a:ext cx="1" cy="15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206" name="Rectangle 182"/>
              <p:cNvSpPr>
                <a:spLocks noChangeArrowheads="1"/>
              </p:cNvSpPr>
              <p:nvPr/>
            </p:nvSpPr>
            <p:spPr bwMode="auto">
              <a:xfrm>
                <a:off x="3680" y="2881"/>
                <a:ext cx="15" cy="15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207" name="Line 183"/>
              <p:cNvSpPr>
                <a:spLocks noChangeShapeType="1"/>
              </p:cNvSpPr>
              <p:nvPr/>
            </p:nvSpPr>
            <p:spPr bwMode="auto">
              <a:xfrm>
                <a:off x="3680" y="2881"/>
                <a:ext cx="1" cy="15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208" name="Rectangle 184"/>
              <p:cNvSpPr>
                <a:spLocks noChangeArrowheads="1"/>
              </p:cNvSpPr>
              <p:nvPr/>
            </p:nvSpPr>
            <p:spPr bwMode="auto">
              <a:xfrm>
                <a:off x="1996" y="3035"/>
                <a:ext cx="71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>
                    <a:solidFill>
                      <a:srgbClr val="FF0000"/>
                    </a:solidFill>
                  </a:rPr>
                  <a:t>B</a:t>
                </a:r>
                <a:endParaRPr lang="en-US"/>
              </a:p>
            </p:txBody>
          </p:sp>
          <p:sp>
            <p:nvSpPr>
              <p:cNvPr id="385209" name="Rectangle 185"/>
              <p:cNvSpPr>
                <a:spLocks noChangeArrowheads="1"/>
              </p:cNvSpPr>
              <p:nvPr/>
            </p:nvSpPr>
            <p:spPr bwMode="auto">
              <a:xfrm>
                <a:off x="2494" y="3035"/>
                <a:ext cx="50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>
                    <a:solidFill>
                      <a:srgbClr val="FF0000"/>
                    </a:solidFill>
                  </a:rPr>
                  <a:t>1</a:t>
                </a:r>
                <a:endParaRPr lang="en-US"/>
              </a:p>
            </p:txBody>
          </p:sp>
          <p:sp>
            <p:nvSpPr>
              <p:cNvPr id="385210" name="Rectangle 186"/>
              <p:cNvSpPr>
                <a:spLocks noChangeArrowheads="1"/>
              </p:cNvSpPr>
              <p:nvPr/>
            </p:nvSpPr>
            <p:spPr bwMode="auto">
              <a:xfrm>
                <a:off x="2921" y="3035"/>
                <a:ext cx="71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>
                    <a:solidFill>
                      <a:srgbClr val="FF0000"/>
                    </a:solidFill>
                  </a:rPr>
                  <a:t>B</a:t>
                </a:r>
                <a:endParaRPr lang="en-US"/>
              </a:p>
            </p:txBody>
          </p:sp>
          <p:sp>
            <p:nvSpPr>
              <p:cNvPr id="385211" name="Rectangle 187"/>
              <p:cNvSpPr>
                <a:spLocks noChangeArrowheads="1"/>
              </p:cNvSpPr>
              <p:nvPr/>
            </p:nvSpPr>
            <p:spPr bwMode="auto">
              <a:xfrm>
                <a:off x="3397" y="3035"/>
                <a:ext cx="68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>
                    <a:solidFill>
                      <a:srgbClr val="FF0000"/>
                    </a:solidFill>
                  </a:rPr>
                  <a:t>0</a:t>
                </a:r>
                <a:endParaRPr lang="en-US"/>
              </a:p>
            </p:txBody>
          </p:sp>
          <p:sp>
            <p:nvSpPr>
              <p:cNvPr id="385212" name="Rectangle 188"/>
              <p:cNvSpPr>
                <a:spLocks noChangeArrowheads="1"/>
              </p:cNvSpPr>
              <p:nvPr/>
            </p:nvSpPr>
            <p:spPr bwMode="auto">
              <a:xfrm>
                <a:off x="1749" y="3036"/>
                <a:ext cx="15" cy="15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213" name="Line 189"/>
              <p:cNvSpPr>
                <a:spLocks noChangeShapeType="1"/>
              </p:cNvSpPr>
              <p:nvPr/>
            </p:nvSpPr>
            <p:spPr bwMode="auto">
              <a:xfrm>
                <a:off x="1749" y="3036"/>
                <a:ext cx="1" cy="15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214" name="Rectangle 190"/>
              <p:cNvSpPr>
                <a:spLocks noChangeArrowheads="1"/>
              </p:cNvSpPr>
              <p:nvPr/>
            </p:nvSpPr>
            <p:spPr bwMode="auto">
              <a:xfrm>
                <a:off x="2301" y="3036"/>
                <a:ext cx="6" cy="15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215" name="Line 191"/>
              <p:cNvSpPr>
                <a:spLocks noChangeShapeType="1"/>
              </p:cNvSpPr>
              <p:nvPr/>
            </p:nvSpPr>
            <p:spPr bwMode="auto">
              <a:xfrm>
                <a:off x="2301" y="3036"/>
                <a:ext cx="1" cy="15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216" name="Rectangle 192"/>
              <p:cNvSpPr>
                <a:spLocks noChangeArrowheads="1"/>
              </p:cNvSpPr>
              <p:nvPr/>
            </p:nvSpPr>
            <p:spPr bwMode="auto">
              <a:xfrm>
                <a:off x="2728" y="3036"/>
                <a:ext cx="15" cy="15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217" name="Line 193"/>
              <p:cNvSpPr>
                <a:spLocks noChangeShapeType="1"/>
              </p:cNvSpPr>
              <p:nvPr/>
            </p:nvSpPr>
            <p:spPr bwMode="auto">
              <a:xfrm>
                <a:off x="2728" y="3036"/>
                <a:ext cx="1" cy="15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218" name="Rectangle 194"/>
              <p:cNvSpPr>
                <a:spLocks noChangeArrowheads="1"/>
              </p:cNvSpPr>
              <p:nvPr/>
            </p:nvSpPr>
            <p:spPr bwMode="auto">
              <a:xfrm>
                <a:off x="3173" y="3036"/>
                <a:ext cx="6" cy="15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219" name="Line 195"/>
              <p:cNvSpPr>
                <a:spLocks noChangeShapeType="1"/>
              </p:cNvSpPr>
              <p:nvPr/>
            </p:nvSpPr>
            <p:spPr bwMode="auto">
              <a:xfrm>
                <a:off x="3173" y="3036"/>
                <a:ext cx="1" cy="15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220" name="Rectangle 196"/>
              <p:cNvSpPr>
                <a:spLocks noChangeArrowheads="1"/>
              </p:cNvSpPr>
              <p:nvPr/>
            </p:nvSpPr>
            <p:spPr bwMode="auto">
              <a:xfrm>
                <a:off x="3680" y="3036"/>
                <a:ext cx="15" cy="15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221" name="Line 197"/>
              <p:cNvSpPr>
                <a:spLocks noChangeShapeType="1"/>
              </p:cNvSpPr>
              <p:nvPr/>
            </p:nvSpPr>
            <p:spPr bwMode="auto">
              <a:xfrm>
                <a:off x="3680" y="3036"/>
                <a:ext cx="1" cy="15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222" name="Rectangle 198"/>
              <p:cNvSpPr>
                <a:spLocks noChangeArrowheads="1"/>
              </p:cNvSpPr>
              <p:nvPr/>
            </p:nvSpPr>
            <p:spPr bwMode="auto">
              <a:xfrm>
                <a:off x="1997" y="3194"/>
                <a:ext cx="67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>
                    <a:solidFill>
                      <a:srgbClr val="808000"/>
                    </a:solidFill>
                  </a:rPr>
                  <a:t>C</a:t>
                </a:r>
                <a:endParaRPr lang="en-US"/>
              </a:p>
            </p:txBody>
          </p:sp>
          <p:sp>
            <p:nvSpPr>
              <p:cNvPr id="385223" name="Rectangle 199"/>
              <p:cNvSpPr>
                <a:spLocks noChangeArrowheads="1"/>
              </p:cNvSpPr>
              <p:nvPr/>
            </p:nvSpPr>
            <p:spPr bwMode="auto">
              <a:xfrm>
                <a:off x="2486" y="3194"/>
                <a:ext cx="68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>
                    <a:solidFill>
                      <a:srgbClr val="808000"/>
                    </a:solidFill>
                  </a:rPr>
                  <a:t>0</a:t>
                </a:r>
                <a:endParaRPr lang="en-US"/>
              </a:p>
            </p:txBody>
          </p:sp>
          <p:sp>
            <p:nvSpPr>
              <p:cNvPr id="385224" name="Rectangle 200"/>
              <p:cNvSpPr>
                <a:spLocks noChangeArrowheads="1"/>
              </p:cNvSpPr>
              <p:nvPr/>
            </p:nvSpPr>
            <p:spPr bwMode="auto">
              <a:xfrm>
                <a:off x="2916" y="3194"/>
                <a:ext cx="81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>
                    <a:solidFill>
                      <a:srgbClr val="808000"/>
                    </a:solidFill>
                  </a:rPr>
                  <a:t>D</a:t>
                </a:r>
                <a:endParaRPr lang="en-US"/>
              </a:p>
            </p:txBody>
          </p:sp>
          <p:sp>
            <p:nvSpPr>
              <p:cNvPr id="385225" name="Rectangle 201"/>
              <p:cNvSpPr>
                <a:spLocks noChangeArrowheads="1"/>
              </p:cNvSpPr>
              <p:nvPr/>
            </p:nvSpPr>
            <p:spPr bwMode="auto">
              <a:xfrm>
                <a:off x="3397" y="3194"/>
                <a:ext cx="68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>
                    <a:solidFill>
                      <a:srgbClr val="808000"/>
                    </a:solidFill>
                  </a:rPr>
                  <a:t>0</a:t>
                </a:r>
                <a:endParaRPr lang="en-US"/>
              </a:p>
            </p:txBody>
          </p:sp>
          <p:sp>
            <p:nvSpPr>
              <p:cNvPr id="385226" name="Rectangle 202"/>
              <p:cNvSpPr>
                <a:spLocks noChangeArrowheads="1"/>
              </p:cNvSpPr>
              <p:nvPr/>
            </p:nvSpPr>
            <p:spPr bwMode="auto">
              <a:xfrm>
                <a:off x="1749" y="3191"/>
                <a:ext cx="15" cy="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227" name="Line 203"/>
              <p:cNvSpPr>
                <a:spLocks noChangeShapeType="1"/>
              </p:cNvSpPr>
              <p:nvPr/>
            </p:nvSpPr>
            <p:spPr bwMode="auto">
              <a:xfrm>
                <a:off x="1749" y="3191"/>
                <a:ext cx="1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228" name="Rectangle 204"/>
              <p:cNvSpPr>
                <a:spLocks noChangeArrowheads="1"/>
              </p:cNvSpPr>
              <p:nvPr/>
            </p:nvSpPr>
            <p:spPr bwMode="auto">
              <a:xfrm>
                <a:off x="1764" y="3191"/>
                <a:ext cx="537" cy="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229" name="Line 205"/>
              <p:cNvSpPr>
                <a:spLocks noChangeShapeType="1"/>
              </p:cNvSpPr>
              <p:nvPr/>
            </p:nvSpPr>
            <p:spPr bwMode="auto">
              <a:xfrm>
                <a:off x="1764" y="3191"/>
                <a:ext cx="53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230" name="Rectangle 206"/>
              <p:cNvSpPr>
                <a:spLocks noChangeArrowheads="1"/>
              </p:cNvSpPr>
              <p:nvPr/>
            </p:nvSpPr>
            <p:spPr bwMode="auto">
              <a:xfrm>
                <a:off x="2301" y="3191"/>
                <a:ext cx="6" cy="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231" name="Line 207"/>
              <p:cNvSpPr>
                <a:spLocks noChangeShapeType="1"/>
              </p:cNvSpPr>
              <p:nvPr/>
            </p:nvSpPr>
            <p:spPr bwMode="auto">
              <a:xfrm>
                <a:off x="2301" y="3191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232" name="Rectangle 208"/>
              <p:cNvSpPr>
                <a:spLocks noChangeArrowheads="1"/>
              </p:cNvSpPr>
              <p:nvPr/>
            </p:nvSpPr>
            <p:spPr bwMode="auto">
              <a:xfrm>
                <a:off x="2307" y="3191"/>
                <a:ext cx="421" cy="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233" name="Line 209"/>
              <p:cNvSpPr>
                <a:spLocks noChangeShapeType="1"/>
              </p:cNvSpPr>
              <p:nvPr/>
            </p:nvSpPr>
            <p:spPr bwMode="auto">
              <a:xfrm>
                <a:off x="2307" y="3191"/>
                <a:ext cx="42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234" name="Rectangle 210"/>
              <p:cNvSpPr>
                <a:spLocks noChangeArrowheads="1"/>
              </p:cNvSpPr>
              <p:nvPr/>
            </p:nvSpPr>
            <p:spPr bwMode="auto">
              <a:xfrm>
                <a:off x="2728" y="3191"/>
                <a:ext cx="15" cy="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235" name="Line 211"/>
              <p:cNvSpPr>
                <a:spLocks noChangeShapeType="1"/>
              </p:cNvSpPr>
              <p:nvPr/>
            </p:nvSpPr>
            <p:spPr bwMode="auto">
              <a:xfrm>
                <a:off x="2728" y="3191"/>
                <a:ext cx="1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236" name="Rectangle 212"/>
              <p:cNvSpPr>
                <a:spLocks noChangeArrowheads="1"/>
              </p:cNvSpPr>
              <p:nvPr/>
            </p:nvSpPr>
            <p:spPr bwMode="auto">
              <a:xfrm>
                <a:off x="2743" y="3191"/>
                <a:ext cx="430" cy="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237" name="Line 213"/>
              <p:cNvSpPr>
                <a:spLocks noChangeShapeType="1"/>
              </p:cNvSpPr>
              <p:nvPr/>
            </p:nvSpPr>
            <p:spPr bwMode="auto">
              <a:xfrm>
                <a:off x="2743" y="3191"/>
                <a:ext cx="43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238" name="Rectangle 214"/>
              <p:cNvSpPr>
                <a:spLocks noChangeArrowheads="1"/>
              </p:cNvSpPr>
              <p:nvPr/>
            </p:nvSpPr>
            <p:spPr bwMode="auto">
              <a:xfrm>
                <a:off x="3173" y="3191"/>
                <a:ext cx="6" cy="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239" name="Line 215"/>
              <p:cNvSpPr>
                <a:spLocks noChangeShapeType="1"/>
              </p:cNvSpPr>
              <p:nvPr/>
            </p:nvSpPr>
            <p:spPr bwMode="auto">
              <a:xfrm>
                <a:off x="3173" y="3191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240" name="Rectangle 216"/>
              <p:cNvSpPr>
                <a:spLocks noChangeArrowheads="1"/>
              </p:cNvSpPr>
              <p:nvPr/>
            </p:nvSpPr>
            <p:spPr bwMode="auto">
              <a:xfrm>
                <a:off x="3179" y="3191"/>
                <a:ext cx="501" cy="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241" name="Line 217"/>
              <p:cNvSpPr>
                <a:spLocks noChangeShapeType="1"/>
              </p:cNvSpPr>
              <p:nvPr/>
            </p:nvSpPr>
            <p:spPr bwMode="auto">
              <a:xfrm>
                <a:off x="3179" y="3191"/>
                <a:ext cx="50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242" name="Rectangle 218"/>
              <p:cNvSpPr>
                <a:spLocks noChangeArrowheads="1"/>
              </p:cNvSpPr>
              <p:nvPr/>
            </p:nvSpPr>
            <p:spPr bwMode="auto">
              <a:xfrm>
                <a:off x="3680" y="3191"/>
                <a:ext cx="15" cy="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243" name="Line 219"/>
              <p:cNvSpPr>
                <a:spLocks noChangeShapeType="1"/>
              </p:cNvSpPr>
              <p:nvPr/>
            </p:nvSpPr>
            <p:spPr bwMode="auto">
              <a:xfrm>
                <a:off x="3680" y="3191"/>
                <a:ext cx="1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244" name="Rectangle 220"/>
              <p:cNvSpPr>
                <a:spLocks noChangeArrowheads="1"/>
              </p:cNvSpPr>
              <p:nvPr/>
            </p:nvSpPr>
            <p:spPr bwMode="auto">
              <a:xfrm>
                <a:off x="1749" y="3195"/>
                <a:ext cx="15" cy="15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245" name="Line 221"/>
              <p:cNvSpPr>
                <a:spLocks noChangeShapeType="1"/>
              </p:cNvSpPr>
              <p:nvPr/>
            </p:nvSpPr>
            <p:spPr bwMode="auto">
              <a:xfrm>
                <a:off x="1749" y="3195"/>
                <a:ext cx="1" cy="15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246" name="Rectangle 222"/>
              <p:cNvSpPr>
                <a:spLocks noChangeArrowheads="1"/>
              </p:cNvSpPr>
              <p:nvPr/>
            </p:nvSpPr>
            <p:spPr bwMode="auto">
              <a:xfrm>
                <a:off x="2301" y="3195"/>
                <a:ext cx="6" cy="15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247" name="Line 223"/>
              <p:cNvSpPr>
                <a:spLocks noChangeShapeType="1"/>
              </p:cNvSpPr>
              <p:nvPr/>
            </p:nvSpPr>
            <p:spPr bwMode="auto">
              <a:xfrm>
                <a:off x="2301" y="3195"/>
                <a:ext cx="1" cy="15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248" name="Rectangle 224"/>
              <p:cNvSpPr>
                <a:spLocks noChangeArrowheads="1"/>
              </p:cNvSpPr>
              <p:nvPr/>
            </p:nvSpPr>
            <p:spPr bwMode="auto">
              <a:xfrm>
                <a:off x="2728" y="3195"/>
                <a:ext cx="15" cy="15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249" name="Line 225"/>
              <p:cNvSpPr>
                <a:spLocks noChangeShapeType="1"/>
              </p:cNvSpPr>
              <p:nvPr/>
            </p:nvSpPr>
            <p:spPr bwMode="auto">
              <a:xfrm>
                <a:off x="2728" y="3195"/>
                <a:ext cx="1" cy="15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250" name="Rectangle 226"/>
              <p:cNvSpPr>
                <a:spLocks noChangeArrowheads="1"/>
              </p:cNvSpPr>
              <p:nvPr/>
            </p:nvSpPr>
            <p:spPr bwMode="auto">
              <a:xfrm>
                <a:off x="3173" y="3195"/>
                <a:ext cx="6" cy="15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251" name="Line 227"/>
              <p:cNvSpPr>
                <a:spLocks noChangeShapeType="1"/>
              </p:cNvSpPr>
              <p:nvPr/>
            </p:nvSpPr>
            <p:spPr bwMode="auto">
              <a:xfrm>
                <a:off x="3173" y="3195"/>
                <a:ext cx="1" cy="15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252" name="Rectangle 228"/>
              <p:cNvSpPr>
                <a:spLocks noChangeArrowheads="1"/>
              </p:cNvSpPr>
              <p:nvPr/>
            </p:nvSpPr>
            <p:spPr bwMode="auto">
              <a:xfrm>
                <a:off x="3680" y="3195"/>
                <a:ext cx="15" cy="15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253" name="Line 229"/>
              <p:cNvSpPr>
                <a:spLocks noChangeShapeType="1"/>
              </p:cNvSpPr>
              <p:nvPr/>
            </p:nvSpPr>
            <p:spPr bwMode="auto">
              <a:xfrm>
                <a:off x="3680" y="3195"/>
                <a:ext cx="1" cy="15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254" name="Rectangle 230"/>
              <p:cNvSpPr>
                <a:spLocks noChangeArrowheads="1"/>
              </p:cNvSpPr>
              <p:nvPr/>
            </p:nvSpPr>
            <p:spPr bwMode="auto">
              <a:xfrm>
                <a:off x="1997" y="3349"/>
                <a:ext cx="67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>
                    <a:solidFill>
                      <a:srgbClr val="808000"/>
                    </a:solidFill>
                  </a:rPr>
                  <a:t>C</a:t>
                </a:r>
                <a:endParaRPr lang="en-US"/>
              </a:p>
            </p:txBody>
          </p:sp>
          <p:sp>
            <p:nvSpPr>
              <p:cNvPr id="385255" name="Rectangle 231"/>
              <p:cNvSpPr>
                <a:spLocks noChangeArrowheads="1"/>
              </p:cNvSpPr>
              <p:nvPr/>
            </p:nvSpPr>
            <p:spPr bwMode="auto">
              <a:xfrm>
                <a:off x="2494" y="3349"/>
                <a:ext cx="50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>
                    <a:solidFill>
                      <a:srgbClr val="808000"/>
                    </a:solidFill>
                  </a:rPr>
                  <a:t>1</a:t>
                </a:r>
                <a:endParaRPr lang="en-US"/>
              </a:p>
            </p:txBody>
          </p:sp>
          <p:sp>
            <p:nvSpPr>
              <p:cNvPr id="385256" name="Rectangle 232"/>
              <p:cNvSpPr>
                <a:spLocks noChangeArrowheads="1"/>
              </p:cNvSpPr>
              <p:nvPr/>
            </p:nvSpPr>
            <p:spPr bwMode="auto">
              <a:xfrm>
                <a:off x="2921" y="3349"/>
                <a:ext cx="71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>
                    <a:solidFill>
                      <a:srgbClr val="808000"/>
                    </a:solidFill>
                  </a:rPr>
                  <a:t>B</a:t>
                </a:r>
                <a:endParaRPr lang="en-US"/>
              </a:p>
            </p:txBody>
          </p:sp>
          <p:sp>
            <p:nvSpPr>
              <p:cNvPr id="385257" name="Rectangle 233"/>
              <p:cNvSpPr>
                <a:spLocks noChangeArrowheads="1"/>
              </p:cNvSpPr>
              <p:nvPr/>
            </p:nvSpPr>
            <p:spPr bwMode="auto">
              <a:xfrm>
                <a:off x="3397" y="3349"/>
                <a:ext cx="68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>
                    <a:solidFill>
                      <a:srgbClr val="808000"/>
                    </a:solidFill>
                  </a:rPr>
                  <a:t>0</a:t>
                </a:r>
                <a:endParaRPr lang="en-US"/>
              </a:p>
            </p:txBody>
          </p:sp>
          <p:sp>
            <p:nvSpPr>
              <p:cNvPr id="385258" name="Rectangle 234"/>
              <p:cNvSpPr>
                <a:spLocks noChangeArrowheads="1"/>
              </p:cNvSpPr>
              <p:nvPr/>
            </p:nvSpPr>
            <p:spPr bwMode="auto">
              <a:xfrm>
                <a:off x="1749" y="3350"/>
                <a:ext cx="15" cy="15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259" name="Line 235"/>
              <p:cNvSpPr>
                <a:spLocks noChangeShapeType="1"/>
              </p:cNvSpPr>
              <p:nvPr/>
            </p:nvSpPr>
            <p:spPr bwMode="auto">
              <a:xfrm>
                <a:off x="1749" y="3350"/>
                <a:ext cx="1" cy="15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5260" name="Rectangle 236"/>
              <p:cNvSpPr>
                <a:spLocks noChangeArrowheads="1"/>
              </p:cNvSpPr>
              <p:nvPr/>
            </p:nvSpPr>
            <p:spPr bwMode="auto">
              <a:xfrm>
                <a:off x="2301" y="3350"/>
                <a:ext cx="6" cy="15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385261" name="Line 237"/>
            <p:cNvSpPr>
              <a:spLocks noChangeShapeType="1"/>
            </p:cNvSpPr>
            <p:nvPr/>
          </p:nvSpPr>
          <p:spPr bwMode="auto">
            <a:xfrm>
              <a:off x="2301" y="3350"/>
              <a:ext cx="1" cy="15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5262" name="Rectangle 238"/>
            <p:cNvSpPr>
              <a:spLocks noChangeArrowheads="1"/>
            </p:cNvSpPr>
            <p:nvPr/>
          </p:nvSpPr>
          <p:spPr bwMode="auto">
            <a:xfrm>
              <a:off x="2728" y="3350"/>
              <a:ext cx="15" cy="15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5263" name="Line 239"/>
            <p:cNvSpPr>
              <a:spLocks noChangeShapeType="1"/>
            </p:cNvSpPr>
            <p:nvPr/>
          </p:nvSpPr>
          <p:spPr bwMode="auto">
            <a:xfrm>
              <a:off x="2728" y="3350"/>
              <a:ext cx="1" cy="15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5264" name="Rectangle 240"/>
            <p:cNvSpPr>
              <a:spLocks noChangeArrowheads="1"/>
            </p:cNvSpPr>
            <p:nvPr/>
          </p:nvSpPr>
          <p:spPr bwMode="auto">
            <a:xfrm>
              <a:off x="3173" y="3350"/>
              <a:ext cx="6" cy="15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5265" name="Line 241"/>
            <p:cNvSpPr>
              <a:spLocks noChangeShapeType="1"/>
            </p:cNvSpPr>
            <p:nvPr/>
          </p:nvSpPr>
          <p:spPr bwMode="auto">
            <a:xfrm>
              <a:off x="3173" y="3350"/>
              <a:ext cx="1" cy="15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5266" name="Rectangle 242"/>
            <p:cNvSpPr>
              <a:spLocks noChangeArrowheads="1"/>
            </p:cNvSpPr>
            <p:nvPr/>
          </p:nvSpPr>
          <p:spPr bwMode="auto">
            <a:xfrm>
              <a:off x="3680" y="3350"/>
              <a:ext cx="15" cy="15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5267" name="Line 243"/>
            <p:cNvSpPr>
              <a:spLocks noChangeShapeType="1"/>
            </p:cNvSpPr>
            <p:nvPr/>
          </p:nvSpPr>
          <p:spPr bwMode="auto">
            <a:xfrm>
              <a:off x="3680" y="3350"/>
              <a:ext cx="1" cy="15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5268" name="Rectangle 244"/>
            <p:cNvSpPr>
              <a:spLocks noChangeArrowheads="1"/>
            </p:cNvSpPr>
            <p:nvPr/>
          </p:nvSpPr>
          <p:spPr bwMode="auto">
            <a:xfrm>
              <a:off x="1991" y="3506"/>
              <a:ext cx="81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FF00FF"/>
                  </a:solidFill>
                </a:rPr>
                <a:t>D</a:t>
              </a:r>
              <a:endParaRPr lang="en-US"/>
            </a:p>
          </p:txBody>
        </p:sp>
        <p:sp>
          <p:nvSpPr>
            <p:cNvPr id="385269" name="Rectangle 245"/>
            <p:cNvSpPr>
              <a:spLocks noChangeArrowheads="1"/>
            </p:cNvSpPr>
            <p:nvPr/>
          </p:nvSpPr>
          <p:spPr bwMode="auto">
            <a:xfrm>
              <a:off x="2486" y="3506"/>
              <a:ext cx="68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FF00FF"/>
                  </a:solidFill>
                </a:rPr>
                <a:t>0</a:t>
              </a:r>
              <a:endParaRPr lang="en-US"/>
            </a:p>
          </p:txBody>
        </p:sp>
        <p:sp>
          <p:nvSpPr>
            <p:cNvPr id="385270" name="Rectangle 246"/>
            <p:cNvSpPr>
              <a:spLocks noChangeArrowheads="1"/>
            </p:cNvSpPr>
            <p:nvPr/>
          </p:nvSpPr>
          <p:spPr bwMode="auto">
            <a:xfrm>
              <a:off x="2915" y="3506"/>
              <a:ext cx="8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FF00FF"/>
                  </a:solidFill>
                </a:rPr>
                <a:t>A</a:t>
              </a:r>
              <a:endParaRPr lang="en-US"/>
            </a:p>
          </p:txBody>
        </p:sp>
        <p:sp>
          <p:nvSpPr>
            <p:cNvPr id="385271" name="Rectangle 247"/>
            <p:cNvSpPr>
              <a:spLocks noChangeArrowheads="1"/>
            </p:cNvSpPr>
            <p:nvPr/>
          </p:nvSpPr>
          <p:spPr bwMode="auto">
            <a:xfrm>
              <a:off x="3397" y="3506"/>
              <a:ext cx="68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FF00FF"/>
                  </a:solidFill>
                </a:rPr>
                <a:t>0</a:t>
              </a:r>
              <a:endParaRPr lang="en-US"/>
            </a:p>
          </p:txBody>
        </p:sp>
        <p:sp>
          <p:nvSpPr>
            <p:cNvPr id="385272" name="Rectangle 248"/>
            <p:cNvSpPr>
              <a:spLocks noChangeArrowheads="1"/>
            </p:cNvSpPr>
            <p:nvPr/>
          </p:nvSpPr>
          <p:spPr bwMode="auto">
            <a:xfrm>
              <a:off x="1749" y="3505"/>
              <a:ext cx="15" cy="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5273" name="Line 249"/>
            <p:cNvSpPr>
              <a:spLocks noChangeShapeType="1"/>
            </p:cNvSpPr>
            <p:nvPr/>
          </p:nvSpPr>
          <p:spPr bwMode="auto">
            <a:xfrm>
              <a:off x="1749" y="3505"/>
              <a:ext cx="1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5274" name="Rectangle 250"/>
            <p:cNvSpPr>
              <a:spLocks noChangeArrowheads="1"/>
            </p:cNvSpPr>
            <p:nvPr/>
          </p:nvSpPr>
          <p:spPr bwMode="auto">
            <a:xfrm>
              <a:off x="1764" y="3505"/>
              <a:ext cx="537" cy="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5275" name="Line 251"/>
            <p:cNvSpPr>
              <a:spLocks noChangeShapeType="1"/>
            </p:cNvSpPr>
            <p:nvPr/>
          </p:nvSpPr>
          <p:spPr bwMode="auto">
            <a:xfrm>
              <a:off x="1764" y="3505"/>
              <a:ext cx="53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5276" name="Rectangle 252"/>
            <p:cNvSpPr>
              <a:spLocks noChangeArrowheads="1"/>
            </p:cNvSpPr>
            <p:nvPr/>
          </p:nvSpPr>
          <p:spPr bwMode="auto">
            <a:xfrm>
              <a:off x="2301" y="3505"/>
              <a:ext cx="6" cy="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5277" name="Line 253"/>
            <p:cNvSpPr>
              <a:spLocks noChangeShapeType="1"/>
            </p:cNvSpPr>
            <p:nvPr/>
          </p:nvSpPr>
          <p:spPr bwMode="auto">
            <a:xfrm>
              <a:off x="2301" y="3505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5278" name="Rectangle 254"/>
            <p:cNvSpPr>
              <a:spLocks noChangeArrowheads="1"/>
            </p:cNvSpPr>
            <p:nvPr/>
          </p:nvSpPr>
          <p:spPr bwMode="auto">
            <a:xfrm>
              <a:off x="2307" y="3505"/>
              <a:ext cx="421" cy="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5279" name="Line 255"/>
            <p:cNvSpPr>
              <a:spLocks noChangeShapeType="1"/>
            </p:cNvSpPr>
            <p:nvPr/>
          </p:nvSpPr>
          <p:spPr bwMode="auto">
            <a:xfrm>
              <a:off x="2307" y="3505"/>
              <a:ext cx="42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5280" name="Rectangle 256"/>
            <p:cNvSpPr>
              <a:spLocks noChangeArrowheads="1"/>
            </p:cNvSpPr>
            <p:nvPr/>
          </p:nvSpPr>
          <p:spPr bwMode="auto">
            <a:xfrm>
              <a:off x="2728" y="3505"/>
              <a:ext cx="15" cy="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5281" name="Line 257"/>
            <p:cNvSpPr>
              <a:spLocks noChangeShapeType="1"/>
            </p:cNvSpPr>
            <p:nvPr/>
          </p:nvSpPr>
          <p:spPr bwMode="auto">
            <a:xfrm>
              <a:off x="2728" y="3505"/>
              <a:ext cx="1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5282" name="Rectangle 258"/>
            <p:cNvSpPr>
              <a:spLocks noChangeArrowheads="1"/>
            </p:cNvSpPr>
            <p:nvPr/>
          </p:nvSpPr>
          <p:spPr bwMode="auto">
            <a:xfrm>
              <a:off x="2743" y="3505"/>
              <a:ext cx="430" cy="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5283" name="Line 259"/>
            <p:cNvSpPr>
              <a:spLocks noChangeShapeType="1"/>
            </p:cNvSpPr>
            <p:nvPr/>
          </p:nvSpPr>
          <p:spPr bwMode="auto">
            <a:xfrm>
              <a:off x="2743" y="3505"/>
              <a:ext cx="43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5284" name="Rectangle 260"/>
            <p:cNvSpPr>
              <a:spLocks noChangeArrowheads="1"/>
            </p:cNvSpPr>
            <p:nvPr/>
          </p:nvSpPr>
          <p:spPr bwMode="auto">
            <a:xfrm>
              <a:off x="3173" y="3505"/>
              <a:ext cx="6" cy="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5285" name="Line 261"/>
            <p:cNvSpPr>
              <a:spLocks noChangeShapeType="1"/>
            </p:cNvSpPr>
            <p:nvPr/>
          </p:nvSpPr>
          <p:spPr bwMode="auto">
            <a:xfrm>
              <a:off x="3173" y="3505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5286" name="Rectangle 262"/>
            <p:cNvSpPr>
              <a:spLocks noChangeArrowheads="1"/>
            </p:cNvSpPr>
            <p:nvPr/>
          </p:nvSpPr>
          <p:spPr bwMode="auto">
            <a:xfrm>
              <a:off x="3179" y="3505"/>
              <a:ext cx="501" cy="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5287" name="Line 263"/>
            <p:cNvSpPr>
              <a:spLocks noChangeShapeType="1"/>
            </p:cNvSpPr>
            <p:nvPr/>
          </p:nvSpPr>
          <p:spPr bwMode="auto">
            <a:xfrm>
              <a:off x="3179" y="3505"/>
              <a:ext cx="5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5288" name="Rectangle 264"/>
            <p:cNvSpPr>
              <a:spLocks noChangeArrowheads="1"/>
            </p:cNvSpPr>
            <p:nvPr/>
          </p:nvSpPr>
          <p:spPr bwMode="auto">
            <a:xfrm>
              <a:off x="3680" y="3505"/>
              <a:ext cx="15" cy="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5289" name="Line 265"/>
            <p:cNvSpPr>
              <a:spLocks noChangeShapeType="1"/>
            </p:cNvSpPr>
            <p:nvPr/>
          </p:nvSpPr>
          <p:spPr bwMode="auto">
            <a:xfrm>
              <a:off x="3680" y="3505"/>
              <a:ext cx="1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5290" name="Rectangle 266"/>
            <p:cNvSpPr>
              <a:spLocks noChangeArrowheads="1"/>
            </p:cNvSpPr>
            <p:nvPr/>
          </p:nvSpPr>
          <p:spPr bwMode="auto">
            <a:xfrm>
              <a:off x="1749" y="3509"/>
              <a:ext cx="15" cy="15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5291" name="Line 267"/>
            <p:cNvSpPr>
              <a:spLocks noChangeShapeType="1"/>
            </p:cNvSpPr>
            <p:nvPr/>
          </p:nvSpPr>
          <p:spPr bwMode="auto">
            <a:xfrm>
              <a:off x="1749" y="3509"/>
              <a:ext cx="1" cy="15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5292" name="Rectangle 268"/>
            <p:cNvSpPr>
              <a:spLocks noChangeArrowheads="1"/>
            </p:cNvSpPr>
            <p:nvPr/>
          </p:nvSpPr>
          <p:spPr bwMode="auto">
            <a:xfrm>
              <a:off x="2301" y="3509"/>
              <a:ext cx="6" cy="15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5293" name="Line 269"/>
            <p:cNvSpPr>
              <a:spLocks noChangeShapeType="1"/>
            </p:cNvSpPr>
            <p:nvPr/>
          </p:nvSpPr>
          <p:spPr bwMode="auto">
            <a:xfrm>
              <a:off x="2301" y="3509"/>
              <a:ext cx="1" cy="15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5294" name="Rectangle 270"/>
            <p:cNvSpPr>
              <a:spLocks noChangeArrowheads="1"/>
            </p:cNvSpPr>
            <p:nvPr/>
          </p:nvSpPr>
          <p:spPr bwMode="auto">
            <a:xfrm>
              <a:off x="2728" y="3509"/>
              <a:ext cx="15" cy="15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5295" name="Line 271"/>
            <p:cNvSpPr>
              <a:spLocks noChangeShapeType="1"/>
            </p:cNvSpPr>
            <p:nvPr/>
          </p:nvSpPr>
          <p:spPr bwMode="auto">
            <a:xfrm>
              <a:off x="2728" y="3509"/>
              <a:ext cx="1" cy="15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5296" name="Rectangle 272"/>
            <p:cNvSpPr>
              <a:spLocks noChangeArrowheads="1"/>
            </p:cNvSpPr>
            <p:nvPr/>
          </p:nvSpPr>
          <p:spPr bwMode="auto">
            <a:xfrm>
              <a:off x="3173" y="3509"/>
              <a:ext cx="6" cy="15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5297" name="Line 273"/>
            <p:cNvSpPr>
              <a:spLocks noChangeShapeType="1"/>
            </p:cNvSpPr>
            <p:nvPr/>
          </p:nvSpPr>
          <p:spPr bwMode="auto">
            <a:xfrm>
              <a:off x="3173" y="3509"/>
              <a:ext cx="1" cy="15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5298" name="Rectangle 274"/>
            <p:cNvSpPr>
              <a:spLocks noChangeArrowheads="1"/>
            </p:cNvSpPr>
            <p:nvPr/>
          </p:nvSpPr>
          <p:spPr bwMode="auto">
            <a:xfrm>
              <a:off x="3680" y="3509"/>
              <a:ext cx="15" cy="15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5299" name="Line 275"/>
            <p:cNvSpPr>
              <a:spLocks noChangeShapeType="1"/>
            </p:cNvSpPr>
            <p:nvPr/>
          </p:nvSpPr>
          <p:spPr bwMode="auto">
            <a:xfrm>
              <a:off x="3680" y="3509"/>
              <a:ext cx="1" cy="15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5300" name="Rectangle 276"/>
            <p:cNvSpPr>
              <a:spLocks noChangeArrowheads="1"/>
            </p:cNvSpPr>
            <p:nvPr/>
          </p:nvSpPr>
          <p:spPr bwMode="auto">
            <a:xfrm>
              <a:off x="1991" y="3657"/>
              <a:ext cx="81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FF00FF"/>
                  </a:solidFill>
                </a:rPr>
                <a:t>D</a:t>
              </a:r>
              <a:endParaRPr lang="en-US"/>
            </a:p>
          </p:txBody>
        </p:sp>
        <p:sp>
          <p:nvSpPr>
            <p:cNvPr id="385301" name="Rectangle 277"/>
            <p:cNvSpPr>
              <a:spLocks noChangeArrowheads="1"/>
            </p:cNvSpPr>
            <p:nvPr/>
          </p:nvSpPr>
          <p:spPr bwMode="auto">
            <a:xfrm>
              <a:off x="2494" y="3657"/>
              <a:ext cx="50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FF00FF"/>
                  </a:solidFill>
                </a:rPr>
                <a:t>1</a:t>
              </a:r>
              <a:endParaRPr lang="en-US"/>
            </a:p>
          </p:txBody>
        </p:sp>
        <p:sp>
          <p:nvSpPr>
            <p:cNvPr id="385302" name="Rectangle 278"/>
            <p:cNvSpPr>
              <a:spLocks noChangeArrowheads="1"/>
            </p:cNvSpPr>
            <p:nvPr/>
          </p:nvSpPr>
          <p:spPr bwMode="auto">
            <a:xfrm>
              <a:off x="2921" y="3657"/>
              <a:ext cx="71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1400">
                  <a:solidFill>
                    <a:srgbClr val="FF00FF"/>
                  </a:solidFill>
                </a:rPr>
                <a:t>E</a:t>
              </a:r>
              <a:endParaRPr lang="en-US"/>
            </a:p>
          </p:txBody>
        </p:sp>
        <p:sp>
          <p:nvSpPr>
            <p:cNvPr id="385303" name="Rectangle 279"/>
            <p:cNvSpPr>
              <a:spLocks noChangeArrowheads="1"/>
            </p:cNvSpPr>
            <p:nvPr/>
          </p:nvSpPr>
          <p:spPr bwMode="auto">
            <a:xfrm>
              <a:off x="3406" y="3657"/>
              <a:ext cx="68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1400">
                  <a:solidFill>
                    <a:srgbClr val="FF00FF"/>
                  </a:solidFill>
                </a:rPr>
                <a:t>0</a:t>
              </a:r>
              <a:endParaRPr lang="en-US"/>
            </a:p>
          </p:txBody>
        </p:sp>
        <p:sp>
          <p:nvSpPr>
            <p:cNvPr id="385304" name="Rectangle 280"/>
            <p:cNvSpPr>
              <a:spLocks noChangeArrowheads="1"/>
            </p:cNvSpPr>
            <p:nvPr/>
          </p:nvSpPr>
          <p:spPr bwMode="auto">
            <a:xfrm>
              <a:off x="1749" y="3658"/>
              <a:ext cx="15" cy="15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5305" name="Line 281"/>
            <p:cNvSpPr>
              <a:spLocks noChangeShapeType="1"/>
            </p:cNvSpPr>
            <p:nvPr/>
          </p:nvSpPr>
          <p:spPr bwMode="auto">
            <a:xfrm>
              <a:off x="1749" y="3658"/>
              <a:ext cx="1" cy="15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5306" name="Rectangle 282"/>
            <p:cNvSpPr>
              <a:spLocks noChangeArrowheads="1"/>
            </p:cNvSpPr>
            <p:nvPr/>
          </p:nvSpPr>
          <p:spPr bwMode="auto">
            <a:xfrm>
              <a:off x="1749" y="4110"/>
              <a:ext cx="15" cy="1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5307" name="Line 283"/>
            <p:cNvSpPr>
              <a:spLocks noChangeShapeType="1"/>
            </p:cNvSpPr>
            <p:nvPr/>
          </p:nvSpPr>
          <p:spPr bwMode="auto">
            <a:xfrm>
              <a:off x="1749" y="4110"/>
              <a:ext cx="1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5308" name="Line 284"/>
            <p:cNvSpPr>
              <a:spLocks noChangeShapeType="1"/>
            </p:cNvSpPr>
            <p:nvPr/>
          </p:nvSpPr>
          <p:spPr bwMode="auto">
            <a:xfrm>
              <a:off x="1749" y="4110"/>
              <a:ext cx="1" cy="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5309" name="Rectangle 285"/>
            <p:cNvSpPr>
              <a:spLocks noChangeArrowheads="1"/>
            </p:cNvSpPr>
            <p:nvPr/>
          </p:nvSpPr>
          <p:spPr bwMode="auto">
            <a:xfrm>
              <a:off x="1749" y="4110"/>
              <a:ext cx="15" cy="1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5310" name="Line 286"/>
            <p:cNvSpPr>
              <a:spLocks noChangeShapeType="1"/>
            </p:cNvSpPr>
            <p:nvPr/>
          </p:nvSpPr>
          <p:spPr bwMode="auto">
            <a:xfrm>
              <a:off x="1749" y="4110"/>
              <a:ext cx="1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5311" name="Line 287"/>
            <p:cNvSpPr>
              <a:spLocks noChangeShapeType="1"/>
            </p:cNvSpPr>
            <p:nvPr/>
          </p:nvSpPr>
          <p:spPr bwMode="auto">
            <a:xfrm>
              <a:off x="1749" y="4110"/>
              <a:ext cx="1" cy="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5312" name="Rectangle 288"/>
            <p:cNvSpPr>
              <a:spLocks noChangeArrowheads="1"/>
            </p:cNvSpPr>
            <p:nvPr/>
          </p:nvSpPr>
          <p:spPr bwMode="auto">
            <a:xfrm>
              <a:off x="1764" y="4110"/>
              <a:ext cx="537" cy="1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5313" name="Line 289"/>
            <p:cNvSpPr>
              <a:spLocks noChangeShapeType="1"/>
            </p:cNvSpPr>
            <p:nvPr/>
          </p:nvSpPr>
          <p:spPr bwMode="auto">
            <a:xfrm>
              <a:off x="1764" y="4110"/>
              <a:ext cx="53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5314" name="Rectangle 290"/>
            <p:cNvSpPr>
              <a:spLocks noChangeArrowheads="1"/>
            </p:cNvSpPr>
            <p:nvPr/>
          </p:nvSpPr>
          <p:spPr bwMode="auto">
            <a:xfrm>
              <a:off x="2301" y="3658"/>
              <a:ext cx="6" cy="15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5315" name="Line 291"/>
            <p:cNvSpPr>
              <a:spLocks noChangeShapeType="1"/>
            </p:cNvSpPr>
            <p:nvPr/>
          </p:nvSpPr>
          <p:spPr bwMode="auto">
            <a:xfrm>
              <a:off x="2301" y="3658"/>
              <a:ext cx="1" cy="15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5316" name="Rectangle 292"/>
            <p:cNvSpPr>
              <a:spLocks noChangeArrowheads="1"/>
            </p:cNvSpPr>
            <p:nvPr/>
          </p:nvSpPr>
          <p:spPr bwMode="auto">
            <a:xfrm>
              <a:off x="2301" y="4110"/>
              <a:ext cx="15" cy="1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5317" name="Line 293"/>
            <p:cNvSpPr>
              <a:spLocks noChangeShapeType="1"/>
            </p:cNvSpPr>
            <p:nvPr/>
          </p:nvSpPr>
          <p:spPr bwMode="auto">
            <a:xfrm>
              <a:off x="2301" y="4110"/>
              <a:ext cx="1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5318" name="Line 294"/>
            <p:cNvSpPr>
              <a:spLocks noChangeShapeType="1"/>
            </p:cNvSpPr>
            <p:nvPr/>
          </p:nvSpPr>
          <p:spPr bwMode="auto">
            <a:xfrm>
              <a:off x="2301" y="4110"/>
              <a:ext cx="1" cy="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5319" name="Rectangle 295"/>
            <p:cNvSpPr>
              <a:spLocks noChangeArrowheads="1"/>
            </p:cNvSpPr>
            <p:nvPr/>
          </p:nvSpPr>
          <p:spPr bwMode="auto">
            <a:xfrm>
              <a:off x="2316" y="4110"/>
              <a:ext cx="412" cy="15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5320" name="Rectangle 296"/>
            <p:cNvSpPr>
              <a:spLocks noChangeArrowheads="1"/>
            </p:cNvSpPr>
            <p:nvPr/>
          </p:nvSpPr>
          <p:spPr bwMode="auto">
            <a:xfrm>
              <a:off x="2728" y="3658"/>
              <a:ext cx="15" cy="15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5321" name="Line 297"/>
            <p:cNvSpPr>
              <a:spLocks noChangeShapeType="1"/>
            </p:cNvSpPr>
            <p:nvPr/>
          </p:nvSpPr>
          <p:spPr bwMode="auto">
            <a:xfrm>
              <a:off x="2728" y="3658"/>
              <a:ext cx="1" cy="15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5322" name="Rectangle 298"/>
            <p:cNvSpPr>
              <a:spLocks noChangeArrowheads="1"/>
            </p:cNvSpPr>
            <p:nvPr/>
          </p:nvSpPr>
          <p:spPr bwMode="auto">
            <a:xfrm>
              <a:off x="2728" y="4110"/>
              <a:ext cx="15" cy="1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5323" name="Line 299"/>
            <p:cNvSpPr>
              <a:spLocks noChangeShapeType="1"/>
            </p:cNvSpPr>
            <p:nvPr/>
          </p:nvSpPr>
          <p:spPr bwMode="auto">
            <a:xfrm>
              <a:off x="2728" y="4110"/>
              <a:ext cx="1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5324" name="Line 300"/>
            <p:cNvSpPr>
              <a:spLocks noChangeShapeType="1"/>
            </p:cNvSpPr>
            <p:nvPr/>
          </p:nvSpPr>
          <p:spPr bwMode="auto">
            <a:xfrm>
              <a:off x="2728" y="4110"/>
              <a:ext cx="1" cy="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5325" name="Rectangle 301"/>
            <p:cNvSpPr>
              <a:spLocks noChangeArrowheads="1"/>
            </p:cNvSpPr>
            <p:nvPr/>
          </p:nvSpPr>
          <p:spPr bwMode="auto">
            <a:xfrm>
              <a:off x="2743" y="4110"/>
              <a:ext cx="430" cy="1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5326" name="Line 302"/>
            <p:cNvSpPr>
              <a:spLocks noChangeShapeType="1"/>
            </p:cNvSpPr>
            <p:nvPr/>
          </p:nvSpPr>
          <p:spPr bwMode="auto">
            <a:xfrm>
              <a:off x="2743" y="4110"/>
              <a:ext cx="43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5327" name="Rectangle 303"/>
            <p:cNvSpPr>
              <a:spLocks noChangeArrowheads="1"/>
            </p:cNvSpPr>
            <p:nvPr/>
          </p:nvSpPr>
          <p:spPr bwMode="auto">
            <a:xfrm>
              <a:off x="3173" y="3658"/>
              <a:ext cx="6" cy="15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5328" name="Line 304"/>
            <p:cNvSpPr>
              <a:spLocks noChangeShapeType="1"/>
            </p:cNvSpPr>
            <p:nvPr/>
          </p:nvSpPr>
          <p:spPr bwMode="auto">
            <a:xfrm>
              <a:off x="3173" y="3658"/>
              <a:ext cx="1" cy="15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5329" name="Rectangle 305"/>
            <p:cNvSpPr>
              <a:spLocks noChangeArrowheads="1"/>
            </p:cNvSpPr>
            <p:nvPr/>
          </p:nvSpPr>
          <p:spPr bwMode="auto">
            <a:xfrm>
              <a:off x="3173" y="4110"/>
              <a:ext cx="15" cy="1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5330" name="Line 306"/>
            <p:cNvSpPr>
              <a:spLocks noChangeShapeType="1"/>
            </p:cNvSpPr>
            <p:nvPr/>
          </p:nvSpPr>
          <p:spPr bwMode="auto">
            <a:xfrm>
              <a:off x="3173" y="4110"/>
              <a:ext cx="1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5331" name="Line 307"/>
            <p:cNvSpPr>
              <a:spLocks noChangeShapeType="1"/>
            </p:cNvSpPr>
            <p:nvPr/>
          </p:nvSpPr>
          <p:spPr bwMode="auto">
            <a:xfrm>
              <a:off x="3173" y="4110"/>
              <a:ext cx="1" cy="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5332" name="Rectangle 308"/>
            <p:cNvSpPr>
              <a:spLocks noChangeArrowheads="1"/>
            </p:cNvSpPr>
            <p:nvPr/>
          </p:nvSpPr>
          <p:spPr bwMode="auto">
            <a:xfrm>
              <a:off x="3188" y="4110"/>
              <a:ext cx="492" cy="1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5333" name="Line 309"/>
            <p:cNvSpPr>
              <a:spLocks noChangeShapeType="1"/>
            </p:cNvSpPr>
            <p:nvPr/>
          </p:nvSpPr>
          <p:spPr bwMode="auto">
            <a:xfrm>
              <a:off x="3188" y="4110"/>
              <a:ext cx="49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5334" name="Rectangle 310"/>
            <p:cNvSpPr>
              <a:spLocks noChangeArrowheads="1"/>
            </p:cNvSpPr>
            <p:nvPr/>
          </p:nvSpPr>
          <p:spPr bwMode="auto">
            <a:xfrm>
              <a:off x="3680" y="3658"/>
              <a:ext cx="15" cy="15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5335" name="Line 311"/>
            <p:cNvSpPr>
              <a:spLocks noChangeShapeType="1"/>
            </p:cNvSpPr>
            <p:nvPr/>
          </p:nvSpPr>
          <p:spPr bwMode="auto">
            <a:xfrm>
              <a:off x="3680" y="3658"/>
              <a:ext cx="1" cy="15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5336" name="Rectangle 312"/>
            <p:cNvSpPr>
              <a:spLocks noChangeArrowheads="1"/>
            </p:cNvSpPr>
            <p:nvPr/>
          </p:nvSpPr>
          <p:spPr bwMode="auto">
            <a:xfrm>
              <a:off x="3680" y="4110"/>
              <a:ext cx="15" cy="1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5337" name="Line 313"/>
            <p:cNvSpPr>
              <a:spLocks noChangeShapeType="1"/>
            </p:cNvSpPr>
            <p:nvPr/>
          </p:nvSpPr>
          <p:spPr bwMode="auto">
            <a:xfrm>
              <a:off x="3680" y="4110"/>
              <a:ext cx="1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5338" name="Line 314"/>
            <p:cNvSpPr>
              <a:spLocks noChangeShapeType="1"/>
            </p:cNvSpPr>
            <p:nvPr/>
          </p:nvSpPr>
          <p:spPr bwMode="auto">
            <a:xfrm>
              <a:off x="3680" y="4110"/>
              <a:ext cx="1" cy="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5339" name="Rectangle 315"/>
            <p:cNvSpPr>
              <a:spLocks noChangeArrowheads="1"/>
            </p:cNvSpPr>
            <p:nvPr/>
          </p:nvSpPr>
          <p:spPr bwMode="auto">
            <a:xfrm>
              <a:off x="3680" y="4110"/>
              <a:ext cx="15" cy="1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5340" name="Line 316"/>
            <p:cNvSpPr>
              <a:spLocks noChangeShapeType="1"/>
            </p:cNvSpPr>
            <p:nvPr/>
          </p:nvSpPr>
          <p:spPr bwMode="auto">
            <a:xfrm>
              <a:off x="3680" y="4110"/>
              <a:ext cx="1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5341" name="Line 317"/>
            <p:cNvSpPr>
              <a:spLocks noChangeShapeType="1"/>
            </p:cNvSpPr>
            <p:nvPr/>
          </p:nvSpPr>
          <p:spPr bwMode="auto">
            <a:xfrm>
              <a:off x="3680" y="4110"/>
              <a:ext cx="1" cy="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5342" name="Rectangle 318"/>
            <p:cNvSpPr>
              <a:spLocks noChangeArrowheads="1"/>
            </p:cNvSpPr>
            <p:nvPr/>
          </p:nvSpPr>
          <p:spPr bwMode="auto">
            <a:xfrm>
              <a:off x="1988" y="3794"/>
              <a:ext cx="70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1400">
                  <a:solidFill>
                    <a:srgbClr val="FFCC00"/>
                  </a:solidFill>
                </a:rPr>
                <a:t>E</a:t>
              </a:r>
              <a:endParaRPr lang="en-US">
                <a:solidFill>
                  <a:srgbClr val="FFCC00"/>
                </a:solidFill>
              </a:endParaRPr>
            </a:p>
          </p:txBody>
        </p:sp>
        <p:sp>
          <p:nvSpPr>
            <p:cNvPr id="385343" name="Rectangle 319"/>
            <p:cNvSpPr>
              <a:spLocks noChangeArrowheads="1"/>
            </p:cNvSpPr>
            <p:nvPr/>
          </p:nvSpPr>
          <p:spPr bwMode="auto">
            <a:xfrm>
              <a:off x="2483" y="3794"/>
              <a:ext cx="68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FFCC00"/>
                  </a:solidFill>
                </a:rPr>
                <a:t>0</a:t>
              </a:r>
              <a:endParaRPr lang="en-US">
                <a:solidFill>
                  <a:srgbClr val="FFCC00"/>
                </a:solidFill>
              </a:endParaRPr>
            </a:p>
          </p:txBody>
        </p:sp>
        <p:sp>
          <p:nvSpPr>
            <p:cNvPr id="385344" name="Rectangle 320"/>
            <p:cNvSpPr>
              <a:spLocks noChangeArrowheads="1"/>
            </p:cNvSpPr>
            <p:nvPr/>
          </p:nvSpPr>
          <p:spPr bwMode="auto">
            <a:xfrm>
              <a:off x="2912" y="3794"/>
              <a:ext cx="67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1400">
                  <a:solidFill>
                    <a:srgbClr val="FFCC00"/>
                  </a:solidFill>
                </a:rPr>
                <a:t>C</a:t>
              </a:r>
              <a:endParaRPr lang="en-US">
                <a:solidFill>
                  <a:srgbClr val="FFCC00"/>
                </a:solidFill>
              </a:endParaRPr>
            </a:p>
          </p:txBody>
        </p:sp>
        <p:sp>
          <p:nvSpPr>
            <p:cNvPr id="385345" name="Rectangle 321"/>
            <p:cNvSpPr>
              <a:spLocks noChangeArrowheads="1"/>
            </p:cNvSpPr>
            <p:nvPr/>
          </p:nvSpPr>
          <p:spPr bwMode="auto">
            <a:xfrm>
              <a:off x="3394" y="3794"/>
              <a:ext cx="50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1400">
                  <a:solidFill>
                    <a:srgbClr val="FFCC00"/>
                  </a:solidFill>
                </a:rPr>
                <a:t>1</a:t>
              </a:r>
              <a:endParaRPr lang="en-US">
                <a:solidFill>
                  <a:srgbClr val="FFCC00"/>
                </a:solidFill>
              </a:endParaRPr>
            </a:p>
          </p:txBody>
        </p:sp>
        <p:sp>
          <p:nvSpPr>
            <p:cNvPr id="385346" name="Rectangle 322"/>
            <p:cNvSpPr>
              <a:spLocks noChangeArrowheads="1"/>
            </p:cNvSpPr>
            <p:nvPr/>
          </p:nvSpPr>
          <p:spPr bwMode="auto">
            <a:xfrm>
              <a:off x="1746" y="3797"/>
              <a:ext cx="15" cy="15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5347" name="Line 323"/>
            <p:cNvSpPr>
              <a:spLocks noChangeShapeType="1"/>
            </p:cNvSpPr>
            <p:nvPr/>
          </p:nvSpPr>
          <p:spPr bwMode="auto">
            <a:xfrm>
              <a:off x="1746" y="3797"/>
              <a:ext cx="1" cy="15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5348" name="Rectangle 324"/>
            <p:cNvSpPr>
              <a:spLocks noChangeArrowheads="1"/>
            </p:cNvSpPr>
            <p:nvPr/>
          </p:nvSpPr>
          <p:spPr bwMode="auto">
            <a:xfrm>
              <a:off x="2298" y="3797"/>
              <a:ext cx="6" cy="15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5349" name="Line 325"/>
            <p:cNvSpPr>
              <a:spLocks noChangeShapeType="1"/>
            </p:cNvSpPr>
            <p:nvPr/>
          </p:nvSpPr>
          <p:spPr bwMode="auto">
            <a:xfrm>
              <a:off x="2298" y="3797"/>
              <a:ext cx="1" cy="15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5350" name="Rectangle 326"/>
            <p:cNvSpPr>
              <a:spLocks noChangeArrowheads="1"/>
            </p:cNvSpPr>
            <p:nvPr/>
          </p:nvSpPr>
          <p:spPr bwMode="auto">
            <a:xfrm>
              <a:off x="2725" y="3797"/>
              <a:ext cx="15" cy="15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5351" name="Line 327"/>
            <p:cNvSpPr>
              <a:spLocks noChangeShapeType="1"/>
            </p:cNvSpPr>
            <p:nvPr/>
          </p:nvSpPr>
          <p:spPr bwMode="auto">
            <a:xfrm>
              <a:off x="2725" y="3797"/>
              <a:ext cx="1" cy="15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5352" name="Rectangle 328"/>
            <p:cNvSpPr>
              <a:spLocks noChangeArrowheads="1"/>
            </p:cNvSpPr>
            <p:nvPr/>
          </p:nvSpPr>
          <p:spPr bwMode="auto">
            <a:xfrm>
              <a:off x="3170" y="3797"/>
              <a:ext cx="6" cy="15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5353" name="Line 329"/>
            <p:cNvSpPr>
              <a:spLocks noChangeShapeType="1"/>
            </p:cNvSpPr>
            <p:nvPr/>
          </p:nvSpPr>
          <p:spPr bwMode="auto">
            <a:xfrm>
              <a:off x="3170" y="3797"/>
              <a:ext cx="1" cy="15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5354" name="Rectangle 330"/>
            <p:cNvSpPr>
              <a:spLocks noChangeArrowheads="1"/>
            </p:cNvSpPr>
            <p:nvPr/>
          </p:nvSpPr>
          <p:spPr bwMode="auto">
            <a:xfrm>
              <a:off x="3677" y="3797"/>
              <a:ext cx="15" cy="15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5355" name="Line 331"/>
            <p:cNvSpPr>
              <a:spLocks noChangeShapeType="1"/>
            </p:cNvSpPr>
            <p:nvPr/>
          </p:nvSpPr>
          <p:spPr bwMode="auto">
            <a:xfrm>
              <a:off x="3677" y="3797"/>
              <a:ext cx="1" cy="15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5356" name="Rectangle 332"/>
            <p:cNvSpPr>
              <a:spLocks noChangeArrowheads="1"/>
            </p:cNvSpPr>
            <p:nvPr/>
          </p:nvSpPr>
          <p:spPr bwMode="auto">
            <a:xfrm>
              <a:off x="1988" y="3945"/>
              <a:ext cx="70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1400">
                  <a:solidFill>
                    <a:srgbClr val="FFCC00"/>
                  </a:solidFill>
                </a:rPr>
                <a:t>E</a:t>
              </a:r>
              <a:endParaRPr lang="en-US">
                <a:solidFill>
                  <a:srgbClr val="FFCC00"/>
                </a:solidFill>
              </a:endParaRPr>
            </a:p>
          </p:txBody>
        </p:sp>
        <p:sp>
          <p:nvSpPr>
            <p:cNvPr id="385357" name="Rectangle 333"/>
            <p:cNvSpPr>
              <a:spLocks noChangeArrowheads="1"/>
            </p:cNvSpPr>
            <p:nvPr/>
          </p:nvSpPr>
          <p:spPr bwMode="auto">
            <a:xfrm>
              <a:off x="2491" y="3945"/>
              <a:ext cx="50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FFCC00"/>
                  </a:solidFill>
                </a:rPr>
                <a:t>1</a:t>
              </a:r>
              <a:endParaRPr lang="en-US">
                <a:solidFill>
                  <a:srgbClr val="FFCC00"/>
                </a:solidFill>
              </a:endParaRPr>
            </a:p>
          </p:txBody>
        </p:sp>
        <p:sp>
          <p:nvSpPr>
            <p:cNvPr id="385358" name="Rectangle 334"/>
            <p:cNvSpPr>
              <a:spLocks noChangeArrowheads="1"/>
            </p:cNvSpPr>
            <p:nvPr/>
          </p:nvSpPr>
          <p:spPr bwMode="auto">
            <a:xfrm>
              <a:off x="2918" y="3945"/>
              <a:ext cx="71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r-TR" sz="1400">
                  <a:solidFill>
                    <a:srgbClr val="FFCC00"/>
                  </a:solidFill>
                </a:rPr>
                <a:t>B</a:t>
              </a:r>
              <a:endParaRPr lang="en-US">
                <a:solidFill>
                  <a:srgbClr val="FFCC00"/>
                </a:solidFill>
              </a:endParaRPr>
            </a:p>
          </p:txBody>
        </p:sp>
        <p:sp>
          <p:nvSpPr>
            <p:cNvPr id="385359" name="Rectangle 335"/>
            <p:cNvSpPr>
              <a:spLocks noChangeArrowheads="1"/>
            </p:cNvSpPr>
            <p:nvPr/>
          </p:nvSpPr>
          <p:spPr bwMode="auto">
            <a:xfrm>
              <a:off x="3403" y="3945"/>
              <a:ext cx="50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FFCC00"/>
                  </a:solidFill>
                </a:rPr>
                <a:t>1</a:t>
              </a:r>
              <a:endParaRPr lang="en-US">
                <a:solidFill>
                  <a:srgbClr val="FFCC00"/>
                </a:solidFill>
              </a:endParaRPr>
            </a:p>
          </p:txBody>
        </p:sp>
        <p:sp>
          <p:nvSpPr>
            <p:cNvPr id="385360" name="Rectangle 336"/>
            <p:cNvSpPr>
              <a:spLocks noChangeArrowheads="1"/>
            </p:cNvSpPr>
            <p:nvPr/>
          </p:nvSpPr>
          <p:spPr bwMode="auto">
            <a:xfrm>
              <a:off x="1746" y="3946"/>
              <a:ext cx="15" cy="15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5361" name="Line 337"/>
            <p:cNvSpPr>
              <a:spLocks noChangeShapeType="1"/>
            </p:cNvSpPr>
            <p:nvPr/>
          </p:nvSpPr>
          <p:spPr bwMode="auto">
            <a:xfrm>
              <a:off x="1746" y="3946"/>
              <a:ext cx="1" cy="15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5362" name="Rectangle 338"/>
            <p:cNvSpPr>
              <a:spLocks noChangeArrowheads="1"/>
            </p:cNvSpPr>
            <p:nvPr/>
          </p:nvSpPr>
          <p:spPr bwMode="auto">
            <a:xfrm>
              <a:off x="2298" y="3946"/>
              <a:ext cx="6" cy="15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5363" name="Line 339"/>
            <p:cNvSpPr>
              <a:spLocks noChangeShapeType="1"/>
            </p:cNvSpPr>
            <p:nvPr/>
          </p:nvSpPr>
          <p:spPr bwMode="auto">
            <a:xfrm>
              <a:off x="2298" y="3946"/>
              <a:ext cx="1" cy="15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5364" name="Rectangle 340"/>
            <p:cNvSpPr>
              <a:spLocks noChangeArrowheads="1"/>
            </p:cNvSpPr>
            <p:nvPr/>
          </p:nvSpPr>
          <p:spPr bwMode="auto">
            <a:xfrm>
              <a:off x="2725" y="3946"/>
              <a:ext cx="15" cy="15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5365" name="Line 341"/>
            <p:cNvSpPr>
              <a:spLocks noChangeShapeType="1"/>
            </p:cNvSpPr>
            <p:nvPr/>
          </p:nvSpPr>
          <p:spPr bwMode="auto">
            <a:xfrm>
              <a:off x="2725" y="3946"/>
              <a:ext cx="1" cy="15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5366" name="Rectangle 342"/>
            <p:cNvSpPr>
              <a:spLocks noChangeArrowheads="1"/>
            </p:cNvSpPr>
            <p:nvPr/>
          </p:nvSpPr>
          <p:spPr bwMode="auto">
            <a:xfrm>
              <a:off x="3170" y="3946"/>
              <a:ext cx="6" cy="15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5367" name="Line 343"/>
            <p:cNvSpPr>
              <a:spLocks noChangeShapeType="1"/>
            </p:cNvSpPr>
            <p:nvPr/>
          </p:nvSpPr>
          <p:spPr bwMode="auto">
            <a:xfrm>
              <a:off x="3170" y="3946"/>
              <a:ext cx="1" cy="15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5368" name="Rectangle 344"/>
            <p:cNvSpPr>
              <a:spLocks noChangeArrowheads="1"/>
            </p:cNvSpPr>
            <p:nvPr/>
          </p:nvSpPr>
          <p:spPr bwMode="auto">
            <a:xfrm>
              <a:off x="3677" y="3946"/>
              <a:ext cx="15" cy="15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5369" name="Line 345"/>
            <p:cNvSpPr>
              <a:spLocks noChangeShapeType="1"/>
            </p:cNvSpPr>
            <p:nvPr/>
          </p:nvSpPr>
          <p:spPr bwMode="auto">
            <a:xfrm>
              <a:off x="3677" y="3946"/>
              <a:ext cx="1" cy="15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5370" name="Rectangle 346"/>
            <p:cNvSpPr>
              <a:spLocks noChangeArrowheads="1"/>
            </p:cNvSpPr>
            <p:nvPr/>
          </p:nvSpPr>
          <p:spPr bwMode="auto">
            <a:xfrm>
              <a:off x="1750" y="3789"/>
              <a:ext cx="15" cy="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5371" name="Line 347"/>
            <p:cNvSpPr>
              <a:spLocks noChangeShapeType="1"/>
            </p:cNvSpPr>
            <p:nvPr/>
          </p:nvSpPr>
          <p:spPr bwMode="auto">
            <a:xfrm>
              <a:off x="1750" y="3789"/>
              <a:ext cx="1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5372" name="Rectangle 348"/>
            <p:cNvSpPr>
              <a:spLocks noChangeArrowheads="1"/>
            </p:cNvSpPr>
            <p:nvPr/>
          </p:nvSpPr>
          <p:spPr bwMode="auto">
            <a:xfrm>
              <a:off x="1765" y="3789"/>
              <a:ext cx="537" cy="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5373" name="Line 349"/>
            <p:cNvSpPr>
              <a:spLocks noChangeShapeType="1"/>
            </p:cNvSpPr>
            <p:nvPr/>
          </p:nvSpPr>
          <p:spPr bwMode="auto">
            <a:xfrm>
              <a:off x="1765" y="3789"/>
              <a:ext cx="53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5374" name="Rectangle 350"/>
            <p:cNvSpPr>
              <a:spLocks noChangeArrowheads="1"/>
            </p:cNvSpPr>
            <p:nvPr/>
          </p:nvSpPr>
          <p:spPr bwMode="auto">
            <a:xfrm>
              <a:off x="2302" y="3789"/>
              <a:ext cx="6" cy="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5375" name="Line 351"/>
            <p:cNvSpPr>
              <a:spLocks noChangeShapeType="1"/>
            </p:cNvSpPr>
            <p:nvPr/>
          </p:nvSpPr>
          <p:spPr bwMode="auto">
            <a:xfrm>
              <a:off x="2302" y="3789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5376" name="Rectangle 352"/>
            <p:cNvSpPr>
              <a:spLocks noChangeArrowheads="1"/>
            </p:cNvSpPr>
            <p:nvPr/>
          </p:nvSpPr>
          <p:spPr bwMode="auto">
            <a:xfrm>
              <a:off x="2308" y="3789"/>
              <a:ext cx="421" cy="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5377" name="Line 353"/>
            <p:cNvSpPr>
              <a:spLocks noChangeShapeType="1"/>
            </p:cNvSpPr>
            <p:nvPr/>
          </p:nvSpPr>
          <p:spPr bwMode="auto">
            <a:xfrm>
              <a:off x="2308" y="3789"/>
              <a:ext cx="42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5378" name="Rectangle 354"/>
            <p:cNvSpPr>
              <a:spLocks noChangeArrowheads="1"/>
            </p:cNvSpPr>
            <p:nvPr/>
          </p:nvSpPr>
          <p:spPr bwMode="auto">
            <a:xfrm>
              <a:off x="2729" y="3789"/>
              <a:ext cx="15" cy="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5379" name="Line 355"/>
            <p:cNvSpPr>
              <a:spLocks noChangeShapeType="1"/>
            </p:cNvSpPr>
            <p:nvPr/>
          </p:nvSpPr>
          <p:spPr bwMode="auto">
            <a:xfrm>
              <a:off x="2729" y="3789"/>
              <a:ext cx="1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5380" name="Rectangle 356"/>
            <p:cNvSpPr>
              <a:spLocks noChangeArrowheads="1"/>
            </p:cNvSpPr>
            <p:nvPr/>
          </p:nvSpPr>
          <p:spPr bwMode="auto">
            <a:xfrm>
              <a:off x="2744" y="3789"/>
              <a:ext cx="430" cy="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5381" name="Line 357"/>
            <p:cNvSpPr>
              <a:spLocks noChangeShapeType="1"/>
            </p:cNvSpPr>
            <p:nvPr/>
          </p:nvSpPr>
          <p:spPr bwMode="auto">
            <a:xfrm>
              <a:off x="2744" y="3789"/>
              <a:ext cx="43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5382" name="Rectangle 358"/>
            <p:cNvSpPr>
              <a:spLocks noChangeArrowheads="1"/>
            </p:cNvSpPr>
            <p:nvPr/>
          </p:nvSpPr>
          <p:spPr bwMode="auto">
            <a:xfrm>
              <a:off x="3174" y="3789"/>
              <a:ext cx="6" cy="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5383" name="Line 359"/>
            <p:cNvSpPr>
              <a:spLocks noChangeShapeType="1"/>
            </p:cNvSpPr>
            <p:nvPr/>
          </p:nvSpPr>
          <p:spPr bwMode="auto">
            <a:xfrm>
              <a:off x="3174" y="3789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5384" name="Rectangle 360"/>
            <p:cNvSpPr>
              <a:spLocks noChangeArrowheads="1"/>
            </p:cNvSpPr>
            <p:nvPr/>
          </p:nvSpPr>
          <p:spPr bwMode="auto">
            <a:xfrm>
              <a:off x="3180" y="3789"/>
              <a:ext cx="501" cy="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5385" name="Line 361"/>
            <p:cNvSpPr>
              <a:spLocks noChangeShapeType="1"/>
            </p:cNvSpPr>
            <p:nvPr/>
          </p:nvSpPr>
          <p:spPr bwMode="auto">
            <a:xfrm>
              <a:off x="3180" y="3789"/>
              <a:ext cx="5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5386" name="Rectangle 362"/>
            <p:cNvSpPr>
              <a:spLocks noChangeArrowheads="1"/>
            </p:cNvSpPr>
            <p:nvPr/>
          </p:nvSpPr>
          <p:spPr bwMode="auto">
            <a:xfrm>
              <a:off x="3681" y="3789"/>
              <a:ext cx="15" cy="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5387" name="Line 363"/>
            <p:cNvSpPr>
              <a:spLocks noChangeShapeType="1"/>
            </p:cNvSpPr>
            <p:nvPr/>
          </p:nvSpPr>
          <p:spPr bwMode="auto">
            <a:xfrm>
              <a:off x="3681" y="3789"/>
              <a:ext cx="1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aphicFrame>
        <p:nvGraphicFramePr>
          <p:cNvPr id="385425" name="Group 401"/>
          <p:cNvGraphicFramePr>
            <a:graphicFrameLocks noGrp="1"/>
          </p:cNvGraphicFramePr>
          <p:nvPr/>
        </p:nvGraphicFramePr>
        <p:xfrm>
          <a:off x="5616575" y="3681413"/>
          <a:ext cx="2735263" cy="1369378"/>
        </p:xfrm>
        <a:graphic>
          <a:graphicData uri="http://schemas.openxmlformats.org/drawingml/2006/table">
            <a:tbl>
              <a:tblPr/>
              <a:tblGrid>
                <a:gridCol w="455613"/>
                <a:gridCol w="457200"/>
                <a:gridCol w="455612"/>
                <a:gridCol w="454025"/>
                <a:gridCol w="458788"/>
                <a:gridCol w="454025"/>
              </a:tblGrid>
              <a:tr h="301625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Z</a:t>
                      </a:r>
                      <a:endParaRPr kumimoji="0" lang="en-US" sz="16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Q</a:t>
                      </a:r>
                      <a:r>
                        <a:rPr kumimoji="0" lang="tr-TR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 Q</a:t>
                      </a:r>
                      <a:r>
                        <a:rPr kumimoji="0" lang="tr-TR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84163"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575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tr-T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Q</a:t>
                      </a:r>
                      <a:r>
                        <a:rPr kumimoji="0" lang="tr-TR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  <a:endParaRPr kumimoji="0" lang="en-US" sz="16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53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5427" name="Text Box 403"/>
          <p:cNvSpPr txBox="1">
            <a:spLocks noChangeArrowheads="1"/>
          </p:cNvSpPr>
          <p:nvPr/>
        </p:nvSpPr>
        <p:spPr bwMode="auto">
          <a:xfrm>
            <a:off x="3889375" y="4221163"/>
            <a:ext cx="1727200" cy="915987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tr-TR"/>
              <a:t>A: 000  D: 100</a:t>
            </a:r>
          </a:p>
          <a:p>
            <a:r>
              <a:rPr lang="tr-TR"/>
              <a:t>B: 001   E: 101</a:t>
            </a:r>
          </a:p>
          <a:p>
            <a:r>
              <a:rPr lang="tr-TR"/>
              <a:t>C: 010</a:t>
            </a:r>
            <a:endParaRPr lang="en-US"/>
          </a:p>
        </p:txBody>
      </p:sp>
      <p:sp>
        <p:nvSpPr>
          <p:cNvPr id="385428" name="Text Box 404"/>
          <p:cNvSpPr txBox="1">
            <a:spLocks noChangeArrowheads="1"/>
          </p:cNvSpPr>
          <p:nvPr/>
        </p:nvSpPr>
        <p:spPr bwMode="auto">
          <a:xfrm>
            <a:off x="6562725" y="5265738"/>
            <a:ext cx="1501775" cy="366712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tr-TR"/>
              <a:t>Z= </a:t>
            </a:r>
            <a:r>
              <a:rPr lang="tr-TR" sz="1600"/>
              <a:t>Q</a:t>
            </a:r>
            <a:r>
              <a:rPr lang="tr-TR" sz="1600" baseline="-25000"/>
              <a:t>2</a:t>
            </a:r>
            <a:r>
              <a:rPr lang="tr-TR" sz="1600"/>
              <a:t> Q</a:t>
            </a:r>
            <a:r>
              <a:rPr lang="tr-TR" sz="1600" baseline="-25000"/>
              <a:t>1</a:t>
            </a:r>
            <a:r>
              <a:rPr lang="tr-TR" sz="1600"/>
              <a:t>’</a:t>
            </a:r>
            <a:r>
              <a:rPr lang="tr-TR" sz="1600" baseline="-25000"/>
              <a:t> </a:t>
            </a:r>
            <a:r>
              <a:rPr lang="tr-TR" sz="1600"/>
              <a:t>Q</a:t>
            </a:r>
            <a:r>
              <a:rPr lang="tr-TR" sz="1600" baseline="-25000"/>
              <a:t>0</a:t>
            </a:r>
            <a:r>
              <a:rPr lang="tr-TR"/>
              <a:t> 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FA82-B9F0-4147-ABCD-3D940F123F2D}" type="slidenum">
              <a:rPr lang="en-US"/>
              <a:pPr/>
              <a:t>27</a:t>
            </a:fld>
            <a:endParaRPr lang="en-US"/>
          </a:p>
        </p:txBody>
      </p:sp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>
                <a:solidFill>
                  <a:schemeClr val="accent2"/>
                </a:solidFill>
              </a:rPr>
              <a:t>Vending Machine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  <a:p>
            <a:endParaRPr lang="en-US"/>
          </a:p>
        </p:txBody>
      </p:sp>
      <p:sp>
        <p:nvSpPr>
          <p:cNvPr id="360452" name="Rectangle 4"/>
          <p:cNvSpPr>
            <a:spLocks noChangeArrowheads="1"/>
          </p:cNvSpPr>
          <p:nvPr/>
        </p:nvSpPr>
        <p:spPr bwMode="auto">
          <a:xfrm>
            <a:off x="468313" y="1196975"/>
            <a:ext cx="7920037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SzPct val="125000"/>
              <a:buFontTx/>
              <a:buChar char="•"/>
            </a:pPr>
            <a:r>
              <a:rPr lang="tr-TR"/>
              <a:t>Design a vending machine which meets the following specs:</a:t>
            </a:r>
          </a:p>
          <a:p>
            <a:pPr marL="342900" indent="-342900">
              <a:spcBef>
                <a:spcPct val="20000"/>
              </a:spcBef>
              <a:buSzPct val="125000"/>
              <a:buFontTx/>
              <a:buChar char="•"/>
            </a:pPr>
            <a:endParaRPr lang="en-US" sz="800"/>
          </a:p>
          <a:p>
            <a:pPr marL="742950" lvl="1" indent="-285750">
              <a:spcBef>
                <a:spcPct val="20000"/>
              </a:spcBef>
              <a:buSzPct val="125000"/>
              <a:buFontTx/>
              <a:buChar char="–"/>
            </a:pPr>
            <a:r>
              <a:rPr lang="tr-TR"/>
              <a:t>Deliver a package of gum after </a:t>
            </a:r>
            <a:r>
              <a:rPr lang="en-US"/>
              <a:t>15 cents deposited</a:t>
            </a:r>
            <a:endParaRPr lang="tr-TR"/>
          </a:p>
          <a:p>
            <a:pPr marL="742950" lvl="1" indent="-285750">
              <a:spcBef>
                <a:spcPct val="20000"/>
              </a:spcBef>
              <a:buSzPct val="125000"/>
              <a:buFontTx/>
              <a:buChar char="–"/>
            </a:pPr>
            <a:r>
              <a:rPr lang="tr-TR"/>
              <a:t>S</a:t>
            </a:r>
            <a:r>
              <a:rPr lang="en-US"/>
              <a:t>ingle coin slot for dimes, nickels</a:t>
            </a:r>
            <a:endParaRPr lang="tr-TR"/>
          </a:p>
          <a:p>
            <a:pPr marL="1085850" lvl="2" indent="-228600">
              <a:spcBef>
                <a:spcPct val="20000"/>
              </a:spcBef>
              <a:buSzPct val="125000"/>
              <a:buFontTx/>
              <a:buChar char="•"/>
            </a:pPr>
            <a:r>
              <a:rPr lang="tr-TR"/>
              <a:t>N =1 =&gt; A nickel is deposited</a:t>
            </a:r>
          </a:p>
          <a:p>
            <a:pPr marL="1085850" lvl="2" indent="-228600">
              <a:spcBef>
                <a:spcPct val="20000"/>
              </a:spcBef>
              <a:buSzPct val="125000"/>
              <a:buFontTx/>
              <a:buChar char="•"/>
            </a:pPr>
            <a:r>
              <a:rPr lang="tr-TR"/>
              <a:t>D =1 =&gt; A dime is deposited</a:t>
            </a:r>
            <a:endParaRPr lang="en-US"/>
          </a:p>
          <a:p>
            <a:pPr marL="742950" lvl="1" indent="-285750">
              <a:spcBef>
                <a:spcPct val="20000"/>
              </a:spcBef>
              <a:buSzPct val="125000"/>
              <a:buFontTx/>
              <a:buChar char="–"/>
            </a:pPr>
            <a:r>
              <a:rPr lang="tr-TR"/>
              <a:t>N</a:t>
            </a:r>
            <a:r>
              <a:rPr lang="en-US"/>
              <a:t>o change</a:t>
            </a:r>
          </a:p>
          <a:p>
            <a:pPr marL="742950" lvl="1" indent="-285750">
              <a:spcBef>
                <a:spcPct val="20000"/>
              </a:spcBef>
              <a:buSzPct val="125000"/>
              <a:buFontTx/>
              <a:buChar char="–"/>
            </a:pPr>
            <a:endParaRPr lang="en-US" sz="1000"/>
          </a:p>
        </p:txBody>
      </p:sp>
      <p:grpSp>
        <p:nvGrpSpPr>
          <p:cNvPr id="360491" name="Group 43"/>
          <p:cNvGrpSpPr>
            <a:grpSpLocks/>
          </p:cNvGrpSpPr>
          <p:nvPr/>
        </p:nvGrpSpPr>
        <p:grpSpPr bwMode="auto">
          <a:xfrm>
            <a:off x="1717675" y="3671888"/>
            <a:ext cx="4941888" cy="2278062"/>
            <a:chOff x="1082" y="2313"/>
            <a:chExt cx="3113" cy="1435"/>
          </a:xfrm>
        </p:grpSpPr>
        <p:sp>
          <p:nvSpPr>
            <p:cNvPr id="360454" name="Rectangle 6"/>
            <p:cNvSpPr>
              <a:spLocks noChangeArrowheads="1"/>
            </p:cNvSpPr>
            <p:nvPr/>
          </p:nvSpPr>
          <p:spPr bwMode="auto">
            <a:xfrm>
              <a:off x="2080" y="2410"/>
              <a:ext cx="763" cy="753"/>
            </a:xfrm>
            <a:prstGeom prst="rect">
              <a:avLst/>
            </a:prstGeom>
            <a:solidFill>
              <a:srgbClr val="FFFFFF"/>
            </a:solidFill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grpSp>
          <p:nvGrpSpPr>
            <p:cNvPr id="360455" name="Group 7"/>
            <p:cNvGrpSpPr>
              <a:grpSpLocks/>
            </p:cNvGrpSpPr>
            <p:nvPr/>
          </p:nvGrpSpPr>
          <p:grpSpPr bwMode="auto">
            <a:xfrm>
              <a:off x="1509" y="2456"/>
              <a:ext cx="565" cy="91"/>
              <a:chOff x="2467" y="2748"/>
              <a:chExt cx="565" cy="91"/>
            </a:xfrm>
          </p:grpSpPr>
          <p:sp>
            <p:nvSpPr>
              <p:cNvPr id="360456" name="Freeform 8"/>
              <p:cNvSpPr>
                <a:spLocks/>
              </p:cNvSpPr>
              <p:nvPr/>
            </p:nvSpPr>
            <p:spPr bwMode="auto">
              <a:xfrm>
                <a:off x="2900" y="2748"/>
                <a:ext cx="132" cy="91"/>
              </a:xfrm>
              <a:custGeom>
                <a:avLst/>
                <a:gdLst/>
                <a:ahLst/>
                <a:cxnLst>
                  <a:cxn ang="0">
                    <a:pos x="132" y="39"/>
                  </a:cxn>
                  <a:cxn ang="0">
                    <a:pos x="0" y="91"/>
                  </a:cxn>
                  <a:cxn ang="0">
                    <a:pos x="53" y="39"/>
                  </a:cxn>
                  <a:cxn ang="0">
                    <a:pos x="0" y="0"/>
                  </a:cxn>
                  <a:cxn ang="0">
                    <a:pos x="132" y="39"/>
                  </a:cxn>
                </a:cxnLst>
                <a:rect l="0" t="0" r="r" b="b"/>
                <a:pathLst>
                  <a:path w="132" h="91">
                    <a:moveTo>
                      <a:pt x="132" y="39"/>
                    </a:moveTo>
                    <a:lnTo>
                      <a:pt x="0" y="91"/>
                    </a:lnTo>
                    <a:lnTo>
                      <a:pt x="53" y="39"/>
                    </a:lnTo>
                    <a:lnTo>
                      <a:pt x="0" y="0"/>
                    </a:lnTo>
                    <a:lnTo>
                      <a:pt x="132" y="3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60457" name="Line 9"/>
              <p:cNvSpPr>
                <a:spLocks noChangeShapeType="1"/>
              </p:cNvSpPr>
              <p:nvPr/>
            </p:nvSpPr>
            <p:spPr bwMode="auto">
              <a:xfrm>
                <a:off x="2467" y="2787"/>
                <a:ext cx="486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360458" name="Group 10"/>
            <p:cNvGrpSpPr>
              <a:grpSpLocks/>
            </p:cNvGrpSpPr>
            <p:nvPr/>
          </p:nvGrpSpPr>
          <p:grpSpPr bwMode="auto">
            <a:xfrm>
              <a:off x="1509" y="2741"/>
              <a:ext cx="565" cy="78"/>
              <a:chOff x="2467" y="3033"/>
              <a:chExt cx="565" cy="78"/>
            </a:xfrm>
          </p:grpSpPr>
          <p:sp>
            <p:nvSpPr>
              <p:cNvPr id="360459" name="Freeform 11"/>
              <p:cNvSpPr>
                <a:spLocks/>
              </p:cNvSpPr>
              <p:nvPr/>
            </p:nvSpPr>
            <p:spPr bwMode="auto">
              <a:xfrm>
                <a:off x="2900" y="3033"/>
                <a:ext cx="132" cy="78"/>
              </a:xfrm>
              <a:custGeom>
                <a:avLst/>
                <a:gdLst/>
                <a:ahLst/>
                <a:cxnLst>
                  <a:cxn ang="0">
                    <a:pos x="132" y="39"/>
                  </a:cxn>
                  <a:cxn ang="0">
                    <a:pos x="0" y="78"/>
                  </a:cxn>
                  <a:cxn ang="0">
                    <a:pos x="53" y="39"/>
                  </a:cxn>
                  <a:cxn ang="0">
                    <a:pos x="0" y="0"/>
                  </a:cxn>
                  <a:cxn ang="0">
                    <a:pos x="132" y="39"/>
                  </a:cxn>
                </a:cxnLst>
                <a:rect l="0" t="0" r="r" b="b"/>
                <a:pathLst>
                  <a:path w="132" h="78">
                    <a:moveTo>
                      <a:pt x="132" y="39"/>
                    </a:moveTo>
                    <a:lnTo>
                      <a:pt x="0" y="78"/>
                    </a:lnTo>
                    <a:lnTo>
                      <a:pt x="53" y="39"/>
                    </a:lnTo>
                    <a:lnTo>
                      <a:pt x="0" y="0"/>
                    </a:lnTo>
                    <a:lnTo>
                      <a:pt x="132" y="3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60460" name="Line 12"/>
              <p:cNvSpPr>
                <a:spLocks noChangeShapeType="1"/>
              </p:cNvSpPr>
              <p:nvPr/>
            </p:nvSpPr>
            <p:spPr bwMode="auto">
              <a:xfrm>
                <a:off x="2467" y="3072"/>
                <a:ext cx="486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360464" name="Group 16"/>
            <p:cNvGrpSpPr>
              <a:grpSpLocks/>
            </p:cNvGrpSpPr>
            <p:nvPr/>
          </p:nvGrpSpPr>
          <p:grpSpPr bwMode="auto">
            <a:xfrm>
              <a:off x="2836" y="2741"/>
              <a:ext cx="564" cy="78"/>
              <a:chOff x="3794" y="3033"/>
              <a:chExt cx="564" cy="78"/>
            </a:xfrm>
          </p:grpSpPr>
          <p:sp>
            <p:nvSpPr>
              <p:cNvPr id="360465" name="Freeform 17"/>
              <p:cNvSpPr>
                <a:spLocks/>
              </p:cNvSpPr>
              <p:nvPr/>
            </p:nvSpPr>
            <p:spPr bwMode="auto">
              <a:xfrm>
                <a:off x="4227" y="3033"/>
                <a:ext cx="131" cy="78"/>
              </a:xfrm>
              <a:custGeom>
                <a:avLst/>
                <a:gdLst/>
                <a:ahLst/>
                <a:cxnLst>
                  <a:cxn ang="0">
                    <a:pos x="131" y="39"/>
                  </a:cxn>
                  <a:cxn ang="0">
                    <a:pos x="0" y="78"/>
                  </a:cxn>
                  <a:cxn ang="0">
                    <a:pos x="52" y="39"/>
                  </a:cxn>
                  <a:cxn ang="0">
                    <a:pos x="0" y="0"/>
                  </a:cxn>
                  <a:cxn ang="0">
                    <a:pos x="131" y="39"/>
                  </a:cxn>
                </a:cxnLst>
                <a:rect l="0" t="0" r="r" b="b"/>
                <a:pathLst>
                  <a:path w="131" h="78">
                    <a:moveTo>
                      <a:pt x="131" y="39"/>
                    </a:moveTo>
                    <a:lnTo>
                      <a:pt x="0" y="78"/>
                    </a:lnTo>
                    <a:lnTo>
                      <a:pt x="52" y="39"/>
                    </a:lnTo>
                    <a:lnTo>
                      <a:pt x="0" y="0"/>
                    </a:lnTo>
                    <a:lnTo>
                      <a:pt x="131" y="3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60466" name="Line 18"/>
              <p:cNvSpPr>
                <a:spLocks noChangeShapeType="1"/>
              </p:cNvSpPr>
              <p:nvPr/>
            </p:nvSpPr>
            <p:spPr bwMode="auto">
              <a:xfrm>
                <a:off x="3794" y="3072"/>
                <a:ext cx="485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360467" name="Rectangle 19"/>
            <p:cNvSpPr>
              <a:spLocks noChangeArrowheads="1"/>
            </p:cNvSpPr>
            <p:nvPr/>
          </p:nvSpPr>
          <p:spPr bwMode="auto">
            <a:xfrm>
              <a:off x="2250" y="2533"/>
              <a:ext cx="540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600" b="1">
                  <a:solidFill>
                    <a:srgbClr val="000000"/>
                  </a:solidFill>
                  <a:latin typeface="Arial" charset="0"/>
                </a:rPr>
                <a:t>Vending </a:t>
              </a:r>
              <a:endParaRPr lang="en-US" sz="1400" b="1">
                <a:latin typeface="Arial" charset="0"/>
              </a:endParaRPr>
            </a:p>
          </p:txBody>
        </p:sp>
        <p:sp>
          <p:nvSpPr>
            <p:cNvPr id="360468" name="Rectangle 20"/>
            <p:cNvSpPr>
              <a:spLocks noChangeArrowheads="1"/>
            </p:cNvSpPr>
            <p:nvPr/>
          </p:nvSpPr>
          <p:spPr bwMode="auto">
            <a:xfrm>
              <a:off x="2259" y="2676"/>
              <a:ext cx="548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600" b="1">
                  <a:solidFill>
                    <a:srgbClr val="000000"/>
                  </a:solidFill>
                  <a:latin typeface="Arial" charset="0"/>
                </a:rPr>
                <a:t>Machine </a:t>
              </a:r>
              <a:endParaRPr lang="en-US" sz="1400" b="1">
                <a:latin typeface="Arial" charset="0"/>
              </a:endParaRPr>
            </a:p>
          </p:txBody>
        </p:sp>
        <p:sp>
          <p:nvSpPr>
            <p:cNvPr id="360469" name="Rectangle 21"/>
            <p:cNvSpPr>
              <a:spLocks noChangeArrowheads="1"/>
            </p:cNvSpPr>
            <p:nvPr/>
          </p:nvSpPr>
          <p:spPr bwMode="auto">
            <a:xfrm>
              <a:off x="2369" y="2832"/>
              <a:ext cx="262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600" b="1">
                  <a:solidFill>
                    <a:srgbClr val="000000"/>
                  </a:solidFill>
                  <a:latin typeface="Arial" charset="0"/>
                </a:rPr>
                <a:t>SSC</a:t>
              </a:r>
              <a:endParaRPr lang="en-US" sz="1400" b="1">
                <a:latin typeface="Arial" charset="0"/>
              </a:endParaRPr>
            </a:p>
          </p:txBody>
        </p:sp>
        <p:sp>
          <p:nvSpPr>
            <p:cNvPr id="360470" name="Line 22"/>
            <p:cNvSpPr>
              <a:spLocks noChangeShapeType="1"/>
            </p:cNvSpPr>
            <p:nvPr/>
          </p:nvSpPr>
          <p:spPr bwMode="auto">
            <a:xfrm>
              <a:off x="1496" y="3338"/>
              <a:ext cx="959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grpSp>
          <p:nvGrpSpPr>
            <p:cNvPr id="360471" name="Group 23"/>
            <p:cNvGrpSpPr>
              <a:grpSpLocks/>
            </p:cNvGrpSpPr>
            <p:nvPr/>
          </p:nvGrpSpPr>
          <p:grpSpPr bwMode="auto">
            <a:xfrm>
              <a:off x="2415" y="3156"/>
              <a:ext cx="79" cy="169"/>
              <a:chOff x="3373" y="3448"/>
              <a:chExt cx="79" cy="169"/>
            </a:xfrm>
          </p:grpSpPr>
          <p:sp>
            <p:nvSpPr>
              <p:cNvPr id="360472" name="Freeform 24"/>
              <p:cNvSpPr>
                <a:spLocks/>
              </p:cNvSpPr>
              <p:nvPr/>
            </p:nvSpPr>
            <p:spPr bwMode="auto">
              <a:xfrm>
                <a:off x="3373" y="3448"/>
                <a:ext cx="79" cy="117"/>
              </a:xfrm>
              <a:custGeom>
                <a:avLst/>
                <a:gdLst/>
                <a:ahLst/>
                <a:cxnLst>
                  <a:cxn ang="0">
                    <a:pos x="40" y="0"/>
                  </a:cxn>
                  <a:cxn ang="0">
                    <a:pos x="79" y="117"/>
                  </a:cxn>
                  <a:cxn ang="0">
                    <a:pos x="40" y="78"/>
                  </a:cxn>
                  <a:cxn ang="0">
                    <a:pos x="0" y="117"/>
                  </a:cxn>
                  <a:cxn ang="0">
                    <a:pos x="40" y="0"/>
                  </a:cxn>
                </a:cxnLst>
                <a:rect l="0" t="0" r="r" b="b"/>
                <a:pathLst>
                  <a:path w="79" h="117">
                    <a:moveTo>
                      <a:pt x="40" y="0"/>
                    </a:moveTo>
                    <a:lnTo>
                      <a:pt x="79" y="117"/>
                    </a:lnTo>
                    <a:lnTo>
                      <a:pt x="40" y="78"/>
                    </a:lnTo>
                    <a:lnTo>
                      <a:pt x="0" y="117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60473" name="Line 25"/>
              <p:cNvSpPr>
                <a:spLocks noChangeShapeType="1"/>
              </p:cNvSpPr>
              <p:nvPr/>
            </p:nvSpPr>
            <p:spPr bwMode="auto">
              <a:xfrm flipV="1">
                <a:off x="3413" y="3526"/>
                <a:ext cx="1" cy="9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360474" name="Rectangle 26"/>
            <p:cNvSpPr>
              <a:spLocks noChangeArrowheads="1"/>
            </p:cNvSpPr>
            <p:nvPr/>
          </p:nvSpPr>
          <p:spPr bwMode="auto">
            <a:xfrm>
              <a:off x="1647" y="2313"/>
              <a:ext cx="92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600" b="1">
                  <a:solidFill>
                    <a:srgbClr val="000000"/>
                  </a:solidFill>
                  <a:latin typeface="Arial" charset="0"/>
                </a:rPr>
                <a:t>N</a:t>
              </a:r>
              <a:endParaRPr lang="en-US" sz="1400" b="1">
                <a:latin typeface="Arial" charset="0"/>
              </a:endParaRPr>
            </a:p>
          </p:txBody>
        </p:sp>
        <p:sp>
          <p:nvSpPr>
            <p:cNvPr id="360475" name="Rectangle 27"/>
            <p:cNvSpPr>
              <a:spLocks noChangeArrowheads="1"/>
            </p:cNvSpPr>
            <p:nvPr/>
          </p:nvSpPr>
          <p:spPr bwMode="auto">
            <a:xfrm>
              <a:off x="1647" y="2598"/>
              <a:ext cx="92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600" b="1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en-US" sz="1400" b="1">
                <a:latin typeface="Arial" charset="0"/>
              </a:endParaRPr>
            </a:p>
          </p:txBody>
        </p:sp>
        <p:sp>
          <p:nvSpPr>
            <p:cNvPr id="360477" name="Rectangle 29"/>
            <p:cNvSpPr>
              <a:spLocks noChangeArrowheads="1"/>
            </p:cNvSpPr>
            <p:nvPr/>
          </p:nvSpPr>
          <p:spPr bwMode="auto">
            <a:xfrm>
              <a:off x="1652" y="3143"/>
              <a:ext cx="199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600" b="1">
                  <a:solidFill>
                    <a:srgbClr val="000000"/>
                  </a:solidFill>
                  <a:latin typeface="Arial" charset="0"/>
                </a:rPr>
                <a:t>Clk</a:t>
              </a:r>
              <a:endParaRPr lang="en-US" sz="1400" b="1">
                <a:latin typeface="Arial" charset="0"/>
              </a:endParaRPr>
            </a:p>
          </p:txBody>
        </p:sp>
        <p:sp>
          <p:nvSpPr>
            <p:cNvPr id="360478" name="Rectangle 30"/>
            <p:cNvSpPr>
              <a:spLocks noChangeArrowheads="1"/>
            </p:cNvSpPr>
            <p:nvPr/>
          </p:nvSpPr>
          <p:spPr bwMode="auto">
            <a:xfrm>
              <a:off x="3091" y="2559"/>
              <a:ext cx="78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tr-TR" sz="1600" b="1">
                  <a:solidFill>
                    <a:srgbClr val="000000"/>
                  </a:solidFill>
                  <a:latin typeface="Arial" charset="0"/>
                </a:rPr>
                <a:t>Z</a:t>
              </a:r>
              <a:endParaRPr lang="en-US" sz="1400" b="1">
                <a:latin typeface="Arial" charset="0"/>
              </a:endParaRPr>
            </a:p>
          </p:txBody>
        </p:sp>
        <p:sp>
          <p:nvSpPr>
            <p:cNvPr id="360479" name="Line 31"/>
            <p:cNvSpPr>
              <a:spLocks noChangeShapeType="1"/>
            </p:cNvSpPr>
            <p:nvPr/>
          </p:nvSpPr>
          <p:spPr bwMode="auto">
            <a:xfrm>
              <a:off x="1102" y="2339"/>
              <a:ext cx="381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60480" name="Line 32"/>
            <p:cNvSpPr>
              <a:spLocks noChangeShapeType="1"/>
            </p:cNvSpPr>
            <p:nvPr/>
          </p:nvSpPr>
          <p:spPr bwMode="auto">
            <a:xfrm>
              <a:off x="1496" y="2339"/>
              <a:ext cx="1" cy="57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60481" name="Line 33"/>
            <p:cNvSpPr>
              <a:spLocks noChangeShapeType="1"/>
            </p:cNvSpPr>
            <p:nvPr/>
          </p:nvSpPr>
          <p:spPr bwMode="auto">
            <a:xfrm flipH="1">
              <a:off x="1115" y="2910"/>
              <a:ext cx="368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60482" name="Rectangle 34"/>
            <p:cNvSpPr>
              <a:spLocks noChangeArrowheads="1"/>
            </p:cNvSpPr>
            <p:nvPr/>
          </p:nvSpPr>
          <p:spPr bwMode="auto">
            <a:xfrm>
              <a:off x="1139" y="2468"/>
              <a:ext cx="320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600" b="1">
                  <a:solidFill>
                    <a:srgbClr val="000000"/>
                  </a:solidFill>
                  <a:latin typeface="Arial" charset="0"/>
                </a:rPr>
                <a:t>Coin </a:t>
              </a:r>
              <a:endParaRPr lang="en-US" sz="1400" b="1">
                <a:latin typeface="Arial" charset="0"/>
              </a:endParaRPr>
            </a:p>
          </p:txBody>
        </p:sp>
        <p:sp>
          <p:nvSpPr>
            <p:cNvPr id="360483" name="Rectangle 35"/>
            <p:cNvSpPr>
              <a:spLocks noChangeArrowheads="1"/>
            </p:cNvSpPr>
            <p:nvPr/>
          </p:nvSpPr>
          <p:spPr bwMode="auto">
            <a:xfrm>
              <a:off x="1082" y="2611"/>
              <a:ext cx="433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1">
                  <a:solidFill>
                    <a:srgbClr val="000000"/>
                  </a:solidFill>
                  <a:latin typeface="Arial" charset="0"/>
                </a:rPr>
                <a:t>Sensor</a:t>
              </a:r>
              <a:endParaRPr lang="en-US" sz="1400" b="1">
                <a:latin typeface="Arial" charset="0"/>
              </a:endParaRPr>
            </a:p>
          </p:txBody>
        </p:sp>
        <p:sp>
          <p:nvSpPr>
            <p:cNvPr id="360484" name="Line 36"/>
            <p:cNvSpPr>
              <a:spLocks noChangeShapeType="1"/>
            </p:cNvSpPr>
            <p:nvPr/>
          </p:nvSpPr>
          <p:spPr bwMode="auto">
            <a:xfrm>
              <a:off x="3387" y="2495"/>
              <a:ext cx="1" cy="57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60485" name="Rectangle 37"/>
            <p:cNvSpPr>
              <a:spLocks noChangeArrowheads="1"/>
            </p:cNvSpPr>
            <p:nvPr/>
          </p:nvSpPr>
          <p:spPr bwMode="auto">
            <a:xfrm>
              <a:off x="3689" y="2533"/>
              <a:ext cx="328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600" b="1">
                  <a:solidFill>
                    <a:srgbClr val="000000"/>
                  </a:solidFill>
                  <a:latin typeface="Arial" charset="0"/>
                </a:rPr>
                <a:t>Gum </a:t>
              </a:r>
              <a:endParaRPr lang="en-US" sz="1400" b="1">
                <a:latin typeface="Arial" charset="0"/>
              </a:endParaRPr>
            </a:p>
          </p:txBody>
        </p:sp>
        <p:sp>
          <p:nvSpPr>
            <p:cNvPr id="360486" name="Rectangle 38"/>
            <p:cNvSpPr>
              <a:spLocks noChangeArrowheads="1"/>
            </p:cNvSpPr>
            <p:nvPr/>
          </p:nvSpPr>
          <p:spPr bwMode="auto">
            <a:xfrm>
              <a:off x="3600" y="2676"/>
              <a:ext cx="519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600" b="1">
                  <a:solidFill>
                    <a:srgbClr val="000000"/>
                  </a:solidFill>
                  <a:latin typeface="Arial" charset="0"/>
                </a:rPr>
                <a:t>Release </a:t>
              </a:r>
              <a:endParaRPr lang="en-US" sz="1400" b="1">
                <a:latin typeface="Arial" charset="0"/>
              </a:endParaRPr>
            </a:p>
          </p:txBody>
        </p:sp>
        <p:sp>
          <p:nvSpPr>
            <p:cNvPr id="360487" name="Rectangle 39"/>
            <p:cNvSpPr>
              <a:spLocks noChangeArrowheads="1"/>
            </p:cNvSpPr>
            <p:nvPr/>
          </p:nvSpPr>
          <p:spPr bwMode="auto">
            <a:xfrm>
              <a:off x="3498" y="2832"/>
              <a:ext cx="697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600" b="1">
                  <a:solidFill>
                    <a:srgbClr val="000000"/>
                  </a:solidFill>
                  <a:latin typeface="Arial" charset="0"/>
                </a:rPr>
                <a:t>Mechanism</a:t>
              </a:r>
              <a:endParaRPr lang="en-US" sz="1400" b="1">
                <a:latin typeface="Arial" charset="0"/>
              </a:endParaRPr>
            </a:p>
          </p:txBody>
        </p:sp>
        <p:sp>
          <p:nvSpPr>
            <p:cNvPr id="360488" name="Line 40"/>
            <p:cNvSpPr>
              <a:spLocks noChangeShapeType="1"/>
            </p:cNvSpPr>
            <p:nvPr/>
          </p:nvSpPr>
          <p:spPr bwMode="auto">
            <a:xfrm>
              <a:off x="3387" y="2495"/>
              <a:ext cx="72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60489" name="Line 41"/>
            <p:cNvSpPr>
              <a:spLocks noChangeShapeType="1"/>
            </p:cNvSpPr>
            <p:nvPr/>
          </p:nvSpPr>
          <p:spPr bwMode="auto">
            <a:xfrm>
              <a:off x="3387" y="3066"/>
              <a:ext cx="72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60490" name="Text Box 42"/>
            <p:cNvSpPr txBox="1">
              <a:spLocks noChangeArrowheads="1"/>
            </p:cNvSpPr>
            <p:nvPr/>
          </p:nvSpPr>
          <p:spPr bwMode="auto">
            <a:xfrm>
              <a:off x="1791" y="3517"/>
              <a:ext cx="2078" cy="231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tr-TR"/>
                <a:t>Block Diagram of the System</a:t>
              </a:r>
              <a:endParaRPr lang="en-US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CEE20-317A-4410-A2D0-41E41CEFD835}" type="slidenum">
              <a:rPr lang="en-US"/>
              <a:pPr/>
              <a:t>28</a:t>
            </a:fld>
            <a:endParaRPr lang="en-US"/>
          </a:p>
        </p:txBody>
      </p:sp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>
                <a:solidFill>
                  <a:schemeClr val="accent2"/>
                </a:solidFill>
              </a:rPr>
              <a:t>Vending Machine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1533" name="Oval 61"/>
          <p:cNvSpPr>
            <a:spLocks noChangeArrowheads="1"/>
          </p:cNvSpPr>
          <p:nvPr/>
        </p:nvSpPr>
        <p:spPr bwMode="auto">
          <a:xfrm>
            <a:off x="6240463" y="1412875"/>
            <a:ext cx="504825" cy="504825"/>
          </a:xfrm>
          <a:prstGeom prst="ellips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61535" name="Oval 63"/>
          <p:cNvSpPr>
            <a:spLocks noChangeArrowheads="1"/>
          </p:cNvSpPr>
          <p:nvPr/>
        </p:nvSpPr>
        <p:spPr bwMode="auto">
          <a:xfrm>
            <a:off x="6240463" y="2565400"/>
            <a:ext cx="504825" cy="504825"/>
          </a:xfrm>
          <a:prstGeom prst="ellips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61537" name="Oval 65"/>
          <p:cNvSpPr>
            <a:spLocks noChangeArrowheads="1"/>
          </p:cNvSpPr>
          <p:nvPr/>
        </p:nvSpPr>
        <p:spPr bwMode="auto">
          <a:xfrm>
            <a:off x="6240463" y="3716338"/>
            <a:ext cx="504825" cy="504825"/>
          </a:xfrm>
          <a:prstGeom prst="ellips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61539" name="Oval 67"/>
          <p:cNvSpPr>
            <a:spLocks noChangeArrowheads="1"/>
          </p:cNvSpPr>
          <p:nvPr/>
        </p:nvSpPr>
        <p:spPr bwMode="auto">
          <a:xfrm>
            <a:off x="6240463" y="4868863"/>
            <a:ext cx="504825" cy="504825"/>
          </a:xfrm>
          <a:prstGeom prst="ellips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61541" name="Line 69"/>
          <p:cNvSpPr>
            <a:spLocks noChangeShapeType="1"/>
          </p:cNvSpPr>
          <p:nvPr/>
        </p:nvSpPr>
        <p:spPr bwMode="auto">
          <a:xfrm>
            <a:off x="6492875" y="1917700"/>
            <a:ext cx="0" cy="6477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61542" name="Line 70"/>
          <p:cNvSpPr>
            <a:spLocks noChangeShapeType="1"/>
          </p:cNvSpPr>
          <p:nvPr/>
        </p:nvSpPr>
        <p:spPr bwMode="auto">
          <a:xfrm>
            <a:off x="6492875" y="3070225"/>
            <a:ext cx="0" cy="6477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61543" name="Line 71"/>
          <p:cNvSpPr>
            <a:spLocks noChangeShapeType="1"/>
          </p:cNvSpPr>
          <p:nvPr/>
        </p:nvSpPr>
        <p:spPr bwMode="auto">
          <a:xfrm>
            <a:off x="6492875" y="4222750"/>
            <a:ext cx="0" cy="6477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61544" name="Freeform 72"/>
          <p:cNvSpPr>
            <a:spLocks/>
          </p:cNvSpPr>
          <p:nvPr/>
        </p:nvSpPr>
        <p:spPr bwMode="auto">
          <a:xfrm>
            <a:off x="6313488" y="1089025"/>
            <a:ext cx="323850" cy="360363"/>
          </a:xfrm>
          <a:custGeom>
            <a:avLst/>
            <a:gdLst/>
            <a:ahLst/>
            <a:cxnLst>
              <a:cxn ang="0">
                <a:pos x="0" y="227"/>
              </a:cxn>
              <a:cxn ang="0">
                <a:pos x="68" y="0"/>
              </a:cxn>
              <a:cxn ang="0">
                <a:pos x="204" y="227"/>
              </a:cxn>
            </a:cxnLst>
            <a:rect l="0" t="0" r="r" b="b"/>
            <a:pathLst>
              <a:path w="204" h="227">
                <a:moveTo>
                  <a:pt x="0" y="227"/>
                </a:moveTo>
                <a:cubicBezTo>
                  <a:pt x="17" y="113"/>
                  <a:pt x="34" y="0"/>
                  <a:pt x="68" y="0"/>
                </a:cubicBezTo>
                <a:cubicBezTo>
                  <a:pt x="102" y="0"/>
                  <a:pt x="153" y="113"/>
                  <a:pt x="204" y="227"/>
                </a:cubicBezTo>
              </a:path>
            </a:pathLst>
          </a:cu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61545" name="Text Box 73"/>
          <p:cNvSpPr txBox="1">
            <a:spLocks noChangeArrowheads="1"/>
          </p:cNvSpPr>
          <p:nvPr/>
        </p:nvSpPr>
        <p:spPr bwMode="auto">
          <a:xfrm>
            <a:off x="6192838" y="800100"/>
            <a:ext cx="431800" cy="33655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tr-TR" sz="1600"/>
              <a:t>00</a:t>
            </a:r>
            <a:endParaRPr lang="en-US" sz="1600"/>
          </a:p>
        </p:txBody>
      </p:sp>
      <p:sp>
        <p:nvSpPr>
          <p:cNvPr id="361546" name="Text Box 74"/>
          <p:cNvSpPr txBox="1">
            <a:spLocks noChangeArrowheads="1"/>
          </p:cNvSpPr>
          <p:nvPr/>
        </p:nvSpPr>
        <p:spPr bwMode="auto">
          <a:xfrm>
            <a:off x="6421438" y="2025650"/>
            <a:ext cx="400050" cy="33655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tr-TR" sz="1600"/>
              <a:t>01</a:t>
            </a:r>
            <a:endParaRPr lang="en-US" sz="1600"/>
          </a:p>
        </p:txBody>
      </p:sp>
      <p:sp>
        <p:nvSpPr>
          <p:cNvPr id="361547" name="Text Box 75"/>
          <p:cNvSpPr txBox="1">
            <a:spLocks noChangeArrowheads="1"/>
          </p:cNvSpPr>
          <p:nvPr/>
        </p:nvSpPr>
        <p:spPr bwMode="auto">
          <a:xfrm>
            <a:off x="6457950" y="3213100"/>
            <a:ext cx="400050" cy="33655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tr-TR" sz="1600"/>
              <a:t>01</a:t>
            </a:r>
            <a:endParaRPr lang="en-US" sz="1600"/>
          </a:p>
        </p:txBody>
      </p:sp>
      <p:sp>
        <p:nvSpPr>
          <p:cNvPr id="361548" name="Text Box 76"/>
          <p:cNvSpPr txBox="1">
            <a:spLocks noChangeArrowheads="1"/>
          </p:cNvSpPr>
          <p:nvPr/>
        </p:nvSpPr>
        <p:spPr bwMode="auto">
          <a:xfrm>
            <a:off x="6494463" y="4365625"/>
            <a:ext cx="400050" cy="33655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tr-TR" sz="1600"/>
              <a:t>01</a:t>
            </a:r>
            <a:endParaRPr lang="en-US" sz="1600"/>
          </a:p>
        </p:txBody>
      </p:sp>
      <p:grpSp>
        <p:nvGrpSpPr>
          <p:cNvPr id="361562" name="Group 90"/>
          <p:cNvGrpSpPr>
            <a:grpSpLocks/>
          </p:cNvGrpSpPr>
          <p:nvPr/>
        </p:nvGrpSpPr>
        <p:grpSpPr bwMode="auto">
          <a:xfrm>
            <a:off x="666750" y="1219200"/>
            <a:ext cx="3292475" cy="4081463"/>
            <a:chOff x="295" y="754"/>
            <a:chExt cx="2074" cy="2571"/>
          </a:xfrm>
        </p:grpSpPr>
        <p:sp>
          <p:nvSpPr>
            <p:cNvPr id="361515" name="Oval 43"/>
            <p:cNvSpPr>
              <a:spLocks noChangeArrowheads="1"/>
            </p:cNvSpPr>
            <p:nvPr/>
          </p:nvSpPr>
          <p:spPr bwMode="auto">
            <a:xfrm>
              <a:off x="1178" y="1162"/>
              <a:ext cx="318" cy="318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61517" name="Text Box 45"/>
            <p:cNvSpPr txBox="1">
              <a:spLocks noChangeArrowheads="1"/>
            </p:cNvSpPr>
            <p:nvPr/>
          </p:nvSpPr>
          <p:spPr bwMode="auto">
            <a:xfrm>
              <a:off x="1224" y="1208"/>
              <a:ext cx="194" cy="214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tr-TR" b="1">
                  <a:solidFill>
                    <a:srgbClr val="000000"/>
                  </a:solidFill>
                </a:rPr>
                <a:t>0</a:t>
              </a:r>
              <a:endParaRPr lang="en-US" sz="1400"/>
            </a:p>
          </p:txBody>
        </p:sp>
        <p:sp>
          <p:nvSpPr>
            <p:cNvPr id="361518" name="Oval 46"/>
            <p:cNvSpPr>
              <a:spLocks noChangeArrowheads="1"/>
            </p:cNvSpPr>
            <p:nvPr/>
          </p:nvSpPr>
          <p:spPr bwMode="auto">
            <a:xfrm>
              <a:off x="1178" y="1888"/>
              <a:ext cx="318" cy="318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61519" name="Text Box 47"/>
            <p:cNvSpPr txBox="1">
              <a:spLocks noChangeArrowheads="1"/>
            </p:cNvSpPr>
            <p:nvPr/>
          </p:nvSpPr>
          <p:spPr bwMode="auto">
            <a:xfrm>
              <a:off x="1224" y="1934"/>
              <a:ext cx="194" cy="214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tr-TR" b="1">
                  <a:solidFill>
                    <a:srgbClr val="000000"/>
                  </a:solidFill>
                </a:rPr>
                <a:t>5</a:t>
              </a:r>
              <a:endParaRPr lang="en-US" sz="1400"/>
            </a:p>
          </p:txBody>
        </p:sp>
        <p:sp>
          <p:nvSpPr>
            <p:cNvPr id="361520" name="Oval 48"/>
            <p:cNvSpPr>
              <a:spLocks noChangeArrowheads="1"/>
            </p:cNvSpPr>
            <p:nvPr/>
          </p:nvSpPr>
          <p:spPr bwMode="auto">
            <a:xfrm>
              <a:off x="1178" y="2613"/>
              <a:ext cx="318" cy="318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61521" name="Text Box 49"/>
            <p:cNvSpPr txBox="1">
              <a:spLocks noChangeArrowheads="1"/>
            </p:cNvSpPr>
            <p:nvPr/>
          </p:nvSpPr>
          <p:spPr bwMode="auto">
            <a:xfrm>
              <a:off x="1178" y="2659"/>
              <a:ext cx="317" cy="214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tr-TR" b="1">
                  <a:solidFill>
                    <a:srgbClr val="000000"/>
                  </a:solidFill>
                </a:rPr>
                <a:t>10</a:t>
              </a:r>
              <a:endParaRPr lang="en-US" sz="1400"/>
            </a:p>
          </p:txBody>
        </p:sp>
        <p:sp>
          <p:nvSpPr>
            <p:cNvPr id="361524" name="Line 52"/>
            <p:cNvSpPr>
              <a:spLocks noChangeShapeType="1"/>
            </p:cNvSpPr>
            <p:nvPr/>
          </p:nvSpPr>
          <p:spPr bwMode="auto">
            <a:xfrm>
              <a:off x="1337" y="1480"/>
              <a:ext cx="0" cy="408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61525" name="Line 53"/>
            <p:cNvSpPr>
              <a:spLocks noChangeShapeType="1"/>
            </p:cNvSpPr>
            <p:nvPr/>
          </p:nvSpPr>
          <p:spPr bwMode="auto">
            <a:xfrm>
              <a:off x="1337" y="2206"/>
              <a:ext cx="0" cy="408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61528" name="Freeform 56"/>
            <p:cNvSpPr>
              <a:spLocks/>
            </p:cNvSpPr>
            <p:nvPr/>
          </p:nvSpPr>
          <p:spPr bwMode="auto">
            <a:xfrm>
              <a:off x="1224" y="958"/>
              <a:ext cx="204" cy="227"/>
            </a:xfrm>
            <a:custGeom>
              <a:avLst/>
              <a:gdLst/>
              <a:ahLst/>
              <a:cxnLst>
                <a:cxn ang="0">
                  <a:pos x="0" y="227"/>
                </a:cxn>
                <a:cxn ang="0">
                  <a:pos x="68" y="0"/>
                </a:cxn>
                <a:cxn ang="0">
                  <a:pos x="204" y="227"/>
                </a:cxn>
              </a:cxnLst>
              <a:rect l="0" t="0" r="r" b="b"/>
              <a:pathLst>
                <a:path w="204" h="227">
                  <a:moveTo>
                    <a:pt x="0" y="227"/>
                  </a:moveTo>
                  <a:cubicBezTo>
                    <a:pt x="17" y="113"/>
                    <a:pt x="34" y="0"/>
                    <a:pt x="68" y="0"/>
                  </a:cubicBezTo>
                  <a:cubicBezTo>
                    <a:pt x="102" y="0"/>
                    <a:pt x="153" y="113"/>
                    <a:pt x="204" y="227"/>
                  </a:cubicBezTo>
                </a:path>
              </a:pathLst>
            </a:cu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61529" name="Text Box 57"/>
            <p:cNvSpPr txBox="1">
              <a:spLocks noChangeArrowheads="1"/>
            </p:cNvSpPr>
            <p:nvPr/>
          </p:nvSpPr>
          <p:spPr bwMode="auto">
            <a:xfrm>
              <a:off x="1103" y="754"/>
              <a:ext cx="416" cy="212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tr-TR" sz="1600"/>
                <a:t>00/0</a:t>
              </a:r>
              <a:endParaRPr lang="en-US" sz="1600"/>
            </a:p>
          </p:txBody>
        </p:sp>
        <p:sp>
          <p:nvSpPr>
            <p:cNvPr id="361530" name="Text Box 58"/>
            <p:cNvSpPr txBox="1">
              <a:spLocks noChangeArrowheads="1"/>
            </p:cNvSpPr>
            <p:nvPr/>
          </p:nvSpPr>
          <p:spPr bwMode="auto">
            <a:xfrm>
              <a:off x="1292" y="1548"/>
              <a:ext cx="396" cy="212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tr-TR" sz="1600"/>
                <a:t>01/0</a:t>
              </a:r>
              <a:endParaRPr lang="en-US" sz="1600"/>
            </a:p>
          </p:txBody>
        </p:sp>
        <p:sp>
          <p:nvSpPr>
            <p:cNvPr id="361531" name="Text Box 59"/>
            <p:cNvSpPr txBox="1">
              <a:spLocks noChangeArrowheads="1"/>
            </p:cNvSpPr>
            <p:nvPr/>
          </p:nvSpPr>
          <p:spPr bwMode="auto">
            <a:xfrm>
              <a:off x="1315" y="2296"/>
              <a:ext cx="396" cy="212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tr-TR" sz="1600"/>
                <a:t>01/0</a:t>
              </a:r>
              <a:endParaRPr lang="en-US" sz="1600"/>
            </a:p>
          </p:txBody>
        </p:sp>
        <p:sp>
          <p:nvSpPr>
            <p:cNvPr id="361532" name="Text Box 60"/>
            <p:cNvSpPr txBox="1">
              <a:spLocks noChangeArrowheads="1"/>
            </p:cNvSpPr>
            <p:nvPr/>
          </p:nvSpPr>
          <p:spPr bwMode="auto">
            <a:xfrm>
              <a:off x="295" y="1911"/>
              <a:ext cx="376" cy="212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tr-TR" sz="1600"/>
                <a:t>01/1</a:t>
              </a:r>
              <a:endParaRPr lang="en-US" sz="1600"/>
            </a:p>
          </p:txBody>
        </p:sp>
        <p:sp>
          <p:nvSpPr>
            <p:cNvPr id="361549" name="Freeform 77"/>
            <p:cNvSpPr>
              <a:spLocks/>
            </p:cNvSpPr>
            <p:nvPr/>
          </p:nvSpPr>
          <p:spPr bwMode="auto">
            <a:xfrm>
              <a:off x="657" y="1344"/>
              <a:ext cx="522" cy="1428"/>
            </a:xfrm>
            <a:custGeom>
              <a:avLst/>
              <a:gdLst/>
              <a:ahLst/>
              <a:cxnLst>
                <a:cxn ang="0">
                  <a:pos x="522" y="1428"/>
                </a:cxn>
                <a:cxn ang="0">
                  <a:pos x="0" y="703"/>
                </a:cxn>
                <a:cxn ang="0">
                  <a:pos x="522" y="0"/>
                </a:cxn>
              </a:cxnLst>
              <a:rect l="0" t="0" r="r" b="b"/>
              <a:pathLst>
                <a:path w="522" h="1428">
                  <a:moveTo>
                    <a:pt x="522" y="1428"/>
                  </a:moveTo>
                  <a:cubicBezTo>
                    <a:pt x="261" y="1184"/>
                    <a:pt x="0" y="941"/>
                    <a:pt x="0" y="703"/>
                  </a:cubicBezTo>
                  <a:cubicBezTo>
                    <a:pt x="0" y="465"/>
                    <a:pt x="261" y="232"/>
                    <a:pt x="522" y="0"/>
                  </a:cubicBezTo>
                </a:path>
              </a:pathLst>
            </a:cu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61550" name="Freeform 78"/>
            <p:cNvSpPr>
              <a:spLocks/>
            </p:cNvSpPr>
            <p:nvPr/>
          </p:nvSpPr>
          <p:spPr bwMode="auto">
            <a:xfrm>
              <a:off x="1497" y="1321"/>
              <a:ext cx="476" cy="149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76" y="544"/>
                </a:cxn>
                <a:cxn ang="0">
                  <a:pos x="0" y="1497"/>
                </a:cxn>
              </a:cxnLst>
              <a:rect l="0" t="0" r="r" b="b"/>
              <a:pathLst>
                <a:path w="476" h="1497">
                  <a:moveTo>
                    <a:pt x="0" y="0"/>
                  </a:moveTo>
                  <a:cubicBezTo>
                    <a:pt x="238" y="147"/>
                    <a:pt x="476" y="295"/>
                    <a:pt x="476" y="544"/>
                  </a:cubicBezTo>
                  <a:cubicBezTo>
                    <a:pt x="476" y="793"/>
                    <a:pt x="238" y="1145"/>
                    <a:pt x="0" y="1497"/>
                  </a:cubicBezTo>
                </a:path>
              </a:pathLst>
            </a:cu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61551" name="Text Box 79"/>
            <p:cNvSpPr txBox="1">
              <a:spLocks noChangeArrowheads="1"/>
            </p:cNvSpPr>
            <p:nvPr/>
          </p:nvSpPr>
          <p:spPr bwMode="auto">
            <a:xfrm>
              <a:off x="1973" y="1797"/>
              <a:ext cx="396" cy="212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tr-TR" sz="1600"/>
                <a:t>10/0</a:t>
              </a:r>
              <a:endParaRPr lang="en-US" sz="1600"/>
            </a:p>
          </p:txBody>
        </p:sp>
        <p:sp>
          <p:nvSpPr>
            <p:cNvPr id="361553" name="Freeform 81"/>
            <p:cNvSpPr>
              <a:spLocks/>
            </p:cNvSpPr>
            <p:nvPr/>
          </p:nvSpPr>
          <p:spPr bwMode="auto">
            <a:xfrm>
              <a:off x="1016" y="1956"/>
              <a:ext cx="208" cy="227"/>
            </a:xfrm>
            <a:custGeom>
              <a:avLst/>
              <a:gdLst/>
              <a:ahLst/>
              <a:cxnLst>
                <a:cxn ang="0">
                  <a:pos x="208" y="227"/>
                </a:cxn>
                <a:cxn ang="0">
                  <a:pos x="4" y="136"/>
                </a:cxn>
                <a:cxn ang="0">
                  <a:pos x="186" y="0"/>
                </a:cxn>
              </a:cxnLst>
              <a:rect l="0" t="0" r="r" b="b"/>
              <a:pathLst>
                <a:path w="208" h="227">
                  <a:moveTo>
                    <a:pt x="208" y="227"/>
                  </a:moveTo>
                  <a:cubicBezTo>
                    <a:pt x="108" y="200"/>
                    <a:pt x="8" y="174"/>
                    <a:pt x="4" y="136"/>
                  </a:cubicBezTo>
                  <a:cubicBezTo>
                    <a:pt x="0" y="98"/>
                    <a:pt x="93" y="49"/>
                    <a:pt x="186" y="0"/>
                  </a:cubicBezTo>
                </a:path>
              </a:pathLst>
            </a:cu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61554" name="Text Box 82"/>
            <p:cNvSpPr txBox="1">
              <a:spLocks noChangeArrowheads="1"/>
            </p:cNvSpPr>
            <p:nvPr/>
          </p:nvSpPr>
          <p:spPr bwMode="auto">
            <a:xfrm>
              <a:off x="650" y="1925"/>
              <a:ext cx="416" cy="212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tr-TR" sz="1600"/>
                <a:t>00/0</a:t>
              </a:r>
              <a:endParaRPr lang="en-US" sz="1600"/>
            </a:p>
          </p:txBody>
        </p:sp>
        <p:sp>
          <p:nvSpPr>
            <p:cNvPr id="361555" name="Text Box 83"/>
            <p:cNvSpPr txBox="1">
              <a:spLocks noChangeArrowheads="1"/>
            </p:cNvSpPr>
            <p:nvPr/>
          </p:nvSpPr>
          <p:spPr bwMode="auto">
            <a:xfrm>
              <a:off x="884" y="1608"/>
              <a:ext cx="376" cy="212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tr-TR" sz="1600"/>
                <a:t>10/1</a:t>
              </a:r>
              <a:endParaRPr lang="en-US" sz="1600"/>
            </a:p>
          </p:txBody>
        </p:sp>
        <p:sp>
          <p:nvSpPr>
            <p:cNvPr id="361556" name="Freeform 84"/>
            <p:cNvSpPr>
              <a:spLocks/>
            </p:cNvSpPr>
            <p:nvPr/>
          </p:nvSpPr>
          <p:spPr bwMode="auto">
            <a:xfrm>
              <a:off x="1220" y="1457"/>
              <a:ext cx="50" cy="454"/>
            </a:xfrm>
            <a:custGeom>
              <a:avLst/>
              <a:gdLst/>
              <a:ahLst/>
              <a:cxnLst>
                <a:cxn ang="0">
                  <a:pos x="50" y="454"/>
                </a:cxn>
                <a:cxn ang="0">
                  <a:pos x="4" y="249"/>
                </a:cxn>
                <a:cxn ang="0">
                  <a:pos x="27" y="0"/>
                </a:cxn>
              </a:cxnLst>
              <a:rect l="0" t="0" r="r" b="b"/>
              <a:pathLst>
                <a:path w="50" h="454">
                  <a:moveTo>
                    <a:pt x="50" y="454"/>
                  </a:moveTo>
                  <a:cubicBezTo>
                    <a:pt x="29" y="389"/>
                    <a:pt x="8" y="325"/>
                    <a:pt x="4" y="249"/>
                  </a:cubicBezTo>
                  <a:cubicBezTo>
                    <a:pt x="0" y="173"/>
                    <a:pt x="13" y="86"/>
                    <a:pt x="27" y="0"/>
                  </a:cubicBezTo>
                </a:path>
              </a:pathLst>
            </a:cu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61557" name="Freeform 85"/>
            <p:cNvSpPr>
              <a:spLocks/>
            </p:cNvSpPr>
            <p:nvPr/>
          </p:nvSpPr>
          <p:spPr bwMode="auto">
            <a:xfrm>
              <a:off x="1224" y="2183"/>
              <a:ext cx="68" cy="431"/>
            </a:xfrm>
            <a:custGeom>
              <a:avLst/>
              <a:gdLst/>
              <a:ahLst/>
              <a:cxnLst>
                <a:cxn ang="0">
                  <a:pos x="50" y="454"/>
                </a:cxn>
                <a:cxn ang="0">
                  <a:pos x="4" y="249"/>
                </a:cxn>
                <a:cxn ang="0">
                  <a:pos x="27" y="0"/>
                </a:cxn>
              </a:cxnLst>
              <a:rect l="0" t="0" r="r" b="b"/>
              <a:pathLst>
                <a:path w="50" h="454">
                  <a:moveTo>
                    <a:pt x="50" y="454"/>
                  </a:moveTo>
                  <a:cubicBezTo>
                    <a:pt x="29" y="389"/>
                    <a:pt x="8" y="325"/>
                    <a:pt x="4" y="249"/>
                  </a:cubicBezTo>
                  <a:cubicBezTo>
                    <a:pt x="0" y="173"/>
                    <a:pt x="13" y="86"/>
                    <a:pt x="27" y="0"/>
                  </a:cubicBezTo>
                </a:path>
              </a:pathLst>
            </a:cu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61558" name="Text Box 86"/>
            <p:cNvSpPr txBox="1">
              <a:spLocks noChangeArrowheads="1"/>
            </p:cNvSpPr>
            <p:nvPr/>
          </p:nvSpPr>
          <p:spPr bwMode="auto">
            <a:xfrm>
              <a:off x="884" y="2266"/>
              <a:ext cx="376" cy="212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tr-TR" sz="1600"/>
                <a:t>10/1</a:t>
              </a:r>
              <a:endParaRPr lang="en-US" sz="1600"/>
            </a:p>
          </p:txBody>
        </p:sp>
        <p:sp>
          <p:nvSpPr>
            <p:cNvPr id="361560" name="Freeform 88"/>
            <p:cNvSpPr>
              <a:spLocks/>
            </p:cNvSpPr>
            <p:nvPr/>
          </p:nvSpPr>
          <p:spPr bwMode="auto">
            <a:xfrm>
              <a:off x="1224" y="2908"/>
              <a:ext cx="182" cy="227"/>
            </a:xfrm>
            <a:custGeom>
              <a:avLst/>
              <a:gdLst/>
              <a:ahLst/>
              <a:cxnLst>
                <a:cxn ang="0">
                  <a:pos x="182" y="0"/>
                </a:cxn>
                <a:cxn ang="0">
                  <a:pos x="68" y="227"/>
                </a:cxn>
                <a:cxn ang="0">
                  <a:pos x="0" y="0"/>
                </a:cxn>
              </a:cxnLst>
              <a:rect l="0" t="0" r="r" b="b"/>
              <a:pathLst>
                <a:path w="182" h="227">
                  <a:moveTo>
                    <a:pt x="182" y="0"/>
                  </a:moveTo>
                  <a:cubicBezTo>
                    <a:pt x="140" y="113"/>
                    <a:pt x="98" y="227"/>
                    <a:pt x="68" y="227"/>
                  </a:cubicBezTo>
                  <a:cubicBezTo>
                    <a:pt x="38" y="227"/>
                    <a:pt x="19" y="113"/>
                    <a:pt x="0" y="0"/>
                  </a:cubicBezTo>
                </a:path>
              </a:pathLst>
            </a:cu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61561" name="Text Box 89"/>
            <p:cNvSpPr txBox="1">
              <a:spLocks noChangeArrowheads="1"/>
            </p:cNvSpPr>
            <p:nvPr/>
          </p:nvSpPr>
          <p:spPr bwMode="auto">
            <a:xfrm>
              <a:off x="1088" y="3113"/>
              <a:ext cx="416" cy="212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tr-TR" sz="1600"/>
                <a:t>00/0</a:t>
              </a:r>
              <a:endParaRPr lang="en-US" sz="1600"/>
            </a:p>
          </p:txBody>
        </p:sp>
      </p:grpSp>
      <p:sp>
        <p:nvSpPr>
          <p:cNvPr id="361563" name="Text Box 91"/>
          <p:cNvSpPr txBox="1">
            <a:spLocks noChangeArrowheads="1"/>
          </p:cNvSpPr>
          <p:nvPr/>
        </p:nvSpPr>
        <p:spPr bwMode="auto">
          <a:xfrm>
            <a:off x="1547813" y="5721350"/>
            <a:ext cx="1522412" cy="366713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tr-TR"/>
              <a:t>Mealy Model</a:t>
            </a:r>
            <a:endParaRPr lang="en-US"/>
          </a:p>
        </p:txBody>
      </p:sp>
      <p:sp>
        <p:nvSpPr>
          <p:cNvPr id="361564" name="Freeform 92"/>
          <p:cNvSpPr>
            <a:spLocks/>
          </p:cNvSpPr>
          <p:nvPr/>
        </p:nvSpPr>
        <p:spPr bwMode="auto">
          <a:xfrm>
            <a:off x="5964238" y="2636838"/>
            <a:ext cx="331787" cy="360362"/>
          </a:xfrm>
          <a:custGeom>
            <a:avLst/>
            <a:gdLst/>
            <a:ahLst/>
            <a:cxnLst>
              <a:cxn ang="0">
                <a:pos x="209" y="227"/>
              </a:cxn>
              <a:cxn ang="0">
                <a:pos x="4" y="114"/>
              </a:cxn>
              <a:cxn ang="0">
                <a:pos x="186" y="0"/>
              </a:cxn>
            </a:cxnLst>
            <a:rect l="0" t="0" r="r" b="b"/>
            <a:pathLst>
              <a:path w="209" h="227">
                <a:moveTo>
                  <a:pt x="209" y="227"/>
                </a:moveTo>
                <a:cubicBezTo>
                  <a:pt x="108" y="189"/>
                  <a:pt x="8" y="152"/>
                  <a:pt x="4" y="114"/>
                </a:cubicBezTo>
                <a:cubicBezTo>
                  <a:pt x="0" y="76"/>
                  <a:pt x="93" y="38"/>
                  <a:pt x="186" y="0"/>
                </a:cubicBezTo>
              </a:path>
            </a:pathLst>
          </a:cu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61565" name="Text Box 93"/>
          <p:cNvSpPr txBox="1">
            <a:spLocks noChangeArrowheads="1"/>
          </p:cNvSpPr>
          <p:nvPr/>
        </p:nvSpPr>
        <p:spPr bwMode="auto">
          <a:xfrm>
            <a:off x="5575300" y="2636838"/>
            <a:ext cx="431800" cy="33655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tr-TR" sz="1600"/>
              <a:t>00</a:t>
            </a:r>
            <a:endParaRPr lang="en-US" sz="1600"/>
          </a:p>
        </p:txBody>
      </p:sp>
      <p:sp>
        <p:nvSpPr>
          <p:cNvPr id="361566" name="Freeform 94"/>
          <p:cNvSpPr>
            <a:spLocks/>
          </p:cNvSpPr>
          <p:nvPr/>
        </p:nvSpPr>
        <p:spPr bwMode="auto">
          <a:xfrm>
            <a:off x="5964238" y="3789363"/>
            <a:ext cx="331787" cy="360362"/>
          </a:xfrm>
          <a:custGeom>
            <a:avLst/>
            <a:gdLst/>
            <a:ahLst/>
            <a:cxnLst>
              <a:cxn ang="0">
                <a:pos x="209" y="227"/>
              </a:cxn>
              <a:cxn ang="0">
                <a:pos x="4" y="114"/>
              </a:cxn>
              <a:cxn ang="0">
                <a:pos x="186" y="0"/>
              </a:cxn>
            </a:cxnLst>
            <a:rect l="0" t="0" r="r" b="b"/>
            <a:pathLst>
              <a:path w="209" h="227">
                <a:moveTo>
                  <a:pt x="209" y="227"/>
                </a:moveTo>
                <a:cubicBezTo>
                  <a:pt x="108" y="189"/>
                  <a:pt x="8" y="152"/>
                  <a:pt x="4" y="114"/>
                </a:cubicBezTo>
                <a:cubicBezTo>
                  <a:pt x="0" y="76"/>
                  <a:pt x="93" y="38"/>
                  <a:pt x="186" y="0"/>
                </a:cubicBezTo>
              </a:path>
            </a:pathLst>
          </a:cu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61568" name="Text Box 96"/>
          <p:cNvSpPr txBox="1">
            <a:spLocks noChangeArrowheads="1"/>
          </p:cNvSpPr>
          <p:nvPr/>
        </p:nvSpPr>
        <p:spPr bwMode="auto">
          <a:xfrm>
            <a:off x="5575300" y="3825875"/>
            <a:ext cx="431800" cy="33655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tr-TR" sz="1600"/>
              <a:t>00</a:t>
            </a:r>
            <a:endParaRPr lang="en-US" sz="1600"/>
          </a:p>
        </p:txBody>
      </p:sp>
      <p:sp>
        <p:nvSpPr>
          <p:cNvPr id="361569" name="Freeform 97"/>
          <p:cNvSpPr>
            <a:spLocks/>
          </p:cNvSpPr>
          <p:nvPr/>
        </p:nvSpPr>
        <p:spPr bwMode="auto">
          <a:xfrm>
            <a:off x="4962525" y="1701800"/>
            <a:ext cx="1260475" cy="3455988"/>
          </a:xfrm>
          <a:custGeom>
            <a:avLst/>
            <a:gdLst/>
            <a:ahLst/>
            <a:cxnLst>
              <a:cxn ang="0">
                <a:pos x="929" y="2177"/>
              </a:cxn>
              <a:cxn ang="0">
                <a:pos x="113" y="1360"/>
              </a:cxn>
              <a:cxn ang="0">
                <a:pos x="249" y="498"/>
              </a:cxn>
              <a:cxn ang="0">
                <a:pos x="929" y="0"/>
              </a:cxn>
            </a:cxnLst>
            <a:rect l="0" t="0" r="r" b="b"/>
            <a:pathLst>
              <a:path w="929" h="2177">
                <a:moveTo>
                  <a:pt x="929" y="2177"/>
                </a:moveTo>
                <a:cubicBezTo>
                  <a:pt x="577" y="1908"/>
                  <a:pt x="226" y="1640"/>
                  <a:pt x="113" y="1360"/>
                </a:cubicBezTo>
                <a:cubicBezTo>
                  <a:pt x="0" y="1080"/>
                  <a:pt x="113" y="725"/>
                  <a:pt x="249" y="498"/>
                </a:cubicBezTo>
                <a:cubicBezTo>
                  <a:pt x="385" y="271"/>
                  <a:pt x="657" y="135"/>
                  <a:pt x="929" y="0"/>
                </a:cubicBezTo>
              </a:path>
            </a:pathLst>
          </a:cu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61570" name="Text Box 98"/>
          <p:cNvSpPr txBox="1">
            <a:spLocks noChangeArrowheads="1"/>
          </p:cNvSpPr>
          <p:nvPr/>
        </p:nvSpPr>
        <p:spPr bwMode="auto">
          <a:xfrm>
            <a:off x="4638675" y="3213100"/>
            <a:ext cx="431800" cy="33655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tr-TR" sz="1600"/>
              <a:t>00</a:t>
            </a:r>
            <a:endParaRPr lang="en-US" sz="1600"/>
          </a:p>
        </p:txBody>
      </p:sp>
      <p:sp>
        <p:nvSpPr>
          <p:cNvPr id="361571" name="Freeform 99"/>
          <p:cNvSpPr>
            <a:spLocks/>
          </p:cNvSpPr>
          <p:nvPr/>
        </p:nvSpPr>
        <p:spPr bwMode="auto">
          <a:xfrm>
            <a:off x="6727825" y="1701800"/>
            <a:ext cx="401638" cy="2159000"/>
          </a:xfrm>
          <a:custGeom>
            <a:avLst/>
            <a:gdLst/>
            <a:ahLst/>
            <a:cxnLst>
              <a:cxn ang="0">
                <a:pos x="22" y="0"/>
              </a:cxn>
              <a:cxn ang="0">
                <a:pos x="249" y="521"/>
              </a:cxn>
              <a:cxn ang="0">
                <a:pos x="0" y="1383"/>
              </a:cxn>
            </a:cxnLst>
            <a:rect l="0" t="0" r="r" b="b"/>
            <a:pathLst>
              <a:path w="253" h="1383">
                <a:moveTo>
                  <a:pt x="22" y="0"/>
                </a:moveTo>
                <a:cubicBezTo>
                  <a:pt x="137" y="145"/>
                  <a:pt x="253" y="291"/>
                  <a:pt x="249" y="521"/>
                </a:cubicBezTo>
                <a:cubicBezTo>
                  <a:pt x="245" y="751"/>
                  <a:pt x="122" y="1067"/>
                  <a:pt x="0" y="1383"/>
                </a:cubicBezTo>
              </a:path>
            </a:pathLst>
          </a:cu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61572" name="Text Box 100"/>
          <p:cNvSpPr txBox="1">
            <a:spLocks noChangeArrowheads="1"/>
          </p:cNvSpPr>
          <p:nvPr/>
        </p:nvSpPr>
        <p:spPr bwMode="auto">
          <a:xfrm>
            <a:off x="7086600" y="2384425"/>
            <a:ext cx="400050" cy="33655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tr-TR" sz="1600"/>
              <a:t>10</a:t>
            </a:r>
            <a:endParaRPr lang="en-US" sz="1600"/>
          </a:p>
        </p:txBody>
      </p:sp>
      <p:sp>
        <p:nvSpPr>
          <p:cNvPr id="361573" name="Freeform 101"/>
          <p:cNvSpPr>
            <a:spLocks/>
          </p:cNvSpPr>
          <p:nvPr/>
        </p:nvSpPr>
        <p:spPr bwMode="auto">
          <a:xfrm>
            <a:off x="6727825" y="2854325"/>
            <a:ext cx="401638" cy="2159000"/>
          </a:xfrm>
          <a:custGeom>
            <a:avLst/>
            <a:gdLst/>
            <a:ahLst/>
            <a:cxnLst>
              <a:cxn ang="0">
                <a:pos x="22" y="0"/>
              </a:cxn>
              <a:cxn ang="0">
                <a:pos x="249" y="521"/>
              </a:cxn>
              <a:cxn ang="0">
                <a:pos x="0" y="1383"/>
              </a:cxn>
            </a:cxnLst>
            <a:rect l="0" t="0" r="r" b="b"/>
            <a:pathLst>
              <a:path w="253" h="1383">
                <a:moveTo>
                  <a:pt x="22" y="0"/>
                </a:moveTo>
                <a:cubicBezTo>
                  <a:pt x="137" y="145"/>
                  <a:pt x="253" y="291"/>
                  <a:pt x="249" y="521"/>
                </a:cubicBezTo>
                <a:cubicBezTo>
                  <a:pt x="245" y="751"/>
                  <a:pt x="122" y="1067"/>
                  <a:pt x="0" y="1383"/>
                </a:cubicBezTo>
              </a:path>
            </a:pathLst>
          </a:cu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61574" name="Text Box 102"/>
          <p:cNvSpPr txBox="1">
            <a:spLocks noChangeArrowheads="1"/>
          </p:cNvSpPr>
          <p:nvPr/>
        </p:nvSpPr>
        <p:spPr bwMode="auto">
          <a:xfrm>
            <a:off x="7092950" y="3500438"/>
            <a:ext cx="400050" cy="33655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tr-TR" sz="1600"/>
              <a:t>10</a:t>
            </a:r>
            <a:endParaRPr lang="en-US" sz="1600"/>
          </a:p>
        </p:txBody>
      </p:sp>
      <p:sp>
        <p:nvSpPr>
          <p:cNvPr id="361575" name="Freeform 103"/>
          <p:cNvSpPr>
            <a:spLocks/>
          </p:cNvSpPr>
          <p:nvPr/>
        </p:nvSpPr>
        <p:spPr bwMode="auto">
          <a:xfrm>
            <a:off x="6296025" y="4221163"/>
            <a:ext cx="71438" cy="684212"/>
          </a:xfrm>
          <a:custGeom>
            <a:avLst/>
            <a:gdLst/>
            <a:ahLst/>
            <a:cxnLst>
              <a:cxn ang="0">
                <a:pos x="45" y="431"/>
              </a:cxn>
              <a:cxn ang="0">
                <a:pos x="0" y="159"/>
              </a:cxn>
              <a:cxn ang="0">
                <a:pos x="45" y="0"/>
              </a:cxn>
            </a:cxnLst>
            <a:rect l="0" t="0" r="r" b="b"/>
            <a:pathLst>
              <a:path w="45" h="431">
                <a:moveTo>
                  <a:pt x="45" y="431"/>
                </a:moveTo>
                <a:cubicBezTo>
                  <a:pt x="22" y="331"/>
                  <a:pt x="0" y="231"/>
                  <a:pt x="0" y="159"/>
                </a:cubicBezTo>
                <a:cubicBezTo>
                  <a:pt x="0" y="87"/>
                  <a:pt x="22" y="43"/>
                  <a:pt x="45" y="0"/>
                </a:cubicBezTo>
              </a:path>
            </a:pathLst>
          </a:cu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61576" name="Text Box 104"/>
          <p:cNvSpPr txBox="1">
            <a:spLocks noChangeArrowheads="1"/>
          </p:cNvSpPr>
          <p:nvPr/>
        </p:nvSpPr>
        <p:spPr bwMode="auto">
          <a:xfrm>
            <a:off x="5935663" y="4329113"/>
            <a:ext cx="400050" cy="33655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tr-TR" sz="1600"/>
              <a:t>10</a:t>
            </a:r>
            <a:endParaRPr lang="en-US" sz="1600"/>
          </a:p>
        </p:txBody>
      </p:sp>
      <p:sp>
        <p:nvSpPr>
          <p:cNvPr id="361577" name="Freeform 105"/>
          <p:cNvSpPr>
            <a:spLocks/>
          </p:cNvSpPr>
          <p:nvPr/>
        </p:nvSpPr>
        <p:spPr bwMode="auto">
          <a:xfrm>
            <a:off x="5413375" y="3033713"/>
            <a:ext cx="954088" cy="1943100"/>
          </a:xfrm>
          <a:custGeom>
            <a:avLst/>
            <a:gdLst/>
            <a:ahLst/>
            <a:cxnLst>
              <a:cxn ang="0">
                <a:pos x="533" y="1224"/>
              </a:cxn>
              <a:cxn ang="0">
                <a:pos x="11" y="589"/>
              </a:cxn>
              <a:cxn ang="0">
                <a:pos x="601" y="0"/>
              </a:cxn>
            </a:cxnLst>
            <a:rect l="0" t="0" r="r" b="b"/>
            <a:pathLst>
              <a:path w="601" h="1224">
                <a:moveTo>
                  <a:pt x="533" y="1224"/>
                </a:moveTo>
                <a:cubicBezTo>
                  <a:pt x="266" y="1008"/>
                  <a:pt x="0" y="793"/>
                  <a:pt x="11" y="589"/>
                </a:cubicBezTo>
                <a:cubicBezTo>
                  <a:pt x="22" y="385"/>
                  <a:pt x="311" y="192"/>
                  <a:pt x="601" y="0"/>
                </a:cubicBezTo>
              </a:path>
            </a:pathLst>
          </a:cu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61578" name="Text Box 106"/>
          <p:cNvSpPr txBox="1">
            <a:spLocks noChangeArrowheads="1"/>
          </p:cNvSpPr>
          <p:nvPr/>
        </p:nvSpPr>
        <p:spPr bwMode="auto">
          <a:xfrm>
            <a:off x="5106988" y="3644900"/>
            <a:ext cx="400050" cy="33655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tr-TR" sz="1600"/>
              <a:t>01</a:t>
            </a:r>
            <a:endParaRPr lang="en-US" sz="1600"/>
          </a:p>
        </p:txBody>
      </p:sp>
      <p:sp>
        <p:nvSpPr>
          <p:cNvPr id="361580" name="Oval 108"/>
          <p:cNvSpPr>
            <a:spLocks noChangeArrowheads="1"/>
          </p:cNvSpPr>
          <p:nvPr/>
        </p:nvSpPr>
        <p:spPr bwMode="auto">
          <a:xfrm>
            <a:off x="6227763" y="6021388"/>
            <a:ext cx="504825" cy="504825"/>
          </a:xfrm>
          <a:prstGeom prst="ellips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61582" name="Freeform 110"/>
          <p:cNvSpPr>
            <a:spLocks/>
          </p:cNvSpPr>
          <p:nvPr/>
        </p:nvSpPr>
        <p:spPr bwMode="auto">
          <a:xfrm>
            <a:off x="6731000" y="4043363"/>
            <a:ext cx="401638" cy="2159000"/>
          </a:xfrm>
          <a:custGeom>
            <a:avLst/>
            <a:gdLst/>
            <a:ahLst/>
            <a:cxnLst>
              <a:cxn ang="0">
                <a:pos x="22" y="0"/>
              </a:cxn>
              <a:cxn ang="0">
                <a:pos x="249" y="521"/>
              </a:cxn>
              <a:cxn ang="0">
                <a:pos x="0" y="1383"/>
              </a:cxn>
            </a:cxnLst>
            <a:rect l="0" t="0" r="r" b="b"/>
            <a:pathLst>
              <a:path w="253" h="1383">
                <a:moveTo>
                  <a:pt x="22" y="0"/>
                </a:moveTo>
                <a:cubicBezTo>
                  <a:pt x="137" y="145"/>
                  <a:pt x="253" y="291"/>
                  <a:pt x="249" y="521"/>
                </a:cubicBezTo>
                <a:cubicBezTo>
                  <a:pt x="245" y="751"/>
                  <a:pt x="122" y="1067"/>
                  <a:pt x="0" y="1383"/>
                </a:cubicBezTo>
              </a:path>
            </a:pathLst>
          </a:cu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61583" name="Text Box 111"/>
          <p:cNvSpPr txBox="1">
            <a:spLocks noChangeArrowheads="1"/>
          </p:cNvSpPr>
          <p:nvPr/>
        </p:nvSpPr>
        <p:spPr bwMode="auto">
          <a:xfrm>
            <a:off x="7088188" y="4724400"/>
            <a:ext cx="400050" cy="33655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tr-TR" sz="1600"/>
              <a:t>10</a:t>
            </a:r>
            <a:endParaRPr lang="en-US" sz="1600"/>
          </a:p>
        </p:txBody>
      </p:sp>
      <p:sp>
        <p:nvSpPr>
          <p:cNvPr id="361584" name="Freeform 112"/>
          <p:cNvSpPr>
            <a:spLocks/>
          </p:cNvSpPr>
          <p:nvPr/>
        </p:nvSpPr>
        <p:spPr bwMode="auto">
          <a:xfrm>
            <a:off x="4572000" y="1557338"/>
            <a:ext cx="1655763" cy="4679950"/>
          </a:xfrm>
          <a:custGeom>
            <a:avLst/>
            <a:gdLst/>
            <a:ahLst/>
            <a:cxnLst>
              <a:cxn ang="0">
                <a:pos x="1043" y="2948"/>
              </a:cxn>
              <a:cxn ang="0">
                <a:pos x="0" y="1157"/>
              </a:cxn>
              <a:cxn ang="0">
                <a:pos x="1043" y="0"/>
              </a:cxn>
            </a:cxnLst>
            <a:rect l="0" t="0" r="r" b="b"/>
            <a:pathLst>
              <a:path w="1043" h="2948">
                <a:moveTo>
                  <a:pt x="1043" y="2948"/>
                </a:moveTo>
                <a:cubicBezTo>
                  <a:pt x="521" y="2298"/>
                  <a:pt x="0" y="1648"/>
                  <a:pt x="0" y="1157"/>
                </a:cubicBezTo>
                <a:cubicBezTo>
                  <a:pt x="0" y="666"/>
                  <a:pt x="521" y="333"/>
                  <a:pt x="1043" y="0"/>
                </a:cubicBezTo>
              </a:path>
            </a:pathLst>
          </a:cu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61585" name="Text Box 113"/>
          <p:cNvSpPr txBox="1">
            <a:spLocks noChangeArrowheads="1"/>
          </p:cNvSpPr>
          <p:nvPr/>
        </p:nvSpPr>
        <p:spPr bwMode="auto">
          <a:xfrm>
            <a:off x="4103688" y="3200400"/>
            <a:ext cx="431800" cy="33655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tr-TR" sz="1600"/>
              <a:t>00</a:t>
            </a:r>
            <a:endParaRPr lang="en-US" sz="1600"/>
          </a:p>
        </p:txBody>
      </p:sp>
      <p:sp>
        <p:nvSpPr>
          <p:cNvPr id="361586" name="Freeform 114"/>
          <p:cNvSpPr>
            <a:spLocks/>
          </p:cNvSpPr>
          <p:nvPr/>
        </p:nvSpPr>
        <p:spPr bwMode="auto">
          <a:xfrm>
            <a:off x="6767513" y="5013325"/>
            <a:ext cx="396875" cy="1260475"/>
          </a:xfrm>
          <a:custGeom>
            <a:avLst/>
            <a:gdLst/>
            <a:ahLst/>
            <a:cxnLst>
              <a:cxn ang="0">
                <a:pos x="0" y="1474"/>
              </a:cxn>
              <a:cxn ang="0">
                <a:pos x="476" y="1020"/>
              </a:cxn>
              <a:cxn ang="0">
                <a:pos x="544" y="567"/>
              </a:cxn>
              <a:cxn ang="0">
                <a:pos x="340" y="272"/>
              </a:cxn>
              <a:cxn ang="0">
                <a:pos x="0" y="0"/>
              </a:cxn>
            </a:cxnLst>
            <a:rect l="0" t="0" r="r" b="b"/>
            <a:pathLst>
              <a:path w="567" h="1474">
                <a:moveTo>
                  <a:pt x="0" y="1474"/>
                </a:moveTo>
                <a:cubicBezTo>
                  <a:pt x="192" y="1322"/>
                  <a:pt x="385" y="1171"/>
                  <a:pt x="476" y="1020"/>
                </a:cubicBezTo>
                <a:cubicBezTo>
                  <a:pt x="567" y="869"/>
                  <a:pt x="567" y="692"/>
                  <a:pt x="544" y="567"/>
                </a:cubicBezTo>
                <a:cubicBezTo>
                  <a:pt x="521" y="442"/>
                  <a:pt x="431" y="366"/>
                  <a:pt x="340" y="272"/>
                </a:cubicBezTo>
                <a:cubicBezTo>
                  <a:pt x="249" y="178"/>
                  <a:pt x="124" y="89"/>
                  <a:pt x="0" y="0"/>
                </a:cubicBezTo>
              </a:path>
            </a:pathLst>
          </a:custGeom>
          <a:noFill/>
          <a:ln w="25400" cap="flat" cmpd="sng">
            <a:solidFill>
              <a:srgbClr val="FF33CC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61587" name="Text Box 115"/>
          <p:cNvSpPr txBox="1">
            <a:spLocks noChangeArrowheads="1"/>
          </p:cNvSpPr>
          <p:nvPr/>
        </p:nvSpPr>
        <p:spPr bwMode="auto">
          <a:xfrm>
            <a:off x="7092950" y="5397500"/>
            <a:ext cx="400050" cy="33655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tr-TR" sz="1600"/>
              <a:t>10</a:t>
            </a:r>
            <a:endParaRPr lang="en-US" sz="1600"/>
          </a:p>
        </p:txBody>
      </p:sp>
      <p:sp>
        <p:nvSpPr>
          <p:cNvPr id="361588" name="Freeform 116"/>
          <p:cNvSpPr>
            <a:spLocks/>
          </p:cNvSpPr>
          <p:nvPr/>
        </p:nvSpPr>
        <p:spPr bwMode="auto">
          <a:xfrm>
            <a:off x="6731000" y="3933825"/>
            <a:ext cx="1044575" cy="2447925"/>
          </a:xfrm>
          <a:custGeom>
            <a:avLst/>
            <a:gdLst/>
            <a:ahLst/>
            <a:cxnLst>
              <a:cxn ang="0">
                <a:pos x="0" y="2268"/>
              </a:cxn>
              <a:cxn ang="0">
                <a:pos x="658" y="1928"/>
              </a:cxn>
              <a:cxn ang="0">
                <a:pos x="885" y="1384"/>
              </a:cxn>
              <a:cxn ang="0">
                <a:pos x="817" y="885"/>
              </a:cxn>
              <a:cxn ang="0">
                <a:pos x="613" y="386"/>
              </a:cxn>
              <a:cxn ang="0">
                <a:pos x="23" y="0"/>
              </a:cxn>
            </a:cxnLst>
            <a:rect l="0" t="0" r="r" b="b"/>
            <a:pathLst>
              <a:path w="911" h="2268">
                <a:moveTo>
                  <a:pt x="0" y="2268"/>
                </a:moveTo>
                <a:cubicBezTo>
                  <a:pt x="255" y="2171"/>
                  <a:pt x="511" y="2075"/>
                  <a:pt x="658" y="1928"/>
                </a:cubicBezTo>
                <a:cubicBezTo>
                  <a:pt x="805" y="1781"/>
                  <a:pt x="859" y="1558"/>
                  <a:pt x="885" y="1384"/>
                </a:cubicBezTo>
                <a:cubicBezTo>
                  <a:pt x="911" y="1210"/>
                  <a:pt x="862" y="1051"/>
                  <a:pt x="817" y="885"/>
                </a:cubicBezTo>
                <a:cubicBezTo>
                  <a:pt x="772" y="719"/>
                  <a:pt x="745" y="533"/>
                  <a:pt x="613" y="386"/>
                </a:cubicBezTo>
                <a:cubicBezTo>
                  <a:pt x="481" y="239"/>
                  <a:pt x="252" y="119"/>
                  <a:pt x="23" y="0"/>
                </a:cubicBezTo>
              </a:path>
            </a:pathLst>
          </a:custGeom>
          <a:noFill/>
          <a:ln w="25400" cap="flat" cmpd="sng">
            <a:solidFill>
              <a:srgbClr val="FF33CC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361589" name="Text Box 117"/>
          <p:cNvSpPr txBox="1">
            <a:spLocks noChangeArrowheads="1"/>
          </p:cNvSpPr>
          <p:nvPr/>
        </p:nvSpPr>
        <p:spPr bwMode="auto">
          <a:xfrm>
            <a:off x="7704138" y="5037138"/>
            <a:ext cx="400050" cy="33655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tr-TR" sz="1600"/>
              <a:t>01</a:t>
            </a:r>
            <a:endParaRPr lang="en-US" sz="1600"/>
          </a:p>
        </p:txBody>
      </p:sp>
      <p:sp>
        <p:nvSpPr>
          <p:cNvPr id="361590" name="Text Box 118"/>
          <p:cNvSpPr txBox="1">
            <a:spLocks noChangeArrowheads="1"/>
          </p:cNvSpPr>
          <p:nvPr/>
        </p:nvSpPr>
        <p:spPr bwMode="auto">
          <a:xfrm>
            <a:off x="4248150" y="5734050"/>
            <a:ext cx="1574800" cy="366713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tr-TR"/>
              <a:t>Moore Model</a:t>
            </a:r>
            <a:endParaRPr lang="en-US"/>
          </a:p>
        </p:txBody>
      </p:sp>
      <p:sp>
        <p:nvSpPr>
          <p:cNvPr id="361591" name="Text Box 119"/>
          <p:cNvSpPr txBox="1">
            <a:spLocks noChangeArrowheads="1"/>
          </p:cNvSpPr>
          <p:nvPr/>
        </p:nvSpPr>
        <p:spPr bwMode="auto">
          <a:xfrm>
            <a:off x="6276975" y="4881563"/>
            <a:ext cx="477838" cy="4572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tr-TR" sz="1200" b="1"/>
              <a:t>15</a:t>
            </a:r>
          </a:p>
          <a:p>
            <a:pPr algn="ctr"/>
            <a:r>
              <a:rPr lang="tr-TR" sz="1200" b="1"/>
              <a:t>Z=1</a:t>
            </a:r>
            <a:endParaRPr lang="en-US" sz="1200" b="1"/>
          </a:p>
        </p:txBody>
      </p:sp>
      <p:sp>
        <p:nvSpPr>
          <p:cNvPr id="361592" name="Text Box 120"/>
          <p:cNvSpPr txBox="1">
            <a:spLocks noChangeArrowheads="1"/>
          </p:cNvSpPr>
          <p:nvPr/>
        </p:nvSpPr>
        <p:spPr bwMode="auto">
          <a:xfrm>
            <a:off x="6242050" y="6034088"/>
            <a:ext cx="477838" cy="4572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tr-TR" sz="1200" b="1"/>
              <a:t>20</a:t>
            </a:r>
          </a:p>
          <a:p>
            <a:pPr algn="ctr"/>
            <a:r>
              <a:rPr lang="tr-TR" sz="1200" b="1"/>
              <a:t>Z=1</a:t>
            </a:r>
            <a:endParaRPr lang="en-US" sz="1200" b="1"/>
          </a:p>
        </p:txBody>
      </p:sp>
      <p:sp>
        <p:nvSpPr>
          <p:cNvPr id="361593" name="Text Box 121"/>
          <p:cNvSpPr txBox="1">
            <a:spLocks noChangeArrowheads="1"/>
          </p:cNvSpPr>
          <p:nvPr/>
        </p:nvSpPr>
        <p:spPr bwMode="auto">
          <a:xfrm>
            <a:off x="6240463" y="3729038"/>
            <a:ext cx="477837" cy="4572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tr-TR" sz="1200" b="1"/>
              <a:t>10</a:t>
            </a:r>
          </a:p>
          <a:p>
            <a:pPr algn="ctr"/>
            <a:r>
              <a:rPr lang="tr-TR" sz="1200" b="1"/>
              <a:t>Z=0</a:t>
            </a:r>
            <a:endParaRPr lang="en-US" sz="1200" b="1"/>
          </a:p>
        </p:txBody>
      </p:sp>
      <p:sp>
        <p:nvSpPr>
          <p:cNvPr id="361594" name="Text Box 122"/>
          <p:cNvSpPr txBox="1">
            <a:spLocks noChangeArrowheads="1"/>
          </p:cNvSpPr>
          <p:nvPr/>
        </p:nvSpPr>
        <p:spPr bwMode="auto">
          <a:xfrm>
            <a:off x="6240463" y="2576513"/>
            <a:ext cx="477837" cy="4572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tr-TR" sz="1200" b="1"/>
              <a:t>5</a:t>
            </a:r>
          </a:p>
          <a:p>
            <a:pPr algn="ctr"/>
            <a:r>
              <a:rPr lang="tr-TR" sz="1200" b="1"/>
              <a:t>Z=0</a:t>
            </a:r>
            <a:endParaRPr lang="en-US" sz="1200" b="1"/>
          </a:p>
        </p:txBody>
      </p:sp>
      <p:sp>
        <p:nvSpPr>
          <p:cNvPr id="361595" name="Text Box 123"/>
          <p:cNvSpPr txBox="1">
            <a:spLocks noChangeArrowheads="1"/>
          </p:cNvSpPr>
          <p:nvPr/>
        </p:nvSpPr>
        <p:spPr bwMode="auto">
          <a:xfrm>
            <a:off x="6276975" y="1425575"/>
            <a:ext cx="477838" cy="4572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tr-TR" sz="1200" b="1"/>
              <a:t>0</a:t>
            </a:r>
          </a:p>
          <a:p>
            <a:pPr algn="ctr"/>
            <a:r>
              <a:rPr lang="tr-TR" sz="1200" b="1"/>
              <a:t>Z=0</a:t>
            </a:r>
            <a:endParaRPr lang="en-US" sz="1200" b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19B6-D5B6-4E10-8FFC-57C1A6BB4E9B}" type="slidenum">
              <a:rPr lang="en-US"/>
              <a:pPr/>
              <a:t>29</a:t>
            </a:fld>
            <a:endParaRPr lang="en-US"/>
          </a:p>
        </p:txBody>
      </p:sp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>
                <a:solidFill>
                  <a:schemeClr val="accent2"/>
                </a:solidFill>
              </a:rPr>
              <a:t>Traffic Light Controller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836613"/>
            <a:ext cx="8291513" cy="4427537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0"/>
              </a:spcBef>
              <a:buSzTx/>
              <a:buFontTx/>
              <a:buNone/>
            </a:pPr>
            <a:endParaRPr lang="tr-TR">
              <a:solidFill>
                <a:srgbClr val="3333CC"/>
              </a:solidFill>
            </a:endParaRPr>
          </a:p>
          <a:p>
            <a:pPr>
              <a:lnSpc>
                <a:spcPct val="85000"/>
              </a:lnSpc>
              <a:spcBef>
                <a:spcPct val="0"/>
              </a:spcBef>
              <a:buSzTx/>
              <a:buFontTx/>
              <a:buNone/>
            </a:pPr>
            <a:endParaRPr lang="tr-TR">
              <a:solidFill>
                <a:srgbClr val="3333CC"/>
              </a:solidFill>
            </a:endParaRPr>
          </a:p>
          <a:p>
            <a:pPr lvl="1">
              <a:lnSpc>
                <a:spcPct val="85000"/>
              </a:lnSpc>
              <a:spcBef>
                <a:spcPct val="0"/>
              </a:spcBef>
              <a:buSzTx/>
              <a:buFontTx/>
              <a:buNone/>
            </a:pPr>
            <a:r>
              <a:rPr lang="en-US"/>
              <a:t>A busy highway is intersected by a little used farmroad.  Detectors</a:t>
            </a:r>
          </a:p>
          <a:p>
            <a:pPr lvl="1">
              <a:lnSpc>
                <a:spcPct val="85000"/>
              </a:lnSpc>
              <a:spcBef>
                <a:spcPct val="0"/>
              </a:spcBef>
              <a:buSzTx/>
              <a:buFontTx/>
              <a:buNone/>
            </a:pPr>
            <a:r>
              <a:rPr lang="en-US"/>
              <a:t>C sense the presence of cars waiting on the farmroad.  With no car</a:t>
            </a:r>
          </a:p>
          <a:p>
            <a:pPr lvl="1">
              <a:lnSpc>
                <a:spcPct val="85000"/>
              </a:lnSpc>
              <a:spcBef>
                <a:spcPct val="0"/>
              </a:spcBef>
              <a:buSzTx/>
              <a:buFontTx/>
              <a:buNone/>
            </a:pPr>
            <a:r>
              <a:rPr lang="en-US"/>
              <a:t>on farmroad, light remain green in highway direction.  If vehicle on </a:t>
            </a:r>
          </a:p>
          <a:p>
            <a:pPr lvl="1">
              <a:lnSpc>
                <a:spcPct val="85000"/>
              </a:lnSpc>
              <a:spcBef>
                <a:spcPct val="0"/>
              </a:spcBef>
              <a:buSzTx/>
              <a:buFontTx/>
              <a:buNone/>
            </a:pPr>
            <a:r>
              <a:rPr lang="en-US"/>
              <a:t>farmroad, highway lights go from Green to Yellow to Red, allowing </a:t>
            </a:r>
          </a:p>
          <a:p>
            <a:pPr lvl="1">
              <a:lnSpc>
                <a:spcPct val="85000"/>
              </a:lnSpc>
              <a:spcBef>
                <a:spcPct val="0"/>
              </a:spcBef>
              <a:buSzTx/>
              <a:buFontTx/>
              <a:buNone/>
            </a:pPr>
            <a:r>
              <a:rPr lang="en-US"/>
              <a:t>the farmroad lights to become green.  These stay green only as long </a:t>
            </a:r>
          </a:p>
          <a:p>
            <a:pPr lvl="1">
              <a:lnSpc>
                <a:spcPct val="85000"/>
              </a:lnSpc>
              <a:spcBef>
                <a:spcPct val="0"/>
              </a:spcBef>
              <a:buSzTx/>
              <a:buFontTx/>
              <a:buNone/>
            </a:pPr>
            <a:r>
              <a:rPr lang="en-US"/>
              <a:t>as a farmroad car is detected but never longer than a set interval.  </a:t>
            </a:r>
          </a:p>
          <a:p>
            <a:pPr lvl="1">
              <a:lnSpc>
                <a:spcPct val="85000"/>
              </a:lnSpc>
              <a:spcBef>
                <a:spcPct val="0"/>
              </a:spcBef>
              <a:buSzTx/>
              <a:buFontTx/>
              <a:buNone/>
            </a:pPr>
            <a:r>
              <a:rPr lang="en-US"/>
              <a:t>When these are met, farm lights transition from Green to Yellow to </a:t>
            </a:r>
          </a:p>
          <a:p>
            <a:pPr lvl="1">
              <a:lnSpc>
                <a:spcPct val="85000"/>
              </a:lnSpc>
              <a:spcBef>
                <a:spcPct val="0"/>
              </a:spcBef>
              <a:buSzTx/>
              <a:buFontTx/>
              <a:buNone/>
            </a:pPr>
            <a:r>
              <a:rPr lang="en-US"/>
              <a:t>Red, allowing highway to return to green.  Even if farmroad vehicles </a:t>
            </a:r>
          </a:p>
          <a:p>
            <a:pPr lvl="1">
              <a:lnSpc>
                <a:spcPct val="85000"/>
              </a:lnSpc>
              <a:spcBef>
                <a:spcPct val="0"/>
              </a:spcBef>
              <a:buSzTx/>
              <a:buFontTx/>
              <a:buNone/>
            </a:pPr>
            <a:r>
              <a:rPr lang="en-US"/>
              <a:t>are waiting, highway gets at least a set interval as green.</a:t>
            </a:r>
          </a:p>
          <a:p>
            <a:pPr lvl="1">
              <a:lnSpc>
                <a:spcPct val="85000"/>
              </a:lnSpc>
              <a:spcBef>
                <a:spcPct val="0"/>
              </a:spcBef>
              <a:buSzTx/>
              <a:buFontTx/>
              <a:buNone/>
            </a:pPr>
            <a:endParaRPr lang="en-US"/>
          </a:p>
          <a:p>
            <a:pPr lvl="1">
              <a:lnSpc>
                <a:spcPct val="85000"/>
              </a:lnSpc>
              <a:spcBef>
                <a:spcPct val="0"/>
              </a:spcBef>
              <a:buSzTx/>
              <a:buFontTx/>
              <a:buNone/>
            </a:pPr>
            <a:r>
              <a:rPr lang="en-US"/>
              <a:t>Assume you have an interval timer that generates a short time pulse</a:t>
            </a:r>
          </a:p>
          <a:p>
            <a:pPr lvl="1">
              <a:lnSpc>
                <a:spcPct val="85000"/>
              </a:lnSpc>
              <a:spcBef>
                <a:spcPct val="0"/>
              </a:spcBef>
              <a:buSzTx/>
              <a:buFontTx/>
              <a:buNone/>
            </a:pPr>
            <a:r>
              <a:rPr lang="en-US"/>
              <a:t>(TS) and a long time pulse (TL) in response to a set (ST) signal.  TS</a:t>
            </a:r>
          </a:p>
          <a:p>
            <a:pPr lvl="1">
              <a:lnSpc>
                <a:spcPct val="85000"/>
              </a:lnSpc>
              <a:spcBef>
                <a:spcPct val="0"/>
              </a:spcBef>
              <a:buSzTx/>
              <a:buFontTx/>
              <a:buNone/>
            </a:pPr>
            <a:r>
              <a:rPr lang="en-US"/>
              <a:t>is to be used for timing yellow lights and TL for green lights.</a:t>
            </a:r>
          </a:p>
          <a:p>
            <a:pPr lvl="1">
              <a:lnSpc>
                <a:spcPct val="85000"/>
              </a:lnSpc>
              <a:spcBef>
                <a:spcPct val="0"/>
              </a:spcBef>
              <a:buSzTx/>
              <a:buFontTx/>
              <a:buNone/>
            </a:pPr>
            <a:endParaRPr lang="en-US"/>
          </a:p>
          <a:p>
            <a:pPr lvl="1">
              <a:lnSpc>
                <a:spcPct val="85000"/>
              </a:lnSpc>
              <a:spcBef>
                <a:spcPct val="0"/>
              </a:spcBef>
              <a:buSzTx/>
              <a:buFontTx/>
              <a:buNone/>
            </a:pPr>
            <a:r>
              <a:rPr lang="en-US"/>
              <a:t>Note: The interval timer is just another sequential circuit!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D23A3-7021-48E2-B275-B091E6F95684}" type="slidenum">
              <a:rPr lang="en-US"/>
              <a:pPr/>
              <a:t>3</a:t>
            </a:fld>
            <a:endParaRPr lang="en-US"/>
          </a:p>
        </p:txBody>
      </p:sp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accent2"/>
                </a:solidFill>
              </a:rPr>
              <a:t>Sequential circuit design procedure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675687" cy="5040313"/>
          </a:xfrm>
        </p:spPr>
        <p:txBody>
          <a:bodyPr/>
          <a:lstStyle/>
          <a:p>
            <a:pPr>
              <a:buFontTx/>
              <a:buNone/>
              <a:tabLst>
                <a:tab pos="341313" algn="l"/>
              </a:tabLst>
            </a:pPr>
            <a:r>
              <a:rPr lang="en-US" u="sng"/>
              <a:t>Step 1:</a:t>
            </a:r>
          </a:p>
          <a:p>
            <a:pPr>
              <a:spcBef>
                <a:spcPct val="0"/>
              </a:spcBef>
              <a:buFontTx/>
              <a:buNone/>
              <a:tabLst>
                <a:tab pos="341313" algn="l"/>
              </a:tabLst>
            </a:pPr>
            <a:r>
              <a:rPr lang="en-US"/>
              <a:t>		Make a state table based on the problem statement. The table should </a:t>
            </a:r>
            <a:endParaRPr lang="tr-TR"/>
          </a:p>
          <a:p>
            <a:pPr>
              <a:spcBef>
                <a:spcPct val="0"/>
              </a:spcBef>
              <a:buFontTx/>
              <a:buNone/>
              <a:tabLst>
                <a:tab pos="341313" algn="l"/>
              </a:tabLst>
            </a:pPr>
            <a:r>
              <a:rPr lang="tr-TR"/>
              <a:t>	</a:t>
            </a:r>
            <a:r>
              <a:rPr lang="en-US"/>
              <a:t>show the present states, inputs, next states and outputs. (It may be </a:t>
            </a:r>
            <a:endParaRPr lang="tr-TR"/>
          </a:p>
          <a:p>
            <a:pPr>
              <a:spcBef>
                <a:spcPct val="0"/>
              </a:spcBef>
              <a:buFontTx/>
              <a:buNone/>
              <a:tabLst>
                <a:tab pos="341313" algn="l"/>
              </a:tabLst>
            </a:pPr>
            <a:r>
              <a:rPr lang="tr-TR"/>
              <a:t>	</a:t>
            </a:r>
            <a:r>
              <a:rPr lang="en-US"/>
              <a:t>easier to find a state diagram first, and then convert that to a table)</a:t>
            </a:r>
          </a:p>
          <a:p>
            <a:pPr>
              <a:spcBef>
                <a:spcPct val="40000"/>
              </a:spcBef>
              <a:buFontTx/>
              <a:buNone/>
              <a:tabLst>
                <a:tab pos="341313" algn="l"/>
              </a:tabLst>
            </a:pPr>
            <a:r>
              <a:rPr lang="en-US" u="sng"/>
              <a:t>Step 2:</a:t>
            </a:r>
            <a:endParaRPr lang="en-US"/>
          </a:p>
          <a:p>
            <a:pPr>
              <a:spcBef>
                <a:spcPct val="0"/>
              </a:spcBef>
              <a:buFontTx/>
              <a:buNone/>
              <a:tabLst>
                <a:tab pos="341313" algn="l"/>
              </a:tabLst>
            </a:pPr>
            <a:r>
              <a:rPr lang="en-US"/>
              <a:t>		Assign binary codes to the states in the state table, if you haven’t already. If you have n states, your binary codes will have at least</a:t>
            </a:r>
          </a:p>
          <a:p>
            <a:pPr>
              <a:spcBef>
                <a:spcPct val="0"/>
              </a:spcBef>
              <a:buFontTx/>
              <a:buNone/>
              <a:tabLst>
                <a:tab pos="341313" algn="l"/>
              </a:tabLst>
            </a:pPr>
            <a:r>
              <a:rPr lang="en-US"/>
              <a:t>		</a:t>
            </a:r>
            <a:r>
              <a:rPr lang="en-US">
                <a:sym typeface="Symbol" pitchFamily="18" charset="2"/>
              </a:rPr>
              <a:t></a:t>
            </a:r>
            <a:r>
              <a:rPr lang="en-US"/>
              <a:t>log</a:t>
            </a:r>
            <a:r>
              <a:rPr lang="en-US" baseline="-25000"/>
              <a:t>2</a:t>
            </a:r>
            <a:r>
              <a:rPr lang="en-US"/>
              <a:t> n</a:t>
            </a:r>
            <a:r>
              <a:rPr lang="en-US">
                <a:sym typeface="Symbol" pitchFamily="18" charset="2"/>
              </a:rPr>
              <a:t> digits, and your circuit will have at least </a:t>
            </a:r>
            <a:r>
              <a:rPr lang="en-US"/>
              <a:t>log</a:t>
            </a:r>
            <a:r>
              <a:rPr lang="en-US" baseline="-25000"/>
              <a:t>2 </a:t>
            </a:r>
            <a:r>
              <a:rPr lang="en-US"/>
              <a:t>n</a:t>
            </a:r>
            <a:r>
              <a:rPr lang="en-US">
                <a:sym typeface="Symbol" pitchFamily="18" charset="2"/>
              </a:rPr>
              <a:t> flip-flops</a:t>
            </a:r>
          </a:p>
          <a:p>
            <a:pPr>
              <a:spcBef>
                <a:spcPct val="40000"/>
              </a:spcBef>
              <a:buFontTx/>
              <a:buNone/>
              <a:tabLst>
                <a:tab pos="341313" algn="l"/>
              </a:tabLst>
            </a:pPr>
            <a:r>
              <a:rPr lang="en-US" u="sng">
                <a:sym typeface="Symbol" pitchFamily="18" charset="2"/>
              </a:rPr>
              <a:t>Step 3:</a:t>
            </a:r>
            <a:endParaRPr lang="en-US">
              <a:sym typeface="Symbol" pitchFamily="18" charset="2"/>
            </a:endParaRPr>
          </a:p>
          <a:p>
            <a:pPr>
              <a:spcBef>
                <a:spcPct val="0"/>
              </a:spcBef>
              <a:buFontTx/>
              <a:buNone/>
              <a:tabLst>
                <a:tab pos="341313" algn="l"/>
              </a:tabLst>
            </a:pPr>
            <a:r>
              <a:rPr lang="en-US">
                <a:sym typeface="Symbol" pitchFamily="18" charset="2"/>
              </a:rPr>
              <a:t>		For each flip-flop and each row of your state table, find the flip-flop input values that are needed to generate the next state from the present state. You can use flip-flop excitation tables here.</a:t>
            </a:r>
          </a:p>
          <a:p>
            <a:pPr>
              <a:spcBef>
                <a:spcPct val="40000"/>
              </a:spcBef>
              <a:buFontTx/>
              <a:buNone/>
              <a:tabLst>
                <a:tab pos="341313" algn="l"/>
              </a:tabLst>
            </a:pPr>
            <a:r>
              <a:rPr lang="en-US" u="sng">
                <a:sym typeface="Symbol" pitchFamily="18" charset="2"/>
              </a:rPr>
              <a:t>Step 4:</a:t>
            </a:r>
            <a:endParaRPr lang="en-US">
              <a:sym typeface="Symbol" pitchFamily="18" charset="2"/>
            </a:endParaRPr>
          </a:p>
          <a:p>
            <a:pPr>
              <a:spcBef>
                <a:spcPct val="0"/>
              </a:spcBef>
              <a:buFontTx/>
              <a:buNone/>
              <a:tabLst>
                <a:tab pos="341313" algn="l"/>
              </a:tabLst>
            </a:pPr>
            <a:r>
              <a:rPr lang="en-US">
                <a:sym typeface="Symbol" pitchFamily="18" charset="2"/>
              </a:rPr>
              <a:t>		Find simplified equations for the flip-flop inputs and the outputs.</a:t>
            </a:r>
          </a:p>
          <a:p>
            <a:pPr>
              <a:spcBef>
                <a:spcPct val="40000"/>
              </a:spcBef>
              <a:buFontTx/>
              <a:buNone/>
              <a:tabLst>
                <a:tab pos="341313" algn="l"/>
              </a:tabLst>
            </a:pPr>
            <a:r>
              <a:rPr lang="en-US" u="sng">
                <a:sym typeface="Symbol" pitchFamily="18" charset="2"/>
              </a:rPr>
              <a:t>Step 5:</a:t>
            </a:r>
            <a:endParaRPr lang="en-US">
              <a:sym typeface="Symbol" pitchFamily="18" charset="2"/>
            </a:endParaRPr>
          </a:p>
          <a:p>
            <a:pPr>
              <a:spcBef>
                <a:spcPct val="0"/>
              </a:spcBef>
              <a:buFontTx/>
              <a:buNone/>
              <a:tabLst>
                <a:tab pos="341313" algn="l"/>
              </a:tabLst>
            </a:pPr>
            <a:r>
              <a:rPr lang="en-US">
                <a:sym typeface="Symbol" pitchFamily="18" charset="2"/>
              </a:rPr>
              <a:t>		Build the circuit!</a:t>
            </a:r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C63C5-FA80-4DA9-B0D0-36DA2AF09691}" type="slidenum">
              <a:rPr lang="en-US"/>
              <a:pPr/>
              <a:t>30</a:t>
            </a:fld>
            <a:endParaRPr lang="en-US"/>
          </a:p>
        </p:txBody>
      </p:sp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>
                <a:solidFill>
                  <a:schemeClr val="accent2"/>
                </a:solidFill>
              </a:rPr>
              <a:t>Traffic Light Controller</a:t>
            </a:r>
            <a:endParaRPr lang="en-US">
              <a:solidFill>
                <a:schemeClr val="accent2"/>
              </a:solidFill>
            </a:endParaRPr>
          </a:p>
        </p:txBody>
      </p:sp>
      <p:pic>
        <p:nvPicPr>
          <p:cNvPr id="363524" name="Picture 4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350" y="1268413"/>
            <a:ext cx="5600700" cy="4279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67AFF-EE08-45AA-B4E4-B0C324A3559D}" type="slidenum">
              <a:rPr lang="en-US"/>
              <a:pPr/>
              <a:t>31</a:t>
            </a:fld>
            <a:endParaRPr lang="en-US"/>
          </a:p>
        </p:txBody>
      </p:sp>
      <p:sp>
        <p:nvSpPr>
          <p:cNvPr id="369673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>
                <a:solidFill>
                  <a:schemeClr val="accent2"/>
                </a:solidFill>
              </a:rPr>
              <a:t>Traffic Light Controller</a:t>
            </a:r>
            <a:endParaRPr lang="en-US">
              <a:solidFill>
                <a:schemeClr val="accent2"/>
              </a:solidFill>
            </a:endParaRPr>
          </a:p>
        </p:txBody>
      </p:sp>
      <p:graphicFrame>
        <p:nvGraphicFramePr>
          <p:cNvPr id="369796" name="Group 132"/>
          <p:cNvGraphicFramePr>
            <a:graphicFrameLocks noGrp="1"/>
          </p:cNvGraphicFramePr>
          <p:nvPr/>
        </p:nvGraphicFramePr>
        <p:xfrm>
          <a:off x="1042988" y="1268413"/>
          <a:ext cx="5942012" cy="3051810"/>
        </p:xfrm>
        <a:graphic>
          <a:graphicData uri="http://schemas.openxmlformats.org/drawingml/2006/table">
            <a:tbl>
              <a:tblPr/>
              <a:tblGrid>
                <a:gridCol w="1692275"/>
                <a:gridCol w="4249737"/>
              </a:tblGrid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Comic Sans MS" pitchFamily="66" charset="0"/>
                        </a:rPr>
                        <a:t>Input Signals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3366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C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detect vehicle on farmroad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TS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short time interval expired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TL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long time interval expired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Comic Sans MS" pitchFamily="66" charset="0"/>
                        </a:rPr>
                        <a:t>Output Signals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3366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/>
                          <a:latin typeface="Comic Sans MS" pitchFamily="66" charset="0"/>
                        </a:rPr>
                        <a:t>HG, HY, HR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/>
                          <a:latin typeface="Comic Sans MS" pitchFamily="66" charset="0"/>
                        </a:rPr>
                        <a:t>assert green/yellow/red highway lights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/>
                          <a:latin typeface="Comic Sans MS" pitchFamily="66" charset="0"/>
                        </a:rPr>
                        <a:t>FG, FY, FR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/>
                          <a:latin typeface="Comic Sans MS" pitchFamily="66" charset="0"/>
                        </a:rPr>
                        <a:t>assert green/yellow/red farmroad lights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/>
                          <a:latin typeface="Comic Sans MS" pitchFamily="66" charset="0"/>
                        </a:rPr>
                        <a:t>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/>
                          <a:latin typeface="Comic Sans MS" pitchFamily="66" charset="0"/>
                        </a:rPr>
                        <a:t>start timing a short or long interval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69792" name="Group 128"/>
          <p:cNvGraphicFramePr>
            <a:graphicFrameLocks noGrp="1"/>
          </p:cNvGraphicFramePr>
          <p:nvPr/>
        </p:nvGraphicFramePr>
        <p:xfrm>
          <a:off x="1079500" y="4689475"/>
          <a:ext cx="4321175" cy="1676400"/>
        </p:xfrm>
        <a:graphic>
          <a:graphicData uri="http://schemas.openxmlformats.org/drawingml/2006/table">
            <a:tbl>
              <a:tblPr/>
              <a:tblGrid>
                <a:gridCol w="766763"/>
                <a:gridCol w="3554412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Comic Sans MS" pitchFamily="66" charset="0"/>
                        </a:rPr>
                        <a:t>State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3366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S0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Highway green (farmroad red)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S1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Highway yellow (farmroad red)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S2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Farmroad green (highway red)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tr-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S3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Farmroad yellow (highway red)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6458A-F206-41EA-96A0-1FFE82D5B3CF}" type="slidenum">
              <a:rPr lang="en-US"/>
              <a:pPr/>
              <a:t>32</a:t>
            </a:fld>
            <a:endParaRPr lang="en-US"/>
          </a:p>
        </p:txBody>
      </p:sp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>
                <a:solidFill>
                  <a:schemeClr val="accent2"/>
                </a:solidFill>
              </a:rPr>
              <a:t>Traffic Light Controller</a:t>
            </a:r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377900" name="Group 44"/>
          <p:cNvGrpSpPr>
            <a:grpSpLocks/>
          </p:cNvGrpSpPr>
          <p:nvPr/>
        </p:nvGrpSpPr>
        <p:grpSpPr bwMode="auto">
          <a:xfrm>
            <a:off x="1139825" y="836613"/>
            <a:ext cx="6180138" cy="5484812"/>
            <a:chOff x="718" y="527"/>
            <a:chExt cx="3893" cy="3455"/>
          </a:xfrm>
        </p:grpSpPr>
        <p:grpSp>
          <p:nvGrpSpPr>
            <p:cNvPr id="377864" name="Group 8"/>
            <p:cNvGrpSpPr>
              <a:grpSpLocks/>
            </p:cNvGrpSpPr>
            <p:nvPr/>
          </p:nvGrpSpPr>
          <p:grpSpPr bwMode="auto">
            <a:xfrm>
              <a:off x="2381" y="1139"/>
              <a:ext cx="544" cy="552"/>
              <a:chOff x="2381" y="973"/>
              <a:chExt cx="544" cy="552"/>
            </a:xfrm>
          </p:grpSpPr>
          <p:sp>
            <p:nvSpPr>
              <p:cNvPr id="377860" name="Oval 4"/>
              <p:cNvSpPr>
                <a:spLocks noChangeArrowheads="1"/>
              </p:cNvSpPr>
              <p:nvPr/>
            </p:nvSpPr>
            <p:spPr bwMode="auto">
              <a:xfrm>
                <a:off x="2381" y="981"/>
                <a:ext cx="544" cy="544"/>
              </a:xfrm>
              <a:prstGeom prst="ellips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77861" name="Text Box 5"/>
              <p:cNvSpPr txBox="1">
                <a:spLocks noChangeArrowheads="1"/>
              </p:cNvSpPr>
              <p:nvPr/>
            </p:nvSpPr>
            <p:spPr bwMode="auto">
              <a:xfrm>
                <a:off x="2494" y="973"/>
                <a:ext cx="283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tr-TR" sz="1600"/>
                  <a:t>S0</a:t>
                </a:r>
                <a:endParaRPr lang="en-US" sz="1600"/>
              </a:p>
            </p:txBody>
          </p:sp>
          <p:sp>
            <p:nvSpPr>
              <p:cNvPr id="377862" name="Line 6"/>
              <p:cNvSpPr>
                <a:spLocks noChangeShapeType="1"/>
              </p:cNvSpPr>
              <p:nvPr/>
            </p:nvSpPr>
            <p:spPr bwMode="auto">
              <a:xfrm>
                <a:off x="2517" y="1162"/>
                <a:ext cx="249" cy="0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77863" name="Text Box 7"/>
              <p:cNvSpPr txBox="1">
                <a:spLocks noChangeArrowheads="1"/>
              </p:cNvSpPr>
              <p:nvPr/>
            </p:nvSpPr>
            <p:spPr bwMode="auto">
              <a:xfrm>
                <a:off x="2449" y="1136"/>
                <a:ext cx="424" cy="366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tr-TR" sz="1600"/>
                  <a:t>HG=1</a:t>
                </a:r>
              </a:p>
              <a:p>
                <a:r>
                  <a:rPr lang="tr-TR" sz="1600"/>
                  <a:t>FR=1</a:t>
                </a:r>
                <a:endParaRPr lang="en-US" sz="1600"/>
              </a:p>
            </p:txBody>
          </p:sp>
        </p:grpSp>
        <p:sp>
          <p:nvSpPr>
            <p:cNvPr id="377865" name="Freeform 9"/>
            <p:cNvSpPr>
              <a:spLocks/>
            </p:cNvSpPr>
            <p:nvPr/>
          </p:nvSpPr>
          <p:spPr bwMode="auto">
            <a:xfrm>
              <a:off x="2442" y="849"/>
              <a:ext cx="328" cy="313"/>
            </a:xfrm>
            <a:custGeom>
              <a:avLst/>
              <a:gdLst/>
              <a:ahLst/>
              <a:cxnLst>
                <a:cxn ang="0">
                  <a:pos x="325" y="313"/>
                </a:cxn>
                <a:cxn ang="0">
                  <a:pos x="279" y="41"/>
                </a:cxn>
                <a:cxn ang="0">
                  <a:pos x="30" y="64"/>
                </a:cxn>
                <a:cxn ang="0">
                  <a:pos x="98" y="313"/>
                </a:cxn>
              </a:cxnLst>
              <a:rect l="0" t="0" r="r" b="b"/>
              <a:pathLst>
                <a:path w="328" h="313">
                  <a:moveTo>
                    <a:pt x="325" y="313"/>
                  </a:moveTo>
                  <a:cubicBezTo>
                    <a:pt x="326" y="197"/>
                    <a:pt x="328" y="82"/>
                    <a:pt x="279" y="41"/>
                  </a:cubicBezTo>
                  <a:cubicBezTo>
                    <a:pt x="230" y="0"/>
                    <a:pt x="60" y="19"/>
                    <a:pt x="30" y="64"/>
                  </a:cubicBezTo>
                  <a:cubicBezTo>
                    <a:pt x="0" y="109"/>
                    <a:pt x="49" y="211"/>
                    <a:pt x="98" y="313"/>
                  </a:cubicBezTo>
                </a:path>
              </a:pathLst>
            </a:cu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77866" name="Text Box 10"/>
            <p:cNvSpPr txBox="1">
              <a:spLocks noChangeArrowheads="1"/>
            </p:cNvSpPr>
            <p:nvPr/>
          </p:nvSpPr>
          <p:spPr bwMode="auto">
            <a:xfrm>
              <a:off x="907" y="731"/>
              <a:ext cx="839" cy="212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tr-TR" sz="1600"/>
                <a:t>C,TL,TS/ST</a:t>
              </a:r>
              <a:endParaRPr lang="en-US" sz="1600"/>
            </a:p>
          </p:txBody>
        </p:sp>
        <p:sp>
          <p:nvSpPr>
            <p:cNvPr id="377867" name="Text Box 11"/>
            <p:cNvSpPr txBox="1">
              <a:spLocks noChangeArrowheads="1"/>
            </p:cNvSpPr>
            <p:nvPr/>
          </p:nvSpPr>
          <p:spPr bwMode="auto">
            <a:xfrm>
              <a:off x="2404" y="527"/>
              <a:ext cx="416" cy="366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tr-TR" sz="1600"/>
                <a:t>x,0,x</a:t>
              </a:r>
            </a:p>
            <a:p>
              <a:r>
                <a:rPr lang="tr-TR" sz="1600"/>
                <a:t>0,1,x</a:t>
              </a:r>
              <a:endParaRPr lang="en-US" sz="1600"/>
            </a:p>
          </p:txBody>
        </p:sp>
        <p:grpSp>
          <p:nvGrpSpPr>
            <p:cNvPr id="377868" name="Group 12"/>
            <p:cNvGrpSpPr>
              <a:grpSpLocks/>
            </p:cNvGrpSpPr>
            <p:nvPr/>
          </p:nvGrpSpPr>
          <p:grpSpPr bwMode="auto">
            <a:xfrm>
              <a:off x="1406" y="2024"/>
              <a:ext cx="544" cy="552"/>
              <a:chOff x="2381" y="973"/>
              <a:chExt cx="544" cy="552"/>
            </a:xfrm>
          </p:grpSpPr>
          <p:sp>
            <p:nvSpPr>
              <p:cNvPr id="377869" name="Oval 13"/>
              <p:cNvSpPr>
                <a:spLocks noChangeArrowheads="1"/>
              </p:cNvSpPr>
              <p:nvPr/>
            </p:nvSpPr>
            <p:spPr bwMode="auto">
              <a:xfrm>
                <a:off x="2381" y="981"/>
                <a:ext cx="544" cy="544"/>
              </a:xfrm>
              <a:prstGeom prst="ellips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77870" name="Text Box 14"/>
              <p:cNvSpPr txBox="1">
                <a:spLocks noChangeArrowheads="1"/>
              </p:cNvSpPr>
              <p:nvPr/>
            </p:nvSpPr>
            <p:spPr bwMode="auto">
              <a:xfrm>
                <a:off x="2494" y="973"/>
                <a:ext cx="263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tr-TR" sz="1600"/>
                  <a:t>S1</a:t>
                </a:r>
                <a:endParaRPr lang="en-US" sz="1600"/>
              </a:p>
            </p:txBody>
          </p:sp>
          <p:sp>
            <p:nvSpPr>
              <p:cNvPr id="377871" name="Line 15"/>
              <p:cNvSpPr>
                <a:spLocks noChangeShapeType="1"/>
              </p:cNvSpPr>
              <p:nvPr/>
            </p:nvSpPr>
            <p:spPr bwMode="auto">
              <a:xfrm>
                <a:off x="2517" y="1162"/>
                <a:ext cx="249" cy="0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77872" name="Text Box 16"/>
              <p:cNvSpPr txBox="1">
                <a:spLocks noChangeArrowheads="1"/>
              </p:cNvSpPr>
              <p:nvPr/>
            </p:nvSpPr>
            <p:spPr bwMode="auto">
              <a:xfrm>
                <a:off x="2449" y="1136"/>
                <a:ext cx="418" cy="366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tr-TR" sz="1600"/>
                  <a:t>HY=1</a:t>
                </a:r>
              </a:p>
              <a:p>
                <a:r>
                  <a:rPr lang="tr-TR" sz="1600"/>
                  <a:t>FR=1</a:t>
                </a:r>
                <a:endParaRPr lang="en-US" sz="1600"/>
              </a:p>
            </p:txBody>
          </p:sp>
        </p:grpSp>
        <p:sp>
          <p:nvSpPr>
            <p:cNvPr id="377874" name="Text Box 18"/>
            <p:cNvSpPr txBox="1">
              <a:spLocks noChangeArrowheads="1"/>
            </p:cNvSpPr>
            <p:nvPr/>
          </p:nvSpPr>
          <p:spPr bwMode="auto">
            <a:xfrm>
              <a:off x="718" y="2288"/>
              <a:ext cx="416" cy="212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tr-TR" sz="1600"/>
                <a:t>x,x,0</a:t>
              </a:r>
            </a:p>
          </p:txBody>
        </p:sp>
        <p:sp>
          <p:nvSpPr>
            <p:cNvPr id="377875" name="Freeform 19"/>
            <p:cNvSpPr>
              <a:spLocks/>
            </p:cNvSpPr>
            <p:nvPr/>
          </p:nvSpPr>
          <p:spPr bwMode="auto">
            <a:xfrm>
              <a:off x="1077" y="2167"/>
              <a:ext cx="359" cy="363"/>
            </a:xfrm>
            <a:custGeom>
              <a:avLst/>
              <a:gdLst/>
              <a:ahLst/>
              <a:cxnLst>
                <a:cxn ang="0">
                  <a:pos x="351" y="0"/>
                </a:cxn>
                <a:cxn ang="0">
                  <a:pos x="102" y="46"/>
                </a:cxn>
                <a:cxn ang="0">
                  <a:pos x="34" y="273"/>
                </a:cxn>
                <a:cxn ang="0">
                  <a:pos x="306" y="363"/>
                </a:cxn>
                <a:cxn ang="0">
                  <a:pos x="351" y="273"/>
                </a:cxn>
              </a:cxnLst>
              <a:rect l="0" t="0" r="r" b="b"/>
              <a:pathLst>
                <a:path w="359" h="363">
                  <a:moveTo>
                    <a:pt x="351" y="0"/>
                  </a:moveTo>
                  <a:cubicBezTo>
                    <a:pt x="253" y="0"/>
                    <a:pt x="155" y="1"/>
                    <a:pt x="102" y="46"/>
                  </a:cubicBezTo>
                  <a:cubicBezTo>
                    <a:pt x="49" y="91"/>
                    <a:pt x="0" y="220"/>
                    <a:pt x="34" y="273"/>
                  </a:cubicBezTo>
                  <a:cubicBezTo>
                    <a:pt x="68" y="326"/>
                    <a:pt x="253" y="363"/>
                    <a:pt x="306" y="363"/>
                  </a:cubicBezTo>
                  <a:cubicBezTo>
                    <a:pt x="359" y="363"/>
                    <a:pt x="355" y="318"/>
                    <a:pt x="351" y="273"/>
                  </a:cubicBezTo>
                </a:path>
              </a:pathLst>
            </a:cu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77876" name="Line 20"/>
            <p:cNvSpPr>
              <a:spLocks noChangeShapeType="1"/>
            </p:cNvSpPr>
            <p:nvPr/>
          </p:nvSpPr>
          <p:spPr bwMode="auto">
            <a:xfrm flipH="1">
              <a:off x="1859" y="1548"/>
              <a:ext cx="545" cy="544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77877" name="Text Box 21"/>
            <p:cNvSpPr txBox="1">
              <a:spLocks noChangeArrowheads="1"/>
            </p:cNvSpPr>
            <p:nvPr/>
          </p:nvSpPr>
          <p:spPr bwMode="auto">
            <a:xfrm rot="-2702786">
              <a:off x="1762" y="1575"/>
              <a:ext cx="687" cy="212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tr-TR" sz="1600"/>
                <a:t>1,1,x/1</a:t>
              </a:r>
              <a:endParaRPr lang="en-US" sz="1600"/>
            </a:p>
          </p:txBody>
        </p:sp>
        <p:grpSp>
          <p:nvGrpSpPr>
            <p:cNvPr id="377878" name="Group 22"/>
            <p:cNvGrpSpPr>
              <a:grpSpLocks/>
            </p:cNvGrpSpPr>
            <p:nvPr/>
          </p:nvGrpSpPr>
          <p:grpSpPr bwMode="auto">
            <a:xfrm>
              <a:off x="2381" y="2931"/>
              <a:ext cx="544" cy="552"/>
              <a:chOff x="2381" y="973"/>
              <a:chExt cx="544" cy="552"/>
            </a:xfrm>
          </p:grpSpPr>
          <p:sp>
            <p:nvSpPr>
              <p:cNvPr id="377879" name="Oval 23"/>
              <p:cNvSpPr>
                <a:spLocks noChangeArrowheads="1"/>
              </p:cNvSpPr>
              <p:nvPr/>
            </p:nvSpPr>
            <p:spPr bwMode="auto">
              <a:xfrm>
                <a:off x="2381" y="981"/>
                <a:ext cx="544" cy="544"/>
              </a:xfrm>
              <a:prstGeom prst="ellips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77880" name="Text Box 24"/>
              <p:cNvSpPr txBox="1">
                <a:spLocks noChangeArrowheads="1"/>
              </p:cNvSpPr>
              <p:nvPr/>
            </p:nvSpPr>
            <p:spPr bwMode="auto">
              <a:xfrm>
                <a:off x="2494" y="973"/>
                <a:ext cx="283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tr-TR" sz="1600"/>
                  <a:t>S2</a:t>
                </a:r>
                <a:endParaRPr lang="en-US" sz="1600"/>
              </a:p>
            </p:txBody>
          </p:sp>
          <p:sp>
            <p:nvSpPr>
              <p:cNvPr id="377881" name="Line 25"/>
              <p:cNvSpPr>
                <a:spLocks noChangeShapeType="1"/>
              </p:cNvSpPr>
              <p:nvPr/>
            </p:nvSpPr>
            <p:spPr bwMode="auto">
              <a:xfrm>
                <a:off x="2517" y="1162"/>
                <a:ext cx="249" cy="0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77882" name="Text Box 26"/>
              <p:cNvSpPr txBox="1">
                <a:spLocks noChangeArrowheads="1"/>
              </p:cNvSpPr>
              <p:nvPr/>
            </p:nvSpPr>
            <p:spPr bwMode="auto">
              <a:xfrm>
                <a:off x="2449" y="1136"/>
                <a:ext cx="417" cy="366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tr-TR" sz="1600"/>
                  <a:t>HR=1</a:t>
                </a:r>
              </a:p>
              <a:p>
                <a:r>
                  <a:rPr lang="tr-TR" sz="1600"/>
                  <a:t>FG=1</a:t>
                </a:r>
                <a:endParaRPr lang="en-US" sz="1600"/>
              </a:p>
            </p:txBody>
          </p:sp>
        </p:grpSp>
        <p:sp>
          <p:nvSpPr>
            <p:cNvPr id="377884" name="Text Box 28"/>
            <p:cNvSpPr txBox="1">
              <a:spLocks noChangeArrowheads="1"/>
            </p:cNvSpPr>
            <p:nvPr/>
          </p:nvSpPr>
          <p:spPr bwMode="auto">
            <a:xfrm>
              <a:off x="2494" y="3770"/>
              <a:ext cx="416" cy="212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tr-TR" sz="1600"/>
                <a:t>1,0,x</a:t>
              </a:r>
              <a:endParaRPr lang="en-US" sz="1600"/>
            </a:p>
          </p:txBody>
        </p:sp>
        <p:sp>
          <p:nvSpPr>
            <p:cNvPr id="377885" name="Line 29"/>
            <p:cNvSpPr>
              <a:spLocks noChangeShapeType="1"/>
            </p:cNvSpPr>
            <p:nvPr/>
          </p:nvSpPr>
          <p:spPr bwMode="auto">
            <a:xfrm rot="15991705" flipH="1">
              <a:off x="1904" y="2479"/>
              <a:ext cx="545" cy="544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77886" name="Text Box 30"/>
            <p:cNvSpPr txBox="1">
              <a:spLocks noChangeArrowheads="1"/>
            </p:cNvSpPr>
            <p:nvPr/>
          </p:nvSpPr>
          <p:spPr bwMode="auto">
            <a:xfrm rot="2503586">
              <a:off x="1814" y="2696"/>
              <a:ext cx="567" cy="212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tr-TR" sz="1600"/>
                <a:t>x,x,1/1</a:t>
              </a:r>
            </a:p>
          </p:txBody>
        </p:sp>
        <p:sp>
          <p:nvSpPr>
            <p:cNvPr id="377887" name="Freeform 31"/>
            <p:cNvSpPr>
              <a:spLocks/>
            </p:cNvSpPr>
            <p:nvPr/>
          </p:nvSpPr>
          <p:spPr bwMode="auto">
            <a:xfrm>
              <a:off x="2449" y="3430"/>
              <a:ext cx="416" cy="363"/>
            </a:xfrm>
            <a:custGeom>
              <a:avLst/>
              <a:gdLst/>
              <a:ahLst/>
              <a:cxnLst>
                <a:cxn ang="0">
                  <a:pos x="363" y="0"/>
                </a:cxn>
                <a:cxn ang="0">
                  <a:pos x="363" y="318"/>
                </a:cxn>
                <a:cxn ang="0">
                  <a:pos x="45" y="272"/>
                </a:cxn>
                <a:cxn ang="0">
                  <a:pos x="91" y="45"/>
                </a:cxn>
              </a:cxnLst>
              <a:rect l="0" t="0" r="r" b="b"/>
              <a:pathLst>
                <a:path w="416" h="363">
                  <a:moveTo>
                    <a:pt x="363" y="0"/>
                  </a:moveTo>
                  <a:cubicBezTo>
                    <a:pt x="389" y="136"/>
                    <a:pt x="416" y="273"/>
                    <a:pt x="363" y="318"/>
                  </a:cubicBezTo>
                  <a:cubicBezTo>
                    <a:pt x="310" y="363"/>
                    <a:pt x="90" y="317"/>
                    <a:pt x="45" y="272"/>
                  </a:cubicBezTo>
                  <a:cubicBezTo>
                    <a:pt x="0" y="227"/>
                    <a:pt x="45" y="136"/>
                    <a:pt x="91" y="45"/>
                  </a:cubicBezTo>
                </a:path>
              </a:pathLst>
            </a:cu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grpSp>
          <p:nvGrpSpPr>
            <p:cNvPr id="377888" name="Group 32"/>
            <p:cNvGrpSpPr>
              <a:grpSpLocks/>
            </p:cNvGrpSpPr>
            <p:nvPr/>
          </p:nvGrpSpPr>
          <p:grpSpPr bwMode="auto">
            <a:xfrm>
              <a:off x="3334" y="2024"/>
              <a:ext cx="544" cy="552"/>
              <a:chOff x="2381" y="973"/>
              <a:chExt cx="544" cy="552"/>
            </a:xfrm>
          </p:grpSpPr>
          <p:sp>
            <p:nvSpPr>
              <p:cNvPr id="377889" name="Oval 33"/>
              <p:cNvSpPr>
                <a:spLocks noChangeArrowheads="1"/>
              </p:cNvSpPr>
              <p:nvPr/>
            </p:nvSpPr>
            <p:spPr bwMode="auto">
              <a:xfrm>
                <a:off x="2381" y="981"/>
                <a:ext cx="544" cy="544"/>
              </a:xfrm>
              <a:prstGeom prst="ellips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77890" name="Text Box 34"/>
              <p:cNvSpPr txBox="1">
                <a:spLocks noChangeArrowheads="1"/>
              </p:cNvSpPr>
              <p:nvPr/>
            </p:nvSpPr>
            <p:spPr bwMode="auto">
              <a:xfrm>
                <a:off x="2494" y="973"/>
                <a:ext cx="283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tr-TR" sz="1600"/>
                  <a:t>S3</a:t>
                </a:r>
                <a:endParaRPr lang="en-US" sz="1600"/>
              </a:p>
            </p:txBody>
          </p:sp>
          <p:sp>
            <p:nvSpPr>
              <p:cNvPr id="377891" name="Line 35"/>
              <p:cNvSpPr>
                <a:spLocks noChangeShapeType="1"/>
              </p:cNvSpPr>
              <p:nvPr/>
            </p:nvSpPr>
            <p:spPr bwMode="auto">
              <a:xfrm>
                <a:off x="2517" y="1162"/>
                <a:ext cx="249" cy="0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77892" name="Text Box 36"/>
              <p:cNvSpPr txBox="1">
                <a:spLocks noChangeArrowheads="1"/>
              </p:cNvSpPr>
              <p:nvPr/>
            </p:nvSpPr>
            <p:spPr bwMode="auto">
              <a:xfrm>
                <a:off x="2449" y="1136"/>
                <a:ext cx="417" cy="366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tr-TR" sz="1600"/>
                  <a:t>HR=1</a:t>
                </a:r>
              </a:p>
              <a:p>
                <a:r>
                  <a:rPr lang="tr-TR" sz="1600"/>
                  <a:t>FY=1</a:t>
                </a:r>
                <a:endParaRPr lang="en-US" sz="1600"/>
              </a:p>
            </p:txBody>
          </p:sp>
        </p:grpSp>
        <p:sp>
          <p:nvSpPr>
            <p:cNvPr id="377893" name="Text Box 37"/>
            <p:cNvSpPr txBox="1">
              <a:spLocks noChangeArrowheads="1"/>
            </p:cNvSpPr>
            <p:nvPr/>
          </p:nvSpPr>
          <p:spPr bwMode="auto">
            <a:xfrm>
              <a:off x="4195" y="2183"/>
              <a:ext cx="416" cy="212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tr-TR" sz="1600"/>
                <a:t>x,x,0</a:t>
              </a:r>
            </a:p>
          </p:txBody>
        </p:sp>
        <p:sp>
          <p:nvSpPr>
            <p:cNvPr id="377895" name="Line 39"/>
            <p:cNvSpPr>
              <a:spLocks noChangeShapeType="1"/>
            </p:cNvSpPr>
            <p:nvPr/>
          </p:nvSpPr>
          <p:spPr bwMode="auto">
            <a:xfrm rot="10821503" flipH="1">
              <a:off x="2880" y="2500"/>
              <a:ext cx="545" cy="544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77896" name="Line 40"/>
            <p:cNvSpPr>
              <a:spLocks noChangeShapeType="1"/>
            </p:cNvSpPr>
            <p:nvPr/>
          </p:nvSpPr>
          <p:spPr bwMode="auto">
            <a:xfrm rot="15991705" flipH="1">
              <a:off x="2811" y="1639"/>
              <a:ext cx="545" cy="544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77897" name="Freeform 41"/>
            <p:cNvSpPr>
              <a:spLocks/>
            </p:cNvSpPr>
            <p:nvPr/>
          </p:nvSpPr>
          <p:spPr bwMode="auto">
            <a:xfrm>
              <a:off x="3855" y="2096"/>
              <a:ext cx="344" cy="423"/>
            </a:xfrm>
            <a:custGeom>
              <a:avLst/>
              <a:gdLst/>
              <a:ahLst/>
              <a:cxnLst>
                <a:cxn ang="0">
                  <a:pos x="23" y="291"/>
                </a:cxn>
                <a:cxn ang="0">
                  <a:pos x="227" y="404"/>
                </a:cxn>
                <a:cxn ang="0">
                  <a:pos x="340" y="177"/>
                </a:cxn>
                <a:cxn ang="0">
                  <a:pos x="204" y="19"/>
                </a:cxn>
                <a:cxn ang="0">
                  <a:pos x="0" y="64"/>
                </a:cxn>
              </a:cxnLst>
              <a:rect l="0" t="0" r="r" b="b"/>
              <a:pathLst>
                <a:path w="344" h="423">
                  <a:moveTo>
                    <a:pt x="23" y="291"/>
                  </a:moveTo>
                  <a:cubicBezTo>
                    <a:pt x="98" y="357"/>
                    <a:pt x="174" y="423"/>
                    <a:pt x="227" y="404"/>
                  </a:cubicBezTo>
                  <a:cubicBezTo>
                    <a:pt x="280" y="385"/>
                    <a:pt x="344" y="241"/>
                    <a:pt x="340" y="177"/>
                  </a:cubicBezTo>
                  <a:cubicBezTo>
                    <a:pt x="336" y="113"/>
                    <a:pt x="261" y="38"/>
                    <a:pt x="204" y="19"/>
                  </a:cubicBezTo>
                  <a:cubicBezTo>
                    <a:pt x="147" y="0"/>
                    <a:pt x="73" y="32"/>
                    <a:pt x="0" y="64"/>
                  </a:cubicBezTo>
                </a:path>
              </a:pathLst>
            </a:cu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377898" name="Text Box 42"/>
            <p:cNvSpPr txBox="1">
              <a:spLocks noChangeArrowheads="1"/>
            </p:cNvSpPr>
            <p:nvPr/>
          </p:nvSpPr>
          <p:spPr bwMode="auto">
            <a:xfrm rot="-2702786">
              <a:off x="2969" y="2640"/>
              <a:ext cx="687" cy="366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tr-TR" sz="1600"/>
                <a:t>x,1,x/1</a:t>
              </a:r>
            </a:p>
            <a:p>
              <a:r>
                <a:rPr lang="tr-TR" sz="1600"/>
                <a:t>0,0,x/1</a:t>
              </a:r>
              <a:endParaRPr lang="en-US" sz="1600"/>
            </a:p>
          </p:txBody>
        </p:sp>
        <p:sp>
          <p:nvSpPr>
            <p:cNvPr id="377899" name="Text Box 43"/>
            <p:cNvSpPr txBox="1">
              <a:spLocks noChangeArrowheads="1"/>
            </p:cNvSpPr>
            <p:nvPr/>
          </p:nvSpPr>
          <p:spPr bwMode="auto">
            <a:xfrm rot="2503586">
              <a:off x="2903" y="1774"/>
              <a:ext cx="567" cy="212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tr-TR" sz="1600"/>
                <a:t>x,x,1/1</a:t>
              </a:r>
            </a:p>
          </p:txBody>
        </p:sp>
      </p:grpSp>
      <p:sp>
        <p:nvSpPr>
          <p:cNvPr id="377901" name="Rectangle 45"/>
          <p:cNvSpPr>
            <a:spLocks noChangeArrowheads="1"/>
          </p:cNvSpPr>
          <p:nvPr/>
        </p:nvSpPr>
        <p:spPr bwMode="auto">
          <a:xfrm>
            <a:off x="5154613" y="5270500"/>
            <a:ext cx="3557587" cy="750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>
                <a:solidFill>
                  <a:schemeClr val="accent2"/>
                </a:solidFill>
              </a:rPr>
              <a:t>Note: This sequential circuit has both Mealy and Moore outputs!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5181-7201-4A55-ACC7-65FF897A77DA}" type="slidenum">
              <a:rPr lang="en-US"/>
              <a:pPr/>
              <a:t>33</a:t>
            </a:fld>
            <a:endParaRPr lang="en-US"/>
          </a:p>
        </p:txBody>
      </p:sp>
      <p:sp>
        <p:nvSpPr>
          <p:cNvPr id="3788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accent2"/>
                </a:solidFill>
              </a:rPr>
              <a:t>Digital Combination Lock</a:t>
            </a:r>
          </a:p>
        </p:txBody>
      </p:sp>
      <p:sp>
        <p:nvSpPr>
          <p:cNvPr id="378885" name="Rectangle 5"/>
          <p:cNvSpPr>
            <a:spLocks noChangeArrowheads="1"/>
          </p:cNvSpPr>
          <p:nvPr/>
        </p:nvSpPr>
        <p:spPr bwMode="auto">
          <a:xfrm>
            <a:off x="468313" y="1049338"/>
            <a:ext cx="8316912" cy="23796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000"/>
              <a:t>"3 bit serial lock controls entry to locked room.  Inputs are RESET,</a:t>
            </a:r>
          </a:p>
          <a:p>
            <a:pPr>
              <a:lnSpc>
                <a:spcPct val="85000"/>
              </a:lnSpc>
            </a:pPr>
            <a:r>
              <a:rPr lang="en-US" sz="2000"/>
              <a:t>ENTER, 2 position switch for bit of key data.  Locks generates an</a:t>
            </a:r>
          </a:p>
          <a:p>
            <a:pPr>
              <a:lnSpc>
                <a:spcPct val="85000"/>
              </a:lnSpc>
            </a:pPr>
            <a:r>
              <a:rPr lang="en-US" sz="2000"/>
              <a:t>UNLOCK signal when key matches internal combination.  ERROR</a:t>
            </a:r>
          </a:p>
          <a:p>
            <a:pPr>
              <a:lnSpc>
                <a:spcPct val="85000"/>
              </a:lnSpc>
            </a:pPr>
            <a:r>
              <a:rPr lang="en-US" sz="2000"/>
              <a:t>light illuminated if key does not match combination.  </a:t>
            </a:r>
            <a:endParaRPr lang="tr-TR" sz="2000"/>
          </a:p>
          <a:p>
            <a:pPr>
              <a:lnSpc>
                <a:spcPct val="85000"/>
              </a:lnSpc>
            </a:pPr>
            <a:endParaRPr lang="tr-TR" sz="2000"/>
          </a:p>
          <a:p>
            <a:pPr>
              <a:lnSpc>
                <a:spcPct val="85000"/>
              </a:lnSpc>
            </a:pPr>
            <a:r>
              <a:rPr lang="en-US" sz="2000"/>
              <a:t>Sequence is:</a:t>
            </a:r>
          </a:p>
          <a:p>
            <a:pPr>
              <a:lnSpc>
                <a:spcPct val="85000"/>
              </a:lnSpc>
            </a:pPr>
            <a:endParaRPr lang="tr-TR" sz="2000"/>
          </a:p>
          <a:p>
            <a:pPr>
              <a:lnSpc>
                <a:spcPct val="85000"/>
              </a:lnSpc>
            </a:pPr>
            <a:r>
              <a:rPr lang="en-US" sz="2000"/>
              <a:t>(1) Press RESET, (2) enter key bit, (3) Press ENTER, </a:t>
            </a:r>
            <a:endParaRPr lang="tr-TR" sz="2000"/>
          </a:p>
          <a:p>
            <a:pPr>
              <a:lnSpc>
                <a:spcPct val="85000"/>
              </a:lnSpc>
            </a:pPr>
            <a:r>
              <a:rPr lang="en-US" sz="2000"/>
              <a:t>(4) repeat (2) &amp;(3) two more times."</a:t>
            </a:r>
          </a:p>
        </p:txBody>
      </p:sp>
      <p:sp>
        <p:nvSpPr>
          <p:cNvPr id="378886" name="Rectangle 6"/>
          <p:cNvSpPr>
            <a:spLocks noChangeArrowheads="1"/>
          </p:cNvSpPr>
          <p:nvPr/>
        </p:nvSpPr>
        <p:spPr bwMode="auto">
          <a:xfrm>
            <a:off x="539750" y="3789363"/>
            <a:ext cx="8208963" cy="2740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/>
              <a:t>Problem specification is incomplete:</a:t>
            </a:r>
          </a:p>
          <a:p>
            <a:pPr>
              <a:lnSpc>
                <a:spcPct val="80000"/>
              </a:lnSpc>
            </a:pPr>
            <a:r>
              <a:rPr lang="en-US" sz="2000"/>
              <a:t>   •  how do you set the internal combination?</a:t>
            </a:r>
          </a:p>
          <a:p>
            <a:pPr>
              <a:lnSpc>
                <a:spcPct val="80000"/>
              </a:lnSpc>
            </a:pPr>
            <a:r>
              <a:rPr lang="en-US" sz="2000"/>
              <a:t>   •  exactly when is the ERROR light asserted?</a:t>
            </a:r>
          </a:p>
          <a:p>
            <a:pPr>
              <a:lnSpc>
                <a:spcPct val="80000"/>
              </a:lnSpc>
            </a:pPr>
            <a:endParaRPr lang="en-US" sz="2000"/>
          </a:p>
          <a:p>
            <a:pPr>
              <a:lnSpc>
                <a:spcPct val="80000"/>
              </a:lnSpc>
            </a:pPr>
            <a:r>
              <a:rPr lang="en-US" sz="2000"/>
              <a:t>Make reasonable assumptions:</a:t>
            </a:r>
          </a:p>
          <a:p>
            <a:pPr>
              <a:lnSpc>
                <a:spcPct val="80000"/>
              </a:lnSpc>
            </a:pPr>
            <a:r>
              <a:rPr lang="en-US" sz="2000"/>
              <a:t>   •  hardwired into next state logic vs. stored in internal register</a:t>
            </a:r>
          </a:p>
          <a:p>
            <a:pPr>
              <a:lnSpc>
                <a:spcPct val="80000"/>
              </a:lnSpc>
            </a:pPr>
            <a:r>
              <a:rPr lang="en-US" sz="2000"/>
              <a:t>   •  assert as soon as error is detected vs. wait until full</a:t>
            </a:r>
            <a:r>
              <a:rPr lang="tr-TR" sz="2000"/>
              <a:t>   </a:t>
            </a:r>
          </a:p>
          <a:p>
            <a:pPr>
              <a:lnSpc>
                <a:spcPct val="80000"/>
              </a:lnSpc>
            </a:pPr>
            <a:r>
              <a:rPr lang="tr-TR" sz="2000"/>
              <a:t>      </a:t>
            </a:r>
            <a:r>
              <a:rPr lang="en-US" sz="2000"/>
              <a:t>combination</a:t>
            </a:r>
            <a:r>
              <a:rPr lang="tr-TR" sz="2000"/>
              <a:t> </a:t>
            </a:r>
            <a:r>
              <a:rPr lang="en-US" sz="2000"/>
              <a:t>has been entered</a:t>
            </a:r>
          </a:p>
          <a:p>
            <a:pPr>
              <a:lnSpc>
                <a:spcPct val="80000"/>
              </a:lnSpc>
            </a:pPr>
            <a:endParaRPr lang="en-US" sz="2000"/>
          </a:p>
          <a:p>
            <a:pPr>
              <a:lnSpc>
                <a:spcPct val="80000"/>
              </a:lnSpc>
            </a:pPr>
            <a:r>
              <a:rPr lang="en-US" sz="2000"/>
              <a:t>Our design: registered combination plus error after full combination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A3BDF-C997-4313-BADF-BF3E77E186F8}" type="slidenum">
              <a:rPr lang="en-US"/>
              <a:pPr/>
              <a:t>34</a:t>
            </a:fld>
            <a:endParaRPr lang="en-US"/>
          </a:p>
        </p:txBody>
      </p:sp>
      <p:sp>
        <p:nvSpPr>
          <p:cNvPr id="371717" name="Rectangle 5"/>
          <p:cNvSpPr>
            <a:spLocks noChangeArrowheads="1"/>
          </p:cNvSpPr>
          <p:nvPr/>
        </p:nvSpPr>
        <p:spPr bwMode="auto">
          <a:xfrm>
            <a:off x="1223963" y="3789363"/>
            <a:ext cx="1409700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>
                <a:solidFill>
                  <a:schemeClr val="accent2"/>
                </a:solidFill>
              </a:rPr>
              <a:t>Internal</a:t>
            </a:r>
          </a:p>
          <a:p>
            <a:pPr algn="ctr">
              <a:lnSpc>
                <a:spcPct val="85000"/>
              </a:lnSpc>
            </a:pPr>
            <a:r>
              <a:rPr lang="en-US">
                <a:solidFill>
                  <a:schemeClr val="accent2"/>
                </a:solidFill>
              </a:rPr>
              <a:t>Combination</a:t>
            </a:r>
          </a:p>
        </p:txBody>
      </p:sp>
      <p:sp>
        <p:nvSpPr>
          <p:cNvPr id="371718" name="Rectangle 6"/>
          <p:cNvSpPr>
            <a:spLocks noChangeArrowheads="1"/>
          </p:cNvSpPr>
          <p:nvPr/>
        </p:nvSpPr>
        <p:spPr bwMode="auto">
          <a:xfrm>
            <a:off x="1168400" y="2311400"/>
            <a:ext cx="1698625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>
                <a:solidFill>
                  <a:schemeClr val="accent2"/>
                </a:solidFill>
              </a:rPr>
              <a:t>Operator Data</a:t>
            </a:r>
          </a:p>
        </p:txBody>
      </p:sp>
      <p:sp>
        <p:nvSpPr>
          <p:cNvPr id="371719" name="Rectangle 7"/>
          <p:cNvSpPr>
            <a:spLocks noChangeArrowheads="1"/>
          </p:cNvSpPr>
          <p:nvPr/>
        </p:nvSpPr>
        <p:spPr bwMode="auto">
          <a:xfrm>
            <a:off x="1244600" y="4794250"/>
            <a:ext cx="1149350" cy="1217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>
                <a:solidFill>
                  <a:schemeClr val="accent1"/>
                </a:solidFill>
              </a:rPr>
              <a:t>Inputs</a:t>
            </a:r>
            <a:r>
              <a:rPr lang="en-US">
                <a:solidFill>
                  <a:schemeClr val="accent2"/>
                </a:solidFill>
              </a:rPr>
              <a:t>:</a:t>
            </a:r>
          </a:p>
          <a:p>
            <a:pPr algn="ctr">
              <a:lnSpc>
                <a:spcPct val="85000"/>
              </a:lnSpc>
            </a:pPr>
            <a:r>
              <a:rPr lang="en-US">
                <a:solidFill>
                  <a:schemeClr val="accent2"/>
                </a:solidFill>
              </a:rPr>
              <a:t>Reset</a:t>
            </a:r>
          </a:p>
          <a:p>
            <a:pPr algn="ctr">
              <a:lnSpc>
                <a:spcPct val="85000"/>
              </a:lnSpc>
            </a:pPr>
            <a:r>
              <a:rPr lang="en-US">
                <a:solidFill>
                  <a:schemeClr val="accent2"/>
                </a:solidFill>
              </a:rPr>
              <a:t>Enter</a:t>
            </a:r>
          </a:p>
          <a:p>
            <a:pPr algn="ctr">
              <a:lnSpc>
                <a:spcPct val="85000"/>
              </a:lnSpc>
            </a:pPr>
            <a:r>
              <a:rPr lang="en-US">
                <a:solidFill>
                  <a:schemeClr val="accent2"/>
                </a:solidFill>
              </a:rPr>
              <a:t>Key-In</a:t>
            </a:r>
          </a:p>
          <a:p>
            <a:pPr algn="ctr">
              <a:lnSpc>
                <a:spcPct val="85000"/>
              </a:lnSpc>
            </a:pPr>
            <a:r>
              <a:rPr lang="en-US">
                <a:solidFill>
                  <a:schemeClr val="accent2"/>
                </a:solidFill>
              </a:rPr>
              <a:t>L0, L1, L2</a:t>
            </a:r>
          </a:p>
        </p:txBody>
      </p:sp>
      <p:sp>
        <p:nvSpPr>
          <p:cNvPr id="371720" name="Rectangle 8"/>
          <p:cNvSpPr>
            <a:spLocks noChangeArrowheads="1"/>
          </p:cNvSpPr>
          <p:nvPr/>
        </p:nvSpPr>
        <p:spPr bwMode="auto">
          <a:xfrm>
            <a:off x="6300788" y="4724400"/>
            <a:ext cx="1065212" cy="750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>
                <a:solidFill>
                  <a:srgbClr val="FF0033"/>
                </a:solidFill>
              </a:rPr>
              <a:t>Outputs:</a:t>
            </a:r>
          </a:p>
          <a:p>
            <a:pPr algn="ctr">
              <a:lnSpc>
                <a:spcPct val="85000"/>
              </a:lnSpc>
            </a:pPr>
            <a:r>
              <a:rPr lang="en-US">
                <a:solidFill>
                  <a:schemeClr val="accent2"/>
                </a:solidFill>
              </a:rPr>
              <a:t>Unlock</a:t>
            </a:r>
          </a:p>
          <a:p>
            <a:pPr algn="ctr">
              <a:lnSpc>
                <a:spcPct val="85000"/>
              </a:lnSpc>
            </a:pPr>
            <a:r>
              <a:rPr lang="en-US">
                <a:solidFill>
                  <a:schemeClr val="accent2"/>
                </a:solidFill>
              </a:rPr>
              <a:t>Error</a:t>
            </a:r>
          </a:p>
        </p:txBody>
      </p:sp>
      <p:pic>
        <p:nvPicPr>
          <p:cNvPr id="371721" name="Picture 9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1905000"/>
            <a:ext cx="3060700" cy="278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37172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accent2"/>
                </a:solidFill>
              </a:rPr>
              <a:t>Digital Combination Lock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AE763-6C59-492A-BE0A-6621EBDFAEE0}" type="slidenum">
              <a:rPr lang="en-US"/>
              <a:pPr/>
              <a:t>35</a:t>
            </a:fld>
            <a:endParaRPr lang="en-US"/>
          </a:p>
        </p:txBody>
      </p:sp>
      <p:sp>
        <p:nvSpPr>
          <p:cNvPr id="372739" name="Text Box 3"/>
          <p:cNvSpPr txBox="1">
            <a:spLocks noChangeArrowheads="1"/>
          </p:cNvSpPr>
          <p:nvPr/>
        </p:nvSpPr>
        <p:spPr bwMode="auto">
          <a:xfrm>
            <a:off x="719138" y="1071563"/>
            <a:ext cx="6529387" cy="1025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  <a:tabLst>
                <a:tab pos="461963" algn="l"/>
              </a:tabLst>
            </a:pPr>
            <a:r>
              <a:rPr lang="en-US" sz="2000"/>
              <a:t>Note that each key entry is really a two-step process</a:t>
            </a:r>
            <a:endParaRPr lang="tr-TR" sz="2000"/>
          </a:p>
          <a:p>
            <a:pPr>
              <a:lnSpc>
                <a:spcPct val="90000"/>
              </a:lnSpc>
              <a:tabLst>
                <a:tab pos="461963" algn="l"/>
              </a:tabLst>
            </a:pPr>
            <a:endParaRPr lang="en-US" sz="800"/>
          </a:p>
          <a:p>
            <a:pPr>
              <a:lnSpc>
                <a:spcPct val="90000"/>
              </a:lnSpc>
              <a:tabLst>
                <a:tab pos="461963" algn="l"/>
              </a:tabLst>
            </a:pPr>
            <a:r>
              <a:rPr lang="en-US" sz="2000"/>
              <a:t>	1. Wait for the enter key </a:t>
            </a:r>
          </a:p>
          <a:p>
            <a:pPr>
              <a:lnSpc>
                <a:spcPct val="90000"/>
              </a:lnSpc>
              <a:tabLst>
                <a:tab pos="461963" algn="l"/>
              </a:tabLst>
            </a:pPr>
            <a:r>
              <a:rPr lang="en-US" sz="2000"/>
              <a:t>	2. Check if correct key was selected</a:t>
            </a:r>
          </a:p>
        </p:txBody>
      </p:sp>
      <p:sp>
        <p:nvSpPr>
          <p:cNvPr id="372740" name="Oval 4"/>
          <p:cNvSpPr>
            <a:spLocks noChangeArrowheads="1"/>
          </p:cNvSpPr>
          <p:nvPr/>
        </p:nvSpPr>
        <p:spPr bwMode="auto">
          <a:xfrm>
            <a:off x="3810000" y="26670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/>
              <a:t>Si</a:t>
            </a:r>
          </a:p>
        </p:txBody>
      </p:sp>
      <p:sp>
        <p:nvSpPr>
          <p:cNvPr id="372741" name="Oval 5"/>
          <p:cNvSpPr>
            <a:spLocks noChangeArrowheads="1"/>
          </p:cNvSpPr>
          <p:nvPr/>
        </p:nvSpPr>
        <p:spPr bwMode="auto">
          <a:xfrm>
            <a:off x="3810000" y="41910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/>
              <a:t>Sj</a:t>
            </a:r>
          </a:p>
        </p:txBody>
      </p:sp>
      <p:sp>
        <p:nvSpPr>
          <p:cNvPr id="372742" name="Line 6"/>
          <p:cNvSpPr>
            <a:spLocks noChangeShapeType="1"/>
          </p:cNvSpPr>
          <p:nvPr/>
        </p:nvSpPr>
        <p:spPr bwMode="auto">
          <a:xfrm>
            <a:off x="4191000" y="3429000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72743" name="Freeform 7"/>
          <p:cNvSpPr>
            <a:spLocks/>
          </p:cNvSpPr>
          <p:nvPr/>
        </p:nvSpPr>
        <p:spPr bwMode="auto">
          <a:xfrm>
            <a:off x="4419600" y="2501900"/>
            <a:ext cx="825500" cy="863600"/>
          </a:xfrm>
          <a:custGeom>
            <a:avLst/>
            <a:gdLst/>
            <a:ahLst/>
            <a:cxnLst>
              <a:cxn ang="0">
                <a:pos x="96" y="440"/>
              </a:cxn>
              <a:cxn ang="0">
                <a:pos x="336" y="536"/>
              </a:cxn>
              <a:cxn ang="0">
                <a:pos x="480" y="392"/>
              </a:cxn>
              <a:cxn ang="0">
                <a:pos x="480" y="104"/>
              </a:cxn>
              <a:cxn ang="0">
                <a:pos x="240" y="8"/>
              </a:cxn>
              <a:cxn ang="0">
                <a:pos x="0" y="152"/>
              </a:cxn>
            </a:cxnLst>
            <a:rect l="0" t="0" r="r" b="b"/>
            <a:pathLst>
              <a:path w="520" h="544">
                <a:moveTo>
                  <a:pt x="96" y="440"/>
                </a:moveTo>
                <a:cubicBezTo>
                  <a:pt x="184" y="492"/>
                  <a:pt x="272" y="544"/>
                  <a:pt x="336" y="536"/>
                </a:cubicBezTo>
                <a:cubicBezTo>
                  <a:pt x="400" y="528"/>
                  <a:pt x="456" y="464"/>
                  <a:pt x="480" y="392"/>
                </a:cubicBezTo>
                <a:cubicBezTo>
                  <a:pt x="504" y="320"/>
                  <a:pt x="520" y="168"/>
                  <a:pt x="480" y="104"/>
                </a:cubicBezTo>
                <a:cubicBezTo>
                  <a:pt x="440" y="40"/>
                  <a:pt x="320" y="0"/>
                  <a:pt x="240" y="8"/>
                </a:cubicBezTo>
                <a:cubicBezTo>
                  <a:pt x="160" y="16"/>
                  <a:pt x="80" y="84"/>
                  <a:pt x="0" y="152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72744" name="Line 8"/>
          <p:cNvSpPr>
            <a:spLocks noChangeShapeType="1"/>
          </p:cNvSpPr>
          <p:nvPr/>
        </p:nvSpPr>
        <p:spPr bwMode="auto">
          <a:xfrm>
            <a:off x="4191000" y="49530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72745" name="Line 9"/>
          <p:cNvSpPr>
            <a:spLocks noChangeShapeType="1"/>
          </p:cNvSpPr>
          <p:nvPr/>
        </p:nvSpPr>
        <p:spPr bwMode="auto">
          <a:xfrm>
            <a:off x="4495800" y="4800600"/>
            <a:ext cx="1066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72746" name="Text Box 10"/>
          <p:cNvSpPr txBox="1">
            <a:spLocks noChangeArrowheads="1"/>
          </p:cNvSpPr>
          <p:nvPr/>
        </p:nvSpPr>
        <p:spPr bwMode="auto">
          <a:xfrm>
            <a:off x="5272088" y="2743200"/>
            <a:ext cx="1127125" cy="339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/>
              <a:t>Enter=‘0’</a:t>
            </a:r>
          </a:p>
        </p:txBody>
      </p:sp>
      <p:sp>
        <p:nvSpPr>
          <p:cNvPr id="372747" name="Text Box 11"/>
          <p:cNvSpPr txBox="1">
            <a:spLocks noChangeArrowheads="1"/>
          </p:cNvSpPr>
          <p:nvPr/>
        </p:nvSpPr>
        <p:spPr bwMode="auto">
          <a:xfrm>
            <a:off x="3081338" y="3581400"/>
            <a:ext cx="1090612" cy="339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/>
              <a:t>Enter=‘1’</a:t>
            </a:r>
          </a:p>
        </p:txBody>
      </p:sp>
      <p:sp>
        <p:nvSpPr>
          <p:cNvPr id="372748" name="Text Box 12"/>
          <p:cNvSpPr txBox="1">
            <a:spLocks noChangeArrowheads="1"/>
          </p:cNvSpPr>
          <p:nvPr/>
        </p:nvSpPr>
        <p:spPr bwMode="auto">
          <a:xfrm>
            <a:off x="3268663" y="5105400"/>
            <a:ext cx="890587" cy="339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/>
              <a:t>KI = Li</a:t>
            </a:r>
          </a:p>
        </p:txBody>
      </p:sp>
      <p:sp>
        <p:nvSpPr>
          <p:cNvPr id="372749" name="Text Box 13"/>
          <p:cNvSpPr txBox="1">
            <a:spLocks noChangeArrowheads="1"/>
          </p:cNvSpPr>
          <p:nvPr/>
        </p:nvSpPr>
        <p:spPr bwMode="auto">
          <a:xfrm>
            <a:off x="4946650" y="4800600"/>
            <a:ext cx="890588" cy="339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/>
              <a:t>KI ≠</a:t>
            </a:r>
            <a:r>
              <a:rPr lang="tr-TR"/>
              <a:t> </a:t>
            </a:r>
            <a:r>
              <a:rPr lang="en-US"/>
              <a:t>Li</a:t>
            </a:r>
          </a:p>
        </p:txBody>
      </p:sp>
      <p:sp>
        <p:nvSpPr>
          <p:cNvPr id="372750" name="Text Box 14"/>
          <p:cNvSpPr txBox="1">
            <a:spLocks noChangeArrowheads="1"/>
          </p:cNvSpPr>
          <p:nvPr/>
        </p:nvSpPr>
        <p:spPr bwMode="auto">
          <a:xfrm>
            <a:off x="5303838" y="5505450"/>
            <a:ext cx="1146175" cy="587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/>
              <a:t>To error</a:t>
            </a:r>
          </a:p>
          <a:p>
            <a:pPr algn="ctr">
              <a:lnSpc>
                <a:spcPct val="90000"/>
              </a:lnSpc>
            </a:pPr>
            <a:r>
              <a:rPr lang="en-US"/>
              <a:t>sequence</a:t>
            </a:r>
          </a:p>
        </p:txBody>
      </p:sp>
      <p:sp>
        <p:nvSpPr>
          <p:cNvPr id="372751" name="Text Box 15"/>
          <p:cNvSpPr txBox="1">
            <a:spLocks noChangeArrowheads="1"/>
          </p:cNvSpPr>
          <p:nvPr/>
        </p:nvSpPr>
        <p:spPr bwMode="auto">
          <a:xfrm>
            <a:off x="3652838" y="5505450"/>
            <a:ext cx="1108075" cy="587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/>
              <a:t>Check </a:t>
            </a:r>
          </a:p>
          <a:p>
            <a:pPr algn="ctr">
              <a:lnSpc>
                <a:spcPct val="90000"/>
              </a:lnSpc>
            </a:pPr>
            <a:r>
              <a:rPr lang="en-US"/>
              <a:t>next key</a:t>
            </a:r>
          </a:p>
        </p:txBody>
      </p:sp>
      <p:sp>
        <p:nvSpPr>
          <p:cNvPr id="372752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accent2"/>
                </a:solidFill>
              </a:rPr>
              <a:t>Digital Combination Lock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CA131-9849-47F3-9592-BB5FD97B2D9E}" type="slidenum">
              <a:rPr lang="en-US"/>
              <a:pPr/>
              <a:t>36</a:t>
            </a:fld>
            <a:endParaRPr lang="en-US"/>
          </a:p>
        </p:txBody>
      </p:sp>
      <p:grpSp>
        <p:nvGrpSpPr>
          <p:cNvPr id="373900" name="Group 140"/>
          <p:cNvGrpSpPr>
            <a:grpSpLocks/>
          </p:cNvGrpSpPr>
          <p:nvPr/>
        </p:nvGrpSpPr>
        <p:grpSpPr bwMode="auto">
          <a:xfrm>
            <a:off x="2122488" y="957263"/>
            <a:ext cx="4394200" cy="5064125"/>
            <a:chOff x="1880" y="618"/>
            <a:chExt cx="2768" cy="3190"/>
          </a:xfrm>
        </p:grpSpPr>
        <p:grpSp>
          <p:nvGrpSpPr>
            <p:cNvPr id="373765" name="Group 5"/>
            <p:cNvGrpSpPr>
              <a:grpSpLocks/>
            </p:cNvGrpSpPr>
            <p:nvPr/>
          </p:nvGrpSpPr>
          <p:grpSpPr bwMode="auto">
            <a:xfrm>
              <a:off x="2426" y="3230"/>
              <a:ext cx="140" cy="184"/>
              <a:chOff x="2426" y="3230"/>
              <a:chExt cx="140" cy="184"/>
            </a:xfrm>
          </p:grpSpPr>
          <p:sp>
            <p:nvSpPr>
              <p:cNvPr id="373766" name="Freeform 6"/>
              <p:cNvSpPr>
                <a:spLocks/>
              </p:cNvSpPr>
              <p:nvPr/>
            </p:nvSpPr>
            <p:spPr bwMode="auto">
              <a:xfrm>
                <a:off x="2426" y="3262"/>
                <a:ext cx="140" cy="152"/>
              </a:xfrm>
              <a:custGeom>
                <a:avLst/>
                <a:gdLst/>
                <a:ahLst/>
                <a:cxnLst>
                  <a:cxn ang="0">
                    <a:pos x="140" y="24"/>
                  </a:cxn>
                  <a:cxn ang="0">
                    <a:pos x="122" y="16"/>
                  </a:cxn>
                  <a:cxn ang="0">
                    <a:pos x="105" y="8"/>
                  </a:cxn>
                  <a:cxn ang="0">
                    <a:pos x="87" y="0"/>
                  </a:cxn>
                  <a:cxn ang="0">
                    <a:pos x="79" y="0"/>
                  </a:cxn>
                  <a:cxn ang="0">
                    <a:pos x="70" y="0"/>
                  </a:cxn>
                  <a:cxn ang="0">
                    <a:pos x="61" y="0"/>
                  </a:cxn>
                  <a:cxn ang="0">
                    <a:pos x="35" y="8"/>
                  </a:cxn>
                  <a:cxn ang="0">
                    <a:pos x="26" y="16"/>
                  </a:cxn>
                  <a:cxn ang="0">
                    <a:pos x="18" y="24"/>
                  </a:cxn>
                  <a:cxn ang="0">
                    <a:pos x="9" y="32"/>
                  </a:cxn>
                  <a:cxn ang="0">
                    <a:pos x="0" y="48"/>
                  </a:cxn>
                  <a:cxn ang="0">
                    <a:pos x="0" y="56"/>
                  </a:cxn>
                  <a:cxn ang="0">
                    <a:pos x="0" y="72"/>
                  </a:cxn>
                  <a:cxn ang="0">
                    <a:pos x="0" y="96"/>
                  </a:cxn>
                  <a:cxn ang="0">
                    <a:pos x="0" y="104"/>
                  </a:cxn>
                  <a:cxn ang="0">
                    <a:pos x="9" y="112"/>
                  </a:cxn>
                  <a:cxn ang="0">
                    <a:pos x="18" y="128"/>
                  </a:cxn>
                  <a:cxn ang="0">
                    <a:pos x="26" y="136"/>
                  </a:cxn>
                  <a:cxn ang="0">
                    <a:pos x="35" y="144"/>
                  </a:cxn>
                  <a:cxn ang="0">
                    <a:pos x="53" y="152"/>
                  </a:cxn>
                  <a:cxn ang="0">
                    <a:pos x="61" y="152"/>
                  </a:cxn>
                  <a:cxn ang="0">
                    <a:pos x="79" y="152"/>
                  </a:cxn>
                  <a:cxn ang="0">
                    <a:pos x="96" y="152"/>
                  </a:cxn>
                  <a:cxn ang="0">
                    <a:pos x="105" y="144"/>
                  </a:cxn>
                  <a:cxn ang="0">
                    <a:pos x="114" y="144"/>
                  </a:cxn>
                  <a:cxn ang="0">
                    <a:pos x="131" y="128"/>
                  </a:cxn>
                  <a:cxn ang="0">
                    <a:pos x="140" y="112"/>
                  </a:cxn>
                </a:cxnLst>
                <a:rect l="0" t="0" r="r" b="b"/>
                <a:pathLst>
                  <a:path w="140" h="152">
                    <a:moveTo>
                      <a:pt x="140" y="24"/>
                    </a:moveTo>
                    <a:lnTo>
                      <a:pt x="122" y="16"/>
                    </a:lnTo>
                    <a:lnTo>
                      <a:pt x="105" y="8"/>
                    </a:lnTo>
                    <a:lnTo>
                      <a:pt x="87" y="0"/>
                    </a:lnTo>
                    <a:lnTo>
                      <a:pt x="79" y="0"/>
                    </a:lnTo>
                    <a:lnTo>
                      <a:pt x="70" y="0"/>
                    </a:lnTo>
                    <a:lnTo>
                      <a:pt x="61" y="0"/>
                    </a:lnTo>
                    <a:lnTo>
                      <a:pt x="35" y="8"/>
                    </a:lnTo>
                    <a:lnTo>
                      <a:pt x="26" y="16"/>
                    </a:lnTo>
                    <a:lnTo>
                      <a:pt x="18" y="24"/>
                    </a:lnTo>
                    <a:lnTo>
                      <a:pt x="9" y="32"/>
                    </a:lnTo>
                    <a:lnTo>
                      <a:pt x="0" y="48"/>
                    </a:lnTo>
                    <a:lnTo>
                      <a:pt x="0" y="56"/>
                    </a:lnTo>
                    <a:lnTo>
                      <a:pt x="0" y="72"/>
                    </a:lnTo>
                    <a:lnTo>
                      <a:pt x="0" y="96"/>
                    </a:lnTo>
                    <a:lnTo>
                      <a:pt x="0" y="104"/>
                    </a:lnTo>
                    <a:lnTo>
                      <a:pt x="9" y="112"/>
                    </a:lnTo>
                    <a:lnTo>
                      <a:pt x="18" y="128"/>
                    </a:lnTo>
                    <a:lnTo>
                      <a:pt x="26" y="136"/>
                    </a:lnTo>
                    <a:lnTo>
                      <a:pt x="35" y="144"/>
                    </a:lnTo>
                    <a:lnTo>
                      <a:pt x="53" y="152"/>
                    </a:lnTo>
                    <a:lnTo>
                      <a:pt x="61" y="152"/>
                    </a:lnTo>
                    <a:lnTo>
                      <a:pt x="79" y="152"/>
                    </a:lnTo>
                    <a:lnTo>
                      <a:pt x="96" y="152"/>
                    </a:lnTo>
                    <a:lnTo>
                      <a:pt x="105" y="144"/>
                    </a:lnTo>
                    <a:lnTo>
                      <a:pt x="114" y="144"/>
                    </a:lnTo>
                    <a:lnTo>
                      <a:pt x="131" y="128"/>
                    </a:lnTo>
                    <a:lnTo>
                      <a:pt x="140" y="112"/>
                    </a:lnTo>
                  </a:path>
                </a:pathLst>
              </a:custGeom>
              <a:noFill/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373767" name="Group 7"/>
              <p:cNvGrpSpPr>
                <a:grpSpLocks/>
              </p:cNvGrpSpPr>
              <p:nvPr/>
            </p:nvGrpSpPr>
            <p:grpSpPr bwMode="auto">
              <a:xfrm>
                <a:off x="2452" y="3230"/>
                <a:ext cx="114" cy="56"/>
                <a:chOff x="2452" y="3230"/>
                <a:chExt cx="114" cy="56"/>
              </a:xfrm>
            </p:grpSpPr>
            <p:sp>
              <p:nvSpPr>
                <p:cNvPr id="373768" name="Freeform 8"/>
                <p:cNvSpPr>
                  <a:spLocks/>
                </p:cNvSpPr>
                <p:nvPr/>
              </p:nvSpPr>
              <p:spPr bwMode="auto">
                <a:xfrm>
                  <a:off x="2452" y="3230"/>
                  <a:ext cx="114" cy="56"/>
                </a:xfrm>
                <a:custGeom>
                  <a:avLst/>
                  <a:gdLst/>
                  <a:ahLst/>
                  <a:cxnLst>
                    <a:cxn ang="0">
                      <a:pos x="114" y="56"/>
                    </a:cxn>
                    <a:cxn ang="0">
                      <a:pos x="0" y="56"/>
                    </a:cxn>
                    <a:cxn ang="0">
                      <a:pos x="44" y="40"/>
                    </a:cxn>
                    <a:cxn ang="0">
                      <a:pos x="27" y="0"/>
                    </a:cxn>
                    <a:cxn ang="0">
                      <a:pos x="114" y="56"/>
                    </a:cxn>
                  </a:cxnLst>
                  <a:rect l="0" t="0" r="r" b="b"/>
                  <a:pathLst>
                    <a:path w="114" h="56">
                      <a:moveTo>
                        <a:pt x="114" y="56"/>
                      </a:moveTo>
                      <a:lnTo>
                        <a:pt x="0" y="56"/>
                      </a:lnTo>
                      <a:lnTo>
                        <a:pt x="44" y="40"/>
                      </a:lnTo>
                      <a:lnTo>
                        <a:pt x="27" y="0"/>
                      </a:lnTo>
                      <a:lnTo>
                        <a:pt x="114" y="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73769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2496" y="3270"/>
                  <a:ext cx="35" cy="1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</p:grpSp>
        <p:sp>
          <p:nvSpPr>
            <p:cNvPr id="373770" name="Oval 10"/>
            <p:cNvSpPr>
              <a:spLocks noChangeArrowheads="1"/>
            </p:cNvSpPr>
            <p:nvPr/>
          </p:nvSpPr>
          <p:spPr bwMode="auto">
            <a:xfrm>
              <a:off x="3059" y="796"/>
              <a:ext cx="271" cy="249"/>
            </a:xfrm>
            <a:prstGeom prst="ellipse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grpSp>
          <p:nvGrpSpPr>
            <p:cNvPr id="373771" name="Group 11"/>
            <p:cNvGrpSpPr>
              <a:grpSpLocks/>
            </p:cNvGrpSpPr>
            <p:nvPr/>
          </p:nvGrpSpPr>
          <p:grpSpPr bwMode="auto">
            <a:xfrm>
              <a:off x="3316" y="824"/>
              <a:ext cx="358" cy="65"/>
              <a:chOff x="3316" y="824"/>
              <a:chExt cx="358" cy="65"/>
            </a:xfrm>
          </p:grpSpPr>
          <p:sp>
            <p:nvSpPr>
              <p:cNvPr id="373772" name="Freeform 12"/>
              <p:cNvSpPr>
                <a:spLocks/>
              </p:cNvSpPr>
              <p:nvPr/>
            </p:nvSpPr>
            <p:spPr bwMode="auto">
              <a:xfrm>
                <a:off x="3316" y="824"/>
                <a:ext cx="105" cy="65"/>
              </a:xfrm>
              <a:custGeom>
                <a:avLst/>
                <a:gdLst/>
                <a:ahLst/>
                <a:cxnLst>
                  <a:cxn ang="0">
                    <a:pos x="0" y="49"/>
                  </a:cxn>
                  <a:cxn ang="0">
                    <a:pos x="96" y="0"/>
                  </a:cxn>
                  <a:cxn ang="0">
                    <a:pos x="61" y="41"/>
                  </a:cxn>
                  <a:cxn ang="0">
                    <a:pos x="105" y="65"/>
                  </a:cxn>
                  <a:cxn ang="0">
                    <a:pos x="0" y="49"/>
                  </a:cxn>
                </a:cxnLst>
                <a:rect l="0" t="0" r="r" b="b"/>
                <a:pathLst>
                  <a:path w="105" h="65">
                    <a:moveTo>
                      <a:pt x="0" y="49"/>
                    </a:moveTo>
                    <a:lnTo>
                      <a:pt x="96" y="0"/>
                    </a:lnTo>
                    <a:lnTo>
                      <a:pt x="61" y="41"/>
                    </a:lnTo>
                    <a:lnTo>
                      <a:pt x="105" y="65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73773" name="Line 13"/>
              <p:cNvSpPr>
                <a:spLocks noChangeShapeType="1"/>
              </p:cNvSpPr>
              <p:nvPr/>
            </p:nvSpPr>
            <p:spPr bwMode="auto">
              <a:xfrm flipH="1">
                <a:off x="3377" y="824"/>
                <a:ext cx="297" cy="40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373774" name="Group 14"/>
            <p:cNvGrpSpPr>
              <a:grpSpLocks/>
            </p:cNvGrpSpPr>
            <p:nvPr/>
          </p:nvGrpSpPr>
          <p:grpSpPr bwMode="auto">
            <a:xfrm>
              <a:off x="3159" y="1041"/>
              <a:ext cx="70" cy="152"/>
              <a:chOff x="3159" y="1041"/>
              <a:chExt cx="70" cy="152"/>
            </a:xfrm>
          </p:grpSpPr>
          <p:sp>
            <p:nvSpPr>
              <p:cNvPr id="373775" name="Freeform 15"/>
              <p:cNvSpPr>
                <a:spLocks/>
              </p:cNvSpPr>
              <p:nvPr/>
            </p:nvSpPr>
            <p:spPr bwMode="auto">
              <a:xfrm>
                <a:off x="3159" y="1097"/>
                <a:ext cx="70" cy="96"/>
              </a:xfrm>
              <a:custGeom>
                <a:avLst/>
                <a:gdLst/>
                <a:ahLst/>
                <a:cxnLst>
                  <a:cxn ang="0">
                    <a:pos x="35" y="96"/>
                  </a:cxn>
                  <a:cxn ang="0">
                    <a:pos x="0" y="0"/>
                  </a:cxn>
                  <a:cxn ang="0">
                    <a:pos x="35" y="32"/>
                  </a:cxn>
                  <a:cxn ang="0">
                    <a:pos x="70" y="0"/>
                  </a:cxn>
                  <a:cxn ang="0">
                    <a:pos x="35" y="96"/>
                  </a:cxn>
                </a:cxnLst>
                <a:rect l="0" t="0" r="r" b="b"/>
                <a:pathLst>
                  <a:path w="70" h="96">
                    <a:moveTo>
                      <a:pt x="35" y="96"/>
                    </a:moveTo>
                    <a:lnTo>
                      <a:pt x="0" y="0"/>
                    </a:lnTo>
                    <a:lnTo>
                      <a:pt x="35" y="32"/>
                    </a:lnTo>
                    <a:lnTo>
                      <a:pt x="70" y="0"/>
                    </a:lnTo>
                    <a:lnTo>
                      <a:pt x="35" y="9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73776" name="Line 16"/>
              <p:cNvSpPr>
                <a:spLocks noChangeShapeType="1"/>
              </p:cNvSpPr>
              <p:nvPr/>
            </p:nvSpPr>
            <p:spPr bwMode="auto">
              <a:xfrm>
                <a:off x="3194" y="1041"/>
                <a:ext cx="1" cy="88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373777" name="Oval 17"/>
            <p:cNvSpPr>
              <a:spLocks noChangeArrowheads="1"/>
            </p:cNvSpPr>
            <p:nvPr/>
          </p:nvSpPr>
          <p:spPr bwMode="auto">
            <a:xfrm>
              <a:off x="3059" y="1197"/>
              <a:ext cx="271" cy="249"/>
            </a:xfrm>
            <a:prstGeom prst="ellipse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73778" name="Oval 18"/>
            <p:cNvSpPr>
              <a:spLocks noChangeArrowheads="1"/>
            </p:cNvSpPr>
            <p:nvPr/>
          </p:nvSpPr>
          <p:spPr bwMode="auto">
            <a:xfrm>
              <a:off x="2613" y="1590"/>
              <a:ext cx="272" cy="249"/>
            </a:xfrm>
            <a:prstGeom prst="ellipse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grpSp>
          <p:nvGrpSpPr>
            <p:cNvPr id="373779" name="Group 19"/>
            <p:cNvGrpSpPr>
              <a:grpSpLocks/>
            </p:cNvGrpSpPr>
            <p:nvPr/>
          </p:nvGrpSpPr>
          <p:grpSpPr bwMode="auto">
            <a:xfrm>
              <a:off x="2758" y="1386"/>
              <a:ext cx="313" cy="208"/>
              <a:chOff x="2758" y="1386"/>
              <a:chExt cx="313" cy="208"/>
            </a:xfrm>
          </p:grpSpPr>
          <p:sp>
            <p:nvSpPr>
              <p:cNvPr id="373780" name="Freeform 20"/>
              <p:cNvSpPr>
                <a:spLocks/>
              </p:cNvSpPr>
              <p:nvPr/>
            </p:nvSpPr>
            <p:spPr bwMode="auto">
              <a:xfrm>
                <a:off x="2758" y="1506"/>
                <a:ext cx="105" cy="88"/>
              </a:xfrm>
              <a:custGeom>
                <a:avLst/>
                <a:gdLst/>
                <a:ahLst/>
                <a:cxnLst>
                  <a:cxn ang="0">
                    <a:pos x="0" y="88"/>
                  </a:cxn>
                  <a:cxn ang="0">
                    <a:pos x="61" y="0"/>
                  </a:cxn>
                  <a:cxn ang="0">
                    <a:pos x="52" y="48"/>
                  </a:cxn>
                  <a:cxn ang="0">
                    <a:pos x="105" y="56"/>
                  </a:cxn>
                  <a:cxn ang="0">
                    <a:pos x="0" y="88"/>
                  </a:cxn>
                </a:cxnLst>
                <a:rect l="0" t="0" r="r" b="b"/>
                <a:pathLst>
                  <a:path w="105" h="88">
                    <a:moveTo>
                      <a:pt x="0" y="88"/>
                    </a:moveTo>
                    <a:lnTo>
                      <a:pt x="61" y="0"/>
                    </a:lnTo>
                    <a:lnTo>
                      <a:pt x="52" y="48"/>
                    </a:lnTo>
                    <a:lnTo>
                      <a:pt x="105" y="56"/>
                    </a:lnTo>
                    <a:lnTo>
                      <a:pt x="0" y="8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73781" name="Line 21"/>
              <p:cNvSpPr>
                <a:spLocks noChangeShapeType="1"/>
              </p:cNvSpPr>
              <p:nvPr/>
            </p:nvSpPr>
            <p:spPr bwMode="auto">
              <a:xfrm flipH="1">
                <a:off x="2810" y="1386"/>
                <a:ext cx="261" cy="167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373782" name="Oval 22"/>
            <p:cNvSpPr>
              <a:spLocks noChangeArrowheads="1"/>
            </p:cNvSpPr>
            <p:nvPr/>
          </p:nvSpPr>
          <p:spPr bwMode="auto">
            <a:xfrm>
              <a:off x="3495" y="1590"/>
              <a:ext cx="271" cy="249"/>
            </a:xfrm>
            <a:prstGeom prst="ellipse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grpSp>
          <p:nvGrpSpPr>
            <p:cNvPr id="373783" name="Group 23"/>
            <p:cNvGrpSpPr>
              <a:grpSpLocks/>
            </p:cNvGrpSpPr>
            <p:nvPr/>
          </p:nvGrpSpPr>
          <p:grpSpPr bwMode="auto">
            <a:xfrm>
              <a:off x="3309" y="1370"/>
              <a:ext cx="287" cy="224"/>
              <a:chOff x="3309" y="1370"/>
              <a:chExt cx="287" cy="224"/>
            </a:xfrm>
          </p:grpSpPr>
          <p:sp>
            <p:nvSpPr>
              <p:cNvPr id="373784" name="Freeform 24"/>
              <p:cNvSpPr>
                <a:spLocks/>
              </p:cNvSpPr>
              <p:nvPr/>
            </p:nvSpPr>
            <p:spPr bwMode="auto">
              <a:xfrm>
                <a:off x="3491" y="1506"/>
                <a:ext cx="105" cy="88"/>
              </a:xfrm>
              <a:custGeom>
                <a:avLst/>
                <a:gdLst/>
                <a:ahLst/>
                <a:cxnLst>
                  <a:cxn ang="0">
                    <a:pos x="105" y="88"/>
                  </a:cxn>
                  <a:cxn ang="0">
                    <a:pos x="0" y="48"/>
                  </a:cxn>
                  <a:cxn ang="0">
                    <a:pos x="52" y="40"/>
                  </a:cxn>
                  <a:cxn ang="0">
                    <a:pos x="44" y="0"/>
                  </a:cxn>
                  <a:cxn ang="0">
                    <a:pos x="105" y="88"/>
                  </a:cxn>
                </a:cxnLst>
                <a:rect l="0" t="0" r="r" b="b"/>
                <a:pathLst>
                  <a:path w="105" h="88">
                    <a:moveTo>
                      <a:pt x="105" y="88"/>
                    </a:moveTo>
                    <a:lnTo>
                      <a:pt x="0" y="48"/>
                    </a:lnTo>
                    <a:lnTo>
                      <a:pt x="52" y="40"/>
                    </a:lnTo>
                    <a:lnTo>
                      <a:pt x="44" y="0"/>
                    </a:lnTo>
                    <a:lnTo>
                      <a:pt x="105" y="8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73785" name="Line 25"/>
              <p:cNvSpPr>
                <a:spLocks noChangeShapeType="1"/>
              </p:cNvSpPr>
              <p:nvPr/>
            </p:nvSpPr>
            <p:spPr bwMode="auto">
              <a:xfrm>
                <a:off x="3309" y="1370"/>
                <a:ext cx="234" cy="175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373786" name="Oval 26"/>
            <p:cNvSpPr>
              <a:spLocks noChangeArrowheads="1"/>
            </p:cNvSpPr>
            <p:nvPr/>
          </p:nvSpPr>
          <p:spPr bwMode="auto">
            <a:xfrm>
              <a:off x="2613" y="1991"/>
              <a:ext cx="272" cy="249"/>
            </a:xfrm>
            <a:prstGeom prst="ellipse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grpSp>
          <p:nvGrpSpPr>
            <p:cNvPr id="373787" name="Group 27"/>
            <p:cNvGrpSpPr>
              <a:grpSpLocks/>
            </p:cNvGrpSpPr>
            <p:nvPr/>
          </p:nvGrpSpPr>
          <p:grpSpPr bwMode="auto">
            <a:xfrm>
              <a:off x="2714" y="1843"/>
              <a:ext cx="70" cy="144"/>
              <a:chOff x="2714" y="1843"/>
              <a:chExt cx="70" cy="144"/>
            </a:xfrm>
          </p:grpSpPr>
          <p:sp>
            <p:nvSpPr>
              <p:cNvPr id="373788" name="Freeform 28"/>
              <p:cNvSpPr>
                <a:spLocks/>
              </p:cNvSpPr>
              <p:nvPr/>
            </p:nvSpPr>
            <p:spPr bwMode="auto">
              <a:xfrm>
                <a:off x="2714" y="1891"/>
                <a:ext cx="70" cy="96"/>
              </a:xfrm>
              <a:custGeom>
                <a:avLst/>
                <a:gdLst/>
                <a:ahLst/>
                <a:cxnLst>
                  <a:cxn ang="0">
                    <a:pos x="35" y="96"/>
                  </a:cxn>
                  <a:cxn ang="0">
                    <a:pos x="0" y="0"/>
                  </a:cxn>
                  <a:cxn ang="0">
                    <a:pos x="35" y="32"/>
                  </a:cxn>
                  <a:cxn ang="0">
                    <a:pos x="70" y="0"/>
                  </a:cxn>
                  <a:cxn ang="0">
                    <a:pos x="35" y="96"/>
                  </a:cxn>
                </a:cxnLst>
                <a:rect l="0" t="0" r="r" b="b"/>
                <a:pathLst>
                  <a:path w="70" h="96">
                    <a:moveTo>
                      <a:pt x="35" y="96"/>
                    </a:moveTo>
                    <a:lnTo>
                      <a:pt x="0" y="0"/>
                    </a:lnTo>
                    <a:lnTo>
                      <a:pt x="35" y="32"/>
                    </a:lnTo>
                    <a:lnTo>
                      <a:pt x="70" y="0"/>
                    </a:lnTo>
                    <a:lnTo>
                      <a:pt x="35" y="9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73789" name="Line 29"/>
              <p:cNvSpPr>
                <a:spLocks noChangeShapeType="1"/>
              </p:cNvSpPr>
              <p:nvPr/>
            </p:nvSpPr>
            <p:spPr bwMode="auto">
              <a:xfrm>
                <a:off x="2749" y="1843"/>
                <a:ext cx="1" cy="80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373790" name="Oval 30"/>
            <p:cNvSpPr>
              <a:spLocks noChangeArrowheads="1"/>
            </p:cNvSpPr>
            <p:nvPr/>
          </p:nvSpPr>
          <p:spPr bwMode="auto">
            <a:xfrm>
              <a:off x="3486" y="1991"/>
              <a:ext cx="271" cy="249"/>
            </a:xfrm>
            <a:prstGeom prst="ellipse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grpSp>
          <p:nvGrpSpPr>
            <p:cNvPr id="373791" name="Group 31"/>
            <p:cNvGrpSpPr>
              <a:grpSpLocks/>
            </p:cNvGrpSpPr>
            <p:nvPr/>
          </p:nvGrpSpPr>
          <p:grpSpPr bwMode="auto">
            <a:xfrm>
              <a:off x="3587" y="1843"/>
              <a:ext cx="70" cy="144"/>
              <a:chOff x="3587" y="1843"/>
              <a:chExt cx="70" cy="144"/>
            </a:xfrm>
          </p:grpSpPr>
          <p:sp>
            <p:nvSpPr>
              <p:cNvPr id="373792" name="Freeform 32"/>
              <p:cNvSpPr>
                <a:spLocks/>
              </p:cNvSpPr>
              <p:nvPr/>
            </p:nvSpPr>
            <p:spPr bwMode="auto">
              <a:xfrm>
                <a:off x="3587" y="1891"/>
                <a:ext cx="70" cy="96"/>
              </a:xfrm>
              <a:custGeom>
                <a:avLst/>
                <a:gdLst/>
                <a:ahLst/>
                <a:cxnLst>
                  <a:cxn ang="0">
                    <a:pos x="35" y="96"/>
                  </a:cxn>
                  <a:cxn ang="0">
                    <a:pos x="0" y="0"/>
                  </a:cxn>
                  <a:cxn ang="0">
                    <a:pos x="35" y="32"/>
                  </a:cxn>
                  <a:cxn ang="0">
                    <a:pos x="70" y="0"/>
                  </a:cxn>
                  <a:cxn ang="0">
                    <a:pos x="35" y="96"/>
                  </a:cxn>
                </a:cxnLst>
                <a:rect l="0" t="0" r="r" b="b"/>
                <a:pathLst>
                  <a:path w="70" h="96">
                    <a:moveTo>
                      <a:pt x="35" y="96"/>
                    </a:moveTo>
                    <a:lnTo>
                      <a:pt x="0" y="0"/>
                    </a:lnTo>
                    <a:lnTo>
                      <a:pt x="35" y="32"/>
                    </a:lnTo>
                    <a:lnTo>
                      <a:pt x="70" y="0"/>
                    </a:lnTo>
                    <a:lnTo>
                      <a:pt x="35" y="9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73793" name="Line 33"/>
              <p:cNvSpPr>
                <a:spLocks noChangeShapeType="1"/>
              </p:cNvSpPr>
              <p:nvPr/>
            </p:nvSpPr>
            <p:spPr bwMode="auto">
              <a:xfrm>
                <a:off x="3622" y="1843"/>
                <a:ext cx="1" cy="80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373794" name="Oval 34"/>
            <p:cNvSpPr>
              <a:spLocks noChangeArrowheads="1"/>
            </p:cNvSpPr>
            <p:nvPr/>
          </p:nvSpPr>
          <p:spPr bwMode="auto">
            <a:xfrm>
              <a:off x="2613" y="2384"/>
              <a:ext cx="272" cy="248"/>
            </a:xfrm>
            <a:prstGeom prst="ellipse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73795" name="Oval 35"/>
            <p:cNvSpPr>
              <a:spLocks noChangeArrowheads="1"/>
            </p:cNvSpPr>
            <p:nvPr/>
          </p:nvSpPr>
          <p:spPr bwMode="auto">
            <a:xfrm>
              <a:off x="2613" y="2785"/>
              <a:ext cx="272" cy="248"/>
            </a:xfrm>
            <a:prstGeom prst="ellipse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grpSp>
          <p:nvGrpSpPr>
            <p:cNvPr id="373796" name="Group 36"/>
            <p:cNvGrpSpPr>
              <a:grpSpLocks/>
            </p:cNvGrpSpPr>
            <p:nvPr/>
          </p:nvGrpSpPr>
          <p:grpSpPr bwMode="auto">
            <a:xfrm>
              <a:off x="2714" y="2244"/>
              <a:ext cx="70" cy="136"/>
              <a:chOff x="2714" y="2244"/>
              <a:chExt cx="70" cy="136"/>
            </a:xfrm>
          </p:grpSpPr>
          <p:sp>
            <p:nvSpPr>
              <p:cNvPr id="373797" name="Freeform 37"/>
              <p:cNvSpPr>
                <a:spLocks/>
              </p:cNvSpPr>
              <p:nvPr/>
            </p:nvSpPr>
            <p:spPr bwMode="auto">
              <a:xfrm>
                <a:off x="2714" y="2284"/>
                <a:ext cx="70" cy="96"/>
              </a:xfrm>
              <a:custGeom>
                <a:avLst/>
                <a:gdLst/>
                <a:ahLst/>
                <a:cxnLst>
                  <a:cxn ang="0">
                    <a:pos x="35" y="96"/>
                  </a:cxn>
                  <a:cxn ang="0">
                    <a:pos x="0" y="0"/>
                  </a:cxn>
                  <a:cxn ang="0">
                    <a:pos x="35" y="32"/>
                  </a:cxn>
                  <a:cxn ang="0">
                    <a:pos x="70" y="0"/>
                  </a:cxn>
                  <a:cxn ang="0">
                    <a:pos x="35" y="96"/>
                  </a:cxn>
                </a:cxnLst>
                <a:rect l="0" t="0" r="r" b="b"/>
                <a:pathLst>
                  <a:path w="70" h="96">
                    <a:moveTo>
                      <a:pt x="35" y="96"/>
                    </a:moveTo>
                    <a:lnTo>
                      <a:pt x="0" y="0"/>
                    </a:lnTo>
                    <a:lnTo>
                      <a:pt x="35" y="32"/>
                    </a:lnTo>
                    <a:lnTo>
                      <a:pt x="70" y="0"/>
                    </a:lnTo>
                    <a:lnTo>
                      <a:pt x="35" y="9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73798" name="Line 38"/>
              <p:cNvSpPr>
                <a:spLocks noChangeShapeType="1"/>
              </p:cNvSpPr>
              <p:nvPr/>
            </p:nvSpPr>
            <p:spPr bwMode="auto">
              <a:xfrm>
                <a:off x="2749" y="2244"/>
                <a:ext cx="1" cy="72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373799" name="Group 39"/>
            <p:cNvGrpSpPr>
              <a:grpSpLocks/>
            </p:cNvGrpSpPr>
            <p:nvPr/>
          </p:nvGrpSpPr>
          <p:grpSpPr bwMode="auto">
            <a:xfrm>
              <a:off x="2714" y="2636"/>
              <a:ext cx="70" cy="145"/>
              <a:chOff x="2714" y="2636"/>
              <a:chExt cx="70" cy="145"/>
            </a:xfrm>
          </p:grpSpPr>
          <p:sp>
            <p:nvSpPr>
              <p:cNvPr id="373800" name="Freeform 40"/>
              <p:cNvSpPr>
                <a:spLocks/>
              </p:cNvSpPr>
              <p:nvPr/>
            </p:nvSpPr>
            <p:spPr bwMode="auto">
              <a:xfrm>
                <a:off x="2714" y="2684"/>
                <a:ext cx="70" cy="97"/>
              </a:xfrm>
              <a:custGeom>
                <a:avLst/>
                <a:gdLst/>
                <a:ahLst/>
                <a:cxnLst>
                  <a:cxn ang="0">
                    <a:pos x="35" y="97"/>
                  </a:cxn>
                  <a:cxn ang="0">
                    <a:pos x="0" y="0"/>
                  </a:cxn>
                  <a:cxn ang="0">
                    <a:pos x="35" y="33"/>
                  </a:cxn>
                  <a:cxn ang="0">
                    <a:pos x="70" y="0"/>
                  </a:cxn>
                  <a:cxn ang="0">
                    <a:pos x="35" y="97"/>
                  </a:cxn>
                </a:cxnLst>
                <a:rect l="0" t="0" r="r" b="b"/>
                <a:pathLst>
                  <a:path w="70" h="97">
                    <a:moveTo>
                      <a:pt x="35" y="97"/>
                    </a:moveTo>
                    <a:lnTo>
                      <a:pt x="0" y="0"/>
                    </a:lnTo>
                    <a:lnTo>
                      <a:pt x="35" y="33"/>
                    </a:lnTo>
                    <a:lnTo>
                      <a:pt x="70" y="0"/>
                    </a:lnTo>
                    <a:lnTo>
                      <a:pt x="35" y="9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73801" name="Line 41"/>
              <p:cNvSpPr>
                <a:spLocks noChangeShapeType="1"/>
              </p:cNvSpPr>
              <p:nvPr/>
            </p:nvSpPr>
            <p:spPr bwMode="auto">
              <a:xfrm>
                <a:off x="2749" y="2636"/>
                <a:ext cx="1" cy="8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373802" name="Oval 42"/>
            <p:cNvSpPr>
              <a:spLocks noChangeArrowheads="1"/>
            </p:cNvSpPr>
            <p:nvPr/>
          </p:nvSpPr>
          <p:spPr bwMode="auto">
            <a:xfrm>
              <a:off x="3477" y="2384"/>
              <a:ext cx="272" cy="248"/>
            </a:xfrm>
            <a:prstGeom prst="ellipse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73803" name="Oval 43"/>
            <p:cNvSpPr>
              <a:spLocks noChangeArrowheads="1"/>
            </p:cNvSpPr>
            <p:nvPr/>
          </p:nvSpPr>
          <p:spPr bwMode="auto">
            <a:xfrm>
              <a:off x="3477" y="2785"/>
              <a:ext cx="272" cy="248"/>
            </a:xfrm>
            <a:prstGeom prst="ellipse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grpSp>
          <p:nvGrpSpPr>
            <p:cNvPr id="373804" name="Group 44"/>
            <p:cNvGrpSpPr>
              <a:grpSpLocks/>
            </p:cNvGrpSpPr>
            <p:nvPr/>
          </p:nvGrpSpPr>
          <p:grpSpPr bwMode="auto">
            <a:xfrm>
              <a:off x="3578" y="2244"/>
              <a:ext cx="70" cy="128"/>
              <a:chOff x="3578" y="2244"/>
              <a:chExt cx="70" cy="128"/>
            </a:xfrm>
          </p:grpSpPr>
          <p:sp>
            <p:nvSpPr>
              <p:cNvPr id="373805" name="Freeform 45"/>
              <p:cNvSpPr>
                <a:spLocks/>
              </p:cNvSpPr>
              <p:nvPr/>
            </p:nvSpPr>
            <p:spPr bwMode="auto">
              <a:xfrm>
                <a:off x="3578" y="2276"/>
                <a:ext cx="70" cy="96"/>
              </a:xfrm>
              <a:custGeom>
                <a:avLst/>
                <a:gdLst/>
                <a:ahLst/>
                <a:cxnLst>
                  <a:cxn ang="0">
                    <a:pos x="35" y="96"/>
                  </a:cxn>
                  <a:cxn ang="0">
                    <a:pos x="0" y="0"/>
                  </a:cxn>
                  <a:cxn ang="0">
                    <a:pos x="35" y="32"/>
                  </a:cxn>
                  <a:cxn ang="0">
                    <a:pos x="70" y="0"/>
                  </a:cxn>
                  <a:cxn ang="0">
                    <a:pos x="35" y="96"/>
                  </a:cxn>
                </a:cxnLst>
                <a:rect l="0" t="0" r="r" b="b"/>
                <a:pathLst>
                  <a:path w="70" h="96">
                    <a:moveTo>
                      <a:pt x="35" y="96"/>
                    </a:moveTo>
                    <a:lnTo>
                      <a:pt x="0" y="0"/>
                    </a:lnTo>
                    <a:lnTo>
                      <a:pt x="35" y="32"/>
                    </a:lnTo>
                    <a:lnTo>
                      <a:pt x="70" y="0"/>
                    </a:lnTo>
                    <a:lnTo>
                      <a:pt x="35" y="9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73806" name="Line 46"/>
              <p:cNvSpPr>
                <a:spLocks noChangeShapeType="1"/>
              </p:cNvSpPr>
              <p:nvPr/>
            </p:nvSpPr>
            <p:spPr bwMode="auto">
              <a:xfrm>
                <a:off x="3613" y="2244"/>
                <a:ext cx="1" cy="64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373807" name="Group 47"/>
            <p:cNvGrpSpPr>
              <a:grpSpLocks/>
            </p:cNvGrpSpPr>
            <p:nvPr/>
          </p:nvGrpSpPr>
          <p:grpSpPr bwMode="auto">
            <a:xfrm>
              <a:off x="3578" y="2636"/>
              <a:ext cx="70" cy="145"/>
              <a:chOff x="3578" y="2636"/>
              <a:chExt cx="70" cy="145"/>
            </a:xfrm>
          </p:grpSpPr>
          <p:sp>
            <p:nvSpPr>
              <p:cNvPr id="373808" name="Freeform 48"/>
              <p:cNvSpPr>
                <a:spLocks/>
              </p:cNvSpPr>
              <p:nvPr/>
            </p:nvSpPr>
            <p:spPr bwMode="auto">
              <a:xfrm>
                <a:off x="3578" y="2684"/>
                <a:ext cx="70" cy="97"/>
              </a:xfrm>
              <a:custGeom>
                <a:avLst/>
                <a:gdLst/>
                <a:ahLst/>
                <a:cxnLst>
                  <a:cxn ang="0">
                    <a:pos x="35" y="97"/>
                  </a:cxn>
                  <a:cxn ang="0">
                    <a:pos x="0" y="0"/>
                  </a:cxn>
                  <a:cxn ang="0">
                    <a:pos x="35" y="33"/>
                  </a:cxn>
                  <a:cxn ang="0">
                    <a:pos x="70" y="0"/>
                  </a:cxn>
                  <a:cxn ang="0">
                    <a:pos x="35" y="97"/>
                  </a:cxn>
                </a:cxnLst>
                <a:rect l="0" t="0" r="r" b="b"/>
                <a:pathLst>
                  <a:path w="70" h="97">
                    <a:moveTo>
                      <a:pt x="35" y="97"/>
                    </a:moveTo>
                    <a:lnTo>
                      <a:pt x="0" y="0"/>
                    </a:lnTo>
                    <a:lnTo>
                      <a:pt x="35" y="33"/>
                    </a:lnTo>
                    <a:lnTo>
                      <a:pt x="70" y="0"/>
                    </a:lnTo>
                    <a:lnTo>
                      <a:pt x="35" y="9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73809" name="Line 49"/>
              <p:cNvSpPr>
                <a:spLocks noChangeShapeType="1"/>
              </p:cNvSpPr>
              <p:nvPr/>
            </p:nvSpPr>
            <p:spPr bwMode="auto">
              <a:xfrm>
                <a:off x="3613" y="2636"/>
                <a:ext cx="1" cy="8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373810" name="Group 50"/>
            <p:cNvGrpSpPr>
              <a:grpSpLocks/>
            </p:cNvGrpSpPr>
            <p:nvPr/>
          </p:nvGrpSpPr>
          <p:grpSpPr bwMode="auto">
            <a:xfrm>
              <a:off x="2819" y="2219"/>
              <a:ext cx="689" cy="209"/>
              <a:chOff x="2819" y="2219"/>
              <a:chExt cx="689" cy="209"/>
            </a:xfrm>
          </p:grpSpPr>
          <p:sp>
            <p:nvSpPr>
              <p:cNvPr id="373811" name="Freeform 51"/>
              <p:cNvSpPr>
                <a:spLocks/>
              </p:cNvSpPr>
              <p:nvPr/>
            </p:nvSpPr>
            <p:spPr bwMode="auto">
              <a:xfrm>
                <a:off x="3395" y="2364"/>
                <a:ext cx="113" cy="64"/>
              </a:xfrm>
              <a:custGeom>
                <a:avLst/>
                <a:gdLst/>
                <a:ahLst/>
                <a:cxnLst>
                  <a:cxn ang="0">
                    <a:pos x="113" y="64"/>
                  </a:cxn>
                  <a:cxn ang="0">
                    <a:pos x="0" y="64"/>
                  </a:cxn>
                  <a:cxn ang="0">
                    <a:pos x="44" y="40"/>
                  </a:cxn>
                  <a:cxn ang="0">
                    <a:pos x="17" y="0"/>
                  </a:cxn>
                  <a:cxn ang="0">
                    <a:pos x="113" y="64"/>
                  </a:cxn>
                </a:cxnLst>
                <a:rect l="0" t="0" r="r" b="b"/>
                <a:pathLst>
                  <a:path w="113" h="64">
                    <a:moveTo>
                      <a:pt x="113" y="64"/>
                    </a:moveTo>
                    <a:lnTo>
                      <a:pt x="0" y="64"/>
                    </a:lnTo>
                    <a:lnTo>
                      <a:pt x="44" y="40"/>
                    </a:lnTo>
                    <a:lnTo>
                      <a:pt x="17" y="0"/>
                    </a:lnTo>
                    <a:lnTo>
                      <a:pt x="113" y="6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73812" name="Line 52"/>
              <p:cNvSpPr>
                <a:spLocks noChangeShapeType="1"/>
              </p:cNvSpPr>
              <p:nvPr/>
            </p:nvSpPr>
            <p:spPr bwMode="auto">
              <a:xfrm>
                <a:off x="2819" y="2219"/>
                <a:ext cx="620" cy="184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373813" name="Oval 53"/>
            <p:cNvSpPr>
              <a:spLocks noChangeArrowheads="1"/>
            </p:cNvSpPr>
            <p:nvPr/>
          </p:nvSpPr>
          <p:spPr bwMode="auto">
            <a:xfrm>
              <a:off x="2570" y="3186"/>
              <a:ext cx="350" cy="320"/>
            </a:xfrm>
            <a:prstGeom prst="ellipse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grpSp>
          <p:nvGrpSpPr>
            <p:cNvPr id="373814" name="Group 54"/>
            <p:cNvGrpSpPr>
              <a:grpSpLocks/>
            </p:cNvGrpSpPr>
            <p:nvPr/>
          </p:nvGrpSpPr>
          <p:grpSpPr bwMode="auto">
            <a:xfrm>
              <a:off x="2714" y="3037"/>
              <a:ext cx="70" cy="137"/>
              <a:chOff x="2714" y="3037"/>
              <a:chExt cx="70" cy="137"/>
            </a:xfrm>
          </p:grpSpPr>
          <p:sp>
            <p:nvSpPr>
              <p:cNvPr id="373815" name="Freeform 55"/>
              <p:cNvSpPr>
                <a:spLocks/>
              </p:cNvSpPr>
              <p:nvPr/>
            </p:nvSpPr>
            <p:spPr bwMode="auto">
              <a:xfrm>
                <a:off x="2714" y="3077"/>
                <a:ext cx="70" cy="97"/>
              </a:xfrm>
              <a:custGeom>
                <a:avLst/>
                <a:gdLst/>
                <a:ahLst/>
                <a:cxnLst>
                  <a:cxn ang="0">
                    <a:pos x="35" y="97"/>
                  </a:cxn>
                  <a:cxn ang="0">
                    <a:pos x="0" y="0"/>
                  </a:cxn>
                  <a:cxn ang="0">
                    <a:pos x="35" y="32"/>
                  </a:cxn>
                  <a:cxn ang="0">
                    <a:pos x="70" y="0"/>
                  </a:cxn>
                  <a:cxn ang="0">
                    <a:pos x="35" y="97"/>
                  </a:cxn>
                </a:cxnLst>
                <a:rect l="0" t="0" r="r" b="b"/>
                <a:pathLst>
                  <a:path w="70" h="97">
                    <a:moveTo>
                      <a:pt x="35" y="97"/>
                    </a:moveTo>
                    <a:lnTo>
                      <a:pt x="0" y="0"/>
                    </a:lnTo>
                    <a:lnTo>
                      <a:pt x="35" y="32"/>
                    </a:lnTo>
                    <a:lnTo>
                      <a:pt x="70" y="0"/>
                    </a:lnTo>
                    <a:lnTo>
                      <a:pt x="35" y="9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73816" name="Line 56"/>
              <p:cNvSpPr>
                <a:spLocks noChangeShapeType="1"/>
              </p:cNvSpPr>
              <p:nvPr/>
            </p:nvSpPr>
            <p:spPr bwMode="auto">
              <a:xfrm>
                <a:off x="2749" y="3037"/>
                <a:ext cx="1" cy="72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373817" name="Group 57"/>
            <p:cNvGrpSpPr>
              <a:grpSpLocks/>
            </p:cNvGrpSpPr>
            <p:nvPr/>
          </p:nvGrpSpPr>
          <p:grpSpPr bwMode="auto">
            <a:xfrm>
              <a:off x="3569" y="3029"/>
              <a:ext cx="70" cy="136"/>
              <a:chOff x="3569" y="3029"/>
              <a:chExt cx="70" cy="136"/>
            </a:xfrm>
          </p:grpSpPr>
          <p:sp>
            <p:nvSpPr>
              <p:cNvPr id="373818" name="Freeform 58"/>
              <p:cNvSpPr>
                <a:spLocks/>
              </p:cNvSpPr>
              <p:nvPr/>
            </p:nvSpPr>
            <p:spPr bwMode="auto">
              <a:xfrm>
                <a:off x="3569" y="3069"/>
                <a:ext cx="70" cy="96"/>
              </a:xfrm>
              <a:custGeom>
                <a:avLst/>
                <a:gdLst/>
                <a:ahLst/>
                <a:cxnLst>
                  <a:cxn ang="0">
                    <a:pos x="35" y="96"/>
                  </a:cxn>
                  <a:cxn ang="0">
                    <a:pos x="0" y="0"/>
                  </a:cxn>
                  <a:cxn ang="0">
                    <a:pos x="35" y="32"/>
                  </a:cxn>
                  <a:cxn ang="0">
                    <a:pos x="70" y="0"/>
                  </a:cxn>
                  <a:cxn ang="0">
                    <a:pos x="35" y="96"/>
                  </a:cxn>
                </a:cxnLst>
                <a:rect l="0" t="0" r="r" b="b"/>
                <a:pathLst>
                  <a:path w="70" h="96">
                    <a:moveTo>
                      <a:pt x="35" y="96"/>
                    </a:moveTo>
                    <a:lnTo>
                      <a:pt x="0" y="0"/>
                    </a:lnTo>
                    <a:lnTo>
                      <a:pt x="35" y="32"/>
                    </a:lnTo>
                    <a:lnTo>
                      <a:pt x="70" y="0"/>
                    </a:lnTo>
                    <a:lnTo>
                      <a:pt x="35" y="9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73819" name="Line 59"/>
              <p:cNvSpPr>
                <a:spLocks noChangeShapeType="1"/>
              </p:cNvSpPr>
              <p:nvPr/>
            </p:nvSpPr>
            <p:spPr bwMode="auto">
              <a:xfrm>
                <a:off x="3604" y="3029"/>
                <a:ext cx="1" cy="72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373820" name="Group 60"/>
            <p:cNvGrpSpPr>
              <a:grpSpLocks/>
            </p:cNvGrpSpPr>
            <p:nvPr/>
          </p:nvGrpSpPr>
          <p:grpSpPr bwMode="auto">
            <a:xfrm>
              <a:off x="2828" y="3013"/>
              <a:ext cx="637" cy="217"/>
              <a:chOff x="2828" y="3013"/>
              <a:chExt cx="637" cy="217"/>
            </a:xfrm>
          </p:grpSpPr>
          <p:sp>
            <p:nvSpPr>
              <p:cNvPr id="373821" name="Freeform 61"/>
              <p:cNvSpPr>
                <a:spLocks/>
              </p:cNvSpPr>
              <p:nvPr/>
            </p:nvSpPr>
            <p:spPr bwMode="auto">
              <a:xfrm>
                <a:off x="3351" y="3165"/>
                <a:ext cx="114" cy="65"/>
              </a:xfrm>
              <a:custGeom>
                <a:avLst/>
                <a:gdLst/>
                <a:ahLst/>
                <a:cxnLst>
                  <a:cxn ang="0">
                    <a:pos x="114" y="65"/>
                  </a:cxn>
                  <a:cxn ang="0">
                    <a:pos x="0" y="65"/>
                  </a:cxn>
                  <a:cxn ang="0">
                    <a:pos x="44" y="41"/>
                  </a:cxn>
                  <a:cxn ang="0">
                    <a:pos x="26" y="0"/>
                  </a:cxn>
                  <a:cxn ang="0">
                    <a:pos x="114" y="65"/>
                  </a:cxn>
                </a:cxnLst>
                <a:rect l="0" t="0" r="r" b="b"/>
                <a:pathLst>
                  <a:path w="114" h="65">
                    <a:moveTo>
                      <a:pt x="114" y="65"/>
                    </a:moveTo>
                    <a:lnTo>
                      <a:pt x="0" y="65"/>
                    </a:lnTo>
                    <a:lnTo>
                      <a:pt x="44" y="41"/>
                    </a:lnTo>
                    <a:lnTo>
                      <a:pt x="26" y="0"/>
                    </a:lnTo>
                    <a:lnTo>
                      <a:pt x="114" y="6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73822" name="Line 62"/>
              <p:cNvSpPr>
                <a:spLocks noChangeShapeType="1"/>
              </p:cNvSpPr>
              <p:nvPr/>
            </p:nvSpPr>
            <p:spPr bwMode="auto">
              <a:xfrm>
                <a:off x="2828" y="3013"/>
                <a:ext cx="567" cy="192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373823" name="Group 63"/>
            <p:cNvGrpSpPr>
              <a:grpSpLocks/>
            </p:cNvGrpSpPr>
            <p:nvPr/>
          </p:nvGrpSpPr>
          <p:grpSpPr bwMode="auto">
            <a:xfrm>
              <a:off x="3089" y="672"/>
              <a:ext cx="201" cy="128"/>
              <a:chOff x="3089" y="672"/>
              <a:chExt cx="201" cy="128"/>
            </a:xfrm>
          </p:grpSpPr>
          <p:sp>
            <p:nvSpPr>
              <p:cNvPr id="373824" name="Freeform 64"/>
              <p:cNvSpPr>
                <a:spLocks/>
              </p:cNvSpPr>
              <p:nvPr/>
            </p:nvSpPr>
            <p:spPr bwMode="auto">
              <a:xfrm>
                <a:off x="3089" y="672"/>
                <a:ext cx="166" cy="128"/>
              </a:xfrm>
              <a:custGeom>
                <a:avLst/>
                <a:gdLst/>
                <a:ahLst/>
                <a:cxnLst>
                  <a:cxn ang="0">
                    <a:pos x="140" y="128"/>
                  </a:cxn>
                  <a:cxn ang="0">
                    <a:pos x="149" y="112"/>
                  </a:cxn>
                  <a:cxn ang="0">
                    <a:pos x="158" y="96"/>
                  </a:cxn>
                  <a:cxn ang="0">
                    <a:pos x="166" y="80"/>
                  </a:cxn>
                  <a:cxn ang="0">
                    <a:pos x="166" y="72"/>
                  </a:cxn>
                  <a:cxn ang="0">
                    <a:pos x="166" y="64"/>
                  </a:cxn>
                  <a:cxn ang="0">
                    <a:pos x="166" y="56"/>
                  </a:cxn>
                  <a:cxn ang="0">
                    <a:pos x="158" y="32"/>
                  </a:cxn>
                  <a:cxn ang="0">
                    <a:pos x="149" y="24"/>
                  </a:cxn>
                  <a:cxn ang="0">
                    <a:pos x="140" y="16"/>
                  </a:cxn>
                  <a:cxn ang="0">
                    <a:pos x="123" y="8"/>
                  </a:cxn>
                  <a:cxn ang="0">
                    <a:pos x="105" y="0"/>
                  </a:cxn>
                  <a:cxn ang="0">
                    <a:pos x="96" y="0"/>
                  </a:cxn>
                  <a:cxn ang="0">
                    <a:pos x="70" y="0"/>
                  </a:cxn>
                  <a:cxn ang="0">
                    <a:pos x="53" y="0"/>
                  </a:cxn>
                  <a:cxn ang="0">
                    <a:pos x="35" y="8"/>
                  </a:cxn>
                  <a:cxn ang="0">
                    <a:pos x="27" y="16"/>
                  </a:cxn>
                  <a:cxn ang="0">
                    <a:pos x="18" y="24"/>
                  </a:cxn>
                  <a:cxn ang="0">
                    <a:pos x="9" y="32"/>
                  </a:cxn>
                  <a:cxn ang="0">
                    <a:pos x="0" y="48"/>
                  </a:cxn>
                  <a:cxn ang="0">
                    <a:pos x="0" y="56"/>
                  </a:cxn>
                  <a:cxn ang="0">
                    <a:pos x="0" y="64"/>
                  </a:cxn>
                  <a:cxn ang="0">
                    <a:pos x="0" y="88"/>
                  </a:cxn>
                  <a:cxn ang="0">
                    <a:pos x="0" y="96"/>
                  </a:cxn>
                  <a:cxn ang="0">
                    <a:pos x="9" y="104"/>
                  </a:cxn>
                  <a:cxn ang="0">
                    <a:pos x="27" y="120"/>
                  </a:cxn>
                  <a:cxn ang="0">
                    <a:pos x="35" y="128"/>
                  </a:cxn>
                  <a:cxn ang="0">
                    <a:pos x="44" y="128"/>
                  </a:cxn>
                </a:cxnLst>
                <a:rect l="0" t="0" r="r" b="b"/>
                <a:pathLst>
                  <a:path w="166" h="128">
                    <a:moveTo>
                      <a:pt x="140" y="128"/>
                    </a:moveTo>
                    <a:lnTo>
                      <a:pt x="149" y="112"/>
                    </a:lnTo>
                    <a:lnTo>
                      <a:pt x="158" y="96"/>
                    </a:lnTo>
                    <a:lnTo>
                      <a:pt x="166" y="80"/>
                    </a:lnTo>
                    <a:lnTo>
                      <a:pt x="166" y="72"/>
                    </a:lnTo>
                    <a:lnTo>
                      <a:pt x="166" y="64"/>
                    </a:lnTo>
                    <a:lnTo>
                      <a:pt x="166" y="56"/>
                    </a:lnTo>
                    <a:lnTo>
                      <a:pt x="158" y="32"/>
                    </a:lnTo>
                    <a:lnTo>
                      <a:pt x="149" y="24"/>
                    </a:lnTo>
                    <a:lnTo>
                      <a:pt x="140" y="16"/>
                    </a:lnTo>
                    <a:lnTo>
                      <a:pt x="123" y="8"/>
                    </a:lnTo>
                    <a:lnTo>
                      <a:pt x="105" y="0"/>
                    </a:lnTo>
                    <a:lnTo>
                      <a:pt x="96" y="0"/>
                    </a:lnTo>
                    <a:lnTo>
                      <a:pt x="70" y="0"/>
                    </a:lnTo>
                    <a:lnTo>
                      <a:pt x="53" y="0"/>
                    </a:lnTo>
                    <a:lnTo>
                      <a:pt x="35" y="8"/>
                    </a:lnTo>
                    <a:lnTo>
                      <a:pt x="27" y="16"/>
                    </a:lnTo>
                    <a:lnTo>
                      <a:pt x="18" y="24"/>
                    </a:lnTo>
                    <a:lnTo>
                      <a:pt x="9" y="32"/>
                    </a:lnTo>
                    <a:lnTo>
                      <a:pt x="0" y="48"/>
                    </a:lnTo>
                    <a:lnTo>
                      <a:pt x="0" y="56"/>
                    </a:lnTo>
                    <a:lnTo>
                      <a:pt x="0" y="64"/>
                    </a:lnTo>
                    <a:lnTo>
                      <a:pt x="0" y="88"/>
                    </a:lnTo>
                    <a:lnTo>
                      <a:pt x="0" y="96"/>
                    </a:lnTo>
                    <a:lnTo>
                      <a:pt x="9" y="104"/>
                    </a:lnTo>
                    <a:lnTo>
                      <a:pt x="27" y="120"/>
                    </a:lnTo>
                    <a:lnTo>
                      <a:pt x="35" y="128"/>
                    </a:lnTo>
                    <a:lnTo>
                      <a:pt x="44" y="128"/>
                    </a:lnTo>
                  </a:path>
                </a:pathLst>
              </a:custGeom>
              <a:noFill/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373825" name="Group 65"/>
              <p:cNvGrpSpPr>
                <a:grpSpLocks/>
              </p:cNvGrpSpPr>
              <p:nvPr/>
            </p:nvGrpSpPr>
            <p:grpSpPr bwMode="auto">
              <a:xfrm>
                <a:off x="3220" y="696"/>
                <a:ext cx="70" cy="104"/>
                <a:chOff x="3220" y="696"/>
                <a:chExt cx="70" cy="104"/>
              </a:xfrm>
            </p:grpSpPr>
            <p:sp>
              <p:nvSpPr>
                <p:cNvPr id="373826" name="Freeform 66"/>
                <p:cNvSpPr>
                  <a:spLocks/>
                </p:cNvSpPr>
                <p:nvPr/>
              </p:nvSpPr>
              <p:spPr bwMode="auto">
                <a:xfrm>
                  <a:off x="3220" y="696"/>
                  <a:ext cx="70" cy="104"/>
                </a:xfrm>
                <a:custGeom>
                  <a:avLst/>
                  <a:gdLst/>
                  <a:ahLst/>
                  <a:cxnLst>
                    <a:cxn ang="0">
                      <a:pos x="9" y="104"/>
                    </a:cxn>
                    <a:cxn ang="0">
                      <a:pos x="0" y="0"/>
                    </a:cxn>
                    <a:cxn ang="0">
                      <a:pos x="27" y="40"/>
                    </a:cxn>
                    <a:cxn ang="0">
                      <a:pos x="70" y="24"/>
                    </a:cxn>
                    <a:cxn ang="0">
                      <a:pos x="9" y="104"/>
                    </a:cxn>
                  </a:cxnLst>
                  <a:rect l="0" t="0" r="r" b="b"/>
                  <a:pathLst>
                    <a:path w="70" h="104">
                      <a:moveTo>
                        <a:pt x="9" y="104"/>
                      </a:moveTo>
                      <a:lnTo>
                        <a:pt x="0" y="0"/>
                      </a:lnTo>
                      <a:lnTo>
                        <a:pt x="27" y="40"/>
                      </a:lnTo>
                      <a:lnTo>
                        <a:pt x="70" y="24"/>
                      </a:lnTo>
                      <a:lnTo>
                        <a:pt x="9" y="1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73827" name="Line 67"/>
                <p:cNvSpPr>
                  <a:spLocks noChangeShapeType="1"/>
                </p:cNvSpPr>
                <p:nvPr/>
              </p:nvSpPr>
              <p:spPr bwMode="auto">
                <a:xfrm flipV="1">
                  <a:off x="3238" y="736"/>
                  <a:ext cx="8" cy="31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</p:grpSp>
        <p:sp>
          <p:nvSpPr>
            <p:cNvPr id="373828" name="Rectangle 68"/>
            <p:cNvSpPr>
              <a:spLocks noChangeArrowheads="1"/>
            </p:cNvSpPr>
            <p:nvPr/>
          </p:nvSpPr>
          <p:spPr bwMode="auto">
            <a:xfrm>
              <a:off x="3501" y="744"/>
              <a:ext cx="196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Reset</a:t>
              </a:r>
              <a:endParaRPr lang="en-US" b="1">
                <a:latin typeface="Arial" charset="0"/>
              </a:endParaRPr>
            </a:p>
          </p:txBody>
        </p:sp>
        <p:sp>
          <p:nvSpPr>
            <p:cNvPr id="373829" name="Rectangle 69"/>
            <p:cNvSpPr>
              <a:spLocks noChangeArrowheads="1"/>
            </p:cNvSpPr>
            <p:nvPr/>
          </p:nvSpPr>
          <p:spPr bwMode="auto">
            <a:xfrm>
              <a:off x="3295" y="624"/>
              <a:ext cx="46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Reset + Enter</a:t>
              </a:r>
              <a:endParaRPr lang="en-US" b="1">
                <a:latin typeface="Arial" charset="0"/>
              </a:endParaRPr>
            </a:p>
          </p:txBody>
        </p:sp>
        <p:sp>
          <p:nvSpPr>
            <p:cNvPr id="373830" name="Line 70"/>
            <p:cNvSpPr>
              <a:spLocks noChangeShapeType="1"/>
            </p:cNvSpPr>
            <p:nvPr/>
          </p:nvSpPr>
          <p:spPr bwMode="auto">
            <a:xfrm>
              <a:off x="3555" y="618"/>
              <a:ext cx="210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73831" name="Rectangle 71"/>
            <p:cNvSpPr>
              <a:spLocks noChangeArrowheads="1"/>
            </p:cNvSpPr>
            <p:nvPr/>
          </p:nvSpPr>
          <p:spPr bwMode="auto">
            <a:xfrm>
              <a:off x="3286" y="1049"/>
              <a:ext cx="445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Reset • Enter</a:t>
              </a:r>
              <a:endParaRPr lang="en-US" b="1">
                <a:latin typeface="Arial" charset="0"/>
              </a:endParaRPr>
            </a:p>
          </p:txBody>
        </p:sp>
        <p:sp>
          <p:nvSpPr>
            <p:cNvPr id="373832" name="Line 72"/>
            <p:cNvSpPr>
              <a:spLocks noChangeShapeType="1"/>
            </p:cNvSpPr>
            <p:nvPr/>
          </p:nvSpPr>
          <p:spPr bwMode="auto">
            <a:xfrm>
              <a:off x="3266" y="1026"/>
              <a:ext cx="218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73833" name="Rectangle 73"/>
            <p:cNvSpPr>
              <a:spLocks noChangeArrowheads="1"/>
            </p:cNvSpPr>
            <p:nvPr/>
          </p:nvSpPr>
          <p:spPr bwMode="auto">
            <a:xfrm>
              <a:off x="3125" y="865"/>
              <a:ext cx="164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Start</a:t>
              </a:r>
              <a:endParaRPr lang="en-US" b="1">
                <a:latin typeface="Arial" charset="0"/>
              </a:endParaRPr>
            </a:p>
          </p:txBody>
        </p:sp>
        <p:sp>
          <p:nvSpPr>
            <p:cNvPr id="373834" name="Rectangle 74"/>
            <p:cNvSpPr>
              <a:spLocks noChangeArrowheads="1"/>
            </p:cNvSpPr>
            <p:nvPr/>
          </p:nvSpPr>
          <p:spPr bwMode="auto">
            <a:xfrm>
              <a:off x="3090" y="1266"/>
              <a:ext cx="244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Comp0</a:t>
              </a:r>
              <a:endParaRPr lang="en-US" b="1">
                <a:latin typeface="Arial" charset="0"/>
              </a:endParaRPr>
            </a:p>
          </p:txBody>
        </p:sp>
        <p:sp>
          <p:nvSpPr>
            <p:cNvPr id="373835" name="Rectangle 75"/>
            <p:cNvSpPr>
              <a:spLocks noChangeArrowheads="1"/>
            </p:cNvSpPr>
            <p:nvPr/>
          </p:nvSpPr>
          <p:spPr bwMode="auto">
            <a:xfrm>
              <a:off x="2709" y="1386"/>
              <a:ext cx="238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KI = L0</a:t>
              </a:r>
              <a:endParaRPr lang="en-US" b="1">
                <a:latin typeface="Arial" charset="0"/>
              </a:endParaRPr>
            </a:p>
          </p:txBody>
        </p:sp>
        <p:sp>
          <p:nvSpPr>
            <p:cNvPr id="373836" name="Rectangle 76"/>
            <p:cNvSpPr>
              <a:spLocks noChangeArrowheads="1"/>
            </p:cNvSpPr>
            <p:nvPr/>
          </p:nvSpPr>
          <p:spPr bwMode="auto">
            <a:xfrm>
              <a:off x="3496" y="1386"/>
              <a:ext cx="225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KI ° L0</a:t>
              </a:r>
              <a:endParaRPr lang="en-US" b="1">
                <a:latin typeface="Arial" charset="0"/>
              </a:endParaRPr>
            </a:p>
          </p:txBody>
        </p:sp>
        <p:grpSp>
          <p:nvGrpSpPr>
            <p:cNvPr id="373837" name="Group 77"/>
            <p:cNvGrpSpPr>
              <a:grpSpLocks/>
            </p:cNvGrpSpPr>
            <p:nvPr/>
          </p:nvGrpSpPr>
          <p:grpSpPr bwMode="auto">
            <a:xfrm>
              <a:off x="3753" y="1626"/>
              <a:ext cx="139" cy="193"/>
              <a:chOff x="3753" y="1626"/>
              <a:chExt cx="139" cy="193"/>
            </a:xfrm>
          </p:grpSpPr>
          <p:sp>
            <p:nvSpPr>
              <p:cNvPr id="373838" name="Freeform 78"/>
              <p:cNvSpPr>
                <a:spLocks/>
              </p:cNvSpPr>
              <p:nvPr/>
            </p:nvSpPr>
            <p:spPr bwMode="auto">
              <a:xfrm>
                <a:off x="3753" y="1626"/>
                <a:ext cx="139" cy="161"/>
              </a:xfrm>
              <a:custGeom>
                <a:avLst/>
                <a:gdLst/>
                <a:ahLst/>
                <a:cxnLst>
                  <a:cxn ang="0">
                    <a:pos x="0" y="136"/>
                  </a:cxn>
                  <a:cxn ang="0">
                    <a:pos x="17" y="144"/>
                  </a:cxn>
                  <a:cxn ang="0">
                    <a:pos x="35" y="152"/>
                  </a:cxn>
                  <a:cxn ang="0">
                    <a:pos x="52" y="161"/>
                  </a:cxn>
                  <a:cxn ang="0">
                    <a:pos x="61" y="161"/>
                  </a:cxn>
                  <a:cxn ang="0">
                    <a:pos x="70" y="161"/>
                  </a:cxn>
                  <a:cxn ang="0">
                    <a:pos x="78" y="161"/>
                  </a:cxn>
                  <a:cxn ang="0">
                    <a:pos x="104" y="152"/>
                  </a:cxn>
                  <a:cxn ang="0">
                    <a:pos x="113" y="144"/>
                  </a:cxn>
                  <a:cxn ang="0">
                    <a:pos x="122" y="136"/>
                  </a:cxn>
                  <a:cxn ang="0">
                    <a:pos x="139" y="112"/>
                  </a:cxn>
                  <a:cxn ang="0">
                    <a:pos x="139" y="104"/>
                  </a:cxn>
                  <a:cxn ang="0">
                    <a:pos x="139" y="88"/>
                  </a:cxn>
                  <a:cxn ang="0">
                    <a:pos x="139" y="64"/>
                  </a:cxn>
                  <a:cxn ang="0">
                    <a:pos x="139" y="56"/>
                  </a:cxn>
                  <a:cxn ang="0">
                    <a:pos x="139" y="48"/>
                  </a:cxn>
                  <a:cxn ang="0">
                    <a:pos x="122" y="24"/>
                  </a:cxn>
                  <a:cxn ang="0">
                    <a:pos x="113" y="16"/>
                  </a:cxn>
                  <a:cxn ang="0">
                    <a:pos x="104" y="8"/>
                  </a:cxn>
                  <a:cxn ang="0">
                    <a:pos x="87" y="0"/>
                  </a:cxn>
                  <a:cxn ang="0">
                    <a:pos x="78" y="0"/>
                  </a:cxn>
                  <a:cxn ang="0">
                    <a:pos x="70" y="0"/>
                  </a:cxn>
                  <a:cxn ang="0">
                    <a:pos x="43" y="8"/>
                  </a:cxn>
                  <a:cxn ang="0">
                    <a:pos x="35" y="8"/>
                  </a:cxn>
                  <a:cxn ang="0">
                    <a:pos x="26" y="16"/>
                  </a:cxn>
                  <a:cxn ang="0">
                    <a:pos x="8" y="32"/>
                  </a:cxn>
                  <a:cxn ang="0">
                    <a:pos x="0" y="40"/>
                  </a:cxn>
                </a:cxnLst>
                <a:rect l="0" t="0" r="r" b="b"/>
                <a:pathLst>
                  <a:path w="139" h="161">
                    <a:moveTo>
                      <a:pt x="0" y="136"/>
                    </a:moveTo>
                    <a:lnTo>
                      <a:pt x="17" y="144"/>
                    </a:lnTo>
                    <a:lnTo>
                      <a:pt x="35" y="152"/>
                    </a:lnTo>
                    <a:lnTo>
                      <a:pt x="52" y="161"/>
                    </a:lnTo>
                    <a:lnTo>
                      <a:pt x="61" y="161"/>
                    </a:lnTo>
                    <a:lnTo>
                      <a:pt x="70" y="161"/>
                    </a:lnTo>
                    <a:lnTo>
                      <a:pt x="78" y="161"/>
                    </a:lnTo>
                    <a:lnTo>
                      <a:pt x="104" y="152"/>
                    </a:lnTo>
                    <a:lnTo>
                      <a:pt x="113" y="144"/>
                    </a:lnTo>
                    <a:lnTo>
                      <a:pt x="122" y="136"/>
                    </a:lnTo>
                    <a:lnTo>
                      <a:pt x="139" y="112"/>
                    </a:lnTo>
                    <a:lnTo>
                      <a:pt x="139" y="104"/>
                    </a:lnTo>
                    <a:lnTo>
                      <a:pt x="139" y="88"/>
                    </a:lnTo>
                    <a:lnTo>
                      <a:pt x="139" y="64"/>
                    </a:lnTo>
                    <a:lnTo>
                      <a:pt x="139" y="56"/>
                    </a:lnTo>
                    <a:lnTo>
                      <a:pt x="139" y="48"/>
                    </a:lnTo>
                    <a:lnTo>
                      <a:pt x="122" y="24"/>
                    </a:lnTo>
                    <a:lnTo>
                      <a:pt x="113" y="16"/>
                    </a:lnTo>
                    <a:lnTo>
                      <a:pt x="104" y="8"/>
                    </a:lnTo>
                    <a:lnTo>
                      <a:pt x="87" y="0"/>
                    </a:lnTo>
                    <a:lnTo>
                      <a:pt x="78" y="0"/>
                    </a:lnTo>
                    <a:lnTo>
                      <a:pt x="70" y="0"/>
                    </a:lnTo>
                    <a:lnTo>
                      <a:pt x="43" y="8"/>
                    </a:lnTo>
                    <a:lnTo>
                      <a:pt x="35" y="8"/>
                    </a:lnTo>
                    <a:lnTo>
                      <a:pt x="26" y="16"/>
                    </a:lnTo>
                    <a:lnTo>
                      <a:pt x="8" y="32"/>
                    </a:lnTo>
                    <a:lnTo>
                      <a:pt x="0" y="40"/>
                    </a:lnTo>
                  </a:path>
                </a:pathLst>
              </a:custGeom>
              <a:noFill/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373839" name="Group 79"/>
              <p:cNvGrpSpPr>
                <a:grpSpLocks/>
              </p:cNvGrpSpPr>
              <p:nvPr/>
            </p:nvGrpSpPr>
            <p:grpSpPr bwMode="auto">
              <a:xfrm>
                <a:off x="3753" y="1754"/>
                <a:ext cx="104" cy="65"/>
                <a:chOff x="3753" y="1754"/>
                <a:chExt cx="104" cy="65"/>
              </a:xfrm>
            </p:grpSpPr>
            <p:sp>
              <p:nvSpPr>
                <p:cNvPr id="373840" name="Freeform 80"/>
                <p:cNvSpPr>
                  <a:spLocks/>
                </p:cNvSpPr>
                <p:nvPr/>
              </p:nvSpPr>
              <p:spPr bwMode="auto">
                <a:xfrm>
                  <a:off x="3753" y="1754"/>
                  <a:ext cx="104" cy="65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104" y="0"/>
                    </a:cxn>
                    <a:cxn ang="0">
                      <a:pos x="70" y="24"/>
                    </a:cxn>
                    <a:cxn ang="0">
                      <a:pos x="87" y="65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w="104" h="65">
                      <a:moveTo>
                        <a:pt x="0" y="8"/>
                      </a:moveTo>
                      <a:lnTo>
                        <a:pt x="104" y="0"/>
                      </a:lnTo>
                      <a:lnTo>
                        <a:pt x="70" y="24"/>
                      </a:lnTo>
                      <a:lnTo>
                        <a:pt x="87" y="65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73841" name="Line 81"/>
                <p:cNvSpPr>
                  <a:spLocks noChangeShapeType="1"/>
                </p:cNvSpPr>
                <p:nvPr/>
              </p:nvSpPr>
              <p:spPr bwMode="auto">
                <a:xfrm>
                  <a:off x="3788" y="1770"/>
                  <a:ext cx="35" cy="8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</p:grpSp>
        <p:sp>
          <p:nvSpPr>
            <p:cNvPr id="373842" name="Rectangle 82"/>
            <p:cNvSpPr>
              <a:spLocks noChangeArrowheads="1"/>
            </p:cNvSpPr>
            <p:nvPr/>
          </p:nvSpPr>
          <p:spPr bwMode="auto">
            <a:xfrm>
              <a:off x="3905" y="1562"/>
              <a:ext cx="184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Enter</a:t>
              </a:r>
              <a:endParaRPr lang="en-US" b="1">
                <a:latin typeface="Arial" charset="0"/>
              </a:endParaRPr>
            </a:p>
          </p:txBody>
        </p:sp>
        <p:sp>
          <p:nvSpPr>
            <p:cNvPr id="373843" name="Line 83"/>
            <p:cNvSpPr>
              <a:spLocks noChangeShapeType="1"/>
            </p:cNvSpPr>
            <p:nvPr/>
          </p:nvSpPr>
          <p:spPr bwMode="auto">
            <a:xfrm>
              <a:off x="3895" y="1548"/>
              <a:ext cx="210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73844" name="Rectangle 84"/>
            <p:cNvSpPr>
              <a:spLocks noChangeArrowheads="1"/>
            </p:cNvSpPr>
            <p:nvPr/>
          </p:nvSpPr>
          <p:spPr bwMode="auto">
            <a:xfrm>
              <a:off x="3713" y="1859"/>
              <a:ext cx="184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Enter</a:t>
              </a:r>
              <a:endParaRPr lang="en-US" b="1">
                <a:latin typeface="Arial" charset="0"/>
              </a:endParaRPr>
            </a:p>
          </p:txBody>
        </p:sp>
        <p:grpSp>
          <p:nvGrpSpPr>
            <p:cNvPr id="373845" name="Group 85"/>
            <p:cNvGrpSpPr>
              <a:grpSpLocks/>
            </p:cNvGrpSpPr>
            <p:nvPr/>
          </p:nvGrpSpPr>
          <p:grpSpPr bwMode="auto">
            <a:xfrm>
              <a:off x="2470" y="1610"/>
              <a:ext cx="139" cy="193"/>
              <a:chOff x="2470" y="1610"/>
              <a:chExt cx="139" cy="193"/>
            </a:xfrm>
          </p:grpSpPr>
          <p:sp>
            <p:nvSpPr>
              <p:cNvPr id="373846" name="Freeform 86"/>
              <p:cNvSpPr>
                <a:spLocks/>
              </p:cNvSpPr>
              <p:nvPr/>
            </p:nvSpPr>
            <p:spPr bwMode="auto">
              <a:xfrm>
                <a:off x="2470" y="1642"/>
                <a:ext cx="139" cy="161"/>
              </a:xfrm>
              <a:custGeom>
                <a:avLst/>
                <a:gdLst/>
                <a:ahLst/>
                <a:cxnLst>
                  <a:cxn ang="0">
                    <a:pos x="139" y="24"/>
                  </a:cxn>
                  <a:cxn ang="0">
                    <a:pos x="122" y="16"/>
                  </a:cxn>
                  <a:cxn ang="0">
                    <a:pos x="105" y="8"/>
                  </a:cxn>
                  <a:cxn ang="0">
                    <a:pos x="87" y="0"/>
                  </a:cxn>
                  <a:cxn ang="0">
                    <a:pos x="78" y="0"/>
                  </a:cxn>
                  <a:cxn ang="0">
                    <a:pos x="70" y="0"/>
                  </a:cxn>
                  <a:cxn ang="0">
                    <a:pos x="61" y="0"/>
                  </a:cxn>
                  <a:cxn ang="0">
                    <a:pos x="35" y="8"/>
                  </a:cxn>
                  <a:cxn ang="0">
                    <a:pos x="26" y="16"/>
                  </a:cxn>
                  <a:cxn ang="0">
                    <a:pos x="17" y="24"/>
                  </a:cxn>
                  <a:cxn ang="0">
                    <a:pos x="9" y="40"/>
                  </a:cxn>
                  <a:cxn ang="0">
                    <a:pos x="0" y="56"/>
                  </a:cxn>
                  <a:cxn ang="0">
                    <a:pos x="0" y="64"/>
                  </a:cxn>
                  <a:cxn ang="0">
                    <a:pos x="0" y="88"/>
                  </a:cxn>
                  <a:cxn ang="0">
                    <a:pos x="0" y="104"/>
                  </a:cxn>
                  <a:cxn ang="0">
                    <a:pos x="9" y="120"/>
                  </a:cxn>
                  <a:cxn ang="0">
                    <a:pos x="17" y="136"/>
                  </a:cxn>
                  <a:cxn ang="0">
                    <a:pos x="26" y="145"/>
                  </a:cxn>
                  <a:cxn ang="0">
                    <a:pos x="35" y="153"/>
                  </a:cxn>
                  <a:cxn ang="0">
                    <a:pos x="52" y="161"/>
                  </a:cxn>
                  <a:cxn ang="0">
                    <a:pos x="61" y="161"/>
                  </a:cxn>
                  <a:cxn ang="0">
                    <a:pos x="70" y="161"/>
                  </a:cxn>
                  <a:cxn ang="0">
                    <a:pos x="87" y="161"/>
                  </a:cxn>
                  <a:cxn ang="0">
                    <a:pos x="96" y="153"/>
                  </a:cxn>
                  <a:cxn ang="0">
                    <a:pos x="105" y="145"/>
                  </a:cxn>
                  <a:cxn ang="0">
                    <a:pos x="113" y="136"/>
                  </a:cxn>
                  <a:cxn ang="0">
                    <a:pos x="131" y="120"/>
                  </a:cxn>
                  <a:cxn ang="0">
                    <a:pos x="139" y="112"/>
                  </a:cxn>
                </a:cxnLst>
                <a:rect l="0" t="0" r="r" b="b"/>
                <a:pathLst>
                  <a:path w="139" h="161">
                    <a:moveTo>
                      <a:pt x="139" y="24"/>
                    </a:moveTo>
                    <a:lnTo>
                      <a:pt x="122" y="16"/>
                    </a:lnTo>
                    <a:lnTo>
                      <a:pt x="105" y="8"/>
                    </a:lnTo>
                    <a:lnTo>
                      <a:pt x="87" y="0"/>
                    </a:lnTo>
                    <a:lnTo>
                      <a:pt x="78" y="0"/>
                    </a:lnTo>
                    <a:lnTo>
                      <a:pt x="70" y="0"/>
                    </a:lnTo>
                    <a:lnTo>
                      <a:pt x="61" y="0"/>
                    </a:lnTo>
                    <a:lnTo>
                      <a:pt x="35" y="8"/>
                    </a:lnTo>
                    <a:lnTo>
                      <a:pt x="26" y="16"/>
                    </a:lnTo>
                    <a:lnTo>
                      <a:pt x="17" y="24"/>
                    </a:lnTo>
                    <a:lnTo>
                      <a:pt x="9" y="40"/>
                    </a:lnTo>
                    <a:lnTo>
                      <a:pt x="0" y="56"/>
                    </a:lnTo>
                    <a:lnTo>
                      <a:pt x="0" y="64"/>
                    </a:lnTo>
                    <a:lnTo>
                      <a:pt x="0" y="88"/>
                    </a:lnTo>
                    <a:lnTo>
                      <a:pt x="0" y="104"/>
                    </a:lnTo>
                    <a:lnTo>
                      <a:pt x="9" y="120"/>
                    </a:lnTo>
                    <a:lnTo>
                      <a:pt x="17" y="136"/>
                    </a:lnTo>
                    <a:lnTo>
                      <a:pt x="26" y="145"/>
                    </a:lnTo>
                    <a:lnTo>
                      <a:pt x="35" y="153"/>
                    </a:lnTo>
                    <a:lnTo>
                      <a:pt x="52" y="161"/>
                    </a:lnTo>
                    <a:lnTo>
                      <a:pt x="61" y="161"/>
                    </a:lnTo>
                    <a:lnTo>
                      <a:pt x="70" y="161"/>
                    </a:lnTo>
                    <a:lnTo>
                      <a:pt x="87" y="161"/>
                    </a:lnTo>
                    <a:lnTo>
                      <a:pt x="96" y="153"/>
                    </a:lnTo>
                    <a:lnTo>
                      <a:pt x="105" y="145"/>
                    </a:lnTo>
                    <a:lnTo>
                      <a:pt x="113" y="136"/>
                    </a:lnTo>
                    <a:lnTo>
                      <a:pt x="131" y="120"/>
                    </a:lnTo>
                    <a:lnTo>
                      <a:pt x="139" y="112"/>
                    </a:lnTo>
                  </a:path>
                </a:pathLst>
              </a:custGeom>
              <a:noFill/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373847" name="Group 87"/>
              <p:cNvGrpSpPr>
                <a:grpSpLocks/>
              </p:cNvGrpSpPr>
              <p:nvPr/>
            </p:nvGrpSpPr>
            <p:grpSpPr bwMode="auto">
              <a:xfrm>
                <a:off x="2496" y="1610"/>
                <a:ext cx="113" cy="64"/>
                <a:chOff x="2496" y="1610"/>
                <a:chExt cx="113" cy="64"/>
              </a:xfrm>
            </p:grpSpPr>
            <p:sp>
              <p:nvSpPr>
                <p:cNvPr id="373848" name="Freeform 88"/>
                <p:cNvSpPr>
                  <a:spLocks/>
                </p:cNvSpPr>
                <p:nvPr/>
              </p:nvSpPr>
              <p:spPr bwMode="auto">
                <a:xfrm>
                  <a:off x="2496" y="1610"/>
                  <a:ext cx="113" cy="64"/>
                </a:xfrm>
                <a:custGeom>
                  <a:avLst/>
                  <a:gdLst/>
                  <a:ahLst/>
                  <a:cxnLst>
                    <a:cxn ang="0">
                      <a:pos x="113" y="56"/>
                    </a:cxn>
                    <a:cxn ang="0">
                      <a:pos x="0" y="64"/>
                    </a:cxn>
                    <a:cxn ang="0">
                      <a:pos x="44" y="40"/>
                    </a:cxn>
                    <a:cxn ang="0">
                      <a:pos x="17" y="0"/>
                    </a:cxn>
                    <a:cxn ang="0">
                      <a:pos x="113" y="56"/>
                    </a:cxn>
                  </a:cxnLst>
                  <a:rect l="0" t="0" r="r" b="b"/>
                  <a:pathLst>
                    <a:path w="113" h="64">
                      <a:moveTo>
                        <a:pt x="113" y="56"/>
                      </a:moveTo>
                      <a:lnTo>
                        <a:pt x="0" y="64"/>
                      </a:lnTo>
                      <a:lnTo>
                        <a:pt x="44" y="40"/>
                      </a:lnTo>
                      <a:lnTo>
                        <a:pt x="17" y="0"/>
                      </a:lnTo>
                      <a:lnTo>
                        <a:pt x="113" y="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73849" name="Line 89"/>
                <p:cNvSpPr>
                  <a:spLocks noChangeShapeType="1"/>
                </p:cNvSpPr>
                <p:nvPr/>
              </p:nvSpPr>
              <p:spPr bwMode="auto">
                <a:xfrm flipH="1" flipV="1">
                  <a:off x="2540" y="1652"/>
                  <a:ext cx="23" cy="6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</p:grpSp>
        <p:sp>
          <p:nvSpPr>
            <p:cNvPr id="373850" name="Rectangle 90"/>
            <p:cNvSpPr>
              <a:spLocks noChangeArrowheads="1"/>
            </p:cNvSpPr>
            <p:nvPr/>
          </p:nvSpPr>
          <p:spPr bwMode="auto">
            <a:xfrm>
              <a:off x="2334" y="1570"/>
              <a:ext cx="184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Enter</a:t>
              </a:r>
              <a:endParaRPr lang="en-US" b="1">
                <a:latin typeface="Arial" charset="0"/>
              </a:endParaRPr>
            </a:p>
          </p:txBody>
        </p:sp>
        <p:sp>
          <p:nvSpPr>
            <p:cNvPr id="373851" name="Line 91"/>
            <p:cNvSpPr>
              <a:spLocks noChangeShapeType="1"/>
            </p:cNvSpPr>
            <p:nvPr/>
          </p:nvSpPr>
          <p:spPr bwMode="auto">
            <a:xfrm>
              <a:off x="2313" y="1548"/>
              <a:ext cx="210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73852" name="Rectangle 92"/>
            <p:cNvSpPr>
              <a:spLocks noChangeArrowheads="1"/>
            </p:cNvSpPr>
            <p:nvPr/>
          </p:nvSpPr>
          <p:spPr bwMode="auto">
            <a:xfrm>
              <a:off x="2526" y="1851"/>
              <a:ext cx="184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Enter</a:t>
              </a:r>
              <a:endParaRPr lang="en-US" b="1">
                <a:latin typeface="Arial" charset="0"/>
              </a:endParaRPr>
            </a:p>
          </p:txBody>
        </p:sp>
        <p:sp>
          <p:nvSpPr>
            <p:cNvPr id="373853" name="Rectangle 93"/>
            <p:cNvSpPr>
              <a:spLocks noChangeArrowheads="1"/>
            </p:cNvSpPr>
            <p:nvPr/>
          </p:nvSpPr>
          <p:spPr bwMode="auto">
            <a:xfrm>
              <a:off x="2684" y="1666"/>
              <a:ext cx="164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Idle0</a:t>
              </a:r>
              <a:endParaRPr lang="en-US" b="1">
                <a:latin typeface="Arial" charset="0"/>
              </a:endParaRPr>
            </a:p>
          </p:txBody>
        </p:sp>
        <p:sp>
          <p:nvSpPr>
            <p:cNvPr id="373854" name="Rectangle 94"/>
            <p:cNvSpPr>
              <a:spLocks noChangeArrowheads="1"/>
            </p:cNvSpPr>
            <p:nvPr/>
          </p:nvSpPr>
          <p:spPr bwMode="auto">
            <a:xfrm>
              <a:off x="3557" y="1666"/>
              <a:ext cx="18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Idle0'</a:t>
              </a:r>
              <a:endParaRPr lang="en-US" b="1">
                <a:latin typeface="Arial" charset="0"/>
              </a:endParaRPr>
            </a:p>
          </p:txBody>
        </p:sp>
        <p:sp>
          <p:nvSpPr>
            <p:cNvPr id="373855" name="Rectangle 95"/>
            <p:cNvSpPr>
              <a:spLocks noChangeArrowheads="1"/>
            </p:cNvSpPr>
            <p:nvPr/>
          </p:nvSpPr>
          <p:spPr bwMode="auto">
            <a:xfrm>
              <a:off x="2644" y="2059"/>
              <a:ext cx="244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Comp1</a:t>
              </a:r>
              <a:endParaRPr lang="en-US" b="1">
                <a:latin typeface="Arial" charset="0"/>
              </a:endParaRPr>
            </a:p>
          </p:txBody>
        </p:sp>
        <p:sp>
          <p:nvSpPr>
            <p:cNvPr id="373856" name="Rectangle 96"/>
            <p:cNvSpPr>
              <a:spLocks noChangeArrowheads="1"/>
            </p:cNvSpPr>
            <p:nvPr/>
          </p:nvSpPr>
          <p:spPr bwMode="auto">
            <a:xfrm>
              <a:off x="3536" y="2067"/>
              <a:ext cx="216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Error1</a:t>
              </a:r>
              <a:endParaRPr lang="en-US" b="1">
                <a:latin typeface="Arial" charset="0"/>
              </a:endParaRPr>
            </a:p>
          </p:txBody>
        </p:sp>
        <p:sp>
          <p:nvSpPr>
            <p:cNvPr id="373857" name="Rectangle 97"/>
            <p:cNvSpPr>
              <a:spLocks noChangeArrowheads="1"/>
            </p:cNvSpPr>
            <p:nvPr/>
          </p:nvSpPr>
          <p:spPr bwMode="auto">
            <a:xfrm>
              <a:off x="3095" y="2204"/>
              <a:ext cx="225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KI ° L1</a:t>
              </a:r>
              <a:endParaRPr lang="en-US" b="1">
                <a:latin typeface="Arial" charset="0"/>
              </a:endParaRPr>
            </a:p>
          </p:txBody>
        </p:sp>
        <p:sp>
          <p:nvSpPr>
            <p:cNvPr id="373858" name="Rectangle 98"/>
            <p:cNvSpPr>
              <a:spLocks noChangeArrowheads="1"/>
            </p:cNvSpPr>
            <p:nvPr/>
          </p:nvSpPr>
          <p:spPr bwMode="auto">
            <a:xfrm>
              <a:off x="2482" y="2244"/>
              <a:ext cx="238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KI = L1</a:t>
              </a:r>
              <a:endParaRPr lang="en-US" b="1">
                <a:latin typeface="Arial" charset="0"/>
              </a:endParaRPr>
            </a:p>
          </p:txBody>
        </p:sp>
        <p:sp>
          <p:nvSpPr>
            <p:cNvPr id="373859" name="Rectangle 99"/>
            <p:cNvSpPr>
              <a:spLocks noChangeArrowheads="1"/>
            </p:cNvSpPr>
            <p:nvPr/>
          </p:nvSpPr>
          <p:spPr bwMode="auto">
            <a:xfrm>
              <a:off x="3757" y="2316"/>
              <a:ext cx="184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Enter</a:t>
              </a:r>
              <a:endParaRPr lang="en-US" b="1">
                <a:latin typeface="Arial" charset="0"/>
              </a:endParaRPr>
            </a:p>
          </p:txBody>
        </p:sp>
        <p:sp>
          <p:nvSpPr>
            <p:cNvPr id="373860" name="Line 100"/>
            <p:cNvSpPr>
              <a:spLocks noChangeShapeType="1"/>
            </p:cNvSpPr>
            <p:nvPr/>
          </p:nvSpPr>
          <p:spPr bwMode="auto">
            <a:xfrm>
              <a:off x="3737" y="2296"/>
              <a:ext cx="209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73861" name="Rectangle 101"/>
            <p:cNvSpPr>
              <a:spLocks noChangeArrowheads="1"/>
            </p:cNvSpPr>
            <p:nvPr/>
          </p:nvSpPr>
          <p:spPr bwMode="auto">
            <a:xfrm>
              <a:off x="2308" y="2372"/>
              <a:ext cx="184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Enter</a:t>
              </a:r>
              <a:endParaRPr lang="en-US" b="1">
                <a:latin typeface="Arial" charset="0"/>
              </a:endParaRPr>
            </a:p>
          </p:txBody>
        </p:sp>
        <p:sp>
          <p:nvSpPr>
            <p:cNvPr id="373862" name="Line 102"/>
            <p:cNvSpPr>
              <a:spLocks noChangeShapeType="1"/>
            </p:cNvSpPr>
            <p:nvPr/>
          </p:nvSpPr>
          <p:spPr bwMode="auto">
            <a:xfrm>
              <a:off x="2284" y="2341"/>
              <a:ext cx="210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73863" name="Rectangle 103"/>
            <p:cNvSpPr>
              <a:spLocks noChangeArrowheads="1"/>
            </p:cNvSpPr>
            <p:nvPr/>
          </p:nvSpPr>
          <p:spPr bwMode="auto">
            <a:xfrm>
              <a:off x="3704" y="2637"/>
              <a:ext cx="184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Enter</a:t>
              </a:r>
              <a:endParaRPr lang="en-US" b="1">
                <a:latin typeface="Arial" charset="0"/>
              </a:endParaRPr>
            </a:p>
          </p:txBody>
        </p:sp>
        <p:sp>
          <p:nvSpPr>
            <p:cNvPr id="373864" name="Rectangle 104"/>
            <p:cNvSpPr>
              <a:spLocks noChangeArrowheads="1"/>
            </p:cNvSpPr>
            <p:nvPr/>
          </p:nvSpPr>
          <p:spPr bwMode="auto">
            <a:xfrm>
              <a:off x="2535" y="2661"/>
              <a:ext cx="184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Enter</a:t>
              </a:r>
              <a:endParaRPr lang="en-US" b="1">
                <a:latin typeface="Arial" charset="0"/>
              </a:endParaRPr>
            </a:p>
          </p:txBody>
        </p:sp>
        <p:grpSp>
          <p:nvGrpSpPr>
            <p:cNvPr id="373865" name="Group 105"/>
            <p:cNvGrpSpPr>
              <a:grpSpLocks/>
            </p:cNvGrpSpPr>
            <p:nvPr/>
          </p:nvGrpSpPr>
          <p:grpSpPr bwMode="auto">
            <a:xfrm>
              <a:off x="3735" y="2420"/>
              <a:ext cx="140" cy="184"/>
              <a:chOff x="3735" y="2420"/>
              <a:chExt cx="140" cy="184"/>
            </a:xfrm>
          </p:grpSpPr>
          <p:sp>
            <p:nvSpPr>
              <p:cNvPr id="373866" name="Freeform 106"/>
              <p:cNvSpPr>
                <a:spLocks/>
              </p:cNvSpPr>
              <p:nvPr/>
            </p:nvSpPr>
            <p:spPr bwMode="auto">
              <a:xfrm>
                <a:off x="3735" y="2420"/>
                <a:ext cx="140" cy="152"/>
              </a:xfrm>
              <a:custGeom>
                <a:avLst/>
                <a:gdLst/>
                <a:ahLst/>
                <a:cxnLst>
                  <a:cxn ang="0">
                    <a:pos x="0" y="128"/>
                  </a:cxn>
                  <a:cxn ang="0">
                    <a:pos x="18" y="136"/>
                  </a:cxn>
                  <a:cxn ang="0">
                    <a:pos x="35" y="144"/>
                  </a:cxn>
                  <a:cxn ang="0">
                    <a:pos x="53" y="152"/>
                  </a:cxn>
                  <a:cxn ang="0">
                    <a:pos x="61" y="152"/>
                  </a:cxn>
                  <a:cxn ang="0">
                    <a:pos x="70" y="152"/>
                  </a:cxn>
                  <a:cxn ang="0">
                    <a:pos x="88" y="152"/>
                  </a:cxn>
                  <a:cxn ang="0">
                    <a:pos x="105" y="144"/>
                  </a:cxn>
                  <a:cxn ang="0">
                    <a:pos x="114" y="136"/>
                  </a:cxn>
                  <a:cxn ang="0">
                    <a:pos x="122" y="128"/>
                  </a:cxn>
                  <a:cxn ang="0">
                    <a:pos x="140" y="104"/>
                  </a:cxn>
                  <a:cxn ang="0">
                    <a:pos x="140" y="96"/>
                  </a:cxn>
                  <a:cxn ang="0">
                    <a:pos x="140" y="88"/>
                  </a:cxn>
                  <a:cxn ang="0">
                    <a:pos x="140" y="64"/>
                  </a:cxn>
                  <a:cxn ang="0">
                    <a:pos x="140" y="48"/>
                  </a:cxn>
                  <a:cxn ang="0">
                    <a:pos x="140" y="40"/>
                  </a:cxn>
                  <a:cxn ang="0">
                    <a:pos x="122" y="24"/>
                  </a:cxn>
                  <a:cxn ang="0">
                    <a:pos x="114" y="16"/>
                  </a:cxn>
                  <a:cxn ang="0">
                    <a:pos x="105" y="8"/>
                  </a:cxn>
                  <a:cxn ang="0">
                    <a:pos x="88" y="0"/>
                  </a:cxn>
                  <a:cxn ang="0">
                    <a:pos x="79" y="0"/>
                  </a:cxn>
                  <a:cxn ang="0">
                    <a:pos x="70" y="0"/>
                  </a:cxn>
                  <a:cxn ang="0">
                    <a:pos x="44" y="0"/>
                  </a:cxn>
                  <a:cxn ang="0">
                    <a:pos x="35" y="0"/>
                  </a:cxn>
                  <a:cxn ang="0">
                    <a:pos x="26" y="8"/>
                  </a:cxn>
                  <a:cxn ang="0">
                    <a:pos x="18" y="16"/>
                  </a:cxn>
                  <a:cxn ang="0">
                    <a:pos x="9" y="32"/>
                  </a:cxn>
                  <a:cxn ang="0">
                    <a:pos x="0" y="40"/>
                  </a:cxn>
                </a:cxnLst>
                <a:rect l="0" t="0" r="r" b="b"/>
                <a:pathLst>
                  <a:path w="140" h="152">
                    <a:moveTo>
                      <a:pt x="0" y="128"/>
                    </a:moveTo>
                    <a:lnTo>
                      <a:pt x="18" y="136"/>
                    </a:lnTo>
                    <a:lnTo>
                      <a:pt x="35" y="144"/>
                    </a:lnTo>
                    <a:lnTo>
                      <a:pt x="53" y="152"/>
                    </a:lnTo>
                    <a:lnTo>
                      <a:pt x="61" y="152"/>
                    </a:lnTo>
                    <a:lnTo>
                      <a:pt x="70" y="152"/>
                    </a:lnTo>
                    <a:lnTo>
                      <a:pt x="88" y="152"/>
                    </a:lnTo>
                    <a:lnTo>
                      <a:pt x="105" y="144"/>
                    </a:lnTo>
                    <a:lnTo>
                      <a:pt x="114" y="136"/>
                    </a:lnTo>
                    <a:lnTo>
                      <a:pt x="122" y="128"/>
                    </a:lnTo>
                    <a:lnTo>
                      <a:pt x="140" y="104"/>
                    </a:lnTo>
                    <a:lnTo>
                      <a:pt x="140" y="96"/>
                    </a:lnTo>
                    <a:lnTo>
                      <a:pt x="140" y="88"/>
                    </a:lnTo>
                    <a:lnTo>
                      <a:pt x="140" y="64"/>
                    </a:lnTo>
                    <a:lnTo>
                      <a:pt x="140" y="48"/>
                    </a:lnTo>
                    <a:lnTo>
                      <a:pt x="140" y="40"/>
                    </a:lnTo>
                    <a:lnTo>
                      <a:pt x="122" y="24"/>
                    </a:lnTo>
                    <a:lnTo>
                      <a:pt x="114" y="16"/>
                    </a:lnTo>
                    <a:lnTo>
                      <a:pt x="105" y="8"/>
                    </a:lnTo>
                    <a:lnTo>
                      <a:pt x="88" y="0"/>
                    </a:lnTo>
                    <a:lnTo>
                      <a:pt x="79" y="0"/>
                    </a:lnTo>
                    <a:lnTo>
                      <a:pt x="70" y="0"/>
                    </a:lnTo>
                    <a:lnTo>
                      <a:pt x="44" y="0"/>
                    </a:lnTo>
                    <a:lnTo>
                      <a:pt x="35" y="0"/>
                    </a:lnTo>
                    <a:lnTo>
                      <a:pt x="26" y="8"/>
                    </a:lnTo>
                    <a:lnTo>
                      <a:pt x="18" y="16"/>
                    </a:lnTo>
                    <a:lnTo>
                      <a:pt x="9" y="32"/>
                    </a:lnTo>
                    <a:lnTo>
                      <a:pt x="0" y="40"/>
                    </a:lnTo>
                  </a:path>
                </a:pathLst>
              </a:custGeom>
              <a:noFill/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373867" name="Group 107"/>
              <p:cNvGrpSpPr>
                <a:grpSpLocks/>
              </p:cNvGrpSpPr>
              <p:nvPr/>
            </p:nvGrpSpPr>
            <p:grpSpPr bwMode="auto">
              <a:xfrm>
                <a:off x="3735" y="2540"/>
                <a:ext cx="105" cy="64"/>
                <a:chOff x="3735" y="2540"/>
                <a:chExt cx="105" cy="64"/>
              </a:xfrm>
            </p:grpSpPr>
            <p:sp>
              <p:nvSpPr>
                <p:cNvPr id="373868" name="Freeform 108"/>
                <p:cNvSpPr>
                  <a:spLocks/>
                </p:cNvSpPr>
                <p:nvPr/>
              </p:nvSpPr>
              <p:spPr bwMode="auto">
                <a:xfrm>
                  <a:off x="3735" y="2540"/>
                  <a:ext cx="105" cy="64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105" y="0"/>
                    </a:cxn>
                    <a:cxn ang="0">
                      <a:pos x="70" y="24"/>
                    </a:cxn>
                    <a:cxn ang="0">
                      <a:pos x="88" y="64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w="105" h="64">
                      <a:moveTo>
                        <a:pt x="0" y="8"/>
                      </a:moveTo>
                      <a:lnTo>
                        <a:pt x="105" y="0"/>
                      </a:lnTo>
                      <a:lnTo>
                        <a:pt x="70" y="24"/>
                      </a:lnTo>
                      <a:lnTo>
                        <a:pt x="88" y="64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73869" name="Line 109"/>
                <p:cNvSpPr>
                  <a:spLocks noChangeShapeType="1"/>
                </p:cNvSpPr>
                <p:nvPr/>
              </p:nvSpPr>
              <p:spPr bwMode="auto">
                <a:xfrm>
                  <a:off x="3770" y="2556"/>
                  <a:ext cx="35" cy="8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</p:grpSp>
        <p:grpSp>
          <p:nvGrpSpPr>
            <p:cNvPr id="373870" name="Group 110"/>
            <p:cNvGrpSpPr>
              <a:grpSpLocks/>
            </p:cNvGrpSpPr>
            <p:nvPr/>
          </p:nvGrpSpPr>
          <p:grpSpPr bwMode="auto">
            <a:xfrm>
              <a:off x="2470" y="2396"/>
              <a:ext cx="148" cy="184"/>
              <a:chOff x="2470" y="2396"/>
              <a:chExt cx="148" cy="184"/>
            </a:xfrm>
          </p:grpSpPr>
          <p:sp>
            <p:nvSpPr>
              <p:cNvPr id="373871" name="Freeform 111"/>
              <p:cNvSpPr>
                <a:spLocks/>
              </p:cNvSpPr>
              <p:nvPr/>
            </p:nvSpPr>
            <p:spPr bwMode="auto">
              <a:xfrm>
                <a:off x="2470" y="2428"/>
                <a:ext cx="148" cy="152"/>
              </a:xfrm>
              <a:custGeom>
                <a:avLst/>
                <a:gdLst/>
                <a:ahLst/>
                <a:cxnLst>
                  <a:cxn ang="0">
                    <a:pos x="139" y="24"/>
                  </a:cxn>
                  <a:cxn ang="0">
                    <a:pos x="131" y="16"/>
                  </a:cxn>
                  <a:cxn ang="0">
                    <a:pos x="113" y="8"/>
                  </a:cxn>
                  <a:cxn ang="0">
                    <a:pos x="96" y="0"/>
                  </a:cxn>
                  <a:cxn ang="0">
                    <a:pos x="78" y="0"/>
                  </a:cxn>
                  <a:cxn ang="0">
                    <a:pos x="70" y="0"/>
                  </a:cxn>
                  <a:cxn ang="0">
                    <a:pos x="61" y="0"/>
                  </a:cxn>
                  <a:cxn ang="0">
                    <a:pos x="35" y="8"/>
                  </a:cxn>
                  <a:cxn ang="0">
                    <a:pos x="26" y="16"/>
                  </a:cxn>
                  <a:cxn ang="0">
                    <a:pos x="17" y="24"/>
                  </a:cxn>
                  <a:cxn ang="0">
                    <a:pos x="9" y="32"/>
                  </a:cxn>
                  <a:cxn ang="0">
                    <a:pos x="0" y="48"/>
                  </a:cxn>
                  <a:cxn ang="0">
                    <a:pos x="0" y="56"/>
                  </a:cxn>
                  <a:cxn ang="0">
                    <a:pos x="0" y="72"/>
                  </a:cxn>
                  <a:cxn ang="0">
                    <a:pos x="0" y="96"/>
                  </a:cxn>
                  <a:cxn ang="0">
                    <a:pos x="0" y="104"/>
                  </a:cxn>
                  <a:cxn ang="0">
                    <a:pos x="9" y="112"/>
                  </a:cxn>
                  <a:cxn ang="0">
                    <a:pos x="17" y="128"/>
                  </a:cxn>
                  <a:cxn ang="0">
                    <a:pos x="26" y="136"/>
                  </a:cxn>
                  <a:cxn ang="0">
                    <a:pos x="35" y="144"/>
                  </a:cxn>
                  <a:cxn ang="0">
                    <a:pos x="61" y="152"/>
                  </a:cxn>
                  <a:cxn ang="0">
                    <a:pos x="70" y="152"/>
                  </a:cxn>
                  <a:cxn ang="0">
                    <a:pos x="78" y="152"/>
                  </a:cxn>
                  <a:cxn ang="0">
                    <a:pos x="96" y="152"/>
                  </a:cxn>
                  <a:cxn ang="0">
                    <a:pos x="105" y="144"/>
                  </a:cxn>
                  <a:cxn ang="0">
                    <a:pos x="113" y="144"/>
                  </a:cxn>
                  <a:cxn ang="0">
                    <a:pos x="131" y="128"/>
                  </a:cxn>
                  <a:cxn ang="0">
                    <a:pos x="148" y="112"/>
                  </a:cxn>
                </a:cxnLst>
                <a:rect l="0" t="0" r="r" b="b"/>
                <a:pathLst>
                  <a:path w="148" h="152">
                    <a:moveTo>
                      <a:pt x="139" y="24"/>
                    </a:moveTo>
                    <a:lnTo>
                      <a:pt x="131" y="16"/>
                    </a:lnTo>
                    <a:lnTo>
                      <a:pt x="113" y="8"/>
                    </a:lnTo>
                    <a:lnTo>
                      <a:pt x="96" y="0"/>
                    </a:lnTo>
                    <a:lnTo>
                      <a:pt x="78" y="0"/>
                    </a:lnTo>
                    <a:lnTo>
                      <a:pt x="70" y="0"/>
                    </a:lnTo>
                    <a:lnTo>
                      <a:pt x="61" y="0"/>
                    </a:lnTo>
                    <a:lnTo>
                      <a:pt x="35" y="8"/>
                    </a:lnTo>
                    <a:lnTo>
                      <a:pt x="26" y="16"/>
                    </a:lnTo>
                    <a:lnTo>
                      <a:pt x="17" y="24"/>
                    </a:lnTo>
                    <a:lnTo>
                      <a:pt x="9" y="32"/>
                    </a:lnTo>
                    <a:lnTo>
                      <a:pt x="0" y="48"/>
                    </a:lnTo>
                    <a:lnTo>
                      <a:pt x="0" y="56"/>
                    </a:lnTo>
                    <a:lnTo>
                      <a:pt x="0" y="72"/>
                    </a:lnTo>
                    <a:lnTo>
                      <a:pt x="0" y="96"/>
                    </a:lnTo>
                    <a:lnTo>
                      <a:pt x="0" y="104"/>
                    </a:lnTo>
                    <a:lnTo>
                      <a:pt x="9" y="112"/>
                    </a:lnTo>
                    <a:lnTo>
                      <a:pt x="17" y="128"/>
                    </a:lnTo>
                    <a:lnTo>
                      <a:pt x="26" y="136"/>
                    </a:lnTo>
                    <a:lnTo>
                      <a:pt x="35" y="144"/>
                    </a:lnTo>
                    <a:lnTo>
                      <a:pt x="61" y="152"/>
                    </a:lnTo>
                    <a:lnTo>
                      <a:pt x="70" y="152"/>
                    </a:lnTo>
                    <a:lnTo>
                      <a:pt x="78" y="152"/>
                    </a:lnTo>
                    <a:lnTo>
                      <a:pt x="96" y="152"/>
                    </a:lnTo>
                    <a:lnTo>
                      <a:pt x="105" y="144"/>
                    </a:lnTo>
                    <a:lnTo>
                      <a:pt x="113" y="144"/>
                    </a:lnTo>
                    <a:lnTo>
                      <a:pt x="131" y="128"/>
                    </a:lnTo>
                    <a:lnTo>
                      <a:pt x="148" y="112"/>
                    </a:lnTo>
                  </a:path>
                </a:pathLst>
              </a:custGeom>
              <a:noFill/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373872" name="Group 112"/>
              <p:cNvGrpSpPr>
                <a:grpSpLocks/>
              </p:cNvGrpSpPr>
              <p:nvPr/>
            </p:nvGrpSpPr>
            <p:grpSpPr bwMode="auto">
              <a:xfrm>
                <a:off x="2505" y="2396"/>
                <a:ext cx="104" cy="56"/>
                <a:chOff x="2505" y="2396"/>
                <a:chExt cx="104" cy="56"/>
              </a:xfrm>
            </p:grpSpPr>
            <p:sp>
              <p:nvSpPr>
                <p:cNvPr id="373873" name="Freeform 113"/>
                <p:cNvSpPr>
                  <a:spLocks/>
                </p:cNvSpPr>
                <p:nvPr/>
              </p:nvSpPr>
              <p:spPr bwMode="auto">
                <a:xfrm>
                  <a:off x="2505" y="2396"/>
                  <a:ext cx="104" cy="56"/>
                </a:xfrm>
                <a:custGeom>
                  <a:avLst/>
                  <a:gdLst/>
                  <a:ahLst/>
                  <a:cxnLst>
                    <a:cxn ang="0">
                      <a:pos x="104" y="56"/>
                    </a:cxn>
                    <a:cxn ang="0">
                      <a:pos x="0" y="56"/>
                    </a:cxn>
                    <a:cxn ang="0">
                      <a:pos x="43" y="32"/>
                    </a:cxn>
                    <a:cxn ang="0">
                      <a:pos x="17" y="0"/>
                    </a:cxn>
                    <a:cxn ang="0">
                      <a:pos x="104" y="56"/>
                    </a:cxn>
                  </a:cxnLst>
                  <a:rect l="0" t="0" r="r" b="b"/>
                  <a:pathLst>
                    <a:path w="104" h="56">
                      <a:moveTo>
                        <a:pt x="104" y="56"/>
                      </a:moveTo>
                      <a:lnTo>
                        <a:pt x="0" y="56"/>
                      </a:lnTo>
                      <a:lnTo>
                        <a:pt x="43" y="32"/>
                      </a:lnTo>
                      <a:lnTo>
                        <a:pt x="17" y="0"/>
                      </a:lnTo>
                      <a:lnTo>
                        <a:pt x="104" y="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73874" name="Line 114"/>
                <p:cNvSpPr>
                  <a:spLocks noChangeShapeType="1"/>
                </p:cNvSpPr>
                <p:nvPr/>
              </p:nvSpPr>
              <p:spPr bwMode="auto">
                <a:xfrm flipH="1" flipV="1">
                  <a:off x="2548" y="2429"/>
                  <a:ext cx="24" cy="7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</p:grpSp>
        <p:sp>
          <p:nvSpPr>
            <p:cNvPr id="373875" name="Rectangle 115"/>
            <p:cNvSpPr>
              <a:spLocks noChangeArrowheads="1"/>
            </p:cNvSpPr>
            <p:nvPr/>
          </p:nvSpPr>
          <p:spPr bwMode="auto">
            <a:xfrm>
              <a:off x="2684" y="2452"/>
              <a:ext cx="164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Idle1</a:t>
              </a:r>
              <a:endParaRPr lang="en-US" b="1">
                <a:latin typeface="Arial" charset="0"/>
              </a:endParaRPr>
            </a:p>
          </p:txBody>
        </p:sp>
        <p:sp>
          <p:nvSpPr>
            <p:cNvPr id="373876" name="Rectangle 116"/>
            <p:cNvSpPr>
              <a:spLocks noChangeArrowheads="1"/>
            </p:cNvSpPr>
            <p:nvPr/>
          </p:nvSpPr>
          <p:spPr bwMode="auto">
            <a:xfrm>
              <a:off x="3539" y="2452"/>
              <a:ext cx="18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Idle1'</a:t>
              </a:r>
              <a:endParaRPr lang="en-US" b="1">
                <a:latin typeface="Arial" charset="0"/>
              </a:endParaRPr>
            </a:p>
          </p:txBody>
        </p:sp>
        <p:sp>
          <p:nvSpPr>
            <p:cNvPr id="373877" name="Rectangle 117"/>
            <p:cNvSpPr>
              <a:spLocks noChangeArrowheads="1"/>
            </p:cNvSpPr>
            <p:nvPr/>
          </p:nvSpPr>
          <p:spPr bwMode="auto">
            <a:xfrm>
              <a:off x="2644" y="2853"/>
              <a:ext cx="244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Comp2</a:t>
              </a:r>
              <a:endParaRPr lang="en-US" b="1">
                <a:latin typeface="Arial" charset="0"/>
              </a:endParaRPr>
            </a:p>
          </p:txBody>
        </p:sp>
        <p:sp>
          <p:nvSpPr>
            <p:cNvPr id="373878" name="Rectangle 118"/>
            <p:cNvSpPr>
              <a:spLocks noChangeArrowheads="1"/>
            </p:cNvSpPr>
            <p:nvPr/>
          </p:nvSpPr>
          <p:spPr bwMode="auto">
            <a:xfrm>
              <a:off x="3527" y="2853"/>
              <a:ext cx="216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Error2</a:t>
              </a:r>
              <a:endParaRPr lang="en-US" b="1">
                <a:latin typeface="Arial" charset="0"/>
              </a:endParaRPr>
            </a:p>
          </p:txBody>
        </p:sp>
        <p:sp>
          <p:nvSpPr>
            <p:cNvPr id="373879" name="Rectangle 119"/>
            <p:cNvSpPr>
              <a:spLocks noChangeArrowheads="1"/>
            </p:cNvSpPr>
            <p:nvPr/>
          </p:nvSpPr>
          <p:spPr bwMode="auto">
            <a:xfrm>
              <a:off x="3129" y="3013"/>
              <a:ext cx="225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KI ° L2</a:t>
              </a:r>
              <a:endParaRPr lang="en-US" b="1">
                <a:latin typeface="Arial" charset="0"/>
              </a:endParaRPr>
            </a:p>
          </p:txBody>
        </p:sp>
        <p:sp>
          <p:nvSpPr>
            <p:cNvPr id="373880" name="Rectangle 120"/>
            <p:cNvSpPr>
              <a:spLocks noChangeArrowheads="1"/>
            </p:cNvSpPr>
            <p:nvPr/>
          </p:nvSpPr>
          <p:spPr bwMode="auto">
            <a:xfrm>
              <a:off x="2473" y="3045"/>
              <a:ext cx="238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KI = L2</a:t>
              </a:r>
              <a:endParaRPr lang="en-US" b="1">
                <a:latin typeface="Arial" charset="0"/>
              </a:endParaRPr>
            </a:p>
          </p:txBody>
        </p:sp>
        <p:sp>
          <p:nvSpPr>
            <p:cNvPr id="373881" name="Rectangle 121"/>
            <p:cNvSpPr>
              <a:spLocks noChangeArrowheads="1"/>
            </p:cNvSpPr>
            <p:nvPr/>
          </p:nvSpPr>
          <p:spPr bwMode="auto">
            <a:xfrm>
              <a:off x="2679" y="3246"/>
              <a:ext cx="200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Done </a:t>
              </a:r>
              <a:endParaRPr lang="en-US" b="1">
                <a:latin typeface="Arial" charset="0"/>
              </a:endParaRPr>
            </a:p>
          </p:txBody>
        </p:sp>
        <p:sp>
          <p:nvSpPr>
            <p:cNvPr id="373882" name="Rectangle 122"/>
            <p:cNvSpPr>
              <a:spLocks noChangeArrowheads="1"/>
            </p:cNvSpPr>
            <p:nvPr/>
          </p:nvSpPr>
          <p:spPr bwMode="auto">
            <a:xfrm>
              <a:off x="2622" y="3334"/>
              <a:ext cx="288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[Unlock]</a:t>
              </a:r>
              <a:endParaRPr lang="en-US" b="1">
                <a:latin typeface="Arial" charset="0"/>
              </a:endParaRPr>
            </a:p>
          </p:txBody>
        </p:sp>
        <p:sp>
          <p:nvSpPr>
            <p:cNvPr id="373883" name="Rectangle 123"/>
            <p:cNvSpPr>
              <a:spLocks noChangeArrowheads="1"/>
            </p:cNvSpPr>
            <p:nvPr/>
          </p:nvSpPr>
          <p:spPr bwMode="auto">
            <a:xfrm>
              <a:off x="2253" y="3198"/>
              <a:ext cx="196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Reset</a:t>
              </a:r>
              <a:endParaRPr lang="en-US" b="1">
                <a:latin typeface="Arial" charset="0"/>
              </a:endParaRPr>
            </a:p>
          </p:txBody>
        </p:sp>
        <p:sp>
          <p:nvSpPr>
            <p:cNvPr id="373884" name="Line 124"/>
            <p:cNvSpPr>
              <a:spLocks noChangeShapeType="1"/>
            </p:cNvSpPr>
            <p:nvPr/>
          </p:nvSpPr>
          <p:spPr bwMode="auto">
            <a:xfrm>
              <a:off x="2262" y="3181"/>
              <a:ext cx="210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73885" name="Rectangle 125"/>
            <p:cNvSpPr>
              <a:spLocks noChangeArrowheads="1"/>
            </p:cNvSpPr>
            <p:nvPr/>
          </p:nvSpPr>
          <p:spPr bwMode="auto">
            <a:xfrm>
              <a:off x="2507" y="3518"/>
              <a:ext cx="196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Reset</a:t>
              </a:r>
              <a:endParaRPr lang="en-US" b="1">
                <a:latin typeface="Arial" charset="0"/>
              </a:endParaRPr>
            </a:p>
          </p:txBody>
        </p:sp>
        <p:sp>
          <p:nvSpPr>
            <p:cNvPr id="373886" name="Rectangle 126"/>
            <p:cNvSpPr>
              <a:spLocks noChangeArrowheads="1"/>
            </p:cNvSpPr>
            <p:nvPr/>
          </p:nvSpPr>
          <p:spPr bwMode="auto">
            <a:xfrm>
              <a:off x="3436" y="3600"/>
              <a:ext cx="196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Reset</a:t>
              </a:r>
              <a:endParaRPr lang="en-US" b="1">
                <a:latin typeface="Arial" charset="0"/>
              </a:endParaRPr>
            </a:p>
          </p:txBody>
        </p:sp>
        <p:sp>
          <p:nvSpPr>
            <p:cNvPr id="373887" name="Rectangle 127"/>
            <p:cNvSpPr>
              <a:spLocks noChangeArrowheads="1"/>
            </p:cNvSpPr>
            <p:nvPr/>
          </p:nvSpPr>
          <p:spPr bwMode="auto">
            <a:xfrm>
              <a:off x="3929" y="3174"/>
              <a:ext cx="196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Reset</a:t>
              </a:r>
              <a:endParaRPr lang="en-US" b="1">
                <a:latin typeface="Arial" charset="0"/>
              </a:endParaRPr>
            </a:p>
          </p:txBody>
        </p:sp>
        <p:sp>
          <p:nvSpPr>
            <p:cNvPr id="373888" name="Line 128"/>
            <p:cNvSpPr>
              <a:spLocks noChangeShapeType="1"/>
            </p:cNvSpPr>
            <p:nvPr/>
          </p:nvSpPr>
          <p:spPr bwMode="auto">
            <a:xfrm>
              <a:off x="3917" y="3158"/>
              <a:ext cx="210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grpSp>
          <p:nvGrpSpPr>
            <p:cNvPr id="373889" name="Group 129"/>
            <p:cNvGrpSpPr>
              <a:grpSpLocks/>
            </p:cNvGrpSpPr>
            <p:nvPr/>
          </p:nvGrpSpPr>
          <p:grpSpPr bwMode="auto">
            <a:xfrm>
              <a:off x="3744" y="3222"/>
              <a:ext cx="148" cy="192"/>
              <a:chOff x="3744" y="3222"/>
              <a:chExt cx="148" cy="192"/>
            </a:xfrm>
          </p:grpSpPr>
          <p:sp>
            <p:nvSpPr>
              <p:cNvPr id="373890" name="Freeform 130"/>
              <p:cNvSpPr>
                <a:spLocks/>
              </p:cNvSpPr>
              <p:nvPr/>
            </p:nvSpPr>
            <p:spPr bwMode="auto">
              <a:xfrm>
                <a:off x="3744" y="3222"/>
                <a:ext cx="148" cy="160"/>
              </a:xfrm>
              <a:custGeom>
                <a:avLst/>
                <a:gdLst/>
                <a:ahLst/>
                <a:cxnLst>
                  <a:cxn ang="0">
                    <a:pos x="9" y="136"/>
                  </a:cxn>
                  <a:cxn ang="0">
                    <a:pos x="17" y="144"/>
                  </a:cxn>
                  <a:cxn ang="0">
                    <a:pos x="35" y="152"/>
                  </a:cxn>
                  <a:cxn ang="0">
                    <a:pos x="52" y="160"/>
                  </a:cxn>
                  <a:cxn ang="0">
                    <a:pos x="61" y="160"/>
                  </a:cxn>
                  <a:cxn ang="0">
                    <a:pos x="70" y="160"/>
                  </a:cxn>
                  <a:cxn ang="0">
                    <a:pos x="79" y="160"/>
                  </a:cxn>
                  <a:cxn ang="0">
                    <a:pos x="105" y="152"/>
                  </a:cxn>
                  <a:cxn ang="0">
                    <a:pos x="113" y="144"/>
                  </a:cxn>
                  <a:cxn ang="0">
                    <a:pos x="131" y="128"/>
                  </a:cxn>
                  <a:cxn ang="0">
                    <a:pos x="140" y="120"/>
                  </a:cxn>
                  <a:cxn ang="0">
                    <a:pos x="140" y="112"/>
                  </a:cxn>
                  <a:cxn ang="0">
                    <a:pos x="140" y="104"/>
                  </a:cxn>
                  <a:cxn ang="0">
                    <a:pos x="148" y="88"/>
                  </a:cxn>
                  <a:cxn ang="0">
                    <a:pos x="148" y="64"/>
                  </a:cxn>
                  <a:cxn ang="0">
                    <a:pos x="140" y="56"/>
                  </a:cxn>
                  <a:cxn ang="0">
                    <a:pos x="140" y="48"/>
                  </a:cxn>
                  <a:cxn ang="0">
                    <a:pos x="140" y="40"/>
                  </a:cxn>
                  <a:cxn ang="0">
                    <a:pos x="131" y="32"/>
                  </a:cxn>
                  <a:cxn ang="0">
                    <a:pos x="122" y="24"/>
                  </a:cxn>
                  <a:cxn ang="0">
                    <a:pos x="113" y="16"/>
                  </a:cxn>
                  <a:cxn ang="0">
                    <a:pos x="105" y="8"/>
                  </a:cxn>
                  <a:cxn ang="0">
                    <a:pos x="87" y="0"/>
                  </a:cxn>
                  <a:cxn ang="0">
                    <a:pos x="79" y="0"/>
                  </a:cxn>
                  <a:cxn ang="0">
                    <a:pos x="70" y="0"/>
                  </a:cxn>
                  <a:cxn ang="0">
                    <a:pos x="52" y="8"/>
                  </a:cxn>
                  <a:cxn ang="0">
                    <a:pos x="44" y="8"/>
                  </a:cxn>
                  <a:cxn ang="0">
                    <a:pos x="35" y="16"/>
                  </a:cxn>
                  <a:cxn ang="0">
                    <a:pos x="9" y="32"/>
                  </a:cxn>
                  <a:cxn ang="0">
                    <a:pos x="0" y="40"/>
                  </a:cxn>
                </a:cxnLst>
                <a:rect l="0" t="0" r="r" b="b"/>
                <a:pathLst>
                  <a:path w="148" h="160">
                    <a:moveTo>
                      <a:pt x="9" y="136"/>
                    </a:moveTo>
                    <a:lnTo>
                      <a:pt x="17" y="144"/>
                    </a:lnTo>
                    <a:lnTo>
                      <a:pt x="35" y="152"/>
                    </a:lnTo>
                    <a:lnTo>
                      <a:pt x="52" y="160"/>
                    </a:lnTo>
                    <a:lnTo>
                      <a:pt x="61" y="160"/>
                    </a:lnTo>
                    <a:lnTo>
                      <a:pt x="70" y="160"/>
                    </a:lnTo>
                    <a:lnTo>
                      <a:pt x="79" y="160"/>
                    </a:lnTo>
                    <a:lnTo>
                      <a:pt x="105" y="152"/>
                    </a:lnTo>
                    <a:lnTo>
                      <a:pt x="113" y="144"/>
                    </a:lnTo>
                    <a:lnTo>
                      <a:pt x="131" y="128"/>
                    </a:lnTo>
                    <a:lnTo>
                      <a:pt x="140" y="120"/>
                    </a:lnTo>
                    <a:lnTo>
                      <a:pt x="140" y="112"/>
                    </a:lnTo>
                    <a:lnTo>
                      <a:pt x="140" y="104"/>
                    </a:lnTo>
                    <a:lnTo>
                      <a:pt x="148" y="88"/>
                    </a:lnTo>
                    <a:lnTo>
                      <a:pt x="148" y="64"/>
                    </a:lnTo>
                    <a:lnTo>
                      <a:pt x="140" y="56"/>
                    </a:lnTo>
                    <a:lnTo>
                      <a:pt x="140" y="48"/>
                    </a:lnTo>
                    <a:lnTo>
                      <a:pt x="140" y="40"/>
                    </a:lnTo>
                    <a:lnTo>
                      <a:pt x="131" y="32"/>
                    </a:lnTo>
                    <a:lnTo>
                      <a:pt x="122" y="24"/>
                    </a:lnTo>
                    <a:lnTo>
                      <a:pt x="113" y="16"/>
                    </a:lnTo>
                    <a:lnTo>
                      <a:pt x="105" y="8"/>
                    </a:lnTo>
                    <a:lnTo>
                      <a:pt x="87" y="0"/>
                    </a:lnTo>
                    <a:lnTo>
                      <a:pt x="79" y="0"/>
                    </a:lnTo>
                    <a:lnTo>
                      <a:pt x="70" y="0"/>
                    </a:lnTo>
                    <a:lnTo>
                      <a:pt x="52" y="8"/>
                    </a:lnTo>
                    <a:lnTo>
                      <a:pt x="44" y="8"/>
                    </a:lnTo>
                    <a:lnTo>
                      <a:pt x="35" y="16"/>
                    </a:lnTo>
                    <a:lnTo>
                      <a:pt x="9" y="32"/>
                    </a:lnTo>
                    <a:lnTo>
                      <a:pt x="0" y="40"/>
                    </a:lnTo>
                  </a:path>
                </a:pathLst>
              </a:custGeom>
              <a:noFill/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373891" name="Group 131"/>
              <p:cNvGrpSpPr>
                <a:grpSpLocks/>
              </p:cNvGrpSpPr>
              <p:nvPr/>
            </p:nvGrpSpPr>
            <p:grpSpPr bwMode="auto">
              <a:xfrm>
                <a:off x="3744" y="3350"/>
                <a:ext cx="113" cy="64"/>
                <a:chOff x="3744" y="3350"/>
                <a:chExt cx="113" cy="64"/>
              </a:xfrm>
            </p:grpSpPr>
            <p:sp>
              <p:nvSpPr>
                <p:cNvPr id="373892" name="Freeform 132"/>
                <p:cNvSpPr>
                  <a:spLocks/>
                </p:cNvSpPr>
                <p:nvPr/>
              </p:nvSpPr>
              <p:spPr bwMode="auto">
                <a:xfrm>
                  <a:off x="3744" y="3350"/>
                  <a:ext cx="113" cy="64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113" y="0"/>
                    </a:cxn>
                    <a:cxn ang="0">
                      <a:pos x="70" y="24"/>
                    </a:cxn>
                    <a:cxn ang="0">
                      <a:pos x="96" y="64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w="113" h="64">
                      <a:moveTo>
                        <a:pt x="0" y="8"/>
                      </a:moveTo>
                      <a:lnTo>
                        <a:pt x="113" y="0"/>
                      </a:lnTo>
                      <a:lnTo>
                        <a:pt x="70" y="24"/>
                      </a:lnTo>
                      <a:lnTo>
                        <a:pt x="96" y="64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73893" name="Line 133"/>
                <p:cNvSpPr>
                  <a:spLocks noChangeShapeType="1"/>
                </p:cNvSpPr>
                <p:nvPr/>
              </p:nvSpPr>
              <p:spPr bwMode="auto">
                <a:xfrm>
                  <a:off x="3788" y="3366"/>
                  <a:ext cx="26" cy="7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</p:grpSp>
        <p:sp>
          <p:nvSpPr>
            <p:cNvPr id="373894" name="Freeform 134"/>
            <p:cNvSpPr>
              <a:spLocks/>
            </p:cNvSpPr>
            <p:nvPr/>
          </p:nvSpPr>
          <p:spPr bwMode="auto">
            <a:xfrm>
              <a:off x="1880" y="904"/>
              <a:ext cx="1192" cy="2904"/>
            </a:xfrm>
            <a:custGeom>
              <a:avLst/>
              <a:gdLst/>
              <a:ahLst/>
              <a:cxnLst>
                <a:cxn ang="0">
                  <a:pos x="856" y="2600"/>
                </a:cxn>
                <a:cxn ang="0">
                  <a:pos x="808" y="2840"/>
                </a:cxn>
                <a:cxn ang="0">
                  <a:pos x="616" y="2888"/>
                </a:cxn>
                <a:cxn ang="0">
                  <a:pos x="280" y="2792"/>
                </a:cxn>
                <a:cxn ang="0">
                  <a:pos x="40" y="2216"/>
                </a:cxn>
                <a:cxn ang="0">
                  <a:pos x="40" y="1352"/>
                </a:cxn>
                <a:cxn ang="0">
                  <a:pos x="136" y="296"/>
                </a:cxn>
                <a:cxn ang="0">
                  <a:pos x="472" y="56"/>
                </a:cxn>
                <a:cxn ang="0">
                  <a:pos x="904" y="8"/>
                </a:cxn>
                <a:cxn ang="0">
                  <a:pos x="1192" y="8"/>
                </a:cxn>
              </a:cxnLst>
              <a:rect l="0" t="0" r="r" b="b"/>
              <a:pathLst>
                <a:path w="1192" h="2904">
                  <a:moveTo>
                    <a:pt x="856" y="2600"/>
                  </a:moveTo>
                  <a:cubicBezTo>
                    <a:pt x="852" y="2696"/>
                    <a:pt x="848" y="2792"/>
                    <a:pt x="808" y="2840"/>
                  </a:cubicBezTo>
                  <a:cubicBezTo>
                    <a:pt x="768" y="2888"/>
                    <a:pt x="704" y="2896"/>
                    <a:pt x="616" y="2888"/>
                  </a:cubicBezTo>
                  <a:cubicBezTo>
                    <a:pt x="528" y="2880"/>
                    <a:pt x="376" y="2904"/>
                    <a:pt x="280" y="2792"/>
                  </a:cubicBezTo>
                  <a:cubicBezTo>
                    <a:pt x="184" y="2680"/>
                    <a:pt x="80" y="2456"/>
                    <a:pt x="40" y="2216"/>
                  </a:cubicBezTo>
                  <a:cubicBezTo>
                    <a:pt x="0" y="1976"/>
                    <a:pt x="24" y="1672"/>
                    <a:pt x="40" y="1352"/>
                  </a:cubicBezTo>
                  <a:cubicBezTo>
                    <a:pt x="56" y="1032"/>
                    <a:pt x="64" y="512"/>
                    <a:pt x="136" y="296"/>
                  </a:cubicBezTo>
                  <a:cubicBezTo>
                    <a:pt x="208" y="80"/>
                    <a:pt x="344" y="104"/>
                    <a:pt x="472" y="56"/>
                  </a:cubicBezTo>
                  <a:cubicBezTo>
                    <a:pt x="600" y="8"/>
                    <a:pt x="784" y="16"/>
                    <a:pt x="904" y="8"/>
                  </a:cubicBezTo>
                  <a:cubicBezTo>
                    <a:pt x="1024" y="0"/>
                    <a:pt x="1108" y="4"/>
                    <a:pt x="1192" y="8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73895" name="Freeform 135"/>
            <p:cNvSpPr>
              <a:spLocks/>
            </p:cNvSpPr>
            <p:nvPr/>
          </p:nvSpPr>
          <p:spPr bwMode="auto">
            <a:xfrm flipH="1">
              <a:off x="3312" y="912"/>
              <a:ext cx="1336" cy="2832"/>
            </a:xfrm>
            <a:custGeom>
              <a:avLst/>
              <a:gdLst/>
              <a:ahLst/>
              <a:cxnLst>
                <a:cxn ang="0">
                  <a:pos x="856" y="2600"/>
                </a:cxn>
                <a:cxn ang="0">
                  <a:pos x="808" y="2840"/>
                </a:cxn>
                <a:cxn ang="0">
                  <a:pos x="616" y="2888"/>
                </a:cxn>
                <a:cxn ang="0">
                  <a:pos x="280" y="2792"/>
                </a:cxn>
                <a:cxn ang="0">
                  <a:pos x="40" y="2216"/>
                </a:cxn>
                <a:cxn ang="0">
                  <a:pos x="40" y="1352"/>
                </a:cxn>
                <a:cxn ang="0">
                  <a:pos x="136" y="296"/>
                </a:cxn>
                <a:cxn ang="0">
                  <a:pos x="472" y="56"/>
                </a:cxn>
                <a:cxn ang="0">
                  <a:pos x="904" y="8"/>
                </a:cxn>
                <a:cxn ang="0">
                  <a:pos x="1192" y="8"/>
                </a:cxn>
              </a:cxnLst>
              <a:rect l="0" t="0" r="r" b="b"/>
              <a:pathLst>
                <a:path w="1192" h="2904">
                  <a:moveTo>
                    <a:pt x="856" y="2600"/>
                  </a:moveTo>
                  <a:cubicBezTo>
                    <a:pt x="852" y="2696"/>
                    <a:pt x="848" y="2792"/>
                    <a:pt x="808" y="2840"/>
                  </a:cubicBezTo>
                  <a:cubicBezTo>
                    <a:pt x="768" y="2888"/>
                    <a:pt x="704" y="2896"/>
                    <a:pt x="616" y="2888"/>
                  </a:cubicBezTo>
                  <a:cubicBezTo>
                    <a:pt x="528" y="2880"/>
                    <a:pt x="376" y="2904"/>
                    <a:pt x="280" y="2792"/>
                  </a:cubicBezTo>
                  <a:cubicBezTo>
                    <a:pt x="184" y="2680"/>
                    <a:pt x="80" y="2456"/>
                    <a:pt x="40" y="2216"/>
                  </a:cubicBezTo>
                  <a:cubicBezTo>
                    <a:pt x="0" y="1976"/>
                    <a:pt x="24" y="1672"/>
                    <a:pt x="40" y="1352"/>
                  </a:cubicBezTo>
                  <a:cubicBezTo>
                    <a:pt x="56" y="1032"/>
                    <a:pt x="64" y="512"/>
                    <a:pt x="136" y="296"/>
                  </a:cubicBezTo>
                  <a:cubicBezTo>
                    <a:pt x="208" y="80"/>
                    <a:pt x="344" y="104"/>
                    <a:pt x="472" y="56"/>
                  </a:cubicBezTo>
                  <a:cubicBezTo>
                    <a:pt x="600" y="8"/>
                    <a:pt x="784" y="16"/>
                    <a:pt x="904" y="8"/>
                  </a:cubicBezTo>
                  <a:cubicBezTo>
                    <a:pt x="1024" y="0"/>
                    <a:pt x="1108" y="4"/>
                    <a:pt x="1192" y="8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73896" name="Oval 136"/>
            <p:cNvSpPr>
              <a:spLocks noChangeArrowheads="1"/>
            </p:cNvSpPr>
            <p:nvPr/>
          </p:nvSpPr>
          <p:spPr bwMode="auto">
            <a:xfrm>
              <a:off x="3451" y="3169"/>
              <a:ext cx="306" cy="281"/>
            </a:xfrm>
            <a:prstGeom prst="ellipse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73897" name="Rectangle 137"/>
            <p:cNvSpPr>
              <a:spLocks noChangeArrowheads="1"/>
            </p:cNvSpPr>
            <p:nvPr/>
          </p:nvSpPr>
          <p:spPr bwMode="auto">
            <a:xfrm>
              <a:off x="3521" y="3214"/>
              <a:ext cx="236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Error3 </a:t>
              </a:r>
              <a:endParaRPr lang="en-US" b="1">
                <a:latin typeface="Arial" charset="0"/>
              </a:endParaRPr>
            </a:p>
          </p:txBody>
        </p:sp>
        <p:sp>
          <p:nvSpPr>
            <p:cNvPr id="373898" name="Rectangle 138"/>
            <p:cNvSpPr>
              <a:spLocks noChangeArrowheads="1"/>
            </p:cNvSpPr>
            <p:nvPr/>
          </p:nvSpPr>
          <p:spPr bwMode="auto">
            <a:xfrm>
              <a:off x="3518" y="3302"/>
              <a:ext cx="224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900" b="1">
                  <a:solidFill>
                    <a:srgbClr val="000000"/>
                  </a:solidFill>
                  <a:latin typeface="Arial" charset="0"/>
                </a:rPr>
                <a:t>[Error]</a:t>
              </a:r>
              <a:endParaRPr lang="en-US" b="1">
                <a:latin typeface="Arial" charset="0"/>
              </a:endParaRPr>
            </a:p>
          </p:txBody>
        </p:sp>
      </p:grpSp>
      <p:sp>
        <p:nvSpPr>
          <p:cNvPr id="373899" name="Rectangle 13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accent2"/>
                </a:solidFill>
              </a:rPr>
              <a:t>Digital Combination Lock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12F91-8226-492A-A533-B86379FD8A60}" type="slidenum">
              <a:rPr lang="en-US"/>
              <a:pPr/>
              <a:t>37</a:t>
            </a:fld>
            <a:endParaRPr lang="en-US"/>
          </a:p>
        </p:txBody>
      </p:sp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accent2"/>
                </a:solidFill>
              </a:rPr>
              <a:t>Summary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675687" cy="2736850"/>
          </a:xfrm>
        </p:spPr>
        <p:txBody>
          <a:bodyPr/>
          <a:lstStyle/>
          <a:p>
            <a:r>
              <a:rPr lang="en-US"/>
              <a:t>The basic sequential circuit design procedure:</a:t>
            </a:r>
            <a:endParaRPr lang="tr-TR"/>
          </a:p>
          <a:p>
            <a:endParaRPr lang="en-US" sz="800"/>
          </a:p>
          <a:p>
            <a:pPr lvl="1"/>
            <a:r>
              <a:rPr lang="en-US"/>
              <a:t>Make a state table and, if desired, a state diagram. This step is usually the hardest</a:t>
            </a:r>
          </a:p>
          <a:p>
            <a:pPr lvl="1"/>
            <a:r>
              <a:rPr lang="en-US"/>
              <a:t>Assign binary codes to the states if you didn’t already</a:t>
            </a:r>
          </a:p>
          <a:p>
            <a:pPr lvl="1"/>
            <a:r>
              <a:rPr lang="en-US"/>
              <a:t>Use the present states, next states, and flip-flop excitation tables to find the flip-flop input values</a:t>
            </a:r>
          </a:p>
          <a:p>
            <a:pPr lvl="1"/>
            <a:r>
              <a:rPr lang="en-US"/>
              <a:t>Write simplified equations for the flip-flop inputs and outputs and build the circuit</a:t>
            </a:r>
            <a:endParaRPr lang="en-US"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25B6-1A51-4270-ABF6-A61FCCBA9886}" type="slidenum">
              <a:rPr lang="en-US"/>
              <a:pPr/>
              <a:t>4</a:t>
            </a:fld>
            <a:endParaRPr lang="en-US"/>
          </a:p>
        </p:txBody>
      </p:sp>
      <p:sp>
        <p:nvSpPr>
          <p:cNvPr id="3174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accent2"/>
                </a:solidFill>
              </a:rPr>
              <a:t>Sequence recognizer</a:t>
            </a:r>
            <a:r>
              <a:rPr lang="tr-TR">
                <a:solidFill>
                  <a:schemeClr val="accent2"/>
                </a:solidFill>
              </a:rPr>
              <a:t> (Mealy)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31744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686800" cy="50419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825625" algn="l"/>
                <a:tab pos="2971800" algn="l"/>
                <a:tab pos="3146425" algn="l"/>
                <a:tab pos="3311525" algn="l"/>
                <a:tab pos="3486150" algn="l"/>
                <a:tab pos="3660775" algn="l"/>
                <a:tab pos="3827463" algn="l"/>
                <a:tab pos="4002088" algn="l"/>
                <a:tab pos="4168775" algn="l"/>
                <a:tab pos="4343400" algn="l"/>
                <a:tab pos="4518025" algn="l"/>
                <a:tab pos="4683125" algn="l"/>
                <a:tab pos="4859338" algn="l"/>
                <a:tab pos="5033963" algn="l"/>
                <a:tab pos="5199063" algn="l"/>
                <a:tab pos="5373688" algn="l"/>
                <a:tab pos="5540375" algn="l"/>
                <a:tab pos="5715000" algn="l"/>
                <a:tab pos="5889625" algn="l"/>
              </a:tabLst>
            </a:pPr>
            <a:r>
              <a:rPr lang="en-US"/>
              <a:t>A </a:t>
            </a:r>
            <a:r>
              <a:rPr lang="en-US">
                <a:solidFill>
                  <a:srgbClr val="FF0033"/>
                </a:solidFill>
              </a:rPr>
              <a:t>sequence recognizer</a:t>
            </a:r>
            <a:r>
              <a:rPr lang="en-US"/>
              <a:t> is a special kind of sequential circuit that looks </a:t>
            </a:r>
            <a:endParaRPr lang="tr-TR"/>
          </a:p>
          <a:p>
            <a:pPr>
              <a:lnSpc>
                <a:spcPct val="90000"/>
              </a:lnSpc>
              <a:buFontTx/>
              <a:buNone/>
              <a:tabLst>
                <a:tab pos="1825625" algn="l"/>
                <a:tab pos="2971800" algn="l"/>
                <a:tab pos="3146425" algn="l"/>
                <a:tab pos="3311525" algn="l"/>
                <a:tab pos="3486150" algn="l"/>
                <a:tab pos="3660775" algn="l"/>
                <a:tab pos="3827463" algn="l"/>
                <a:tab pos="4002088" algn="l"/>
                <a:tab pos="4168775" algn="l"/>
                <a:tab pos="4343400" algn="l"/>
                <a:tab pos="4518025" algn="l"/>
                <a:tab pos="4683125" algn="l"/>
                <a:tab pos="4859338" algn="l"/>
                <a:tab pos="5033963" algn="l"/>
                <a:tab pos="5199063" algn="l"/>
                <a:tab pos="5373688" algn="l"/>
                <a:tab pos="5540375" algn="l"/>
                <a:tab pos="5715000" algn="l"/>
                <a:tab pos="5889625" algn="l"/>
              </a:tabLst>
            </a:pPr>
            <a:r>
              <a:rPr lang="tr-TR"/>
              <a:t>	</a:t>
            </a:r>
            <a:r>
              <a:rPr lang="en-US"/>
              <a:t>for a special bit pattern in some input</a:t>
            </a:r>
            <a:endParaRPr lang="tr-TR"/>
          </a:p>
          <a:p>
            <a:pPr>
              <a:lnSpc>
                <a:spcPct val="90000"/>
              </a:lnSpc>
              <a:buFontTx/>
              <a:buNone/>
              <a:tabLst>
                <a:tab pos="1825625" algn="l"/>
                <a:tab pos="2971800" algn="l"/>
                <a:tab pos="3146425" algn="l"/>
                <a:tab pos="3311525" algn="l"/>
                <a:tab pos="3486150" algn="l"/>
                <a:tab pos="3660775" algn="l"/>
                <a:tab pos="3827463" algn="l"/>
                <a:tab pos="4002088" algn="l"/>
                <a:tab pos="4168775" algn="l"/>
                <a:tab pos="4343400" algn="l"/>
                <a:tab pos="4518025" algn="l"/>
                <a:tab pos="4683125" algn="l"/>
                <a:tab pos="4859338" algn="l"/>
                <a:tab pos="5033963" algn="l"/>
                <a:tab pos="5199063" algn="l"/>
                <a:tab pos="5373688" algn="l"/>
                <a:tab pos="5540375" algn="l"/>
                <a:tab pos="5715000" algn="l"/>
                <a:tab pos="5889625" algn="l"/>
              </a:tabLst>
            </a:pPr>
            <a:endParaRPr lang="en-US" sz="1000"/>
          </a:p>
          <a:p>
            <a:pPr>
              <a:lnSpc>
                <a:spcPct val="90000"/>
              </a:lnSpc>
              <a:tabLst>
                <a:tab pos="1825625" algn="l"/>
                <a:tab pos="2971800" algn="l"/>
                <a:tab pos="3146425" algn="l"/>
                <a:tab pos="3311525" algn="l"/>
                <a:tab pos="3486150" algn="l"/>
                <a:tab pos="3660775" algn="l"/>
                <a:tab pos="3827463" algn="l"/>
                <a:tab pos="4002088" algn="l"/>
                <a:tab pos="4168775" algn="l"/>
                <a:tab pos="4343400" algn="l"/>
                <a:tab pos="4518025" algn="l"/>
                <a:tab pos="4683125" algn="l"/>
                <a:tab pos="4859338" algn="l"/>
                <a:tab pos="5033963" algn="l"/>
                <a:tab pos="5199063" algn="l"/>
                <a:tab pos="5373688" algn="l"/>
                <a:tab pos="5540375" algn="l"/>
                <a:tab pos="5715000" algn="l"/>
                <a:tab pos="5889625" algn="l"/>
              </a:tabLst>
            </a:pPr>
            <a:r>
              <a:rPr lang="en-US"/>
              <a:t>The recognizer circuit has only one input, X</a:t>
            </a:r>
            <a:endParaRPr lang="tr-TR"/>
          </a:p>
          <a:p>
            <a:pPr>
              <a:lnSpc>
                <a:spcPct val="90000"/>
              </a:lnSpc>
              <a:tabLst>
                <a:tab pos="1825625" algn="l"/>
                <a:tab pos="2971800" algn="l"/>
                <a:tab pos="3146425" algn="l"/>
                <a:tab pos="3311525" algn="l"/>
                <a:tab pos="3486150" algn="l"/>
                <a:tab pos="3660775" algn="l"/>
                <a:tab pos="3827463" algn="l"/>
                <a:tab pos="4002088" algn="l"/>
                <a:tab pos="4168775" algn="l"/>
                <a:tab pos="4343400" algn="l"/>
                <a:tab pos="4518025" algn="l"/>
                <a:tab pos="4683125" algn="l"/>
                <a:tab pos="4859338" algn="l"/>
                <a:tab pos="5033963" algn="l"/>
                <a:tab pos="5199063" algn="l"/>
                <a:tab pos="5373688" algn="l"/>
                <a:tab pos="5540375" algn="l"/>
                <a:tab pos="5715000" algn="l"/>
                <a:tab pos="5889625" algn="l"/>
              </a:tabLst>
            </a:pPr>
            <a:endParaRPr lang="en-US" sz="800"/>
          </a:p>
          <a:p>
            <a:pPr lvl="1">
              <a:lnSpc>
                <a:spcPct val="90000"/>
              </a:lnSpc>
              <a:tabLst>
                <a:tab pos="1825625" algn="l"/>
                <a:tab pos="2971800" algn="l"/>
                <a:tab pos="3146425" algn="l"/>
                <a:tab pos="3311525" algn="l"/>
                <a:tab pos="3486150" algn="l"/>
                <a:tab pos="3660775" algn="l"/>
                <a:tab pos="3827463" algn="l"/>
                <a:tab pos="4002088" algn="l"/>
                <a:tab pos="4168775" algn="l"/>
                <a:tab pos="4343400" algn="l"/>
                <a:tab pos="4518025" algn="l"/>
                <a:tab pos="4683125" algn="l"/>
                <a:tab pos="4859338" algn="l"/>
                <a:tab pos="5033963" algn="l"/>
                <a:tab pos="5199063" algn="l"/>
                <a:tab pos="5373688" algn="l"/>
                <a:tab pos="5540375" algn="l"/>
                <a:tab pos="5715000" algn="l"/>
                <a:tab pos="5889625" algn="l"/>
              </a:tabLst>
            </a:pPr>
            <a:r>
              <a:rPr lang="en-US"/>
              <a:t>One bit of input is supplied on every clock cycle</a:t>
            </a:r>
            <a:endParaRPr lang="tr-TR"/>
          </a:p>
          <a:p>
            <a:pPr lvl="1">
              <a:lnSpc>
                <a:spcPct val="90000"/>
              </a:lnSpc>
              <a:tabLst>
                <a:tab pos="1825625" algn="l"/>
                <a:tab pos="2971800" algn="l"/>
                <a:tab pos="3146425" algn="l"/>
                <a:tab pos="3311525" algn="l"/>
                <a:tab pos="3486150" algn="l"/>
                <a:tab pos="3660775" algn="l"/>
                <a:tab pos="3827463" algn="l"/>
                <a:tab pos="4002088" algn="l"/>
                <a:tab pos="4168775" algn="l"/>
                <a:tab pos="4343400" algn="l"/>
                <a:tab pos="4518025" algn="l"/>
                <a:tab pos="4683125" algn="l"/>
                <a:tab pos="4859338" algn="l"/>
                <a:tab pos="5033963" algn="l"/>
                <a:tab pos="5199063" algn="l"/>
                <a:tab pos="5373688" algn="l"/>
                <a:tab pos="5540375" algn="l"/>
                <a:tab pos="5715000" algn="l"/>
                <a:tab pos="5889625" algn="l"/>
              </a:tabLst>
            </a:pPr>
            <a:r>
              <a:rPr lang="en-US"/>
              <a:t>This is an easy way to permit arbitrarily long input sequences</a:t>
            </a:r>
            <a:endParaRPr lang="tr-TR"/>
          </a:p>
          <a:p>
            <a:pPr lvl="1">
              <a:lnSpc>
                <a:spcPct val="90000"/>
              </a:lnSpc>
              <a:tabLst>
                <a:tab pos="1825625" algn="l"/>
                <a:tab pos="2971800" algn="l"/>
                <a:tab pos="3146425" algn="l"/>
                <a:tab pos="3311525" algn="l"/>
                <a:tab pos="3486150" algn="l"/>
                <a:tab pos="3660775" algn="l"/>
                <a:tab pos="3827463" algn="l"/>
                <a:tab pos="4002088" algn="l"/>
                <a:tab pos="4168775" algn="l"/>
                <a:tab pos="4343400" algn="l"/>
                <a:tab pos="4518025" algn="l"/>
                <a:tab pos="4683125" algn="l"/>
                <a:tab pos="4859338" algn="l"/>
                <a:tab pos="5033963" algn="l"/>
                <a:tab pos="5199063" algn="l"/>
                <a:tab pos="5373688" algn="l"/>
                <a:tab pos="5540375" algn="l"/>
                <a:tab pos="5715000" algn="l"/>
                <a:tab pos="5889625" algn="l"/>
              </a:tabLst>
            </a:pPr>
            <a:endParaRPr lang="en-US" sz="1000"/>
          </a:p>
          <a:p>
            <a:pPr>
              <a:lnSpc>
                <a:spcPct val="90000"/>
              </a:lnSpc>
              <a:tabLst>
                <a:tab pos="1825625" algn="l"/>
                <a:tab pos="2971800" algn="l"/>
                <a:tab pos="3146425" algn="l"/>
                <a:tab pos="3311525" algn="l"/>
                <a:tab pos="3486150" algn="l"/>
                <a:tab pos="3660775" algn="l"/>
                <a:tab pos="3827463" algn="l"/>
                <a:tab pos="4002088" algn="l"/>
                <a:tab pos="4168775" algn="l"/>
                <a:tab pos="4343400" algn="l"/>
                <a:tab pos="4518025" algn="l"/>
                <a:tab pos="4683125" algn="l"/>
                <a:tab pos="4859338" algn="l"/>
                <a:tab pos="5033963" algn="l"/>
                <a:tab pos="5199063" algn="l"/>
                <a:tab pos="5373688" algn="l"/>
                <a:tab pos="5540375" algn="l"/>
                <a:tab pos="5715000" algn="l"/>
                <a:tab pos="5889625" algn="l"/>
              </a:tabLst>
            </a:pPr>
            <a:r>
              <a:rPr lang="en-US"/>
              <a:t>There is one output, Z, which is 1 when the desired pattern is found</a:t>
            </a:r>
            <a:endParaRPr lang="tr-TR"/>
          </a:p>
          <a:p>
            <a:pPr>
              <a:lnSpc>
                <a:spcPct val="90000"/>
              </a:lnSpc>
              <a:tabLst>
                <a:tab pos="1825625" algn="l"/>
                <a:tab pos="2971800" algn="l"/>
                <a:tab pos="3146425" algn="l"/>
                <a:tab pos="3311525" algn="l"/>
                <a:tab pos="3486150" algn="l"/>
                <a:tab pos="3660775" algn="l"/>
                <a:tab pos="3827463" algn="l"/>
                <a:tab pos="4002088" algn="l"/>
                <a:tab pos="4168775" algn="l"/>
                <a:tab pos="4343400" algn="l"/>
                <a:tab pos="4518025" algn="l"/>
                <a:tab pos="4683125" algn="l"/>
                <a:tab pos="4859338" algn="l"/>
                <a:tab pos="5033963" algn="l"/>
                <a:tab pos="5199063" algn="l"/>
                <a:tab pos="5373688" algn="l"/>
                <a:tab pos="5540375" algn="l"/>
                <a:tab pos="5715000" algn="l"/>
                <a:tab pos="5889625" algn="l"/>
              </a:tabLst>
            </a:pPr>
            <a:endParaRPr lang="en-US" sz="1200"/>
          </a:p>
          <a:p>
            <a:pPr>
              <a:lnSpc>
                <a:spcPct val="90000"/>
              </a:lnSpc>
              <a:tabLst>
                <a:tab pos="1825625" algn="l"/>
                <a:tab pos="2971800" algn="l"/>
                <a:tab pos="3146425" algn="l"/>
                <a:tab pos="3311525" algn="l"/>
                <a:tab pos="3486150" algn="l"/>
                <a:tab pos="3660775" algn="l"/>
                <a:tab pos="3827463" algn="l"/>
                <a:tab pos="4002088" algn="l"/>
                <a:tab pos="4168775" algn="l"/>
                <a:tab pos="4343400" algn="l"/>
                <a:tab pos="4518025" algn="l"/>
                <a:tab pos="4683125" algn="l"/>
                <a:tab pos="4859338" algn="l"/>
                <a:tab pos="5033963" algn="l"/>
                <a:tab pos="5199063" algn="l"/>
                <a:tab pos="5373688" algn="l"/>
                <a:tab pos="5540375" algn="l"/>
                <a:tab pos="5715000" algn="l"/>
                <a:tab pos="5889625" algn="l"/>
              </a:tabLst>
            </a:pPr>
            <a:r>
              <a:rPr lang="en-US"/>
              <a:t>Our example will detect the bit pattern “1001”:</a:t>
            </a:r>
          </a:p>
          <a:p>
            <a:pPr>
              <a:lnSpc>
                <a:spcPct val="90000"/>
              </a:lnSpc>
              <a:spcBef>
                <a:spcPct val="80000"/>
              </a:spcBef>
              <a:buFontTx/>
              <a:buNone/>
              <a:tabLst>
                <a:tab pos="1825625" algn="l"/>
                <a:tab pos="2971800" algn="l"/>
                <a:tab pos="3146425" algn="l"/>
                <a:tab pos="3311525" algn="l"/>
                <a:tab pos="3486150" algn="l"/>
                <a:tab pos="3660775" algn="l"/>
                <a:tab pos="3827463" algn="l"/>
                <a:tab pos="4002088" algn="l"/>
                <a:tab pos="4168775" algn="l"/>
                <a:tab pos="4343400" algn="l"/>
                <a:tab pos="4518025" algn="l"/>
                <a:tab pos="4683125" algn="l"/>
                <a:tab pos="4859338" algn="l"/>
                <a:tab pos="5033963" algn="l"/>
                <a:tab pos="5199063" algn="l"/>
                <a:tab pos="5373688" algn="l"/>
                <a:tab pos="5540375" algn="l"/>
                <a:tab pos="5715000" algn="l"/>
                <a:tab pos="5889625" algn="l"/>
              </a:tabLst>
            </a:pPr>
            <a:r>
              <a:rPr lang="en-US"/>
              <a:t>	</a:t>
            </a:r>
            <a:r>
              <a:rPr lang="tr-TR"/>
              <a:t>	</a:t>
            </a:r>
            <a:r>
              <a:rPr lang="en-US"/>
              <a:t>Inputs:	1	1	</a:t>
            </a:r>
            <a:r>
              <a:rPr lang="en-US">
                <a:solidFill>
                  <a:srgbClr val="3333FF"/>
                </a:solidFill>
              </a:rPr>
              <a:t>1	0	0	1</a:t>
            </a:r>
            <a:r>
              <a:rPr lang="en-US"/>
              <a:t>	1	0	</a:t>
            </a:r>
            <a:r>
              <a:rPr lang="en-US">
                <a:solidFill>
                  <a:srgbClr val="3333FF"/>
                </a:solidFill>
              </a:rPr>
              <a:t>1	0	0	1	0	0	1	</a:t>
            </a:r>
            <a:r>
              <a:rPr lang="en-US"/>
              <a:t>1	0	… </a:t>
            </a:r>
          </a:p>
          <a:p>
            <a:pPr>
              <a:lnSpc>
                <a:spcPct val="90000"/>
              </a:lnSpc>
              <a:spcAft>
                <a:spcPct val="60000"/>
              </a:spcAft>
              <a:buFontTx/>
              <a:buNone/>
              <a:tabLst>
                <a:tab pos="1825625" algn="l"/>
                <a:tab pos="2971800" algn="l"/>
                <a:tab pos="3146425" algn="l"/>
                <a:tab pos="3311525" algn="l"/>
                <a:tab pos="3486150" algn="l"/>
                <a:tab pos="3660775" algn="l"/>
                <a:tab pos="3827463" algn="l"/>
                <a:tab pos="4002088" algn="l"/>
                <a:tab pos="4168775" algn="l"/>
                <a:tab pos="4343400" algn="l"/>
                <a:tab pos="4518025" algn="l"/>
                <a:tab pos="4683125" algn="l"/>
                <a:tab pos="4859338" algn="l"/>
                <a:tab pos="5033963" algn="l"/>
                <a:tab pos="5199063" algn="l"/>
                <a:tab pos="5373688" algn="l"/>
                <a:tab pos="5540375" algn="l"/>
                <a:tab pos="5715000" algn="l"/>
                <a:tab pos="5889625" algn="l"/>
              </a:tabLst>
            </a:pPr>
            <a:r>
              <a:rPr lang="en-US"/>
              <a:t>		Outputs:	0	0	0	0	0	</a:t>
            </a:r>
            <a:r>
              <a:rPr lang="en-US">
                <a:solidFill>
                  <a:srgbClr val="3333FF"/>
                </a:solidFill>
              </a:rPr>
              <a:t>1	</a:t>
            </a:r>
            <a:r>
              <a:rPr lang="en-US"/>
              <a:t>0	0	0	0	0	</a:t>
            </a:r>
            <a:r>
              <a:rPr lang="en-US">
                <a:solidFill>
                  <a:srgbClr val="3333FF"/>
                </a:solidFill>
              </a:rPr>
              <a:t>1	</a:t>
            </a:r>
            <a:r>
              <a:rPr lang="en-US"/>
              <a:t>0	0	</a:t>
            </a:r>
            <a:r>
              <a:rPr lang="en-US">
                <a:solidFill>
                  <a:srgbClr val="3333FF"/>
                </a:solidFill>
              </a:rPr>
              <a:t>1	</a:t>
            </a:r>
            <a:r>
              <a:rPr lang="en-US"/>
              <a:t>0	0	… </a:t>
            </a:r>
          </a:p>
          <a:p>
            <a:pPr>
              <a:lnSpc>
                <a:spcPct val="90000"/>
              </a:lnSpc>
              <a:tabLst>
                <a:tab pos="1825625" algn="l"/>
                <a:tab pos="2971800" algn="l"/>
                <a:tab pos="3146425" algn="l"/>
                <a:tab pos="3311525" algn="l"/>
                <a:tab pos="3486150" algn="l"/>
                <a:tab pos="3660775" algn="l"/>
                <a:tab pos="3827463" algn="l"/>
                <a:tab pos="4002088" algn="l"/>
                <a:tab pos="4168775" algn="l"/>
                <a:tab pos="4343400" algn="l"/>
                <a:tab pos="4518025" algn="l"/>
                <a:tab pos="4683125" algn="l"/>
                <a:tab pos="4859338" algn="l"/>
                <a:tab pos="5033963" algn="l"/>
                <a:tab pos="5199063" algn="l"/>
                <a:tab pos="5373688" algn="l"/>
                <a:tab pos="5540375" algn="l"/>
                <a:tab pos="5715000" algn="l"/>
                <a:tab pos="5889625" algn="l"/>
              </a:tabLst>
            </a:pPr>
            <a:r>
              <a:rPr lang="tr-TR"/>
              <a:t>A</a:t>
            </a:r>
            <a:r>
              <a:rPr lang="en-US"/>
              <a:t> sequential circuit</a:t>
            </a:r>
            <a:r>
              <a:rPr lang="tr-TR"/>
              <a:t> is required</a:t>
            </a:r>
            <a:r>
              <a:rPr lang="en-US"/>
              <a:t> because the circuit has to “remember” </a:t>
            </a:r>
            <a:endParaRPr lang="tr-TR"/>
          </a:p>
          <a:p>
            <a:pPr>
              <a:lnSpc>
                <a:spcPct val="90000"/>
              </a:lnSpc>
              <a:buFontTx/>
              <a:buNone/>
              <a:tabLst>
                <a:tab pos="1825625" algn="l"/>
                <a:tab pos="2971800" algn="l"/>
                <a:tab pos="3146425" algn="l"/>
                <a:tab pos="3311525" algn="l"/>
                <a:tab pos="3486150" algn="l"/>
                <a:tab pos="3660775" algn="l"/>
                <a:tab pos="3827463" algn="l"/>
                <a:tab pos="4002088" algn="l"/>
                <a:tab pos="4168775" algn="l"/>
                <a:tab pos="4343400" algn="l"/>
                <a:tab pos="4518025" algn="l"/>
                <a:tab pos="4683125" algn="l"/>
                <a:tab pos="4859338" algn="l"/>
                <a:tab pos="5033963" algn="l"/>
                <a:tab pos="5199063" algn="l"/>
                <a:tab pos="5373688" algn="l"/>
                <a:tab pos="5540375" algn="l"/>
                <a:tab pos="5715000" algn="l"/>
                <a:tab pos="5889625" algn="l"/>
              </a:tabLst>
            </a:pPr>
            <a:r>
              <a:rPr lang="tr-TR"/>
              <a:t>	</a:t>
            </a:r>
            <a:r>
              <a:rPr lang="en-US"/>
              <a:t>the inputs from previous clock cycles, in order to determine whether </a:t>
            </a:r>
            <a:endParaRPr lang="tr-TR"/>
          </a:p>
          <a:p>
            <a:pPr>
              <a:lnSpc>
                <a:spcPct val="90000"/>
              </a:lnSpc>
              <a:buFontTx/>
              <a:buNone/>
              <a:tabLst>
                <a:tab pos="1825625" algn="l"/>
                <a:tab pos="2971800" algn="l"/>
                <a:tab pos="3146425" algn="l"/>
                <a:tab pos="3311525" algn="l"/>
                <a:tab pos="3486150" algn="l"/>
                <a:tab pos="3660775" algn="l"/>
                <a:tab pos="3827463" algn="l"/>
                <a:tab pos="4002088" algn="l"/>
                <a:tab pos="4168775" algn="l"/>
                <a:tab pos="4343400" algn="l"/>
                <a:tab pos="4518025" algn="l"/>
                <a:tab pos="4683125" algn="l"/>
                <a:tab pos="4859338" algn="l"/>
                <a:tab pos="5033963" algn="l"/>
                <a:tab pos="5199063" algn="l"/>
                <a:tab pos="5373688" algn="l"/>
                <a:tab pos="5540375" algn="l"/>
                <a:tab pos="5715000" algn="l"/>
                <a:tab pos="5889625" algn="l"/>
              </a:tabLst>
            </a:pPr>
            <a:r>
              <a:rPr lang="tr-TR"/>
              <a:t>	</a:t>
            </a:r>
            <a:r>
              <a:rPr lang="en-US"/>
              <a:t>or not a match was found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77D80-BAEB-42EB-A987-69D5673FBF06}" type="slidenum">
              <a:rPr lang="en-US"/>
              <a:pPr/>
              <a:t>5</a:t>
            </a:fld>
            <a:endParaRPr lang="en-US"/>
          </a:p>
        </p:txBody>
      </p:sp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accent2"/>
                </a:solidFill>
              </a:rPr>
              <a:t>Step 1: Making a state table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686800" cy="3097212"/>
          </a:xfrm>
        </p:spPr>
        <p:txBody>
          <a:bodyPr/>
          <a:lstStyle/>
          <a:p>
            <a:r>
              <a:rPr lang="en-US"/>
              <a:t>The first thing you have to figure out is precisely how the use of state </a:t>
            </a:r>
            <a:endParaRPr lang="tr-TR"/>
          </a:p>
          <a:p>
            <a:pPr>
              <a:buFontTx/>
              <a:buNone/>
            </a:pPr>
            <a:r>
              <a:rPr lang="tr-TR"/>
              <a:t>	</a:t>
            </a:r>
            <a:r>
              <a:rPr lang="en-US"/>
              <a:t>will help you solve the given problem</a:t>
            </a:r>
            <a:endParaRPr lang="tr-TR"/>
          </a:p>
          <a:p>
            <a:pPr>
              <a:buFontTx/>
              <a:buNone/>
            </a:pPr>
            <a:endParaRPr lang="en-US" sz="800"/>
          </a:p>
          <a:p>
            <a:pPr lvl="1"/>
            <a:r>
              <a:rPr lang="en-US"/>
              <a:t>Make a state table based on the problem statement. The table </a:t>
            </a:r>
            <a:endParaRPr lang="tr-TR"/>
          </a:p>
          <a:p>
            <a:pPr lvl="1">
              <a:buFontTx/>
              <a:buNone/>
            </a:pPr>
            <a:r>
              <a:rPr lang="tr-TR"/>
              <a:t>	</a:t>
            </a:r>
            <a:r>
              <a:rPr lang="en-US"/>
              <a:t>should show the present states, inputs, next states and outputs</a:t>
            </a:r>
          </a:p>
          <a:p>
            <a:pPr lvl="1"/>
            <a:r>
              <a:rPr lang="en-US"/>
              <a:t>Sometimes it is easier to first find a state diagram and then </a:t>
            </a:r>
            <a:endParaRPr lang="tr-TR"/>
          </a:p>
          <a:p>
            <a:pPr lvl="1">
              <a:buFontTx/>
              <a:buNone/>
            </a:pPr>
            <a:r>
              <a:rPr lang="tr-TR"/>
              <a:t>	</a:t>
            </a:r>
            <a:r>
              <a:rPr lang="en-US"/>
              <a:t>convert that to a table</a:t>
            </a:r>
            <a:endParaRPr lang="tr-TR"/>
          </a:p>
          <a:p>
            <a:pPr lvl="1">
              <a:buFontTx/>
              <a:buNone/>
            </a:pPr>
            <a:endParaRPr lang="en-US" sz="1000"/>
          </a:p>
          <a:p>
            <a:r>
              <a:rPr lang="en-US"/>
              <a:t>This is usually the most difficult step. Once you have the state table, </a:t>
            </a:r>
            <a:endParaRPr lang="tr-TR"/>
          </a:p>
          <a:p>
            <a:pPr>
              <a:buFontTx/>
              <a:buNone/>
            </a:pPr>
            <a:r>
              <a:rPr lang="tr-TR"/>
              <a:t>	</a:t>
            </a:r>
            <a:r>
              <a:rPr lang="en-US"/>
              <a:t>the rest of the design procedure is the same for all sequential circuits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71145-E7FE-46C4-9300-FD1FD8637FBB}" type="slidenum">
              <a:rPr lang="en-US"/>
              <a:pPr/>
              <a:t>6</a:t>
            </a:fld>
            <a:endParaRPr lang="en-US"/>
          </a:p>
        </p:txBody>
      </p:sp>
      <p:sp>
        <p:nvSpPr>
          <p:cNvPr id="35635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accent2"/>
                </a:solidFill>
              </a:rPr>
              <a:t>A basic </a:t>
            </a:r>
            <a:r>
              <a:rPr lang="tr-TR">
                <a:solidFill>
                  <a:schemeClr val="accent2"/>
                </a:solidFill>
              </a:rPr>
              <a:t>Mealy </a:t>
            </a:r>
            <a:r>
              <a:rPr lang="en-US">
                <a:solidFill>
                  <a:schemeClr val="accent2"/>
                </a:solidFill>
              </a:rPr>
              <a:t>state diagram</a:t>
            </a:r>
          </a:p>
        </p:txBody>
      </p:sp>
      <p:sp>
        <p:nvSpPr>
          <p:cNvPr id="35635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686800" cy="5181600"/>
          </a:xfrm>
        </p:spPr>
        <p:txBody>
          <a:bodyPr/>
          <a:lstStyle/>
          <a:p>
            <a:r>
              <a:rPr lang="en-US"/>
              <a:t>What state do we need for the sequence recognizer?</a:t>
            </a:r>
            <a:endParaRPr lang="tr-TR"/>
          </a:p>
          <a:p>
            <a:endParaRPr lang="en-US" sz="800"/>
          </a:p>
          <a:p>
            <a:pPr lvl="1"/>
            <a:r>
              <a:rPr lang="en-US"/>
              <a:t>We have to “remember” inputs from previous clock cycles</a:t>
            </a:r>
          </a:p>
          <a:p>
            <a:pPr lvl="1"/>
            <a:r>
              <a:rPr lang="en-US"/>
              <a:t>For example, if the previous three inputs were 100 and the current input is 1, then the output should be 1</a:t>
            </a:r>
          </a:p>
          <a:p>
            <a:pPr lvl="1"/>
            <a:r>
              <a:rPr lang="en-US"/>
              <a:t>In general, we will have to remember occurrences of parts of the desired pattern—in this case, 1, 10, and 100</a:t>
            </a:r>
            <a:endParaRPr lang="tr-TR"/>
          </a:p>
          <a:p>
            <a:pPr lvl="1"/>
            <a:endParaRPr lang="en-US" sz="1000"/>
          </a:p>
          <a:p>
            <a:r>
              <a:rPr lang="en-US"/>
              <a:t>We’ll start with a basic state diagram:</a:t>
            </a:r>
          </a:p>
        </p:txBody>
      </p:sp>
      <p:grpSp>
        <p:nvGrpSpPr>
          <p:cNvPr id="356356" name="Group 1028"/>
          <p:cNvGrpSpPr>
            <a:grpSpLocks/>
          </p:cNvGrpSpPr>
          <p:nvPr/>
        </p:nvGrpSpPr>
        <p:grpSpPr bwMode="auto">
          <a:xfrm>
            <a:off x="1476375" y="3644900"/>
            <a:ext cx="6019800" cy="622300"/>
            <a:chOff x="624" y="1008"/>
            <a:chExt cx="3792" cy="392"/>
          </a:xfrm>
        </p:grpSpPr>
        <p:grpSp>
          <p:nvGrpSpPr>
            <p:cNvPr id="356357" name="Group 1029"/>
            <p:cNvGrpSpPr>
              <a:grpSpLocks/>
            </p:cNvGrpSpPr>
            <p:nvPr/>
          </p:nvGrpSpPr>
          <p:grpSpPr bwMode="auto">
            <a:xfrm>
              <a:off x="624" y="1056"/>
              <a:ext cx="336" cy="336"/>
              <a:chOff x="576" y="1056"/>
              <a:chExt cx="336" cy="336"/>
            </a:xfrm>
          </p:grpSpPr>
          <p:sp>
            <p:nvSpPr>
              <p:cNvPr id="356358" name="Text Box 1030"/>
              <p:cNvSpPr txBox="1">
                <a:spLocks noChangeArrowheads="1"/>
              </p:cNvSpPr>
              <p:nvPr/>
            </p:nvSpPr>
            <p:spPr bwMode="auto">
              <a:xfrm>
                <a:off x="629" y="1113"/>
                <a:ext cx="221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A</a:t>
                </a:r>
              </a:p>
            </p:txBody>
          </p:sp>
          <p:sp>
            <p:nvSpPr>
              <p:cNvPr id="356359" name="Oval 1031"/>
              <p:cNvSpPr>
                <a:spLocks noChangeArrowheads="1"/>
              </p:cNvSpPr>
              <p:nvPr/>
            </p:nvSpPr>
            <p:spPr bwMode="auto">
              <a:xfrm>
                <a:off x="576" y="1056"/>
                <a:ext cx="336" cy="33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356360" name="Group 1032"/>
            <p:cNvGrpSpPr>
              <a:grpSpLocks/>
            </p:cNvGrpSpPr>
            <p:nvPr/>
          </p:nvGrpSpPr>
          <p:grpSpPr bwMode="auto">
            <a:xfrm>
              <a:off x="1776" y="1056"/>
              <a:ext cx="336" cy="344"/>
              <a:chOff x="1728" y="1056"/>
              <a:chExt cx="336" cy="344"/>
            </a:xfrm>
          </p:grpSpPr>
          <p:sp>
            <p:nvSpPr>
              <p:cNvPr id="356361" name="Text Box 1033"/>
              <p:cNvSpPr txBox="1">
                <a:spLocks noChangeArrowheads="1"/>
              </p:cNvSpPr>
              <p:nvPr/>
            </p:nvSpPr>
            <p:spPr bwMode="auto">
              <a:xfrm>
                <a:off x="1789" y="1115"/>
                <a:ext cx="207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B</a:t>
                </a:r>
              </a:p>
            </p:txBody>
          </p:sp>
          <p:sp>
            <p:nvSpPr>
              <p:cNvPr id="356362" name="Oval 1034"/>
              <p:cNvSpPr>
                <a:spLocks noChangeArrowheads="1"/>
              </p:cNvSpPr>
              <p:nvPr/>
            </p:nvSpPr>
            <p:spPr bwMode="auto">
              <a:xfrm>
                <a:off x="1728" y="1056"/>
                <a:ext cx="336" cy="34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356363" name="Group 1035"/>
            <p:cNvGrpSpPr>
              <a:grpSpLocks/>
            </p:cNvGrpSpPr>
            <p:nvPr/>
          </p:nvGrpSpPr>
          <p:grpSpPr bwMode="auto">
            <a:xfrm>
              <a:off x="2928" y="1056"/>
              <a:ext cx="336" cy="336"/>
              <a:chOff x="2880" y="1056"/>
              <a:chExt cx="336" cy="336"/>
            </a:xfrm>
          </p:grpSpPr>
          <p:sp>
            <p:nvSpPr>
              <p:cNvPr id="356364" name="Text Box 1036"/>
              <p:cNvSpPr txBox="1">
                <a:spLocks noChangeArrowheads="1"/>
              </p:cNvSpPr>
              <p:nvPr/>
            </p:nvSpPr>
            <p:spPr bwMode="auto">
              <a:xfrm>
                <a:off x="2940" y="1113"/>
                <a:ext cx="203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C</a:t>
                </a:r>
              </a:p>
            </p:txBody>
          </p:sp>
          <p:sp>
            <p:nvSpPr>
              <p:cNvPr id="356365" name="Oval 1037"/>
              <p:cNvSpPr>
                <a:spLocks noChangeArrowheads="1"/>
              </p:cNvSpPr>
              <p:nvPr/>
            </p:nvSpPr>
            <p:spPr bwMode="auto">
              <a:xfrm>
                <a:off x="2880" y="1056"/>
                <a:ext cx="336" cy="33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356366" name="Group 1038"/>
            <p:cNvGrpSpPr>
              <a:grpSpLocks/>
            </p:cNvGrpSpPr>
            <p:nvPr/>
          </p:nvGrpSpPr>
          <p:grpSpPr bwMode="auto">
            <a:xfrm>
              <a:off x="4080" y="1056"/>
              <a:ext cx="336" cy="336"/>
              <a:chOff x="4224" y="1056"/>
              <a:chExt cx="336" cy="336"/>
            </a:xfrm>
          </p:grpSpPr>
          <p:sp>
            <p:nvSpPr>
              <p:cNvPr id="356367" name="Text Box 1039"/>
              <p:cNvSpPr txBox="1">
                <a:spLocks noChangeArrowheads="1"/>
              </p:cNvSpPr>
              <p:nvPr/>
            </p:nvSpPr>
            <p:spPr bwMode="auto">
              <a:xfrm>
                <a:off x="4285" y="1113"/>
                <a:ext cx="220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D</a:t>
                </a:r>
              </a:p>
            </p:txBody>
          </p:sp>
          <p:sp>
            <p:nvSpPr>
              <p:cNvPr id="356368" name="Oval 1040"/>
              <p:cNvSpPr>
                <a:spLocks noChangeArrowheads="1"/>
              </p:cNvSpPr>
              <p:nvPr/>
            </p:nvSpPr>
            <p:spPr bwMode="auto">
              <a:xfrm>
                <a:off x="4224" y="1056"/>
                <a:ext cx="336" cy="33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356369" name="Group 1041"/>
            <p:cNvGrpSpPr>
              <a:grpSpLocks/>
            </p:cNvGrpSpPr>
            <p:nvPr/>
          </p:nvGrpSpPr>
          <p:grpSpPr bwMode="auto">
            <a:xfrm>
              <a:off x="960" y="1008"/>
              <a:ext cx="816" cy="231"/>
              <a:chOff x="960" y="1008"/>
              <a:chExt cx="816" cy="231"/>
            </a:xfrm>
          </p:grpSpPr>
          <p:sp>
            <p:nvSpPr>
              <p:cNvPr id="356370" name="Line 1042"/>
              <p:cNvSpPr>
                <a:spLocks noChangeShapeType="1"/>
              </p:cNvSpPr>
              <p:nvPr/>
            </p:nvSpPr>
            <p:spPr bwMode="auto">
              <a:xfrm>
                <a:off x="960" y="1225"/>
                <a:ext cx="81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56371" name="Text Box 1043"/>
              <p:cNvSpPr txBox="1">
                <a:spLocks noChangeArrowheads="1"/>
              </p:cNvSpPr>
              <p:nvPr/>
            </p:nvSpPr>
            <p:spPr bwMode="auto">
              <a:xfrm>
                <a:off x="1152" y="1008"/>
                <a:ext cx="343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1/0</a:t>
                </a:r>
              </a:p>
            </p:txBody>
          </p:sp>
        </p:grpSp>
        <p:grpSp>
          <p:nvGrpSpPr>
            <p:cNvPr id="356372" name="Group 1044"/>
            <p:cNvGrpSpPr>
              <a:grpSpLocks/>
            </p:cNvGrpSpPr>
            <p:nvPr/>
          </p:nvGrpSpPr>
          <p:grpSpPr bwMode="auto">
            <a:xfrm>
              <a:off x="2112" y="1008"/>
              <a:ext cx="816" cy="231"/>
              <a:chOff x="960" y="1008"/>
              <a:chExt cx="816" cy="231"/>
            </a:xfrm>
          </p:grpSpPr>
          <p:sp>
            <p:nvSpPr>
              <p:cNvPr id="356373" name="Line 1045"/>
              <p:cNvSpPr>
                <a:spLocks noChangeShapeType="1"/>
              </p:cNvSpPr>
              <p:nvPr/>
            </p:nvSpPr>
            <p:spPr bwMode="auto">
              <a:xfrm>
                <a:off x="960" y="1225"/>
                <a:ext cx="81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56374" name="Text Box 1046"/>
              <p:cNvSpPr txBox="1">
                <a:spLocks noChangeArrowheads="1"/>
              </p:cNvSpPr>
              <p:nvPr/>
            </p:nvSpPr>
            <p:spPr bwMode="auto">
              <a:xfrm>
                <a:off x="1152" y="1008"/>
                <a:ext cx="366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0/0</a:t>
                </a:r>
              </a:p>
            </p:txBody>
          </p:sp>
        </p:grpSp>
        <p:grpSp>
          <p:nvGrpSpPr>
            <p:cNvPr id="356375" name="Group 1047"/>
            <p:cNvGrpSpPr>
              <a:grpSpLocks/>
            </p:cNvGrpSpPr>
            <p:nvPr/>
          </p:nvGrpSpPr>
          <p:grpSpPr bwMode="auto">
            <a:xfrm>
              <a:off x="3264" y="1008"/>
              <a:ext cx="816" cy="231"/>
              <a:chOff x="960" y="1008"/>
              <a:chExt cx="816" cy="231"/>
            </a:xfrm>
          </p:grpSpPr>
          <p:sp>
            <p:nvSpPr>
              <p:cNvPr id="356376" name="Line 1048"/>
              <p:cNvSpPr>
                <a:spLocks noChangeShapeType="1"/>
              </p:cNvSpPr>
              <p:nvPr/>
            </p:nvSpPr>
            <p:spPr bwMode="auto">
              <a:xfrm>
                <a:off x="960" y="1225"/>
                <a:ext cx="81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56377" name="Text Box 1049"/>
              <p:cNvSpPr txBox="1">
                <a:spLocks noChangeArrowheads="1"/>
              </p:cNvSpPr>
              <p:nvPr/>
            </p:nvSpPr>
            <p:spPr bwMode="auto">
              <a:xfrm>
                <a:off x="1152" y="1008"/>
                <a:ext cx="366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0/0</a:t>
                </a:r>
              </a:p>
            </p:txBody>
          </p:sp>
        </p:grpSp>
      </p:grpSp>
      <p:graphicFrame>
        <p:nvGraphicFramePr>
          <p:cNvPr id="356378" name="Object 1050"/>
          <p:cNvGraphicFramePr>
            <a:graphicFrameLocks noChangeAspect="1"/>
          </p:cNvGraphicFramePr>
          <p:nvPr/>
        </p:nvGraphicFramePr>
        <p:xfrm>
          <a:off x="762000" y="4572000"/>
          <a:ext cx="7945438" cy="1812925"/>
        </p:xfrm>
        <a:graphic>
          <a:graphicData uri="http://schemas.openxmlformats.org/presentationml/2006/ole">
            <p:oleObj spid="_x0000_s356378" name="Document" r:id="rId3" imgW="7972560" imgH="1812960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A7BE-DFA6-44CA-98C8-BB5B55EA94CC}" type="slidenum">
              <a:rPr lang="en-US"/>
              <a:pPr/>
              <a:t>7</a:t>
            </a:fld>
            <a:endParaRPr lang="en-US"/>
          </a:p>
        </p:txBody>
      </p:sp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accent2"/>
                </a:solidFill>
              </a:rPr>
              <a:t>Overlapping occurrences of the pattern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686800" cy="5181600"/>
          </a:xfrm>
        </p:spPr>
        <p:txBody>
          <a:bodyPr/>
          <a:lstStyle/>
          <a:p>
            <a:r>
              <a:rPr lang="en-US"/>
              <a:t>What happens if we’re in state D (the last three inputs were 100), and </a:t>
            </a:r>
            <a:endParaRPr lang="tr-TR"/>
          </a:p>
          <a:p>
            <a:pPr>
              <a:buFontTx/>
              <a:buNone/>
            </a:pPr>
            <a:r>
              <a:rPr lang="tr-TR"/>
              <a:t>	</a:t>
            </a:r>
            <a:r>
              <a:rPr lang="en-US"/>
              <a:t>the current input is 1?</a:t>
            </a:r>
            <a:endParaRPr lang="tr-TR"/>
          </a:p>
          <a:p>
            <a:pPr>
              <a:buFontTx/>
              <a:buNone/>
            </a:pPr>
            <a:endParaRPr lang="en-US" sz="800"/>
          </a:p>
          <a:p>
            <a:pPr lvl="1"/>
            <a:r>
              <a:rPr lang="en-US"/>
              <a:t>The output should be a 1, because we’ve found the desired pattern</a:t>
            </a:r>
          </a:p>
          <a:p>
            <a:pPr lvl="1"/>
            <a:r>
              <a:rPr lang="en-US"/>
              <a:t>But this last 1 could also be the start of another occurrence of the pattern! For example, 100</a:t>
            </a:r>
            <a:r>
              <a:rPr lang="en-US">
                <a:solidFill>
                  <a:srgbClr val="3333FF"/>
                </a:solidFill>
              </a:rPr>
              <a:t>1</a:t>
            </a:r>
            <a:r>
              <a:rPr lang="en-US"/>
              <a:t>001 contains </a:t>
            </a:r>
            <a:r>
              <a:rPr lang="en-US" i="1"/>
              <a:t>two</a:t>
            </a:r>
            <a:r>
              <a:rPr lang="en-US"/>
              <a:t> occurrences of 1001</a:t>
            </a:r>
          </a:p>
          <a:p>
            <a:pPr lvl="1"/>
            <a:r>
              <a:rPr lang="en-US"/>
              <a:t>To detect overlapping occurrences of the pattern, the next state </a:t>
            </a:r>
            <a:endParaRPr lang="tr-TR"/>
          </a:p>
          <a:p>
            <a:pPr lvl="1">
              <a:buFontTx/>
              <a:buNone/>
            </a:pPr>
            <a:r>
              <a:rPr lang="tr-TR"/>
              <a:t>	</a:t>
            </a:r>
            <a:r>
              <a:rPr lang="en-US"/>
              <a:t>should be</a:t>
            </a:r>
            <a:r>
              <a:rPr lang="en-US" i="1"/>
              <a:t> </a:t>
            </a:r>
            <a:r>
              <a:rPr lang="en-US"/>
              <a:t>B.</a:t>
            </a:r>
          </a:p>
        </p:txBody>
      </p:sp>
      <p:grpSp>
        <p:nvGrpSpPr>
          <p:cNvPr id="320548" name="Group 36"/>
          <p:cNvGrpSpPr>
            <a:grpSpLocks/>
          </p:cNvGrpSpPr>
          <p:nvPr/>
        </p:nvGrpSpPr>
        <p:grpSpPr bwMode="auto">
          <a:xfrm>
            <a:off x="1476375" y="3500438"/>
            <a:ext cx="6134100" cy="1066800"/>
            <a:chOff x="816" y="2016"/>
            <a:chExt cx="3864" cy="672"/>
          </a:xfrm>
        </p:grpSpPr>
        <p:grpSp>
          <p:nvGrpSpPr>
            <p:cNvPr id="320516" name="Group 4"/>
            <p:cNvGrpSpPr>
              <a:grpSpLocks/>
            </p:cNvGrpSpPr>
            <p:nvPr/>
          </p:nvGrpSpPr>
          <p:grpSpPr bwMode="auto">
            <a:xfrm>
              <a:off x="816" y="2016"/>
              <a:ext cx="3792" cy="392"/>
              <a:chOff x="624" y="1008"/>
              <a:chExt cx="3792" cy="392"/>
            </a:xfrm>
          </p:grpSpPr>
          <p:grpSp>
            <p:nvGrpSpPr>
              <p:cNvPr id="320517" name="Group 5"/>
              <p:cNvGrpSpPr>
                <a:grpSpLocks/>
              </p:cNvGrpSpPr>
              <p:nvPr/>
            </p:nvGrpSpPr>
            <p:grpSpPr bwMode="auto">
              <a:xfrm>
                <a:off x="624" y="1056"/>
                <a:ext cx="336" cy="336"/>
                <a:chOff x="576" y="1056"/>
                <a:chExt cx="336" cy="336"/>
              </a:xfrm>
            </p:grpSpPr>
            <p:sp>
              <p:nvSpPr>
                <p:cNvPr id="320518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629" y="1113"/>
                  <a:ext cx="221" cy="231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A</a:t>
                  </a:r>
                </a:p>
              </p:txBody>
            </p:sp>
            <p:sp>
              <p:nvSpPr>
                <p:cNvPr id="320519" name="Oval 7"/>
                <p:cNvSpPr>
                  <a:spLocks noChangeArrowheads="1"/>
                </p:cNvSpPr>
                <p:nvPr/>
              </p:nvSpPr>
              <p:spPr bwMode="auto">
                <a:xfrm>
                  <a:off x="576" y="1056"/>
                  <a:ext cx="336" cy="336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grpSp>
            <p:nvGrpSpPr>
              <p:cNvPr id="320520" name="Group 8"/>
              <p:cNvGrpSpPr>
                <a:grpSpLocks/>
              </p:cNvGrpSpPr>
              <p:nvPr/>
            </p:nvGrpSpPr>
            <p:grpSpPr bwMode="auto">
              <a:xfrm>
                <a:off x="1776" y="1056"/>
                <a:ext cx="336" cy="344"/>
                <a:chOff x="1728" y="1056"/>
                <a:chExt cx="336" cy="344"/>
              </a:xfrm>
            </p:grpSpPr>
            <p:sp>
              <p:nvSpPr>
                <p:cNvPr id="320521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789" y="1115"/>
                  <a:ext cx="207" cy="231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B</a:t>
                  </a:r>
                </a:p>
              </p:txBody>
            </p:sp>
            <p:sp>
              <p:nvSpPr>
                <p:cNvPr id="320522" name="Oval 10"/>
                <p:cNvSpPr>
                  <a:spLocks noChangeArrowheads="1"/>
                </p:cNvSpPr>
                <p:nvPr/>
              </p:nvSpPr>
              <p:spPr bwMode="auto">
                <a:xfrm>
                  <a:off x="1728" y="1056"/>
                  <a:ext cx="336" cy="344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grpSp>
            <p:nvGrpSpPr>
              <p:cNvPr id="320523" name="Group 11"/>
              <p:cNvGrpSpPr>
                <a:grpSpLocks/>
              </p:cNvGrpSpPr>
              <p:nvPr/>
            </p:nvGrpSpPr>
            <p:grpSpPr bwMode="auto">
              <a:xfrm>
                <a:off x="2928" y="1056"/>
                <a:ext cx="336" cy="336"/>
                <a:chOff x="2880" y="1056"/>
                <a:chExt cx="336" cy="336"/>
              </a:xfrm>
            </p:grpSpPr>
            <p:sp>
              <p:nvSpPr>
                <p:cNvPr id="320524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940" y="1113"/>
                  <a:ext cx="203" cy="231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C</a:t>
                  </a:r>
                </a:p>
              </p:txBody>
            </p:sp>
            <p:sp>
              <p:nvSpPr>
                <p:cNvPr id="320525" name="Oval 13"/>
                <p:cNvSpPr>
                  <a:spLocks noChangeArrowheads="1"/>
                </p:cNvSpPr>
                <p:nvPr/>
              </p:nvSpPr>
              <p:spPr bwMode="auto">
                <a:xfrm>
                  <a:off x="2880" y="1056"/>
                  <a:ext cx="336" cy="336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grpSp>
            <p:nvGrpSpPr>
              <p:cNvPr id="320526" name="Group 14"/>
              <p:cNvGrpSpPr>
                <a:grpSpLocks/>
              </p:cNvGrpSpPr>
              <p:nvPr/>
            </p:nvGrpSpPr>
            <p:grpSpPr bwMode="auto">
              <a:xfrm>
                <a:off x="4080" y="1056"/>
                <a:ext cx="336" cy="336"/>
                <a:chOff x="4224" y="1056"/>
                <a:chExt cx="336" cy="336"/>
              </a:xfrm>
            </p:grpSpPr>
            <p:sp>
              <p:nvSpPr>
                <p:cNvPr id="320527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4285" y="1113"/>
                  <a:ext cx="220" cy="231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D</a:t>
                  </a:r>
                </a:p>
              </p:txBody>
            </p:sp>
            <p:sp>
              <p:nvSpPr>
                <p:cNvPr id="320528" name="Oval 16"/>
                <p:cNvSpPr>
                  <a:spLocks noChangeArrowheads="1"/>
                </p:cNvSpPr>
                <p:nvPr/>
              </p:nvSpPr>
              <p:spPr bwMode="auto">
                <a:xfrm>
                  <a:off x="4224" y="1056"/>
                  <a:ext cx="336" cy="336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grpSp>
            <p:nvGrpSpPr>
              <p:cNvPr id="320529" name="Group 17"/>
              <p:cNvGrpSpPr>
                <a:grpSpLocks/>
              </p:cNvGrpSpPr>
              <p:nvPr/>
            </p:nvGrpSpPr>
            <p:grpSpPr bwMode="auto">
              <a:xfrm>
                <a:off x="960" y="1008"/>
                <a:ext cx="816" cy="231"/>
                <a:chOff x="960" y="1008"/>
                <a:chExt cx="816" cy="231"/>
              </a:xfrm>
            </p:grpSpPr>
            <p:sp>
              <p:nvSpPr>
                <p:cNvPr id="320530" name="Line 18"/>
                <p:cNvSpPr>
                  <a:spLocks noChangeShapeType="1"/>
                </p:cNvSpPr>
                <p:nvPr/>
              </p:nvSpPr>
              <p:spPr bwMode="auto">
                <a:xfrm>
                  <a:off x="960" y="1225"/>
                  <a:ext cx="81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320531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152" y="1008"/>
                  <a:ext cx="343" cy="231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1/0</a:t>
                  </a:r>
                </a:p>
              </p:txBody>
            </p:sp>
          </p:grpSp>
          <p:grpSp>
            <p:nvGrpSpPr>
              <p:cNvPr id="320532" name="Group 20"/>
              <p:cNvGrpSpPr>
                <a:grpSpLocks/>
              </p:cNvGrpSpPr>
              <p:nvPr/>
            </p:nvGrpSpPr>
            <p:grpSpPr bwMode="auto">
              <a:xfrm>
                <a:off x="2112" y="1008"/>
                <a:ext cx="816" cy="231"/>
                <a:chOff x="960" y="1008"/>
                <a:chExt cx="816" cy="231"/>
              </a:xfrm>
            </p:grpSpPr>
            <p:sp>
              <p:nvSpPr>
                <p:cNvPr id="320533" name="Line 21"/>
                <p:cNvSpPr>
                  <a:spLocks noChangeShapeType="1"/>
                </p:cNvSpPr>
                <p:nvPr/>
              </p:nvSpPr>
              <p:spPr bwMode="auto">
                <a:xfrm>
                  <a:off x="960" y="1225"/>
                  <a:ext cx="81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320534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1152" y="1008"/>
                  <a:ext cx="366" cy="231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0/0</a:t>
                  </a:r>
                </a:p>
              </p:txBody>
            </p:sp>
          </p:grpSp>
          <p:grpSp>
            <p:nvGrpSpPr>
              <p:cNvPr id="320535" name="Group 23"/>
              <p:cNvGrpSpPr>
                <a:grpSpLocks/>
              </p:cNvGrpSpPr>
              <p:nvPr/>
            </p:nvGrpSpPr>
            <p:grpSpPr bwMode="auto">
              <a:xfrm>
                <a:off x="3264" y="1008"/>
                <a:ext cx="816" cy="231"/>
                <a:chOff x="960" y="1008"/>
                <a:chExt cx="816" cy="231"/>
              </a:xfrm>
            </p:grpSpPr>
            <p:sp>
              <p:nvSpPr>
                <p:cNvPr id="320536" name="Line 24"/>
                <p:cNvSpPr>
                  <a:spLocks noChangeShapeType="1"/>
                </p:cNvSpPr>
                <p:nvPr/>
              </p:nvSpPr>
              <p:spPr bwMode="auto">
                <a:xfrm>
                  <a:off x="960" y="1225"/>
                  <a:ext cx="81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320537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152" y="1008"/>
                  <a:ext cx="366" cy="231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0/0</a:t>
                  </a:r>
                </a:p>
              </p:txBody>
            </p:sp>
          </p:grpSp>
        </p:grpSp>
        <p:grpSp>
          <p:nvGrpSpPr>
            <p:cNvPr id="320547" name="Group 35"/>
            <p:cNvGrpSpPr>
              <a:grpSpLocks/>
            </p:cNvGrpSpPr>
            <p:nvPr/>
          </p:nvGrpSpPr>
          <p:grpSpPr bwMode="auto">
            <a:xfrm>
              <a:off x="1944" y="2400"/>
              <a:ext cx="2736" cy="288"/>
              <a:chOff x="1944" y="2400"/>
              <a:chExt cx="2736" cy="288"/>
            </a:xfrm>
          </p:grpSpPr>
          <p:sp>
            <p:nvSpPr>
              <p:cNvPr id="320541" name="Freeform 29"/>
              <p:cNvSpPr>
                <a:spLocks/>
              </p:cNvSpPr>
              <p:nvPr/>
            </p:nvSpPr>
            <p:spPr bwMode="auto">
              <a:xfrm>
                <a:off x="1944" y="2400"/>
                <a:ext cx="2736" cy="288"/>
              </a:xfrm>
              <a:custGeom>
                <a:avLst/>
                <a:gdLst/>
                <a:ahLst/>
                <a:cxnLst>
                  <a:cxn ang="0">
                    <a:pos x="2520" y="0"/>
                  </a:cxn>
                  <a:cxn ang="0">
                    <a:pos x="2376" y="192"/>
                  </a:cxn>
                  <a:cxn ang="0">
                    <a:pos x="360" y="192"/>
                  </a:cxn>
                  <a:cxn ang="0">
                    <a:pos x="216" y="0"/>
                  </a:cxn>
                </a:cxnLst>
                <a:rect l="0" t="0" r="r" b="b"/>
                <a:pathLst>
                  <a:path w="2736" h="224">
                    <a:moveTo>
                      <a:pt x="2520" y="0"/>
                    </a:moveTo>
                    <a:cubicBezTo>
                      <a:pt x="2628" y="80"/>
                      <a:pt x="2736" y="160"/>
                      <a:pt x="2376" y="192"/>
                    </a:cubicBezTo>
                    <a:cubicBezTo>
                      <a:pt x="2016" y="224"/>
                      <a:pt x="720" y="224"/>
                      <a:pt x="360" y="192"/>
                    </a:cubicBezTo>
                    <a:cubicBezTo>
                      <a:pt x="0" y="160"/>
                      <a:pt x="108" y="80"/>
                      <a:pt x="216" y="0"/>
                    </a:cubicBezTo>
                  </a:path>
                </a:pathLst>
              </a:custGeom>
              <a:noFill/>
              <a:ln w="38100" cap="flat" cmpd="sng">
                <a:solidFill>
                  <a:srgbClr val="3333FF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20542" name="Text Box 30"/>
              <p:cNvSpPr txBox="1">
                <a:spLocks noChangeArrowheads="1"/>
              </p:cNvSpPr>
              <p:nvPr/>
            </p:nvSpPr>
            <p:spPr bwMode="auto">
              <a:xfrm>
                <a:off x="3168" y="2448"/>
                <a:ext cx="320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3333FF"/>
                    </a:solidFill>
                  </a:rPr>
                  <a:t>1/1</a:t>
                </a:r>
                <a:endParaRPr lang="en-US"/>
              </a:p>
            </p:txBody>
          </p:sp>
        </p:grpSp>
      </p:grpSp>
      <p:graphicFrame>
        <p:nvGraphicFramePr>
          <p:cNvPr id="320549" name="Object 37"/>
          <p:cNvGraphicFramePr>
            <a:graphicFrameLocks noChangeAspect="1"/>
          </p:cNvGraphicFramePr>
          <p:nvPr/>
        </p:nvGraphicFramePr>
        <p:xfrm>
          <a:off x="755650" y="4797425"/>
          <a:ext cx="7945438" cy="1812925"/>
        </p:xfrm>
        <a:graphic>
          <a:graphicData uri="http://schemas.openxmlformats.org/presentationml/2006/ole">
            <p:oleObj spid="_x0000_s320549" name="Document" r:id="rId3" imgW="7972560" imgH="1812960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79399-9E7B-4CDC-B158-DE1BD5CAD75C}" type="slidenum">
              <a:rPr lang="en-US"/>
              <a:pPr/>
              <a:t>8</a:t>
            </a:fld>
            <a:endParaRPr lang="en-US"/>
          </a:p>
        </p:txBody>
      </p:sp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accent2"/>
                </a:solidFill>
              </a:rPr>
              <a:t>Filling in the other arrows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08050"/>
            <a:ext cx="8686800" cy="1584325"/>
          </a:xfrm>
        </p:spPr>
        <p:txBody>
          <a:bodyPr/>
          <a:lstStyle/>
          <a:p>
            <a:r>
              <a:rPr lang="tr-TR" i="1"/>
              <a:t>Two</a:t>
            </a:r>
            <a:r>
              <a:rPr lang="en-US"/>
              <a:t> outgoing arrows for each node, to account for the possibilities of </a:t>
            </a:r>
            <a:endParaRPr lang="tr-TR"/>
          </a:p>
          <a:p>
            <a:pPr>
              <a:buFontTx/>
              <a:buNone/>
            </a:pPr>
            <a:r>
              <a:rPr lang="tr-TR"/>
              <a:t>	</a:t>
            </a:r>
            <a:r>
              <a:rPr lang="en-US"/>
              <a:t>X=0 and X=1</a:t>
            </a:r>
            <a:endParaRPr lang="tr-TR"/>
          </a:p>
          <a:p>
            <a:pPr>
              <a:buFontTx/>
              <a:buNone/>
            </a:pPr>
            <a:endParaRPr lang="en-US" sz="1000"/>
          </a:p>
          <a:p>
            <a:r>
              <a:rPr lang="en-US"/>
              <a:t>The remaining arrows we need are shown in blue. They also allow for </a:t>
            </a:r>
            <a:endParaRPr lang="tr-TR"/>
          </a:p>
          <a:p>
            <a:pPr>
              <a:buFontTx/>
              <a:buNone/>
            </a:pPr>
            <a:r>
              <a:rPr lang="tr-TR"/>
              <a:t>	</a:t>
            </a:r>
            <a:r>
              <a:rPr lang="en-US"/>
              <a:t>the correct detection of overlapping occurrences of 1001.</a:t>
            </a:r>
          </a:p>
        </p:txBody>
      </p:sp>
      <p:grpSp>
        <p:nvGrpSpPr>
          <p:cNvPr id="321596" name="Group 60"/>
          <p:cNvGrpSpPr>
            <a:grpSpLocks/>
          </p:cNvGrpSpPr>
          <p:nvPr/>
        </p:nvGrpSpPr>
        <p:grpSpPr bwMode="auto">
          <a:xfrm>
            <a:off x="1331913" y="2420938"/>
            <a:ext cx="6286500" cy="2271712"/>
            <a:chOff x="816" y="1296"/>
            <a:chExt cx="3960" cy="1431"/>
          </a:xfrm>
        </p:grpSpPr>
        <p:grpSp>
          <p:nvGrpSpPr>
            <p:cNvPr id="321542" name="Group 6"/>
            <p:cNvGrpSpPr>
              <a:grpSpLocks/>
            </p:cNvGrpSpPr>
            <p:nvPr/>
          </p:nvGrpSpPr>
          <p:grpSpPr bwMode="auto">
            <a:xfrm>
              <a:off x="912" y="1872"/>
              <a:ext cx="3792" cy="392"/>
              <a:chOff x="624" y="1008"/>
              <a:chExt cx="3792" cy="392"/>
            </a:xfrm>
          </p:grpSpPr>
          <p:grpSp>
            <p:nvGrpSpPr>
              <p:cNvPr id="321543" name="Group 7"/>
              <p:cNvGrpSpPr>
                <a:grpSpLocks/>
              </p:cNvGrpSpPr>
              <p:nvPr/>
            </p:nvGrpSpPr>
            <p:grpSpPr bwMode="auto">
              <a:xfrm>
                <a:off x="624" y="1056"/>
                <a:ext cx="336" cy="336"/>
                <a:chOff x="576" y="1056"/>
                <a:chExt cx="336" cy="336"/>
              </a:xfrm>
            </p:grpSpPr>
            <p:sp>
              <p:nvSpPr>
                <p:cNvPr id="321544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629" y="1113"/>
                  <a:ext cx="221" cy="231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A</a:t>
                  </a:r>
                </a:p>
              </p:txBody>
            </p:sp>
            <p:sp>
              <p:nvSpPr>
                <p:cNvPr id="321545" name="Oval 9"/>
                <p:cNvSpPr>
                  <a:spLocks noChangeArrowheads="1"/>
                </p:cNvSpPr>
                <p:nvPr/>
              </p:nvSpPr>
              <p:spPr bwMode="auto">
                <a:xfrm>
                  <a:off x="576" y="1056"/>
                  <a:ext cx="336" cy="336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grpSp>
            <p:nvGrpSpPr>
              <p:cNvPr id="321546" name="Group 10"/>
              <p:cNvGrpSpPr>
                <a:grpSpLocks/>
              </p:cNvGrpSpPr>
              <p:nvPr/>
            </p:nvGrpSpPr>
            <p:grpSpPr bwMode="auto">
              <a:xfrm>
                <a:off x="1776" y="1056"/>
                <a:ext cx="336" cy="344"/>
                <a:chOff x="1728" y="1056"/>
                <a:chExt cx="336" cy="344"/>
              </a:xfrm>
            </p:grpSpPr>
            <p:sp>
              <p:nvSpPr>
                <p:cNvPr id="321547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9" y="1115"/>
                  <a:ext cx="207" cy="231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B</a:t>
                  </a:r>
                </a:p>
              </p:txBody>
            </p:sp>
            <p:sp>
              <p:nvSpPr>
                <p:cNvPr id="321548" name="Oval 12"/>
                <p:cNvSpPr>
                  <a:spLocks noChangeArrowheads="1"/>
                </p:cNvSpPr>
                <p:nvPr/>
              </p:nvSpPr>
              <p:spPr bwMode="auto">
                <a:xfrm>
                  <a:off x="1728" y="1056"/>
                  <a:ext cx="336" cy="344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grpSp>
            <p:nvGrpSpPr>
              <p:cNvPr id="321549" name="Group 13"/>
              <p:cNvGrpSpPr>
                <a:grpSpLocks/>
              </p:cNvGrpSpPr>
              <p:nvPr/>
            </p:nvGrpSpPr>
            <p:grpSpPr bwMode="auto">
              <a:xfrm>
                <a:off x="2928" y="1056"/>
                <a:ext cx="336" cy="336"/>
                <a:chOff x="2880" y="1056"/>
                <a:chExt cx="336" cy="336"/>
              </a:xfrm>
            </p:grpSpPr>
            <p:sp>
              <p:nvSpPr>
                <p:cNvPr id="32155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940" y="1113"/>
                  <a:ext cx="203" cy="231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C</a:t>
                  </a:r>
                </a:p>
              </p:txBody>
            </p:sp>
            <p:sp>
              <p:nvSpPr>
                <p:cNvPr id="321551" name="Oval 15"/>
                <p:cNvSpPr>
                  <a:spLocks noChangeArrowheads="1"/>
                </p:cNvSpPr>
                <p:nvPr/>
              </p:nvSpPr>
              <p:spPr bwMode="auto">
                <a:xfrm>
                  <a:off x="2880" y="1056"/>
                  <a:ext cx="336" cy="336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grpSp>
            <p:nvGrpSpPr>
              <p:cNvPr id="321552" name="Group 16"/>
              <p:cNvGrpSpPr>
                <a:grpSpLocks/>
              </p:cNvGrpSpPr>
              <p:nvPr/>
            </p:nvGrpSpPr>
            <p:grpSpPr bwMode="auto">
              <a:xfrm>
                <a:off x="4080" y="1056"/>
                <a:ext cx="336" cy="336"/>
                <a:chOff x="4224" y="1056"/>
                <a:chExt cx="336" cy="336"/>
              </a:xfrm>
            </p:grpSpPr>
            <p:sp>
              <p:nvSpPr>
                <p:cNvPr id="32155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285" y="1113"/>
                  <a:ext cx="220" cy="231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D</a:t>
                  </a:r>
                </a:p>
              </p:txBody>
            </p:sp>
            <p:sp>
              <p:nvSpPr>
                <p:cNvPr id="321554" name="Oval 18"/>
                <p:cNvSpPr>
                  <a:spLocks noChangeArrowheads="1"/>
                </p:cNvSpPr>
                <p:nvPr/>
              </p:nvSpPr>
              <p:spPr bwMode="auto">
                <a:xfrm>
                  <a:off x="4224" y="1056"/>
                  <a:ext cx="336" cy="336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grpSp>
            <p:nvGrpSpPr>
              <p:cNvPr id="321555" name="Group 19"/>
              <p:cNvGrpSpPr>
                <a:grpSpLocks/>
              </p:cNvGrpSpPr>
              <p:nvPr/>
            </p:nvGrpSpPr>
            <p:grpSpPr bwMode="auto">
              <a:xfrm>
                <a:off x="960" y="1008"/>
                <a:ext cx="816" cy="231"/>
                <a:chOff x="960" y="1008"/>
                <a:chExt cx="816" cy="231"/>
              </a:xfrm>
            </p:grpSpPr>
            <p:sp>
              <p:nvSpPr>
                <p:cNvPr id="321556" name="Line 20"/>
                <p:cNvSpPr>
                  <a:spLocks noChangeShapeType="1"/>
                </p:cNvSpPr>
                <p:nvPr/>
              </p:nvSpPr>
              <p:spPr bwMode="auto">
                <a:xfrm>
                  <a:off x="960" y="1225"/>
                  <a:ext cx="81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321557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152" y="1008"/>
                  <a:ext cx="343" cy="231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1/0</a:t>
                  </a:r>
                </a:p>
              </p:txBody>
            </p:sp>
          </p:grpSp>
          <p:grpSp>
            <p:nvGrpSpPr>
              <p:cNvPr id="321558" name="Group 22"/>
              <p:cNvGrpSpPr>
                <a:grpSpLocks/>
              </p:cNvGrpSpPr>
              <p:nvPr/>
            </p:nvGrpSpPr>
            <p:grpSpPr bwMode="auto">
              <a:xfrm>
                <a:off x="2112" y="1008"/>
                <a:ext cx="816" cy="231"/>
                <a:chOff x="960" y="1008"/>
                <a:chExt cx="816" cy="231"/>
              </a:xfrm>
            </p:grpSpPr>
            <p:sp>
              <p:nvSpPr>
                <p:cNvPr id="321559" name="Line 23"/>
                <p:cNvSpPr>
                  <a:spLocks noChangeShapeType="1"/>
                </p:cNvSpPr>
                <p:nvPr/>
              </p:nvSpPr>
              <p:spPr bwMode="auto">
                <a:xfrm>
                  <a:off x="960" y="1225"/>
                  <a:ext cx="81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321560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152" y="1008"/>
                  <a:ext cx="366" cy="231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0/0</a:t>
                  </a:r>
                </a:p>
              </p:txBody>
            </p:sp>
          </p:grpSp>
          <p:grpSp>
            <p:nvGrpSpPr>
              <p:cNvPr id="321561" name="Group 25"/>
              <p:cNvGrpSpPr>
                <a:grpSpLocks/>
              </p:cNvGrpSpPr>
              <p:nvPr/>
            </p:nvGrpSpPr>
            <p:grpSpPr bwMode="auto">
              <a:xfrm>
                <a:off x="3264" y="1008"/>
                <a:ext cx="816" cy="231"/>
                <a:chOff x="960" y="1008"/>
                <a:chExt cx="816" cy="231"/>
              </a:xfrm>
            </p:grpSpPr>
            <p:sp>
              <p:nvSpPr>
                <p:cNvPr id="321562" name="Line 26"/>
                <p:cNvSpPr>
                  <a:spLocks noChangeShapeType="1"/>
                </p:cNvSpPr>
                <p:nvPr/>
              </p:nvSpPr>
              <p:spPr bwMode="auto">
                <a:xfrm>
                  <a:off x="960" y="1225"/>
                  <a:ext cx="81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321563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1152" y="1008"/>
                  <a:ext cx="366" cy="231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0/0</a:t>
                  </a:r>
                </a:p>
              </p:txBody>
            </p:sp>
          </p:grpSp>
        </p:grpSp>
        <p:grpSp>
          <p:nvGrpSpPr>
            <p:cNvPr id="321582" name="Group 46"/>
            <p:cNvGrpSpPr>
              <a:grpSpLocks/>
            </p:cNvGrpSpPr>
            <p:nvPr/>
          </p:nvGrpSpPr>
          <p:grpSpPr bwMode="auto">
            <a:xfrm>
              <a:off x="1968" y="2256"/>
              <a:ext cx="2808" cy="432"/>
              <a:chOff x="1824" y="1824"/>
              <a:chExt cx="2808" cy="432"/>
            </a:xfrm>
          </p:grpSpPr>
          <p:sp>
            <p:nvSpPr>
              <p:cNvPr id="321565" name="Freeform 29"/>
              <p:cNvSpPr>
                <a:spLocks/>
              </p:cNvSpPr>
              <p:nvPr/>
            </p:nvSpPr>
            <p:spPr bwMode="auto">
              <a:xfrm>
                <a:off x="1824" y="1824"/>
                <a:ext cx="2808" cy="432"/>
              </a:xfrm>
              <a:custGeom>
                <a:avLst/>
                <a:gdLst/>
                <a:ahLst/>
                <a:cxnLst>
                  <a:cxn ang="0">
                    <a:pos x="2520" y="0"/>
                  </a:cxn>
                  <a:cxn ang="0">
                    <a:pos x="2376" y="192"/>
                  </a:cxn>
                  <a:cxn ang="0">
                    <a:pos x="360" y="192"/>
                  </a:cxn>
                  <a:cxn ang="0">
                    <a:pos x="216" y="0"/>
                  </a:cxn>
                </a:cxnLst>
                <a:rect l="0" t="0" r="r" b="b"/>
                <a:pathLst>
                  <a:path w="2736" h="224">
                    <a:moveTo>
                      <a:pt x="2520" y="0"/>
                    </a:moveTo>
                    <a:cubicBezTo>
                      <a:pt x="2628" y="80"/>
                      <a:pt x="2736" y="160"/>
                      <a:pt x="2376" y="192"/>
                    </a:cubicBezTo>
                    <a:cubicBezTo>
                      <a:pt x="2016" y="224"/>
                      <a:pt x="720" y="224"/>
                      <a:pt x="360" y="192"/>
                    </a:cubicBezTo>
                    <a:cubicBezTo>
                      <a:pt x="0" y="160"/>
                      <a:pt x="108" y="80"/>
                      <a:pt x="216" y="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21566" name="Text Box 30"/>
              <p:cNvSpPr txBox="1">
                <a:spLocks noChangeArrowheads="1"/>
              </p:cNvSpPr>
              <p:nvPr/>
            </p:nvSpPr>
            <p:spPr bwMode="auto">
              <a:xfrm>
                <a:off x="3120" y="2016"/>
                <a:ext cx="320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1/1</a:t>
                </a:r>
              </a:p>
            </p:txBody>
          </p:sp>
        </p:grpSp>
        <p:grpSp>
          <p:nvGrpSpPr>
            <p:cNvPr id="321594" name="Group 58"/>
            <p:cNvGrpSpPr>
              <a:grpSpLocks/>
            </p:cNvGrpSpPr>
            <p:nvPr/>
          </p:nvGrpSpPr>
          <p:grpSpPr bwMode="auto">
            <a:xfrm>
              <a:off x="984" y="1296"/>
              <a:ext cx="3608" cy="624"/>
              <a:chOff x="984" y="1296"/>
              <a:chExt cx="3608" cy="624"/>
            </a:xfrm>
          </p:grpSpPr>
          <p:sp>
            <p:nvSpPr>
              <p:cNvPr id="321568" name="Freeform 32"/>
              <p:cNvSpPr>
                <a:spLocks/>
              </p:cNvSpPr>
              <p:nvPr/>
            </p:nvSpPr>
            <p:spPr bwMode="auto">
              <a:xfrm>
                <a:off x="984" y="1472"/>
                <a:ext cx="3608" cy="448"/>
              </a:xfrm>
              <a:custGeom>
                <a:avLst/>
                <a:gdLst/>
                <a:ahLst/>
                <a:cxnLst>
                  <a:cxn ang="0">
                    <a:pos x="3576" y="280"/>
                  </a:cxn>
                  <a:cxn ang="0">
                    <a:pos x="3096" y="40"/>
                  </a:cxn>
                  <a:cxn ang="0">
                    <a:pos x="504" y="40"/>
                  </a:cxn>
                  <a:cxn ang="0">
                    <a:pos x="72" y="280"/>
                  </a:cxn>
                </a:cxnLst>
                <a:rect l="0" t="0" r="r" b="b"/>
                <a:pathLst>
                  <a:path w="3608" h="280">
                    <a:moveTo>
                      <a:pt x="3576" y="280"/>
                    </a:moveTo>
                    <a:cubicBezTo>
                      <a:pt x="3592" y="180"/>
                      <a:pt x="3608" y="80"/>
                      <a:pt x="3096" y="40"/>
                    </a:cubicBezTo>
                    <a:cubicBezTo>
                      <a:pt x="2584" y="0"/>
                      <a:pt x="1008" y="0"/>
                      <a:pt x="504" y="40"/>
                    </a:cubicBezTo>
                    <a:cubicBezTo>
                      <a:pt x="0" y="80"/>
                      <a:pt x="36" y="180"/>
                      <a:pt x="72" y="280"/>
                    </a:cubicBezTo>
                  </a:path>
                </a:pathLst>
              </a:custGeom>
              <a:noFill/>
              <a:ln w="38100" cap="flat" cmpd="sng">
                <a:solidFill>
                  <a:srgbClr val="3333FF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21569" name="Text Box 33"/>
              <p:cNvSpPr txBox="1">
                <a:spLocks noChangeArrowheads="1"/>
              </p:cNvSpPr>
              <p:nvPr/>
            </p:nvSpPr>
            <p:spPr bwMode="auto">
              <a:xfrm>
                <a:off x="2640" y="1296"/>
                <a:ext cx="366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3333FF"/>
                    </a:solidFill>
                  </a:rPr>
                  <a:t>0/0</a:t>
                </a:r>
              </a:p>
            </p:txBody>
          </p:sp>
        </p:grpSp>
        <p:grpSp>
          <p:nvGrpSpPr>
            <p:cNvPr id="321595" name="Group 59"/>
            <p:cNvGrpSpPr>
              <a:grpSpLocks/>
            </p:cNvGrpSpPr>
            <p:nvPr/>
          </p:nvGrpSpPr>
          <p:grpSpPr bwMode="auto">
            <a:xfrm>
              <a:off x="816" y="2208"/>
              <a:ext cx="544" cy="519"/>
              <a:chOff x="816" y="2208"/>
              <a:chExt cx="544" cy="519"/>
            </a:xfrm>
          </p:grpSpPr>
          <p:sp>
            <p:nvSpPr>
              <p:cNvPr id="321572" name="Freeform 36"/>
              <p:cNvSpPr>
                <a:spLocks/>
              </p:cNvSpPr>
              <p:nvPr/>
            </p:nvSpPr>
            <p:spPr bwMode="auto">
              <a:xfrm flipV="1">
                <a:off x="816" y="2208"/>
                <a:ext cx="544" cy="280"/>
              </a:xfrm>
              <a:custGeom>
                <a:avLst/>
                <a:gdLst/>
                <a:ahLst/>
                <a:cxnLst>
                  <a:cxn ang="0">
                    <a:pos x="392" y="280"/>
                  </a:cxn>
                  <a:cxn ang="0">
                    <a:pos x="488" y="40"/>
                  </a:cxn>
                  <a:cxn ang="0">
                    <a:pos x="56" y="40"/>
                  </a:cxn>
                  <a:cxn ang="0">
                    <a:pos x="152" y="280"/>
                  </a:cxn>
                </a:cxnLst>
                <a:rect l="0" t="0" r="r" b="b"/>
                <a:pathLst>
                  <a:path w="544" h="280">
                    <a:moveTo>
                      <a:pt x="392" y="280"/>
                    </a:moveTo>
                    <a:cubicBezTo>
                      <a:pt x="468" y="180"/>
                      <a:pt x="544" y="80"/>
                      <a:pt x="488" y="40"/>
                    </a:cubicBezTo>
                    <a:cubicBezTo>
                      <a:pt x="432" y="0"/>
                      <a:pt x="112" y="0"/>
                      <a:pt x="56" y="40"/>
                    </a:cubicBezTo>
                    <a:cubicBezTo>
                      <a:pt x="0" y="80"/>
                      <a:pt x="136" y="240"/>
                      <a:pt x="152" y="280"/>
                    </a:cubicBezTo>
                  </a:path>
                </a:pathLst>
              </a:custGeom>
              <a:noFill/>
              <a:ln w="38100" cap="flat" cmpd="sng">
                <a:solidFill>
                  <a:srgbClr val="3333FF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21573" name="Text Box 37"/>
              <p:cNvSpPr txBox="1">
                <a:spLocks noChangeArrowheads="1"/>
              </p:cNvSpPr>
              <p:nvPr/>
            </p:nvSpPr>
            <p:spPr bwMode="auto">
              <a:xfrm>
                <a:off x="912" y="2496"/>
                <a:ext cx="366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3333FF"/>
                    </a:solidFill>
                  </a:rPr>
                  <a:t>0/0</a:t>
                </a:r>
              </a:p>
            </p:txBody>
          </p:sp>
        </p:grpSp>
        <p:grpSp>
          <p:nvGrpSpPr>
            <p:cNvPr id="321593" name="Group 57"/>
            <p:cNvGrpSpPr>
              <a:grpSpLocks/>
            </p:cNvGrpSpPr>
            <p:nvPr/>
          </p:nvGrpSpPr>
          <p:grpSpPr bwMode="auto">
            <a:xfrm>
              <a:off x="1968" y="1501"/>
              <a:ext cx="544" cy="472"/>
              <a:chOff x="1968" y="1536"/>
              <a:chExt cx="544" cy="472"/>
            </a:xfrm>
          </p:grpSpPr>
          <p:sp>
            <p:nvSpPr>
              <p:cNvPr id="321576" name="Freeform 40"/>
              <p:cNvSpPr>
                <a:spLocks/>
              </p:cNvSpPr>
              <p:nvPr/>
            </p:nvSpPr>
            <p:spPr bwMode="auto">
              <a:xfrm>
                <a:off x="1968" y="1728"/>
                <a:ext cx="544" cy="280"/>
              </a:xfrm>
              <a:custGeom>
                <a:avLst/>
                <a:gdLst/>
                <a:ahLst/>
                <a:cxnLst>
                  <a:cxn ang="0">
                    <a:pos x="392" y="280"/>
                  </a:cxn>
                  <a:cxn ang="0">
                    <a:pos x="488" y="40"/>
                  </a:cxn>
                  <a:cxn ang="0">
                    <a:pos x="56" y="40"/>
                  </a:cxn>
                  <a:cxn ang="0">
                    <a:pos x="152" y="280"/>
                  </a:cxn>
                </a:cxnLst>
                <a:rect l="0" t="0" r="r" b="b"/>
                <a:pathLst>
                  <a:path w="544" h="280">
                    <a:moveTo>
                      <a:pt x="392" y="280"/>
                    </a:moveTo>
                    <a:cubicBezTo>
                      <a:pt x="468" y="180"/>
                      <a:pt x="544" y="80"/>
                      <a:pt x="488" y="40"/>
                    </a:cubicBezTo>
                    <a:cubicBezTo>
                      <a:pt x="432" y="0"/>
                      <a:pt x="112" y="0"/>
                      <a:pt x="56" y="40"/>
                    </a:cubicBezTo>
                    <a:cubicBezTo>
                      <a:pt x="0" y="80"/>
                      <a:pt x="136" y="240"/>
                      <a:pt x="152" y="280"/>
                    </a:cubicBezTo>
                  </a:path>
                </a:pathLst>
              </a:custGeom>
              <a:noFill/>
              <a:ln w="38100" cap="flat" cmpd="sng">
                <a:solidFill>
                  <a:srgbClr val="3333FF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21577" name="Text Box 41"/>
              <p:cNvSpPr txBox="1">
                <a:spLocks noChangeArrowheads="1"/>
              </p:cNvSpPr>
              <p:nvPr/>
            </p:nvSpPr>
            <p:spPr bwMode="auto">
              <a:xfrm>
                <a:off x="2064" y="1536"/>
                <a:ext cx="343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3333FF"/>
                    </a:solidFill>
                  </a:rPr>
                  <a:t>1/0</a:t>
                </a:r>
              </a:p>
            </p:txBody>
          </p:sp>
        </p:grpSp>
        <p:grpSp>
          <p:nvGrpSpPr>
            <p:cNvPr id="321592" name="Group 56"/>
            <p:cNvGrpSpPr>
              <a:grpSpLocks/>
            </p:cNvGrpSpPr>
            <p:nvPr/>
          </p:nvGrpSpPr>
          <p:grpSpPr bwMode="auto">
            <a:xfrm>
              <a:off x="2208" y="2208"/>
              <a:ext cx="1224" cy="231"/>
              <a:chOff x="2208" y="2208"/>
              <a:chExt cx="1224" cy="231"/>
            </a:xfrm>
          </p:grpSpPr>
          <p:sp>
            <p:nvSpPr>
              <p:cNvPr id="321578" name="Freeform 42"/>
              <p:cNvSpPr>
                <a:spLocks/>
              </p:cNvSpPr>
              <p:nvPr/>
            </p:nvSpPr>
            <p:spPr bwMode="auto">
              <a:xfrm>
                <a:off x="2208" y="2256"/>
                <a:ext cx="1224" cy="168"/>
              </a:xfrm>
              <a:custGeom>
                <a:avLst/>
                <a:gdLst/>
                <a:ahLst/>
                <a:cxnLst>
                  <a:cxn ang="0">
                    <a:pos x="1200" y="0"/>
                  </a:cxn>
                  <a:cxn ang="0">
                    <a:pos x="1056" y="144"/>
                  </a:cxn>
                  <a:cxn ang="0">
                    <a:pos x="192" y="144"/>
                  </a:cxn>
                  <a:cxn ang="0">
                    <a:pos x="0" y="0"/>
                  </a:cxn>
                </a:cxnLst>
                <a:rect l="0" t="0" r="r" b="b"/>
                <a:pathLst>
                  <a:path w="1224" h="168">
                    <a:moveTo>
                      <a:pt x="1200" y="0"/>
                    </a:moveTo>
                    <a:cubicBezTo>
                      <a:pt x="1212" y="60"/>
                      <a:pt x="1224" y="120"/>
                      <a:pt x="1056" y="144"/>
                    </a:cubicBezTo>
                    <a:cubicBezTo>
                      <a:pt x="888" y="168"/>
                      <a:pt x="368" y="168"/>
                      <a:pt x="192" y="144"/>
                    </a:cubicBezTo>
                    <a:cubicBezTo>
                      <a:pt x="16" y="120"/>
                      <a:pt x="32" y="24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rgbClr val="3333FF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21580" name="Text Box 44"/>
              <p:cNvSpPr txBox="1">
                <a:spLocks noChangeArrowheads="1"/>
              </p:cNvSpPr>
              <p:nvPr/>
            </p:nvSpPr>
            <p:spPr bwMode="auto">
              <a:xfrm>
                <a:off x="2592" y="2208"/>
                <a:ext cx="343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3333FF"/>
                    </a:solidFill>
                  </a:rPr>
                  <a:t>1/0</a:t>
                </a:r>
              </a:p>
            </p:txBody>
          </p:sp>
        </p:grpSp>
      </p:grpSp>
      <p:graphicFrame>
        <p:nvGraphicFramePr>
          <p:cNvPr id="388096" name="Object 1024"/>
          <p:cNvGraphicFramePr>
            <a:graphicFrameLocks noChangeAspect="1"/>
          </p:cNvGraphicFramePr>
          <p:nvPr/>
        </p:nvGraphicFramePr>
        <p:xfrm>
          <a:off x="827088" y="4797425"/>
          <a:ext cx="7945437" cy="1812925"/>
        </p:xfrm>
        <a:graphic>
          <a:graphicData uri="http://schemas.openxmlformats.org/presentationml/2006/ole">
            <p:oleObj spid="_x0000_s388096" name="Document" r:id="rId3" imgW="7972560" imgH="1812960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B7530-9BFA-48A1-AA4C-7FE51146B53D}" type="slidenum">
              <a:rPr lang="en-US"/>
              <a:pPr/>
              <a:t>9</a:t>
            </a:fld>
            <a:endParaRPr lang="en-US"/>
          </a:p>
        </p:txBody>
      </p:sp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>
                <a:solidFill>
                  <a:schemeClr val="accent2"/>
                </a:solidFill>
              </a:rPr>
              <a:t>Mealy</a:t>
            </a:r>
            <a:r>
              <a:rPr lang="en-US">
                <a:solidFill>
                  <a:schemeClr val="accent2"/>
                </a:solidFill>
              </a:rPr>
              <a:t> state </a:t>
            </a:r>
            <a:r>
              <a:rPr lang="tr-TR">
                <a:solidFill>
                  <a:schemeClr val="accent2"/>
                </a:solidFill>
              </a:rPr>
              <a:t>diagram &amp; table</a:t>
            </a:r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322636" name="Group 76"/>
          <p:cNvGrpSpPr>
            <a:grpSpLocks/>
          </p:cNvGrpSpPr>
          <p:nvPr/>
        </p:nvGrpSpPr>
        <p:grpSpPr bwMode="auto">
          <a:xfrm>
            <a:off x="1447800" y="838200"/>
            <a:ext cx="6286500" cy="2271713"/>
            <a:chOff x="912" y="528"/>
            <a:chExt cx="3960" cy="1431"/>
          </a:xfrm>
        </p:grpSpPr>
        <p:grpSp>
          <p:nvGrpSpPr>
            <p:cNvPr id="322635" name="Group 75"/>
            <p:cNvGrpSpPr>
              <a:grpSpLocks/>
            </p:cNvGrpSpPr>
            <p:nvPr/>
          </p:nvGrpSpPr>
          <p:grpSpPr bwMode="auto">
            <a:xfrm>
              <a:off x="1008" y="1104"/>
              <a:ext cx="3792" cy="392"/>
              <a:chOff x="1008" y="1104"/>
              <a:chExt cx="3792" cy="392"/>
            </a:xfrm>
          </p:grpSpPr>
          <p:grpSp>
            <p:nvGrpSpPr>
              <p:cNvPr id="322567" name="Group 7"/>
              <p:cNvGrpSpPr>
                <a:grpSpLocks/>
              </p:cNvGrpSpPr>
              <p:nvPr/>
            </p:nvGrpSpPr>
            <p:grpSpPr bwMode="auto">
              <a:xfrm>
                <a:off x="1008" y="1152"/>
                <a:ext cx="336" cy="336"/>
                <a:chOff x="576" y="1056"/>
                <a:chExt cx="336" cy="336"/>
              </a:xfrm>
            </p:grpSpPr>
            <p:sp>
              <p:nvSpPr>
                <p:cNvPr id="322568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629" y="1113"/>
                  <a:ext cx="221" cy="231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A</a:t>
                  </a:r>
                </a:p>
              </p:txBody>
            </p:sp>
            <p:sp>
              <p:nvSpPr>
                <p:cNvPr id="322569" name="Oval 9"/>
                <p:cNvSpPr>
                  <a:spLocks noChangeArrowheads="1"/>
                </p:cNvSpPr>
                <p:nvPr/>
              </p:nvSpPr>
              <p:spPr bwMode="auto">
                <a:xfrm>
                  <a:off x="576" y="1056"/>
                  <a:ext cx="336" cy="336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grpSp>
            <p:nvGrpSpPr>
              <p:cNvPr id="322570" name="Group 10"/>
              <p:cNvGrpSpPr>
                <a:grpSpLocks/>
              </p:cNvGrpSpPr>
              <p:nvPr/>
            </p:nvGrpSpPr>
            <p:grpSpPr bwMode="auto">
              <a:xfrm>
                <a:off x="2160" y="1152"/>
                <a:ext cx="336" cy="344"/>
                <a:chOff x="1728" y="1056"/>
                <a:chExt cx="336" cy="344"/>
              </a:xfrm>
            </p:grpSpPr>
            <p:sp>
              <p:nvSpPr>
                <p:cNvPr id="32257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9" y="1115"/>
                  <a:ext cx="207" cy="231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B</a:t>
                  </a:r>
                </a:p>
              </p:txBody>
            </p:sp>
            <p:sp>
              <p:nvSpPr>
                <p:cNvPr id="322572" name="Oval 12"/>
                <p:cNvSpPr>
                  <a:spLocks noChangeArrowheads="1"/>
                </p:cNvSpPr>
                <p:nvPr/>
              </p:nvSpPr>
              <p:spPr bwMode="auto">
                <a:xfrm>
                  <a:off x="1728" y="1056"/>
                  <a:ext cx="336" cy="344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grpSp>
            <p:nvGrpSpPr>
              <p:cNvPr id="322573" name="Group 13"/>
              <p:cNvGrpSpPr>
                <a:grpSpLocks/>
              </p:cNvGrpSpPr>
              <p:nvPr/>
            </p:nvGrpSpPr>
            <p:grpSpPr bwMode="auto">
              <a:xfrm>
                <a:off x="3312" y="1152"/>
                <a:ext cx="336" cy="336"/>
                <a:chOff x="2880" y="1056"/>
                <a:chExt cx="336" cy="336"/>
              </a:xfrm>
            </p:grpSpPr>
            <p:sp>
              <p:nvSpPr>
                <p:cNvPr id="32257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940" y="1113"/>
                  <a:ext cx="203" cy="231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C</a:t>
                  </a:r>
                </a:p>
              </p:txBody>
            </p:sp>
            <p:sp>
              <p:nvSpPr>
                <p:cNvPr id="322575" name="Oval 15"/>
                <p:cNvSpPr>
                  <a:spLocks noChangeArrowheads="1"/>
                </p:cNvSpPr>
                <p:nvPr/>
              </p:nvSpPr>
              <p:spPr bwMode="auto">
                <a:xfrm>
                  <a:off x="2880" y="1056"/>
                  <a:ext cx="336" cy="336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grpSp>
            <p:nvGrpSpPr>
              <p:cNvPr id="322576" name="Group 16"/>
              <p:cNvGrpSpPr>
                <a:grpSpLocks/>
              </p:cNvGrpSpPr>
              <p:nvPr/>
            </p:nvGrpSpPr>
            <p:grpSpPr bwMode="auto">
              <a:xfrm>
                <a:off x="4464" y="1152"/>
                <a:ext cx="336" cy="336"/>
                <a:chOff x="4224" y="1056"/>
                <a:chExt cx="336" cy="336"/>
              </a:xfrm>
            </p:grpSpPr>
            <p:sp>
              <p:nvSpPr>
                <p:cNvPr id="32257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285" y="1113"/>
                  <a:ext cx="220" cy="231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D</a:t>
                  </a:r>
                </a:p>
              </p:txBody>
            </p:sp>
            <p:sp>
              <p:nvSpPr>
                <p:cNvPr id="322578" name="Oval 18"/>
                <p:cNvSpPr>
                  <a:spLocks noChangeArrowheads="1"/>
                </p:cNvSpPr>
                <p:nvPr/>
              </p:nvSpPr>
              <p:spPr bwMode="auto">
                <a:xfrm>
                  <a:off x="4224" y="1056"/>
                  <a:ext cx="336" cy="336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grpSp>
            <p:nvGrpSpPr>
              <p:cNvPr id="322634" name="Group 74"/>
              <p:cNvGrpSpPr>
                <a:grpSpLocks/>
              </p:cNvGrpSpPr>
              <p:nvPr/>
            </p:nvGrpSpPr>
            <p:grpSpPr bwMode="auto">
              <a:xfrm>
                <a:off x="1344" y="1104"/>
                <a:ext cx="816" cy="231"/>
                <a:chOff x="1344" y="1104"/>
                <a:chExt cx="816" cy="231"/>
              </a:xfrm>
            </p:grpSpPr>
            <p:sp>
              <p:nvSpPr>
                <p:cNvPr id="322580" name="Line 20"/>
                <p:cNvSpPr>
                  <a:spLocks noChangeShapeType="1"/>
                </p:cNvSpPr>
                <p:nvPr/>
              </p:nvSpPr>
              <p:spPr bwMode="auto">
                <a:xfrm>
                  <a:off x="1344" y="1321"/>
                  <a:ext cx="816" cy="0"/>
                </a:xfrm>
                <a:prstGeom prst="line">
                  <a:avLst/>
                </a:prstGeom>
                <a:noFill/>
                <a:ln w="38100">
                  <a:solidFill>
                    <a:srgbClr val="3333FF"/>
                  </a:solidFill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32258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536" y="1104"/>
                  <a:ext cx="343" cy="231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3333FF"/>
                      </a:solidFill>
                    </a:rPr>
                    <a:t>1/0</a:t>
                  </a:r>
                </a:p>
              </p:txBody>
            </p:sp>
          </p:grpSp>
          <p:grpSp>
            <p:nvGrpSpPr>
              <p:cNvPr id="322626" name="Group 66"/>
              <p:cNvGrpSpPr>
                <a:grpSpLocks/>
              </p:cNvGrpSpPr>
              <p:nvPr/>
            </p:nvGrpSpPr>
            <p:grpSpPr bwMode="auto">
              <a:xfrm>
                <a:off x="2496" y="1104"/>
                <a:ext cx="816" cy="231"/>
                <a:chOff x="2496" y="1104"/>
                <a:chExt cx="816" cy="231"/>
              </a:xfrm>
            </p:grpSpPr>
            <p:sp>
              <p:nvSpPr>
                <p:cNvPr id="322583" name="Line 23"/>
                <p:cNvSpPr>
                  <a:spLocks noChangeShapeType="1"/>
                </p:cNvSpPr>
                <p:nvPr/>
              </p:nvSpPr>
              <p:spPr bwMode="auto">
                <a:xfrm>
                  <a:off x="2496" y="1321"/>
                  <a:ext cx="816" cy="0"/>
                </a:xfrm>
                <a:prstGeom prst="line">
                  <a:avLst/>
                </a:prstGeom>
                <a:noFill/>
                <a:ln w="38100">
                  <a:solidFill>
                    <a:srgbClr val="FF0033"/>
                  </a:solidFill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322584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2688" y="1104"/>
                  <a:ext cx="366" cy="231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FF0033"/>
                      </a:solidFill>
                    </a:rPr>
                    <a:t>0/0</a:t>
                  </a:r>
                </a:p>
              </p:txBody>
            </p:sp>
          </p:grpSp>
          <p:grpSp>
            <p:nvGrpSpPr>
              <p:cNvPr id="322628" name="Group 68"/>
              <p:cNvGrpSpPr>
                <a:grpSpLocks/>
              </p:cNvGrpSpPr>
              <p:nvPr/>
            </p:nvGrpSpPr>
            <p:grpSpPr bwMode="auto">
              <a:xfrm>
                <a:off x="3648" y="1104"/>
                <a:ext cx="816" cy="231"/>
                <a:chOff x="3648" y="1104"/>
                <a:chExt cx="816" cy="231"/>
              </a:xfrm>
            </p:grpSpPr>
            <p:sp>
              <p:nvSpPr>
                <p:cNvPr id="322586" name="Line 26"/>
                <p:cNvSpPr>
                  <a:spLocks noChangeShapeType="1"/>
                </p:cNvSpPr>
                <p:nvPr/>
              </p:nvSpPr>
              <p:spPr bwMode="auto">
                <a:xfrm>
                  <a:off x="3648" y="1321"/>
                  <a:ext cx="816" cy="0"/>
                </a:xfrm>
                <a:prstGeom prst="line">
                  <a:avLst/>
                </a:prstGeom>
                <a:noFill/>
                <a:ln w="38100">
                  <a:solidFill>
                    <a:srgbClr val="336600"/>
                  </a:solidFill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322587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840" y="1104"/>
                  <a:ext cx="366" cy="231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336600"/>
                      </a:solidFill>
                    </a:rPr>
                    <a:t>0/0</a:t>
                  </a:r>
                </a:p>
              </p:txBody>
            </p:sp>
          </p:grpSp>
        </p:grpSp>
        <p:grpSp>
          <p:nvGrpSpPr>
            <p:cNvPr id="322630" name="Group 70"/>
            <p:cNvGrpSpPr>
              <a:grpSpLocks/>
            </p:cNvGrpSpPr>
            <p:nvPr/>
          </p:nvGrpSpPr>
          <p:grpSpPr bwMode="auto">
            <a:xfrm>
              <a:off x="2064" y="1488"/>
              <a:ext cx="2808" cy="432"/>
              <a:chOff x="2064" y="1488"/>
              <a:chExt cx="2808" cy="432"/>
            </a:xfrm>
          </p:grpSpPr>
          <p:sp>
            <p:nvSpPr>
              <p:cNvPr id="322589" name="Freeform 29"/>
              <p:cNvSpPr>
                <a:spLocks/>
              </p:cNvSpPr>
              <p:nvPr/>
            </p:nvSpPr>
            <p:spPr bwMode="auto">
              <a:xfrm>
                <a:off x="2064" y="1488"/>
                <a:ext cx="2808" cy="432"/>
              </a:xfrm>
              <a:custGeom>
                <a:avLst/>
                <a:gdLst/>
                <a:ahLst/>
                <a:cxnLst>
                  <a:cxn ang="0">
                    <a:pos x="2520" y="0"/>
                  </a:cxn>
                  <a:cxn ang="0">
                    <a:pos x="2376" y="192"/>
                  </a:cxn>
                  <a:cxn ang="0">
                    <a:pos x="360" y="192"/>
                  </a:cxn>
                  <a:cxn ang="0">
                    <a:pos x="216" y="0"/>
                  </a:cxn>
                </a:cxnLst>
                <a:rect l="0" t="0" r="r" b="b"/>
                <a:pathLst>
                  <a:path w="2736" h="224">
                    <a:moveTo>
                      <a:pt x="2520" y="0"/>
                    </a:moveTo>
                    <a:cubicBezTo>
                      <a:pt x="2628" y="80"/>
                      <a:pt x="2736" y="160"/>
                      <a:pt x="2376" y="192"/>
                    </a:cubicBezTo>
                    <a:cubicBezTo>
                      <a:pt x="2016" y="224"/>
                      <a:pt x="720" y="224"/>
                      <a:pt x="360" y="192"/>
                    </a:cubicBezTo>
                    <a:cubicBezTo>
                      <a:pt x="0" y="160"/>
                      <a:pt x="108" y="80"/>
                      <a:pt x="216" y="0"/>
                    </a:cubicBezTo>
                  </a:path>
                </a:pathLst>
              </a:custGeom>
              <a:noFill/>
              <a:ln w="38100" cap="flat" cmpd="sng">
                <a:solidFill>
                  <a:srgbClr val="FF33CC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22590" name="Text Box 30"/>
              <p:cNvSpPr txBox="1">
                <a:spLocks noChangeArrowheads="1"/>
              </p:cNvSpPr>
              <p:nvPr/>
            </p:nvSpPr>
            <p:spPr bwMode="auto">
              <a:xfrm>
                <a:off x="3360" y="1680"/>
                <a:ext cx="320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33CC"/>
                    </a:solidFill>
                  </a:rPr>
                  <a:t>1/1</a:t>
                </a:r>
              </a:p>
            </p:txBody>
          </p:sp>
        </p:grpSp>
        <p:grpSp>
          <p:nvGrpSpPr>
            <p:cNvPr id="322629" name="Group 69"/>
            <p:cNvGrpSpPr>
              <a:grpSpLocks/>
            </p:cNvGrpSpPr>
            <p:nvPr/>
          </p:nvGrpSpPr>
          <p:grpSpPr bwMode="auto">
            <a:xfrm>
              <a:off x="1080" y="528"/>
              <a:ext cx="3608" cy="624"/>
              <a:chOff x="1080" y="528"/>
              <a:chExt cx="3608" cy="624"/>
            </a:xfrm>
          </p:grpSpPr>
          <p:sp>
            <p:nvSpPr>
              <p:cNvPr id="322592" name="Freeform 32"/>
              <p:cNvSpPr>
                <a:spLocks/>
              </p:cNvSpPr>
              <p:nvPr/>
            </p:nvSpPr>
            <p:spPr bwMode="auto">
              <a:xfrm>
                <a:off x="1080" y="704"/>
                <a:ext cx="3608" cy="448"/>
              </a:xfrm>
              <a:custGeom>
                <a:avLst/>
                <a:gdLst/>
                <a:ahLst/>
                <a:cxnLst>
                  <a:cxn ang="0">
                    <a:pos x="3576" y="280"/>
                  </a:cxn>
                  <a:cxn ang="0">
                    <a:pos x="3096" y="40"/>
                  </a:cxn>
                  <a:cxn ang="0">
                    <a:pos x="504" y="40"/>
                  </a:cxn>
                  <a:cxn ang="0">
                    <a:pos x="72" y="280"/>
                  </a:cxn>
                </a:cxnLst>
                <a:rect l="0" t="0" r="r" b="b"/>
                <a:pathLst>
                  <a:path w="3608" h="280">
                    <a:moveTo>
                      <a:pt x="3576" y="280"/>
                    </a:moveTo>
                    <a:cubicBezTo>
                      <a:pt x="3592" y="180"/>
                      <a:pt x="3608" y="80"/>
                      <a:pt x="3096" y="40"/>
                    </a:cubicBezTo>
                    <a:cubicBezTo>
                      <a:pt x="2584" y="0"/>
                      <a:pt x="1008" y="0"/>
                      <a:pt x="504" y="40"/>
                    </a:cubicBezTo>
                    <a:cubicBezTo>
                      <a:pt x="0" y="80"/>
                      <a:pt x="36" y="180"/>
                      <a:pt x="72" y="280"/>
                    </a:cubicBezTo>
                  </a:path>
                </a:pathLst>
              </a:custGeom>
              <a:noFill/>
              <a:ln w="38100" cap="flat" cmpd="sng">
                <a:solidFill>
                  <a:srgbClr val="FF33CC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22593" name="Text Box 33"/>
              <p:cNvSpPr txBox="1">
                <a:spLocks noChangeArrowheads="1"/>
              </p:cNvSpPr>
              <p:nvPr/>
            </p:nvSpPr>
            <p:spPr bwMode="auto">
              <a:xfrm>
                <a:off x="2736" y="528"/>
                <a:ext cx="366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33CC"/>
                    </a:solidFill>
                  </a:rPr>
                  <a:t>0/0</a:t>
                </a:r>
              </a:p>
            </p:txBody>
          </p:sp>
        </p:grpSp>
        <p:grpSp>
          <p:nvGrpSpPr>
            <p:cNvPr id="322633" name="Group 73"/>
            <p:cNvGrpSpPr>
              <a:grpSpLocks/>
            </p:cNvGrpSpPr>
            <p:nvPr/>
          </p:nvGrpSpPr>
          <p:grpSpPr bwMode="auto">
            <a:xfrm>
              <a:off x="912" y="1440"/>
              <a:ext cx="544" cy="519"/>
              <a:chOff x="912" y="1440"/>
              <a:chExt cx="544" cy="519"/>
            </a:xfrm>
          </p:grpSpPr>
          <p:sp>
            <p:nvSpPr>
              <p:cNvPr id="322595" name="Freeform 35"/>
              <p:cNvSpPr>
                <a:spLocks/>
              </p:cNvSpPr>
              <p:nvPr/>
            </p:nvSpPr>
            <p:spPr bwMode="auto">
              <a:xfrm flipV="1">
                <a:off x="912" y="1440"/>
                <a:ext cx="544" cy="280"/>
              </a:xfrm>
              <a:custGeom>
                <a:avLst/>
                <a:gdLst/>
                <a:ahLst/>
                <a:cxnLst>
                  <a:cxn ang="0">
                    <a:pos x="392" y="280"/>
                  </a:cxn>
                  <a:cxn ang="0">
                    <a:pos x="488" y="40"/>
                  </a:cxn>
                  <a:cxn ang="0">
                    <a:pos x="56" y="40"/>
                  </a:cxn>
                  <a:cxn ang="0">
                    <a:pos x="152" y="280"/>
                  </a:cxn>
                </a:cxnLst>
                <a:rect l="0" t="0" r="r" b="b"/>
                <a:pathLst>
                  <a:path w="544" h="280">
                    <a:moveTo>
                      <a:pt x="392" y="280"/>
                    </a:moveTo>
                    <a:cubicBezTo>
                      <a:pt x="468" y="180"/>
                      <a:pt x="544" y="80"/>
                      <a:pt x="488" y="40"/>
                    </a:cubicBezTo>
                    <a:cubicBezTo>
                      <a:pt x="432" y="0"/>
                      <a:pt x="112" y="0"/>
                      <a:pt x="56" y="40"/>
                    </a:cubicBezTo>
                    <a:cubicBezTo>
                      <a:pt x="0" y="80"/>
                      <a:pt x="136" y="240"/>
                      <a:pt x="152" y="280"/>
                    </a:cubicBezTo>
                  </a:path>
                </a:pathLst>
              </a:custGeom>
              <a:noFill/>
              <a:ln w="38100" cap="flat" cmpd="sng">
                <a:solidFill>
                  <a:srgbClr val="3333FF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22596" name="Text Box 36"/>
              <p:cNvSpPr txBox="1">
                <a:spLocks noChangeArrowheads="1"/>
              </p:cNvSpPr>
              <p:nvPr/>
            </p:nvSpPr>
            <p:spPr bwMode="auto">
              <a:xfrm>
                <a:off x="1008" y="1728"/>
                <a:ext cx="366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3333FF"/>
                    </a:solidFill>
                  </a:rPr>
                  <a:t>0/0</a:t>
                </a:r>
              </a:p>
            </p:txBody>
          </p:sp>
        </p:grpSp>
        <p:grpSp>
          <p:nvGrpSpPr>
            <p:cNvPr id="322625" name="Group 65"/>
            <p:cNvGrpSpPr>
              <a:grpSpLocks/>
            </p:cNvGrpSpPr>
            <p:nvPr/>
          </p:nvGrpSpPr>
          <p:grpSpPr bwMode="auto">
            <a:xfrm>
              <a:off x="2064" y="720"/>
              <a:ext cx="544" cy="472"/>
              <a:chOff x="2064" y="768"/>
              <a:chExt cx="544" cy="472"/>
            </a:xfrm>
          </p:grpSpPr>
          <p:sp>
            <p:nvSpPr>
              <p:cNvPr id="322598" name="Freeform 38"/>
              <p:cNvSpPr>
                <a:spLocks/>
              </p:cNvSpPr>
              <p:nvPr/>
            </p:nvSpPr>
            <p:spPr bwMode="auto">
              <a:xfrm>
                <a:off x="2064" y="960"/>
                <a:ext cx="544" cy="280"/>
              </a:xfrm>
              <a:custGeom>
                <a:avLst/>
                <a:gdLst/>
                <a:ahLst/>
                <a:cxnLst>
                  <a:cxn ang="0">
                    <a:pos x="392" y="280"/>
                  </a:cxn>
                  <a:cxn ang="0">
                    <a:pos x="488" y="40"/>
                  </a:cxn>
                  <a:cxn ang="0">
                    <a:pos x="56" y="40"/>
                  </a:cxn>
                  <a:cxn ang="0">
                    <a:pos x="152" y="280"/>
                  </a:cxn>
                </a:cxnLst>
                <a:rect l="0" t="0" r="r" b="b"/>
                <a:pathLst>
                  <a:path w="544" h="280">
                    <a:moveTo>
                      <a:pt x="392" y="280"/>
                    </a:moveTo>
                    <a:cubicBezTo>
                      <a:pt x="468" y="180"/>
                      <a:pt x="544" y="80"/>
                      <a:pt x="488" y="40"/>
                    </a:cubicBezTo>
                    <a:cubicBezTo>
                      <a:pt x="432" y="0"/>
                      <a:pt x="112" y="0"/>
                      <a:pt x="56" y="40"/>
                    </a:cubicBezTo>
                    <a:cubicBezTo>
                      <a:pt x="0" y="80"/>
                      <a:pt x="136" y="240"/>
                      <a:pt x="152" y="280"/>
                    </a:cubicBezTo>
                  </a:path>
                </a:pathLst>
              </a:custGeom>
              <a:noFill/>
              <a:ln w="38100" cap="flat" cmpd="sng">
                <a:solidFill>
                  <a:srgbClr val="FF0033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22599" name="Text Box 39"/>
              <p:cNvSpPr txBox="1">
                <a:spLocks noChangeArrowheads="1"/>
              </p:cNvSpPr>
              <p:nvPr/>
            </p:nvSpPr>
            <p:spPr bwMode="auto">
              <a:xfrm>
                <a:off x="2160" y="768"/>
                <a:ext cx="343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0033"/>
                    </a:solidFill>
                  </a:rPr>
                  <a:t>1/0</a:t>
                </a:r>
              </a:p>
            </p:txBody>
          </p:sp>
        </p:grpSp>
        <p:grpSp>
          <p:nvGrpSpPr>
            <p:cNvPr id="322627" name="Group 67"/>
            <p:cNvGrpSpPr>
              <a:grpSpLocks/>
            </p:cNvGrpSpPr>
            <p:nvPr/>
          </p:nvGrpSpPr>
          <p:grpSpPr bwMode="auto">
            <a:xfrm>
              <a:off x="2304" y="1440"/>
              <a:ext cx="1224" cy="231"/>
              <a:chOff x="2304" y="1440"/>
              <a:chExt cx="1224" cy="231"/>
            </a:xfrm>
          </p:grpSpPr>
          <p:sp>
            <p:nvSpPr>
              <p:cNvPr id="322601" name="Freeform 41"/>
              <p:cNvSpPr>
                <a:spLocks/>
              </p:cNvSpPr>
              <p:nvPr/>
            </p:nvSpPr>
            <p:spPr bwMode="auto">
              <a:xfrm>
                <a:off x="2304" y="1488"/>
                <a:ext cx="1224" cy="168"/>
              </a:xfrm>
              <a:custGeom>
                <a:avLst/>
                <a:gdLst/>
                <a:ahLst/>
                <a:cxnLst>
                  <a:cxn ang="0">
                    <a:pos x="1200" y="0"/>
                  </a:cxn>
                  <a:cxn ang="0">
                    <a:pos x="1056" y="144"/>
                  </a:cxn>
                  <a:cxn ang="0">
                    <a:pos x="192" y="144"/>
                  </a:cxn>
                  <a:cxn ang="0">
                    <a:pos x="0" y="0"/>
                  </a:cxn>
                </a:cxnLst>
                <a:rect l="0" t="0" r="r" b="b"/>
                <a:pathLst>
                  <a:path w="1224" h="168">
                    <a:moveTo>
                      <a:pt x="1200" y="0"/>
                    </a:moveTo>
                    <a:cubicBezTo>
                      <a:pt x="1212" y="60"/>
                      <a:pt x="1224" y="120"/>
                      <a:pt x="1056" y="144"/>
                    </a:cubicBezTo>
                    <a:cubicBezTo>
                      <a:pt x="888" y="168"/>
                      <a:pt x="368" y="168"/>
                      <a:pt x="192" y="144"/>
                    </a:cubicBezTo>
                    <a:cubicBezTo>
                      <a:pt x="16" y="120"/>
                      <a:pt x="32" y="24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rgbClr val="336600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22602" name="Text Box 42"/>
              <p:cNvSpPr txBox="1">
                <a:spLocks noChangeArrowheads="1"/>
              </p:cNvSpPr>
              <p:nvPr/>
            </p:nvSpPr>
            <p:spPr bwMode="auto">
              <a:xfrm>
                <a:off x="2688" y="1440"/>
                <a:ext cx="343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336600"/>
                    </a:solidFill>
                  </a:rPr>
                  <a:t>1/0</a:t>
                </a:r>
              </a:p>
            </p:txBody>
          </p:sp>
        </p:grpSp>
      </p:grpSp>
      <p:graphicFrame>
        <p:nvGraphicFramePr>
          <p:cNvPr id="389120" name="Object 1024"/>
          <p:cNvGraphicFramePr>
            <a:graphicFrameLocks noChangeAspect="1"/>
          </p:cNvGraphicFramePr>
          <p:nvPr/>
        </p:nvGraphicFramePr>
        <p:xfrm>
          <a:off x="2697163" y="3429000"/>
          <a:ext cx="3783012" cy="3117850"/>
        </p:xfrm>
        <a:graphic>
          <a:graphicData uri="http://schemas.openxmlformats.org/presentationml/2006/ole">
            <p:oleObj spid="_x0000_s389120" name="Document" r:id="rId3" imgW="3788280" imgH="3114720" progId="Word.Document.8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accent2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accent2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7073</TotalTime>
  <Words>1866</Words>
  <Application>Microsoft Office PowerPoint</Application>
  <PresentationFormat>Apresentação na tela (4:3)</PresentationFormat>
  <Paragraphs>684</Paragraphs>
  <Slides>37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incorporados</vt:lpstr>
      </vt:variant>
      <vt:variant>
        <vt:i4>3</vt:i4>
      </vt:variant>
      <vt:variant>
        <vt:lpstr>Títulos de slides</vt:lpstr>
      </vt:variant>
      <vt:variant>
        <vt:i4>37</vt:i4>
      </vt:variant>
    </vt:vector>
  </HeadingPairs>
  <TitlesOfParts>
    <vt:vector size="45" baseType="lpstr">
      <vt:lpstr>Times New Roman</vt:lpstr>
      <vt:lpstr>Comic Sans MS</vt:lpstr>
      <vt:lpstr>Symbol</vt:lpstr>
      <vt:lpstr>Arial</vt:lpstr>
      <vt:lpstr>Default Design</vt:lpstr>
      <vt:lpstr>Microsoft Word Document</vt:lpstr>
      <vt:lpstr>Bitmap Image</vt:lpstr>
      <vt:lpstr>Microsoft Clip Gallery</vt:lpstr>
      <vt:lpstr>Slide 1</vt:lpstr>
      <vt:lpstr>Sequential circuit design</vt:lpstr>
      <vt:lpstr>Sequential circuit design procedure</vt:lpstr>
      <vt:lpstr>Sequence recognizer (Mealy)</vt:lpstr>
      <vt:lpstr>Step 1: Making a state table</vt:lpstr>
      <vt:lpstr>A basic Mealy state diagram</vt:lpstr>
      <vt:lpstr>Overlapping occurrences of the pattern</vt:lpstr>
      <vt:lpstr>Filling in the other arrows</vt:lpstr>
      <vt:lpstr>Mealy state diagram &amp; table</vt:lpstr>
      <vt:lpstr>Step 2: Assigning binary codes to states</vt:lpstr>
      <vt:lpstr>Step 3: Finding flip-flop input values</vt:lpstr>
      <vt:lpstr>Finding JK flip-flop input values</vt:lpstr>
      <vt:lpstr>JK excitation table</vt:lpstr>
      <vt:lpstr>Back to the example</vt:lpstr>
      <vt:lpstr>Step 4: Find equations for the FF inputs and output</vt:lpstr>
      <vt:lpstr>FF input equations</vt:lpstr>
      <vt:lpstr>FF input equations</vt:lpstr>
      <vt:lpstr>Output equation</vt:lpstr>
      <vt:lpstr>Step 5: Build the circuit</vt:lpstr>
      <vt:lpstr>Timing diagram</vt:lpstr>
      <vt:lpstr>Building the same circuit with D flip-flops</vt:lpstr>
      <vt:lpstr>D flip-flop input values (Step 3)</vt:lpstr>
      <vt:lpstr>Finding equations (Step 4)</vt:lpstr>
      <vt:lpstr>Building the circuit (Step 5)</vt:lpstr>
      <vt:lpstr>Sequence recognizer (Moore)</vt:lpstr>
      <vt:lpstr>Moore state diagram &amp; table</vt:lpstr>
      <vt:lpstr>Vending Machine</vt:lpstr>
      <vt:lpstr>Vending Machine</vt:lpstr>
      <vt:lpstr>Traffic Light Controller</vt:lpstr>
      <vt:lpstr>Traffic Light Controller</vt:lpstr>
      <vt:lpstr>Traffic Light Controller</vt:lpstr>
      <vt:lpstr>Traffic Light Controller</vt:lpstr>
      <vt:lpstr>Digital Combination Lock</vt:lpstr>
      <vt:lpstr>Digital Combination Lock</vt:lpstr>
      <vt:lpstr>Digital Combination Lock</vt:lpstr>
      <vt:lpstr>Digital Combination Lock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Sequential Circuit Design</dc:title>
  <dc:subject>CS231 @ UIUC</dc:subject>
  <dc:creator>Howard Huang</dc:creator>
  <dc:description>©2000-2002 Howard Huang</dc:description>
  <cp:lastModifiedBy>Junior Barrera</cp:lastModifiedBy>
  <cp:revision>253</cp:revision>
  <cp:lastPrinted>2001-10-14T01:32:15Z</cp:lastPrinted>
  <dcterms:created xsi:type="dcterms:W3CDTF">2000-06-05T17:32:08Z</dcterms:created>
  <dcterms:modified xsi:type="dcterms:W3CDTF">2013-05-08T16:08:27Z</dcterms:modified>
</cp:coreProperties>
</file>