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35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91" r:id="rId34"/>
    <p:sldId id="290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8" r:id="rId51"/>
    <p:sldId id="309" r:id="rId52"/>
    <p:sldId id="310" r:id="rId53"/>
    <p:sldId id="311" r:id="rId54"/>
    <p:sldId id="312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9" r:id="rId68"/>
    <p:sldId id="348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07" r:id="rId78"/>
    <p:sldId id="313" r:id="rId79"/>
    <p:sldId id="314" r:id="rId80"/>
    <p:sldId id="315" r:id="rId81"/>
    <p:sldId id="316" r:id="rId82"/>
    <p:sldId id="317" r:id="rId83"/>
    <p:sldId id="318" r:id="rId84"/>
    <p:sldId id="319" r:id="rId85"/>
    <p:sldId id="320" r:id="rId86"/>
    <p:sldId id="321" r:id="rId87"/>
    <p:sldId id="322" r:id="rId88"/>
    <p:sldId id="323" r:id="rId89"/>
    <p:sldId id="324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332" r:id="rId98"/>
    <p:sldId id="358" r:id="rId99"/>
    <p:sldId id="334" r:id="rId100"/>
    <p:sldId id="335" r:id="rId101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58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5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8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701675"/>
            <a:ext cx="4629150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/>
            </a:lvl1pPr>
          </a:lstStyle>
          <a:p>
            <a:fld id="{26AB6CF5-2678-4392-80F1-CB948E2B4A50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E1C21-C143-4F53-895C-4355605775A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1E00C-ECCF-4290-9C10-DB3D25D9561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79941-E55F-4F47-B20A-1F3E7D68AE6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5C03-56C8-4A45-B718-DA778952E64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951A0-4A46-45B7-9355-A4B908A2B73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FC5FB-CD1D-4007-BEC1-6B4393DB51B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0E593-B0EA-4008-84B9-CA6D3676F94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0F87D-43DD-477F-848F-46F2FB13797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EC84-34E1-427D-909F-9A4F0D5C901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3BC31-DB8E-4EB8-A50C-D47B5DC9B68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9C5C5-FE21-4069-9B6A-3246F4E9386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148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019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Chapter 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494BCE-D17C-43DD-AE1A-F932425BA18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Documento_do_Microsoft_Office_Word_97_-_20031.doc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4" Type="http://schemas.openxmlformats.org/officeDocument/2006/relationships/oleObject" Target="../embeddings/oleObject16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3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3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Documento_do_Microsoft_Office_Word_97_-_20039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3.bin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4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oleObject" Target="../embeddings/oleObject12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oleObject" Target="../embeddings/oleObject122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oleObject" Target="../embeddings/oleObject135.bin"/><Relationship Id="rId4" Type="http://schemas.openxmlformats.org/officeDocument/2006/relationships/oleObject" Target="../embeddings/oleObject134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4" Type="http://schemas.openxmlformats.org/officeDocument/2006/relationships/oleObject" Target="../embeddings/oleObject144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4" Type="http://schemas.openxmlformats.org/officeDocument/2006/relationships/oleObject" Target="../embeddings/oleObject153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4" Type="http://schemas.openxmlformats.org/officeDocument/2006/relationships/oleObject" Target="../embeddings/oleObject1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D2E8-9EAC-4F88-BAC1-6A2044CDA4F9}" type="slidenum">
              <a:rPr lang="en-US"/>
              <a:pPr/>
              <a:t>1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Chapter 2</a:t>
            </a:r>
            <a:br>
              <a:rPr lang="en-US" sz="3200" b="1"/>
            </a:br>
            <a:r>
              <a:rPr lang="en-US" sz="3200" b="1"/>
              <a:t>Algebraic Methods for the Analysis and Synthesis of Logic Circuits</a:t>
            </a:r>
            <a:endParaRPr lang="en-US" sz="3200"/>
          </a:p>
        </p:txBody>
      </p:sp>
      <p:pic>
        <p:nvPicPr>
          <p:cNvPr id="113667" name="Picture 3" descr="E:\digital_logic_book\c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397375" cy="4173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117B-F51D-49EC-8EDD-4A1B58B17DED}" type="slidenum">
              <a:rPr lang="en-US"/>
              <a:pPr/>
              <a:t>10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Switching Functions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Switching algebra</a:t>
            </a:r>
            <a:r>
              <a:rPr lang="en-US"/>
              <a:t>: Boolean algebra with the set of elements </a:t>
            </a:r>
            <a:r>
              <a:rPr lang="en-US" i="1"/>
              <a:t>K</a:t>
            </a:r>
            <a:r>
              <a:rPr lang="en-US"/>
              <a:t> = {0, 1}</a:t>
            </a:r>
          </a:p>
          <a:p>
            <a:r>
              <a:rPr lang="en-US"/>
              <a:t>If there are </a:t>
            </a:r>
            <a:r>
              <a:rPr lang="en-US" i="1"/>
              <a:t>n</a:t>
            </a:r>
            <a:r>
              <a:rPr lang="en-US"/>
              <a:t> variables, we can define          switching functions.</a:t>
            </a:r>
          </a:p>
          <a:p>
            <a:r>
              <a:rPr lang="en-US"/>
              <a:t>Sixteen functions of two variables (Table 2.3):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r>
              <a:rPr lang="en-US"/>
              <a:t>A switching function can be represented by a table as above, or by a switching expression as follows:</a:t>
            </a:r>
          </a:p>
          <a:p>
            <a:r>
              <a:rPr lang="en-US" i="1"/>
              <a:t>f</a:t>
            </a:r>
            <a:r>
              <a:rPr lang="en-US" i="1" baseline="-25000"/>
              <a:t>0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</a:t>
            </a:r>
            <a:r>
              <a:rPr lang="en-US" i="1"/>
              <a:t>= </a:t>
            </a:r>
            <a:r>
              <a:rPr lang="en-US"/>
              <a:t>0,  </a:t>
            </a:r>
            <a:r>
              <a:rPr lang="en-US" i="1"/>
              <a:t>f</a:t>
            </a:r>
            <a:r>
              <a:rPr lang="en-US" i="1" baseline="-25000"/>
              <a:t>6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</a:t>
            </a:r>
            <a:r>
              <a:rPr lang="en-US" i="1"/>
              <a:t> = AB</a:t>
            </a:r>
            <a:r>
              <a:rPr lang="en-US"/>
              <a:t>'</a:t>
            </a:r>
            <a:r>
              <a:rPr lang="en-US" i="1"/>
              <a:t> + 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,  </a:t>
            </a:r>
            <a:r>
              <a:rPr lang="en-US" i="1"/>
              <a:t>f</a:t>
            </a:r>
            <a:r>
              <a:rPr lang="en-US" i="1" baseline="-25000"/>
              <a:t>11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</a:t>
            </a:r>
            <a:r>
              <a:rPr lang="en-US" i="1"/>
              <a:t> = AB + A</a:t>
            </a:r>
            <a:r>
              <a:rPr lang="en-US"/>
              <a:t>'</a:t>
            </a:r>
            <a:r>
              <a:rPr lang="en-US" i="1"/>
              <a:t>B + 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 = A</a:t>
            </a:r>
            <a:r>
              <a:rPr lang="en-US"/>
              <a:t>'</a:t>
            </a:r>
            <a:r>
              <a:rPr lang="en-US" i="1"/>
              <a:t> + B</a:t>
            </a:r>
            <a:r>
              <a:rPr lang="en-US"/>
              <a:t>, ...</a:t>
            </a:r>
            <a:endParaRPr lang="en-US" i="1"/>
          </a:p>
          <a:p>
            <a:r>
              <a:rPr lang="en-US"/>
              <a:t>Value of a function can be obtained by plugging in the values of all variables: </a:t>
            </a:r>
          </a:p>
          <a:p>
            <a:pPr lvl="1">
              <a:buFontTx/>
              <a:buNone/>
            </a:pPr>
            <a:r>
              <a:rPr lang="en-US"/>
              <a:t>The value of </a:t>
            </a:r>
            <a:r>
              <a:rPr lang="en-US" i="1"/>
              <a:t>f</a:t>
            </a:r>
            <a:r>
              <a:rPr lang="en-US" i="1" baseline="-25000"/>
              <a:t>6</a:t>
            </a:r>
            <a:r>
              <a:rPr lang="en-US"/>
              <a:t> when A = 1 and B = 0 is:                    = 0 + 1 = 1.</a:t>
            </a:r>
          </a:p>
        </p:txBody>
      </p:sp>
      <p:graphicFrame>
        <p:nvGraphicFramePr>
          <p:cNvPr id="13316" name="Object 4"/>
          <p:cNvGraphicFramePr>
            <a:graphicFrameLocks/>
          </p:cNvGraphicFramePr>
          <p:nvPr/>
        </p:nvGraphicFramePr>
        <p:xfrm>
          <a:off x="4681538" y="1868488"/>
          <a:ext cx="271462" cy="255587"/>
        </p:xfrm>
        <a:graphic>
          <a:graphicData uri="http://schemas.openxmlformats.org/presentationml/2006/ole">
            <p:oleObj spid="_x0000_s13316" name="Equation" r:id="rId3" imgW="228600" imgH="215640" progId="Equation.2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/>
          </p:cNvGraphicFramePr>
          <p:nvPr/>
        </p:nvGraphicFramePr>
        <p:xfrm>
          <a:off x="1068388" y="2670175"/>
          <a:ext cx="6450012" cy="1876425"/>
        </p:xfrm>
        <a:graphic>
          <a:graphicData uri="http://schemas.openxmlformats.org/presentationml/2006/ole">
            <p:oleObj spid="_x0000_s13317" name="Document" r:id="rId4" imgW="6460200" imgH="1879200" progId="Word.Document.8">
              <p:embed/>
            </p:oleObj>
          </a:graphicData>
        </a:graphic>
      </p:graphicFrame>
      <p:graphicFrame>
        <p:nvGraphicFramePr>
          <p:cNvPr id="13318" name="Object 6"/>
          <p:cNvGraphicFramePr>
            <a:graphicFrameLocks/>
          </p:cNvGraphicFramePr>
          <p:nvPr/>
        </p:nvGraphicFramePr>
        <p:xfrm>
          <a:off x="5049838" y="5786438"/>
          <a:ext cx="893762" cy="231775"/>
        </p:xfrm>
        <a:graphic>
          <a:graphicData uri="http://schemas.openxmlformats.org/presentationml/2006/ole">
            <p:oleObj spid="_x0000_s13318" name="Equation" r:id="rId5" imgW="558720" imgH="152280" progId="Equation.2">
              <p:embed/>
            </p:oleObj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A43B-533E-49D3-97CC-93CE37B36257}" type="slidenum">
              <a:rPr lang="en-US"/>
              <a:pPr/>
              <a:t>100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(24)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Inertial Delay</a:t>
            </a:r>
            <a:endParaRPr lang="en-US"/>
          </a:p>
          <a:p>
            <a:pPr lvl="1"/>
            <a:r>
              <a:rPr lang="en-US"/>
              <a:t>An input value must persist for some minimum duration of time to provide the output with the needed inertia to change.</a:t>
            </a:r>
          </a:p>
          <a:p>
            <a:pPr lvl="1"/>
            <a:r>
              <a:rPr lang="en-US"/>
              <a:t>The minimum duration is called </a:t>
            </a:r>
            <a:r>
              <a:rPr lang="en-US" i="1"/>
              <a:t>inertial delay</a:t>
            </a:r>
            <a:r>
              <a:rPr lang="en-US"/>
              <a:t>.</a:t>
            </a:r>
          </a:p>
          <a:p>
            <a:pPr lvl="1"/>
            <a:r>
              <a:rPr lang="en-US"/>
              <a:t>Effect of inertial delay: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Gate model with both inertial delay and transport delay:</a:t>
            </a: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2133600" y="3200400"/>
          <a:ext cx="4800600" cy="1050925"/>
        </p:xfrm>
        <a:graphic>
          <a:graphicData uri="http://schemas.openxmlformats.org/presentationml/2006/ole">
            <p:oleObj spid="_x0000_s89093" name="VISIO" r:id="rId3" imgW="4059720" imgH="889560" progId="Visio.Drawing.4">
              <p:embed/>
            </p:oleObj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2819400" y="4876800"/>
          <a:ext cx="3048000" cy="1408113"/>
        </p:xfrm>
        <a:graphic>
          <a:graphicData uri="http://schemas.openxmlformats.org/presentationml/2006/ole">
            <p:oleObj spid="_x0000_s89094" name="VISIO" r:id="rId4" imgW="2315520" imgH="107064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D2BA-38DD-4501-B1FE-4B2AB41AF26D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Truth Tables 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Shows the value of a function for all possible input combinations.</a:t>
            </a:r>
          </a:p>
          <a:p>
            <a:r>
              <a:rPr lang="en-US"/>
              <a:t>Truth tables for OR, AND, and NOT (Table 2.4):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14340" name="Object 4"/>
          <p:cNvGraphicFramePr>
            <a:graphicFrameLocks/>
          </p:cNvGraphicFramePr>
          <p:nvPr/>
        </p:nvGraphicFramePr>
        <p:xfrm>
          <a:off x="1131888" y="2897188"/>
          <a:ext cx="6391275" cy="1924050"/>
        </p:xfrm>
        <a:graphic>
          <a:graphicData uri="http://schemas.openxmlformats.org/presentationml/2006/ole">
            <p:oleObj spid="_x0000_s14340" name="Document" r:id="rId3" imgW="6400800" imgH="1906560" progId="Word.Document.6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62F4-E4BC-4C1F-A61B-A71EC415D42A}" type="slidenum">
              <a:rPr lang="en-US"/>
              <a:pPr/>
              <a:t>12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Truth Tables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Truth tables for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  <a:r>
              <a:rPr lang="en-US" i="1"/>
              <a:t> = AB + A</a:t>
            </a:r>
            <a:r>
              <a:rPr lang="en-US"/>
              <a:t>'</a:t>
            </a:r>
            <a:r>
              <a:rPr lang="en-US" i="1"/>
              <a:t>C + AC</a:t>
            </a:r>
            <a:r>
              <a:rPr lang="en-US"/>
              <a:t>' (Table 2.5)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15364" name="Object 4"/>
          <p:cNvGraphicFramePr>
            <a:graphicFrameLocks/>
          </p:cNvGraphicFramePr>
          <p:nvPr/>
        </p:nvGraphicFramePr>
        <p:xfrm>
          <a:off x="1281113" y="2300288"/>
          <a:ext cx="6259512" cy="3268662"/>
        </p:xfrm>
        <a:graphic>
          <a:graphicData uri="http://schemas.openxmlformats.org/presentationml/2006/ole">
            <p:oleObj spid="_x0000_s15364" name="Document" r:id="rId3" imgW="6268680" imgH="3278160" progId="Word.Document.6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AD91-DCDB-4078-8479-E3CAC7824B58}" type="slidenum">
              <a:rPr lang="en-US"/>
              <a:pPr/>
              <a:t>13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Algebraic Forms of Switching Functions 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Literal</a:t>
            </a:r>
            <a:r>
              <a:rPr lang="en-US"/>
              <a:t>: A variable, complemented or uncomplemented.</a:t>
            </a:r>
          </a:p>
          <a:p>
            <a:r>
              <a:rPr lang="en-US" b="1" i="1"/>
              <a:t>Product term</a:t>
            </a:r>
            <a:r>
              <a:rPr lang="en-US"/>
              <a:t>: A literal or literals ANDed together.</a:t>
            </a:r>
          </a:p>
          <a:p>
            <a:r>
              <a:rPr lang="en-US" b="1" i="1"/>
              <a:t>Sum term</a:t>
            </a:r>
            <a:r>
              <a:rPr lang="en-US"/>
              <a:t>: A literal or literals ORed together.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 i="1"/>
              <a:t>SOP (Sum of Products)</a:t>
            </a:r>
            <a:r>
              <a:rPr lang="en-US"/>
              <a:t>: </a:t>
            </a:r>
          </a:p>
          <a:p>
            <a:r>
              <a:rPr lang="en-US"/>
              <a:t>ORing product terms</a:t>
            </a:r>
          </a:p>
          <a:p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, </a:t>
            </a:r>
            <a:r>
              <a:rPr lang="en-US" i="1"/>
              <a:t>C</a:t>
            </a:r>
            <a:r>
              <a:rPr lang="en-US"/>
              <a:t>) = </a:t>
            </a:r>
            <a:r>
              <a:rPr lang="en-US" i="1"/>
              <a:t>ABC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 + 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C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r>
              <a:rPr lang="en-US" b="1" i="1"/>
              <a:t>POS (Product of Sums)</a:t>
            </a:r>
            <a:endParaRPr lang="en-US"/>
          </a:p>
          <a:p>
            <a:r>
              <a:rPr lang="en-US"/>
              <a:t>ANDing sum terms</a:t>
            </a:r>
          </a:p>
          <a:p>
            <a:r>
              <a:rPr lang="en-US" i="1"/>
              <a:t>f</a:t>
            </a:r>
            <a:r>
              <a:rPr lang="en-US"/>
              <a:t> (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, </a:t>
            </a:r>
            <a:r>
              <a:rPr lang="en-US" i="1"/>
              <a:t>C</a:t>
            </a:r>
            <a:r>
              <a:rPr lang="en-US"/>
              <a:t>) = (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B</a:t>
            </a:r>
            <a:r>
              <a:rPr lang="en-US"/>
              <a:t>' + </a:t>
            </a:r>
            <a:r>
              <a:rPr lang="en-US" i="1"/>
              <a:t>C</a:t>
            </a:r>
            <a:r>
              <a:rPr lang="en-US"/>
              <a:t>')(</a:t>
            </a:r>
            <a:r>
              <a:rPr lang="en-US" i="1"/>
              <a:t>A</a:t>
            </a:r>
            <a:r>
              <a:rPr lang="en-US"/>
              <a:t> + </a:t>
            </a:r>
            <a:r>
              <a:rPr lang="en-US" i="1"/>
              <a:t>C</a:t>
            </a:r>
            <a:r>
              <a:rPr lang="en-US"/>
              <a:t>')(</a:t>
            </a:r>
            <a:r>
              <a:rPr lang="en-US" i="1"/>
              <a:t>B</a:t>
            </a:r>
            <a:r>
              <a:rPr lang="en-US"/>
              <a:t> + </a:t>
            </a:r>
            <a:r>
              <a:rPr lang="en-US" i="1"/>
              <a:t>C</a:t>
            </a:r>
            <a:r>
              <a:rPr lang="en-US"/>
              <a:t>')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6ADF-626A-4D8D-A92C-B27C37626905}" type="slidenum">
              <a:rPr lang="en-US"/>
              <a:pPr/>
              <a:t>14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Algebraic Forms of Switching Functions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ms Rmn" charset="0"/>
              </a:rPr>
              <a:t>A </a:t>
            </a:r>
            <a:r>
              <a:rPr lang="en-US" b="1" i="1">
                <a:latin typeface="Tms Rmn" charset="0"/>
              </a:rPr>
              <a:t>minterm</a:t>
            </a:r>
            <a:r>
              <a:rPr lang="en-US">
                <a:latin typeface="Tms Rmn" charset="0"/>
              </a:rPr>
              <a:t> is a product term in which all the variables appear exactly once either complemented or uncomplemented.</a:t>
            </a:r>
          </a:p>
          <a:p>
            <a:r>
              <a:rPr lang="en-US" b="1" i="1"/>
              <a:t>Canonical Sum of Products </a:t>
            </a:r>
            <a:r>
              <a:rPr lang="en-US" b="1"/>
              <a:t>(</a:t>
            </a:r>
            <a:r>
              <a:rPr lang="en-US" b="1" i="1"/>
              <a:t>canonical SOP</a:t>
            </a:r>
            <a:r>
              <a:rPr lang="en-US" b="1"/>
              <a:t>)</a:t>
            </a:r>
            <a:r>
              <a:rPr lang="en-US"/>
              <a:t>:</a:t>
            </a:r>
          </a:p>
          <a:p>
            <a:pPr lvl="1"/>
            <a:r>
              <a:rPr lang="en-US"/>
              <a:t>Represented as a sum of minterms only.</a:t>
            </a:r>
          </a:p>
          <a:p>
            <a:pPr lvl="1"/>
            <a:r>
              <a:rPr lang="en-US" b="1" i="1"/>
              <a:t>Example</a:t>
            </a:r>
            <a:r>
              <a:rPr lang="en-US"/>
              <a:t>: </a:t>
            </a:r>
            <a:r>
              <a:rPr lang="en-US" i="1"/>
              <a:t>f</a:t>
            </a:r>
            <a:r>
              <a:rPr lang="en-US" i="1" baseline="-25000"/>
              <a:t>1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  <a:r>
              <a:rPr lang="en-US" i="1"/>
              <a:t> = A</a:t>
            </a:r>
            <a:r>
              <a:rPr lang="en-US"/>
              <a:t>'</a:t>
            </a:r>
            <a:r>
              <a:rPr lang="en-US" i="1"/>
              <a:t>BC</a:t>
            </a:r>
            <a:r>
              <a:rPr lang="en-US"/>
              <a:t>'</a:t>
            </a:r>
            <a:r>
              <a:rPr lang="en-US" i="1"/>
              <a:t> + ABC</a:t>
            </a:r>
            <a:r>
              <a:rPr lang="en-US"/>
              <a:t>'</a:t>
            </a:r>
            <a:r>
              <a:rPr lang="en-US" i="1"/>
              <a:t> + A</a:t>
            </a:r>
            <a:r>
              <a:rPr lang="en-US"/>
              <a:t>'</a:t>
            </a:r>
            <a:r>
              <a:rPr lang="en-US" i="1"/>
              <a:t>BC + ABC</a:t>
            </a:r>
            <a:r>
              <a:rPr lang="en-US"/>
              <a:t>	(2.1)</a:t>
            </a:r>
            <a:endParaRPr lang="en-US" i="1"/>
          </a:p>
          <a:p>
            <a:r>
              <a:rPr lang="en-US"/>
              <a:t>Minterms of three variables: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17412" name="Object 4"/>
          <p:cNvGraphicFramePr>
            <a:graphicFrameLocks/>
          </p:cNvGraphicFramePr>
          <p:nvPr/>
        </p:nvGraphicFramePr>
        <p:xfrm>
          <a:off x="1204913" y="3563938"/>
          <a:ext cx="6259512" cy="2754312"/>
        </p:xfrm>
        <a:graphic>
          <a:graphicData uri="http://schemas.openxmlformats.org/presentationml/2006/ole">
            <p:oleObj spid="_x0000_s17412" name="Document" r:id="rId3" imgW="6268680" imgH="2763720" progId="Word.Document.6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0EAB-56B8-41C1-9E72-4BEF8A741EDB}" type="slidenum">
              <a:rPr lang="en-US"/>
              <a:pPr/>
              <a:t>15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Algebraic Forms of Switching Functions 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Compact form of canonical SOP form:</a:t>
            </a:r>
          </a:p>
          <a:p>
            <a:pPr lvl="1">
              <a:buFontTx/>
              <a:buNone/>
            </a:pPr>
            <a:r>
              <a:rPr lang="en-US" i="1"/>
              <a:t>f</a:t>
            </a:r>
            <a:r>
              <a:rPr lang="en-US" i="1" baseline="-25000"/>
              <a:t>1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  <a:r>
              <a:rPr lang="en-US" i="1"/>
              <a:t> = m</a:t>
            </a:r>
            <a:r>
              <a:rPr lang="en-US"/>
              <a:t>2</a:t>
            </a:r>
            <a:r>
              <a:rPr lang="en-US" i="1"/>
              <a:t> + m</a:t>
            </a:r>
            <a:r>
              <a:rPr lang="en-US"/>
              <a:t>3</a:t>
            </a:r>
            <a:r>
              <a:rPr lang="en-US" i="1"/>
              <a:t> + m</a:t>
            </a:r>
            <a:r>
              <a:rPr lang="en-US" i="1" baseline="-25000"/>
              <a:t>6</a:t>
            </a:r>
            <a:r>
              <a:rPr lang="en-US" i="1"/>
              <a:t> + m</a:t>
            </a:r>
            <a:r>
              <a:rPr lang="en-US" i="1" baseline="-25000"/>
              <a:t>7</a:t>
            </a:r>
            <a:r>
              <a:rPr lang="en-US"/>
              <a:t>				(2.2)</a:t>
            </a:r>
          </a:p>
          <a:p>
            <a:r>
              <a:rPr lang="en-US"/>
              <a:t>A further simplified form:</a:t>
            </a:r>
          </a:p>
          <a:p>
            <a:pPr lvl="1">
              <a:buFontTx/>
              <a:buNone/>
            </a:pPr>
            <a:r>
              <a:rPr lang="en-US" i="1"/>
              <a:t>f</a:t>
            </a:r>
            <a:r>
              <a:rPr lang="en-US" i="1" baseline="-25000"/>
              <a:t>1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 i="1"/>
              <a:t>m </a:t>
            </a:r>
            <a:r>
              <a:rPr lang="en-US"/>
              <a:t>(2,3,6,7) (minterm list form)		(2.3)</a:t>
            </a:r>
          </a:p>
          <a:p>
            <a:r>
              <a:rPr lang="en-US"/>
              <a:t>The </a:t>
            </a:r>
            <a:r>
              <a:rPr lang="en-US" b="1" i="1"/>
              <a:t>order of variables</a:t>
            </a:r>
            <a:r>
              <a:rPr lang="en-US"/>
              <a:t> in the functional notation is important.</a:t>
            </a:r>
          </a:p>
          <a:p>
            <a:r>
              <a:rPr lang="en-US"/>
              <a:t>Deriving truth table of </a:t>
            </a:r>
            <a:r>
              <a:rPr lang="en-US" i="1"/>
              <a:t>f</a:t>
            </a:r>
            <a:r>
              <a:rPr lang="en-US" i="1" baseline="-25000"/>
              <a:t>1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 from minterm list: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18436" name="Object 4"/>
          <p:cNvGraphicFramePr>
            <a:graphicFrameLocks/>
          </p:cNvGraphicFramePr>
          <p:nvPr/>
        </p:nvGraphicFramePr>
        <p:xfrm>
          <a:off x="1068388" y="3651250"/>
          <a:ext cx="6811962" cy="2597150"/>
        </p:xfrm>
        <a:graphic>
          <a:graphicData uri="http://schemas.openxmlformats.org/presentationml/2006/ole">
            <p:oleObj spid="_x0000_s18436" name="Document" r:id="rId3" imgW="6812280" imgH="31118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8A9C-67AB-43B5-AED7-8E148AED4571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Algebraic Forms of Switching Functions (4)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Example</a:t>
            </a:r>
            <a:r>
              <a:rPr lang="en-US"/>
              <a:t>: Given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Q</a:t>
            </a:r>
            <a:r>
              <a:rPr lang="en-US"/>
              <a:t>,</a:t>
            </a:r>
            <a:r>
              <a:rPr lang="en-US" i="1"/>
              <a:t>Z</a:t>
            </a:r>
            <a:r>
              <a:rPr lang="en-US"/>
              <a:t>) =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Q</a:t>
            </a:r>
            <a:r>
              <a:rPr lang="en-US"/>
              <a:t>'</a:t>
            </a:r>
            <a:r>
              <a:rPr lang="en-US" i="1"/>
              <a:t>Z</a:t>
            </a:r>
            <a:r>
              <a:rPr lang="en-US"/>
              <a:t>'</a:t>
            </a:r>
            <a:r>
              <a:rPr lang="en-US" i="1"/>
              <a:t> + 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Q</a:t>
            </a:r>
            <a:r>
              <a:rPr lang="en-US"/>
              <a:t>'</a:t>
            </a:r>
            <a:r>
              <a:rPr lang="en-US" i="1"/>
              <a:t>Z + A</a:t>
            </a:r>
            <a:r>
              <a:rPr lang="en-US"/>
              <a:t>'</a:t>
            </a:r>
            <a:r>
              <a:rPr lang="en-US" i="1"/>
              <a:t>BQZ</a:t>
            </a:r>
            <a:r>
              <a:rPr lang="en-US"/>
              <a:t>'</a:t>
            </a:r>
            <a:r>
              <a:rPr lang="en-US" i="1"/>
              <a:t> + A</a:t>
            </a:r>
            <a:r>
              <a:rPr lang="en-US"/>
              <a:t>'</a:t>
            </a:r>
            <a:r>
              <a:rPr lang="en-US" i="1"/>
              <a:t>BQZ</a:t>
            </a:r>
            <a:r>
              <a:rPr lang="en-US"/>
              <a:t>, express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Q</a:t>
            </a:r>
            <a:r>
              <a:rPr lang="en-US"/>
              <a:t>,</a:t>
            </a:r>
            <a:r>
              <a:rPr lang="en-US" i="1"/>
              <a:t>Z</a:t>
            </a:r>
            <a:r>
              <a:rPr lang="en-US"/>
              <a:t>) and </a:t>
            </a:r>
            <a:r>
              <a:rPr lang="en-US" i="1"/>
              <a:t>f</a:t>
            </a:r>
            <a:r>
              <a:rPr lang="en-US"/>
              <a:t> '(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Q</a:t>
            </a:r>
            <a:r>
              <a:rPr lang="en-US"/>
              <a:t>,</a:t>
            </a:r>
            <a:r>
              <a:rPr lang="en-US" i="1"/>
              <a:t>Z</a:t>
            </a:r>
            <a:r>
              <a:rPr lang="en-US"/>
              <a:t>) in minterm list form.</a:t>
            </a:r>
          </a:p>
          <a:p>
            <a:pPr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Q</a:t>
            </a:r>
            <a:r>
              <a:rPr lang="en-US"/>
              <a:t>,</a:t>
            </a:r>
            <a:r>
              <a:rPr lang="en-US" i="1"/>
              <a:t>Z</a:t>
            </a:r>
            <a:r>
              <a:rPr lang="en-US"/>
              <a:t>)	=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Q</a:t>
            </a:r>
            <a:r>
              <a:rPr lang="en-US"/>
              <a:t>'</a:t>
            </a:r>
            <a:r>
              <a:rPr lang="en-US" i="1"/>
              <a:t>Z</a:t>
            </a:r>
            <a:r>
              <a:rPr lang="en-US"/>
              <a:t>'</a:t>
            </a:r>
            <a:r>
              <a:rPr lang="en-US" i="1"/>
              <a:t> + 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Q</a:t>
            </a:r>
            <a:r>
              <a:rPr lang="en-US"/>
              <a:t>'</a:t>
            </a:r>
            <a:r>
              <a:rPr lang="en-US" i="1"/>
              <a:t>Z + A</a:t>
            </a:r>
            <a:r>
              <a:rPr lang="en-US"/>
              <a:t>'</a:t>
            </a:r>
            <a:r>
              <a:rPr lang="en-US" i="1"/>
              <a:t>BQZ</a:t>
            </a:r>
            <a:r>
              <a:rPr lang="en-US"/>
              <a:t>'</a:t>
            </a:r>
            <a:r>
              <a:rPr lang="en-US" i="1"/>
              <a:t> + A</a:t>
            </a:r>
            <a:r>
              <a:rPr lang="en-US"/>
              <a:t>'</a:t>
            </a:r>
            <a:r>
              <a:rPr lang="en-US" i="1"/>
              <a:t>BQZ</a:t>
            </a:r>
            <a:endParaRPr lang="en-US"/>
          </a:p>
          <a:p>
            <a:pPr lvl="1">
              <a:buFontTx/>
              <a:buNone/>
            </a:pPr>
            <a:r>
              <a:rPr lang="en-US"/>
              <a:t>			= </a:t>
            </a:r>
            <a:r>
              <a:rPr lang="en-US" i="1"/>
              <a:t>m</a:t>
            </a:r>
            <a:r>
              <a:rPr lang="en-US" i="1" baseline="-25000"/>
              <a:t>0</a:t>
            </a:r>
            <a:r>
              <a:rPr lang="en-US" i="1"/>
              <a:t> + m</a:t>
            </a:r>
            <a:r>
              <a:rPr lang="en-US" i="1" baseline="-25000"/>
              <a:t>1</a:t>
            </a:r>
            <a:r>
              <a:rPr lang="en-US" i="1"/>
              <a:t> + m</a:t>
            </a:r>
            <a:r>
              <a:rPr lang="en-US" i="1" baseline="-25000"/>
              <a:t>6</a:t>
            </a:r>
            <a:r>
              <a:rPr lang="en-US" i="1"/>
              <a:t> + m</a:t>
            </a:r>
            <a:r>
              <a:rPr lang="en-US" i="1" baseline="-25000"/>
              <a:t>7</a:t>
            </a:r>
            <a:endParaRPr lang="en-US"/>
          </a:p>
          <a:p>
            <a:pPr lvl="1">
              <a:buFontTx/>
              <a:buNone/>
            </a:pPr>
            <a:r>
              <a:rPr lang="en-US"/>
              <a:t>			=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 i="1"/>
              <a:t>m</a:t>
            </a:r>
            <a:r>
              <a:rPr lang="en-US"/>
              <a:t>(0, 1, 6, 7)</a:t>
            </a:r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 i="1"/>
              <a:t>f</a:t>
            </a:r>
            <a:r>
              <a:rPr lang="en-US"/>
              <a:t> '(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Q</a:t>
            </a:r>
            <a:r>
              <a:rPr lang="en-US"/>
              <a:t>,</a:t>
            </a:r>
            <a:r>
              <a:rPr lang="en-US" i="1"/>
              <a:t>Z</a:t>
            </a:r>
            <a:r>
              <a:rPr lang="en-US"/>
              <a:t>)	= </a:t>
            </a:r>
            <a:r>
              <a:rPr lang="en-US" i="1"/>
              <a:t>m</a:t>
            </a:r>
            <a:r>
              <a:rPr lang="en-US" i="1" baseline="-25000"/>
              <a:t>2</a:t>
            </a:r>
            <a:r>
              <a:rPr lang="en-US" i="1"/>
              <a:t> + m</a:t>
            </a:r>
            <a:r>
              <a:rPr lang="en-US" i="1" baseline="-25000"/>
              <a:t>3</a:t>
            </a:r>
            <a:r>
              <a:rPr lang="en-US" i="1"/>
              <a:t> + m</a:t>
            </a:r>
            <a:r>
              <a:rPr lang="en-US" i="1" baseline="-25000"/>
              <a:t>4</a:t>
            </a:r>
            <a:r>
              <a:rPr lang="en-US" i="1"/>
              <a:t> + m</a:t>
            </a:r>
            <a:r>
              <a:rPr lang="en-US" i="1" baseline="-25000"/>
              <a:t>5</a:t>
            </a:r>
            <a:r>
              <a:rPr lang="en-US" i="1"/>
              <a:t> + m</a:t>
            </a:r>
            <a:r>
              <a:rPr lang="en-US" i="1" baseline="-25000"/>
              <a:t>8</a:t>
            </a:r>
            <a:r>
              <a:rPr lang="en-US" i="1"/>
              <a:t> + m</a:t>
            </a:r>
            <a:r>
              <a:rPr lang="en-US" i="1" baseline="-25000"/>
              <a:t>9</a:t>
            </a:r>
            <a:r>
              <a:rPr lang="en-US" i="1"/>
              <a:t> + m</a:t>
            </a:r>
            <a:r>
              <a:rPr lang="en-US" i="1" baseline="-25000"/>
              <a:t>10</a:t>
            </a:r>
            <a:r>
              <a:rPr lang="en-US" i="1"/>
              <a:t> + m</a:t>
            </a:r>
            <a:r>
              <a:rPr lang="en-US" i="1" baseline="-25000"/>
              <a:t>11</a:t>
            </a:r>
            <a:r>
              <a:rPr lang="en-US" i="1"/>
              <a:t> + m</a:t>
            </a:r>
            <a:r>
              <a:rPr lang="en-US" i="1" baseline="-25000"/>
              <a:t>12</a:t>
            </a:r>
            <a:endParaRPr lang="en-US" i="1"/>
          </a:p>
          <a:p>
            <a:pPr lvl="1">
              <a:buFontTx/>
              <a:buNone/>
            </a:pPr>
            <a:r>
              <a:rPr lang="en-US" i="1"/>
              <a:t>			    + m</a:t>
            </a:r>
            <a:r>
              <a:rPr lang="en-US" i="1" baseline="-25000"/>
              <a:t>13</a:t>
            </a:r>
            <a:r>
              <a:rPr lang="en-US" i="1"/>
              <a:t> + m</a:t>
            </a:r>
            <a:r>
              <a:rPr lang="en-US" i="1" baseline="-25000"/>
              <a:t>14</a:t>
            </a:r>
            <a:r>
              <a:rPr lang="en-US" i="1"/>
              <a:t> + m</a:t>
            </a:r>
            <a:r>
              <a:rPr lang="en-US" i="1" baseline="-25000"/>
              <a:t>15</a:t>
            </a:r>
            <a:endParaRPr lang="en-US"/>
          </a:p>
          <a:p>
            <a:pPr lvl="1">
              <a:buFontTx/>
              <a:buNone/>
            </a:pPr>
            <a:r>
              <a:rPr lang="en-US"/>
              <a:t>			=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 i="1"/>
              <a:t>m</a:t>
            </a:r>
            <a:r>
              <a:rPr lang="en-US"/>
              <a:t>(2, 3, 4, 5, 8, 9, 10, 11, 12, 13, 14, 15)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                           					(2.6)</a:t>
            </a:r>
          </a:p>
          <a:p>
            <a:r>
              <a:rPr lang="en-US" i="1"/>
              <a:t>AB + </a:t>
            </a:r>
            <a:r>
              <a:rPr lang="en-US"/>
              <a:t>(</a:t>
            </a:r>
            <a:r>
              <a:rPr lang="en-US" i="1"/>
              <a:t>AB</a:t>
            </a:r>
            <a:r>
              <a:rPr lang="en-US"/>
              <a:t>)' = 1  and </a:t>
            </a:r>
            <a:r>
              <a:rPr lang="en-US" i="1"/>
              <a:t>AB + A</a:t>
            </a:r>
            <a:r>
              <a:rPr lang="en-US"/>
              <a:t>'</a:t>
            </a:r>
            <a:r>
              <a:rPr lang="en-US" i="1"/>
              <a:t> + B</a:t>
            </a:r>
            <a:r>
              <a:rPr lang="en-US"/>
              <a:t>'</a:t>
            </a:r>
            <a:r>
              <a:rPr lang="en-US" i="1"/>
              <a:t> </a:t>
            </a:r>
            <a:r>
              <a:rPr lang="en-US"/>
              <a:t>= 1, but </a:t>
            </a:r>
            <a:r>
              <a:rPr lang="en-US" i="1"/>
              <a:t>AB + 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 </a:t>
            </a:r>
            <a:r>
              <a:rPr lang="en-US">
                <a:latin typeface="Symbol" pitchFamily="18" charset="2"/>
              </a:rPr>
              <a:t>¹</a:t>
            </a:r>
            <a:r>
              <a:rPr lang="en-US"/>
              <a:t> 1.</a:t>
            </a:r>
          </a:p>
          <a:p>
            <a:pPr lvl="1"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19460" name="Object 4"/>
          <p:cNvGraphicFramePr>
            <a:graphicFrameLocks/>
          </p:cNvGraphicFramePr>
          <p:nvPr/>
        </p:nvGraphicFramePr>
        <p:xfrm>
          <a:off x="3659188" y="4948238"/>
          <a:ext cx="706437" cy="538162"/>
        </p:xfrm>
        <a:graphic>
          <a:graphicData uri="http://schemas.openxmlformats.org/presentationml/2006/ole">
            <p:oleObj spid="_x0000_s19460" name="Equation" r:id="rId3" imgW="596880" imgH="457200" progId="Equation.2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8D30-CD7F-45EB-9EBF-A7237BE1848C}" type="slidenum">
              <a:rPr lang="en-US"/>
              <a:pPr/>
              <a:t>17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Algebraic Forms of Switching Functions 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ms Rmn" charset="0"/>
              </a:rPr>
              <a:t>A </a:t>
            </a:r>
            <a:r>
              <a:rPr lang="en-US" b="1" i="1">
                <a:latin typeface="Tms Rmn" charset="0"/>
              </a:rPr>
              <a:t>maxterm</a:t>
            </a:r>
            <a:r>
              <a:rPr lang="en-US">
                <a:latin typeface="Tms Rmn" charset="0"/>
              </a:rPr>
              <a:t> is a sum term in which all the variables appear exactly once either complemented or uncomplemented.</a:t>
            </a:r>
          </a:p>
          <a:p>
            <a:r>
              <a:rPr lang="en-US" b="1" i="1"/>
              <a:t>Canonical Product of Sums </a:t>
            </a:r>
            <a:r>
              <a:rPr lang="en-US" b="1"/>
              <a:t>(</a:t>
            </a:r>
            <a:r>
              <a:rPr lang="en-US" b="1" i="1"/>
              <a:t>canonical POS</a:t>
            </a:r>
            <a:r>
              <a:rPr lang="en-US" b="1"/>
              <a:t>)</a:t>
            </a:r>
            <a:r>
              <a:rPr lang="en-US"/>
              <a:t>:</a:t>
            </a:r>
          </a:p>
          <a:p>
            <a:pPr lvl="1"/>
            <a:r>
              <a:rPr lang="en-US"/>
              <a:t>Represented as a product of maxterms only.</a:t>
            </a:r>
          </a:p>
          <a:p>
            <a:pPr lvl="1"/>
            <a:r>
              <a:rPr lang="en-US" b="1" i="1"/>
              <a:t>Example</a:t>
            </a:r>
            <a:r>
              <a:rPr lang="en-US"/>
              <a:t>: </a:t>
            </a:r>
            <a:r>
              <a:rPr lang="en-US" i="1"/>
              <a:t>f</a:t>
            </a:r>
            <a:r>
              <a:rPr lang="en-US" i="1" baseline="-25000"/>
              <a:t>2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+</a:t>
            </a:r>
            <a:r>
              <a:rPr lang="en-US" i="1"/>
              <a:t>B+C</a:t>
            </a:r>
            <a:r>
              <a:rPr lang="en-US"/>
              <a:t>)(</a:t>
            </a:r>
            <a:r>
              <a:rPr lang="en-US" i="1"/>
              <a:t>A+B+C</a:t>
            </a:r>
            <a:r>
              <a:rPr lang="en-US"/>
              <a:t>')(</a:t>
            </a:r>
            <a:r>
              <a:rPr lang="en-US" i="1"/>
              <a:t>A</a:t>
            </a:r>
            <a:r>
              <a:rPr lang="en-US"/>
              <a:t>'+</a:t>
            </a:r>
            <a:r>
              <a:rPr lang="en-US" i="1"/>
              <a:t>B+C</a:t>
            </a:r>
            <a:r>
              <a:rPr lang="en-US"/>
              <a:t>)(</a:t>
            </a:r>
            <a:r>
              <a:rPr lang="en-US" i="1"/>
              <a:t>A</a:t>
            </a:r>
            <a:r>
              <a:rPr lang="en-US"/>
              <a:t>'+</a:t>
            </a:r>
            <a:r>
              <a:rPr lang="en-US" i="1"/>
              <a:t>B</a:t>
            </a:r>
            <a:r>
              <a:rPr lang="en-US"/>
              <a:t>+</a:t>
            </a:r>
            <a:r>
              <a:rPr lang="en-US" i="1"/>
              <a:t>C</a:t>
            </a:r>
            <a:r>
              <a:rPr lang="en-US"/>
              <a:t>')        (2.7)</a:t>
            </a:r>
            <a:endParaRPr lang="en-US" i="1"/>
          </a:p>
          <a:p>
            <a:r>
              <a:rPr lang="en-US"/>
              <a:t>Maxterms of three variables: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20484" name="Object 4"/>
          <p:cNvGraphicFramePr>
            <a:graphicFrameLocks/>
          </p:cNvGraphicFramePr>
          <p:nvPr/>
        </p:nvGraphicFramePr>
        <p:xfrm>
          <a:off x="1198563" y="3563938"/>
          <a:ext cx="6175375" cy="2786062"/>
        </p:xfrm>
        <a:graphic>
          <a:graphicData uri="http://schemas.openxmlformats.org/presentationml/2006/ole">
            <p:oleObj spid="_x0000_s20484" name="Document" r:id="rId3" imgW="6272640" imgH="28285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A40-6B35-4970-8B2A-5B61576F2C80}" type="slidenum">
              <a:rPr lang="en-US"/>
              <a:pPr/>
              <a:t>18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Algebraic Forms of Switching Functions (6)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i="1"/>
              <a:t>f</a:t>
            </a:r>
            <a:r>
              <a:rPr lang="en-US" i="1" baseline="-25000"/>
              <a:t>2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  <a:r>
              <a:rPr lang="en-US" i="1"/>
              <a:t> = M</a:t>
            </a:r>
            <a:r>
              <a:rPr lang="en-US" i="1" baseline="-25000"/>
              <a:t>0</a:t>
            </a:r>
            <a:r>
              <a:rPr lang="en-US" i="1"/>
              <a:t>M</a:t>
            </a:r>
            <a:r>
              <a:rPr lang="en-US" i="1" baseline="-25000"/>
              <a:t>1</a:t>
            </a:r>
            <a:r>
              <a:rPr lang="en-US" i="1"/>
              <a:t>M</a:t>
            </a:r>
            <a:r>
              <a:rPr lang="en-US" i="1" baseline="-25000"/>
              <a:t>4</a:t>
            </a:r>
            <a:r>
              <a:rPr lang="en-US" i="1"/>
              <a:t>M</a:t>
            </a:r>
            <a:r>
              <a:rPr lang="en-US" i="1" baseline="-25000"/>
              <a:t>5</a:t>
            </a:r>
            <a:r>
              <a:rPr lang="en-US"/>
              <a:t>					(2.8)</a:t>
            </a:r>
          </a:p>
          <a:p>
            <a:pPr lvl="1">
              <a:buFontTx/>
              <a:buNone/>
            </a:pPr>
            <a:r>
              <a:rPr lang="en-US"/>
              <a:t>              = </a:t>
            </a:r>
            <a:r>
              <a:rPr lang="en-US">
                <a:latin typeface="Symbol" pitchFamily="18" charset="2"/>
              </a:rPr>
              <a:t>P</a:t>
            </a:r>
            <a:r>
              <a:rPr lang="en-US" i="1"/>
              <a:t>M</a:t>
            </a:r>
            <a:r>
              <a:rPr lang="en-US"/>
              <a:t>(0,1,4,5) (maxterm list form)			(2.9)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The truth table for </a:t>
            </a:r>
            <a:r>
              <a:rPr lang="en-US" i="1"/>
              <a:t>f</a:t>
            </a:r>
            <a:r>
              <a:rPr lang="en-US" i="1" baseline="-25000"/>
              <a:t>2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):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21508" name="Object 4"/>
          <p:cNvGraphicFramePr>
            <a:graphicFrameLocks/>
          </p:cNvGraphicFramePr>
          <p:nvPr/>
        </p:nvGraphicFramePr>
        <p:xfrm>
          <a:off x="1092200" y="3040063"/>
          <a:ext cx="6985000" cy="3068637"/>
        </p:xfrm>
        <a:graphic>
          <a:graphicData uri="http://schemas.openxmlformats.org/presentationml/2006/ole">
            <p:oleObj spid="_x0000_s21508" name="Document" r:id="rId3" imgW="6994440" imgH="3078000" progId="Word.Document.6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B60-5AF6-44D4-A770-5F2C42313990}" type="slidenum">
              <a:rPr lang="en-US"/>
              <a:pPr/>
              <a:t>19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Algebraic Forms of Switching Functions (7)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Truth tables of </a:t>
            </a:r>
            <a:r>
              <a:rPr lang="en-US" i="1"/>
              <a:t>f</a:t>
            </a:r>
            <a:r>
              <a:rPr lang="en-US" i="1" baseline="-25000"/>
              <a:t>1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of Eq. (2.3) and </a:t>
            </a:r>
            <a:r>
              <a:rPr lang="en-US" i="1"/>
              <a:t>f</a:t>
            </a:r>
            <a:r>
              <a:rPr lang="en-US" i="1" baseline="-25000"/>
              <a:t>2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of Eq. (2.7) are identical.</a:t>
            </a:r>
          </a:p>
          <a:p>
            <a:r>
              <a:rPr lang="en-US"/>
              <a:t>Hence, </a:t>
            </a:r>
            <a:r>
              <a:rPr lang="en-US" i="1"/>
              <a:t>f</a:t>
            </a:r>
            <a:r>
              <a:rPr lang="en-US" i="1" baseline="-25000"/>
              <a:t>1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 i="1"/>
              <a:t>m </a:t>
            </a:r>
            <a:r>
              <a:rPr lang="en-US"/>
              <a:t>(2,3,6,7) </a:t>
            </a:r>
          </a:p>
          <a:p>
            <a:pPr>
              <a:buFontTx/>
              <a:buNone/>
            </a:pPr>
            <a:r>
              <a:rPr lang="en-US"/>
              <a:t>                                  =  </a:t>
            </a:r>
            <a:r>
              <a:rPr lang="en-US" i="1"/>
              <a:t>f</a:t>
            </a:r>
            <a:r>
              <a:rPr lang="en-US" i="1" baseline="-25000"/>
              <a:t>2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                                  = </a:t>
            </a:r>
            <a:r>
              <a:rPr lang="en-US">
                <a:latin typeface="Symbol" pitchFamily="18" charset="2"/>
              </a:rPr>
              <a:t>P</a:t>
            </a:r>
            <a:r>
              <a:rPr lang="en-US" i="1"/>
              <a:t>M</a:t>
            </a:r>
            <a:r>
              <a:rPr lang="en-US"/>
              <a:t>(0,1,4,5) 				(2.10)</a:t>
            </a:r>
          </a:p>
          <a:p>
            <a:r>
              <a:rPr lang="en-US" b="1" i="1"/>
              <a:t>Example: Given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= ( </a:t>
            </a:r>
            <a:r>
              <a:rPr lang="en-US" i="1"/>
              <a:t>A+B+C</a:t>
            </a:r>
            <a:r>
              <a:rPr lang="en-US"/>
              <a:t>')(</a:t>
            </a:r>
            <a:r>
              <a:rPr lang="en-US" i="1"/>
              <a:t>A+B</a:t>
            </a:r>
            <a:r>
              <a:rPr lang="en-US"/>
              <a:t>'+</a:t>
            </a:r>
            <a:r>
              <a:rPr lang="en-US" i="1"/>
              <a:t>C</a:t>
            </a:r>
            <a:r>
              <a:rPr lang="en-US"/>
              <a:t>')(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+B+C</a:t>
            </a:r>
            <a:r>
              <a:rPr lang="en-US"/>
              <a:t>')(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+B</a:t>
            </a:r>
            <a:r>
              <a:rPr lang="en-US"/>
              <a:t>'</a:t>
            </a:r>
            <a:r>
              <a:rPr lang="en-US" i="1"/>
              <a:t>+C</a:t>
            </a:r>
            <a:r>
              <a:rPr lang="en-US"/>
              <a:t>'), construct the truth table and express in both maxterm and minterm form.</a:t>
            </a:r>
          </a:p>
          <a:p>
            <a:pPr lvl="1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= </a:t>
            </a:r>
            <a:r>
              <a:rPr lang="en-US" i="1"/>
              <a:t>M</a:t>
            </a:r>
            <a:r>
              <a:rPr lang="en-US" i="1" baseline="-25000"/>
              <a:t>1</a:t>
            </a:r>
            <a:r>
              <a:rPr lang="en-US" i="1"/>
              <a:t>M</a:t>
            </a:r>
            <a:r>
              <a:rPr lang="en-US" i="1" baseline="-25000"/>
              <a:t>3</a:t>
            </a:r>
            <a:r>
              <a:rPr lang="en-US" i="1"/>
              <a:t>M</a:t>
            </a:r>
            <a:r>
              <a:rPr lang="en-US" i="1" baseline="-25000"/>
              <a:t>5</a:t>
            </a:r>
            <a:r>
              <a:rPr lang="en-US" i="1"/>
              <a:t>M</a:t>
            </a:r>
            <a:r>
              <a:rPr lang="en-US" i="1" baseline="-25000"/>
              <a:t>7</a:t>
            </a:r>
            <a:r>
              <a:rPr lang="en-US" i="1"/>
              <a:t> = </a:t>
            </a:r>
            <a:r>
              <a:rPr lang="en-US">
                <a:latin typeface="Symbol" pitchFamily="18" charset="2"/>
              </a:rPr>
              <a:t>P</a:t>
            </a:r>
            <a:r>
              <a:rPr lang="en-US" i="1"/>
              <a:t>M</a:t>
            </a:r>
            <a:r>
              <a:rPr lang="en-US"/>
              <a:t>(1,3,5,7) =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 i="1"/>
              <a:t>m </a:t>
            </a:r>
            <a:r>
              <a:rPr lang="en-US"/>
              <a:t>(0,2,4,6) 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22532" name="Object 4"/>
          <p:cNvGraphicFramePr>
            <a:graphicFrameLocks/>
          </p:cNvGraphicFramePr>
          <p:nvPr/>
        </p:nvGraphicFramePr>
        <p:xfrm>
          <a:off x="1212850" y="3852863"/>
          <a:ext cx="7056438" cy="2828925"/>
        </p:xfrm>
        <a:graphic>
          <a:graphicData uri="http://schemas.openxmlformats.org/presentationml/2006/ole">
            <p:oleObj spid="_x0000_s22532" name="Document" r:id="rId3" imgW="7066800" imgH="28285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CF7-DDE1-4F2F-85E5-9E6AEB3E93F0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Fundamentals of Boolean Algebra (1)</a:t>
            </a:r>
            <a:endParaRPr lang="en-US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Basic Postulates</a:t>
            </a:r>
            <a:endParaRPr lang="en-US"/>
          </a:p>
          <a:p>
            <a:r>
              <a:rPr lang="en-US" b="1" i="1"/>
              <a:t>Postulate 1 (Definition)</a:t>
            </a:r>
            <a:r>
              <a:rPr lang="en-US"/>
              <a:t>: A Boolean algebra is a closed algebraic system containing a set </a:t>
            </a:r>
            <a:r>
              <a:rPr lang="en-US" i="1"/>
              <a:t>K</a:t>
            </a:r>
            <a:r>
              <a:rPr lang="en-US"/>
              <a:t> of two or more elements and the two operators </a:t>
            </a:r>
            <a:r>
              <a:rPr lang="en-US">
                <a:latin typeface="Symbol" pitchFamily="18" charset="2"/>
              </a:rPr>
              <a:t>·</a:t>
            </a:r>
            <a:r>
              <a:rPr lang="en-US"/>
              <a:t> and +.</a:t>
            </a:r>
          </a:p>
          <a:p>
            <a:r>
              <a:rPr lang="en-US" b="1" i="1"/>
              <a:t>Postulate 2 (Existence of 1 and 0 element)</a:t>
            </a:r>
            <a:r>
              <a:rPr lang="en-US"/>
              <a:t>: </a:t>
            </a:r>
          </a:p>
          <a:p>
            <a:pPr>
              <a:buFontTx/>
              <a:buNone/>
            </a:pPr>
            <a:r>
              <a:rPr lang="en-US"/>
              <a:t>	(a) </a:t>
            </a:r>
            <a:r>
              <a:rPr lang="en-US" i="1"/>
              <a:t>a + 0 = a </a:t>
            </a:r>
            <a:r>
              <a:rPr lang="en-US"/>
              <a:t>(identity for +),</a:t>
            </a:r>
            <a:r>
              <a:rPr lang="en-US" i="1"/>
              <a:t>	</a:t>
            </a:r>
            <a:r>
              <a:rPr lang="en-US"/>
              <a:t>(b) </a:t>
            </a:r>
            <a:r>
              <a:rPr lang="en-US" i="1"/>
              <a:t>a </a:t>
            </a:r>
            <a:r>
              <a:rPr lang="en-US">
                <a:latin typeface="Symbol" pitchFamily="18" charset="2"/>
              </a:rPr>
              <a:t>· </a:t>
            </a:r>
            <a:r>
              <a:rPr lang="en-US"/>
              <a:t>1 = </a:t>
            </a:r>
            <a:r>
              <a:rPr lang="en-US" i="1"/>
              <a:t>a</a:t>
            </a:r>
            <a:r>
              <a:rPr lang="en-US"/>
              <a:t> (identity for </a:t>
            </a:r>
            <a:r>
              <a:rPr lang="en-US">
                <a:latin typeface="Symbol" pitchFamily="18" charset="2"/>
              </a:rPr>
              <a:t>·</a:t>
            </a:r>
            <a:r>
              <a:rPr lang="en-US"/>
              <a:t>)</a:t>
            </a:r>
          </a:p>
          <a:p>
            <a:r>
              <a:rPr lang="en-US" b="1" i="1"/>
              <a:t>Postulate 3 (Commutativity)</a:t>
            </a:r>
            <a:r>
              <a:rPr lang="en-US"/>
              <a:t>:</a:t>
            </a:r>
          </a:p>
          <a:p>
            <a:pPr>
              <a:buFontTx/>
              <a:buNone/>
            </a:pPr>
            <a:r>
              <a:rPr lang="en-US"/>
              <a:t>	(a) </a:t>
            </a:r>
            <a:r>
              <a:rPr lang="en-US" i="1"/>
              <a:t>a + b = b + a</a:t>
            </a:r>
            <a:r>
              <a:rPr lang="en-US"/>
              <a:t>,		(b) </a:t>
            </a:r>
            <a:r>
              <a:rPr lang="en-US" i="1"/>
              <a:t>a </a:t>
            </a:r>
            <a:r>
              <a:rPr lang="en-US">
                <a:latin typeface="Symbol" pitchFamily="18" charset="2"/>
              </a:rPr>
              <a:t>· </a:t>
            </a:r>
            <a:r>
              <a:rPr lang="en-US" i="1"/>
              <a:t>b</a:t>
            </a:r>
            <a:r>
              <a:rPr lang="en-US"/>
              <a:t> = </a:t>
            </a:r>
            <a:r>
              <a:rPr lang="en-US" i="1"/>
              <a:t>b </a:t>
            </a:r>
            <a:r>
              <a:rPr lang="en-US">
                <a:latin typeface="Symbol" pitchFamily="18" charset="2"/>
              </a:rPr>
              <a:t>· </a:t>
            </a:r>
            <a:r>
              <a:rPr lang="en-US" i="1"/>
              <a:t>a</a:t>
            </a:r>
            <a:endParaRPr lang="en-US"/>
          </a:p>
          <a:p>
            <a:r>
              <a:rPr lang="en-US" b="1" i="1"/>
              <a:t>Postulate 4 (Associativity)</a:t>
            </a:r>
            <a:r>
              <a:rPr lang="en-US"/>
              <a:t>:</a:t>
            </a:r>
          </a:p>
          <a:p>
            <a:pPr>
              <a:buFontTx/>
              <a:buNone/>
            </a:pPr>
            <a:r>
              <a:rPr lang="en-US"/>
              <a:t>	(a) </a:t>
            </a:r>
            <a:r>
              <a:rPr lang="en-US" i="1"/>
              <a:t>a + </a:t>
            </a:r>
            <a:r>
              <a:rPr lang="en-US"/>
              <a:t>(</a:t>
            </a:r>
            <a:r>
              <a:rPr lang="en-US" i="1"/>
              <a:t>b + c</a:t>
            </a:r>
            <a:r>
              <a:rPr lang="en-US"/>
              <a:t>) = (</a:t>
            </a:r>
            <a:r>
              <a:rPr lang="en-US" i="1"/>
              <a:t>a + b</a:t>
            </a:r>
            <a:r>
              <a:rPr lang="en-US"/>
              <a:t>) + </a:t>
            </a:r>
            <a:r>
              <a:rPr lang="en-US" i="1"/>
              <a:t>c</a:t>
            </a:r>
            <a:r>
              <a:rPr lang="en-US"/>
              <a:t>	(b) </a:t>
            </a:r>
            <a:r>
              <a:rPr lang="en-US" i="1"/>
              <a:t>a</a:t>
            </a:r>
            <a:r>
              <a:rPr lang="en-US">
                <a:latin typeface="Symbol" pitchFamily="18" charset="2"/>
              </a:rPr>
              <a:t>·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>
                <a:latin typeface="Symbol" pitchFamily="18" charset="2"/>
              </a:rPr>
              <a:t>·</a:t>
            </a:r>
            <a:r>
              <a:rPr lang="en-US" i="1"/>
              <a:t>c</a:t>
            </a:r>
            <a:r>
              <a:rPr lang="en-US"/>
              <a:t>) = (</a:t>
            </a:r>
            <a:r>
              <a:rPr lang="en-US" i="1"/>
              <a:t>a</a:t>
            </a:r>
            <a:r>
              <a:rPr lang="en-US">
                <a:latin typeface="Symbol" pitchFamily="18" charset="2"/>
              </a:rPr>
              <a:t>·</a:t>
            </a:r>
            <a:r>
              <a:rPr lang="en-US" i="1"/>
              <a:t>b) </a:t>
            </a:r>
            <a:r>
              <a:rPr lang="en-US">
                <a:latin typeface="Symbol" pitchFamily="18" charset="2"/>
              </a:rPr>
              <a:t>·</a:t>
            </a:r>
            <a:r>
              <a:rPr lang="en-US" i="1"/>
              <a:t>c</a:t>
            </a:r>
            <a:endParaRPr lang="en-US"/>
          </a:p>
          <a:p>
            <a:r>
              <a:rPr lang="en-US" b="1" i="1"/>
              <a:t>Postulate 5 (Distributivity)</a:t>
            </a:r>
            <a:r>
              <a:rPr lang="en-US"/>
              <a:t>:</a:t>
            </a:r>
          </a:p>
          <a:p>
            <a:pPr>
              <a:buFontTx/>
              <a:buNone/>
            </a:pPr>
            <a:r>
              <a:rPr lang="en-US"/>
              <a:t>	(a) </a:t>
            </a:r>
            <a:r>
              <a:rPr lang="en-US" i="1"/>
              <a:t>a + 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>
                <a:latin typeface="Symbol" pitchFamily="18" charset="2"/>
              </a:rPr>
              <a:t>·</a:t>
            </a:r>
            <a:r>
              <a:rPr lang="en-US" i="1"/>
              <a:t>c</a:t>
            </a:r>
            <a:r>
              <a:rPr lang="en-US"/>
              <a:t>) = (</a:t>
            </a:r>
            <a:r>
              <a:rPr lang="en-US" i="1"/>
              <a:t>a + b</a:t>
            </a:r>
            <a:r>
              <a:rPr lang="en-US"/>
              <a:t>) </a:t>
            </a:r>
            <a:r>
              <a:rPr lang="en-US">
                <a:latin typeface="Symbol" pitchFamily="18" charset="2"/>
              </a:rPr>
              <a:t>·</a:t>
            </a:r>
            <a:r>
              <a:rPr lang="en-US"/>
              <a:t>(</a:t>
            </a:r>
            <a:r>
              <a:rPr lang="en-US" i="1"/>
              <a:t>a + c</a:t>
            </a:r>
            <a:r>
              <a:rPr lang="en-US"/>
              <a:t>)	(b) </a:t>
            </a:r>
            <a:r>
              <a:rPr lang="en-US" i="1"/>
              <a:t>a</a:t>
            </a:r>
            <a:r>
              <a:rPr lang="en-US">
                <a:latin typeface="Symbol" pitchFamily="18" charset="2"/>
              </a:rPr>
              <a:t>·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 i="1"/>
              <a:t>b + c</a:t>
            </a:r>
            <a:r>
              <a:rPr lang="en-US"/>
              <a:t>) = </a:t>
            </a:r>
            <a:r>
              <a:rPr lang="en-US" i="1"/>
              <a:t>a</a:t>
            </a:r>
            <a:r>
              <a:rPr lang="en-US">
                <a:latin typeface="Symbol" pitchFamily="18" charset="2"/>
              </a:rPr>
              <a:t>·</a:t>
            </a:r>
            <a:r>
              <a:rPr lang="en-US" i="1"/>
              <a:t>b + a</a:t>
            </a:r>
            <a:r>
              <a:rPr lang="en-US">
                <a:latin typeface="Symbol" pitchFamily="18" charset="2"/>
              </a:rPr>
              <a:t>·</a:t>
            </a:r>
            <a:r>
              <a:rPr lang="en-US" i="1"/>
              <a:t>c</a:t>
            </a:r>
            <a:endParaRPr lang="en-US" b="1"/>
          </a:p>
          <a:p>
            <a:r>
              <a:rPr lang="en-US" b="1" i="1"/>
              <a:t>Postulate 6 (Existence of complement)</a:t>
            </a:r>
            <a:r>
              <a:rPr lang="en-US"/>
              <a:t>:</a:t>
            </a:r>
          </a:p>
          <a:p>
            <a:pPr lvl="1">
              <a:buFontTx/>
              <a:buNone/>
            </a:pPr>
            <a:r>
              <a:rPr lang="en-US"/>
              <a:t>(a) 				(b) </a:t>
            </a:r>
          </a:p>
          <a:p>
            <a:r>
              <a:rPr lang="en-US"/>
              <a:t>Normally </a:t>
            </a:r>
            <a:r>
              <a:rPr lang="en-US">
                <a:latin typeface="Symbol" pitchFamily="18" charset="2"/>
              </a:rPr>
              <a:t>· </a:t>
            </a:r>
            <a:r>
              <a:rPr lang="en-US"/>
              <a:t>is omitted.</a:t>
            </a:r>
          </a:p>
        </p:txBody>
      </p:sp>
      <p:graphicFrame>
        <p:nvGraphicFramePr>
          <p:cNvPr id="5124" name="Object 4"/>
          <p:cNvGraphicFramePr>
            <a:graphicFrameLocks/>
          </p:cNvGraphicFramePr>
          <p:nvPr/>
        </p:nvGraphicFramePr>
        <p:xfrm>
          <a:off x="1538288" y="5481638"/>
          <a:ext cx="900112" cy="228600"/>
        </p:xfrm>
        <a:graphic>
          <a:graphicData uri="http://schemas.openxmlformats.org/presentationml/2006/ole">
            <p:oleObj spid="_x0000_s5124" name="Equation" r:id="rId3" imgW="571320" imgH="152280" progId="Equation.2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/>
          </p:cNvGraphicFramePr>
          <p:nvPr/>
        </p:nvGraphicFramePr>
        <p:xfrm>
          <a:off x="4745038" y="5481638"/>
          <a:ext cx="893762" cy="231775"/>
        </p:xfrm>
        <a:graphic>
          <a:graphicData uri="http://schemas.openxmlformats.org/presentationml/2006/ole">
            <p:oleObj spid="_x0000_s5125" name="Equation" r:id="rId4" imgW="558720" imgH="152280" progId="Equation.2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323-9CCA-453D-ABF4-43C03A298420}" type="slidenum">
              <a:rPr lang="en-US"/>
              <a:pPr/>
              <a:t>20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Algebraic Forms of Switching Functions (8)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Relationship between minterm 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 and maxterm 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:</a:t>
            </a:r>
          </a:p>
          <a:p>
            <a:pPr lvl="1"/>
            <a:r>
              <a:rPr lang="en-US"/>
              <a:t>For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), (</a:t>
            </a:r>
            <a:r>
              <a:rPr lang="en-US" i="1"/>
              <a:t>m</a:t>
            </a:r>
            <a:r>
              <a:rPr lang="en-US" i="1" baseline="-25000"/>
              <a:t>1</a:t>
            </a:r>
            <a:r>
              <a:rPr lang="en-US"/>
              <a:t>)' = (</a:t>
            </a:r>
            <a:r>
              <a:rPr lang="en-US" i="1"/>
              <a:t>A'B'C</a:t>
            </a:r>
            <a:r>
              <a:rPr lang="en-US"/>
              <a:t>)' =</a:t>
            </a:r>
            <a:r>
              <a:rPr lang="en-US" i="1"/>
              <a:t> A + B + C</a:t>
            </a:r>
            <a:r>
              <a:rPr lang="en-US"/>
              <a:t>' =</a:t>
            </a:r>
            <a:r>
              <a:rPr lang="en-US" i="1"/>
              <a:t> M</a:t>
            </a:r>
            <a:r>
              <a:rPr lang="en-US" i="1" baseline="-25000"/>
              <a:t>1</a:t>
            </a:r>
            <a:endParaRPr lang="en-US" i="1"/>
          </a:p>
          <a:p>
            <a:pPr lvl="1"/>
            <a:r>
              <a:rPr lang="en-US"/>
              <a:t>In general, 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)' = 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					(2.11)</a:t>
            </a:r>
          </a:p>
          <a:p>
            <a:pPr lvl="1">
              <a:buFontTx/>
              <a:buNone/>
            </a:pPr>
            <a:r>
              <a:rPr lang="en-US"/>
              <a:t>                        (</a:t>
            </a:r>
            <a:r>
              <a:rPr lang="en-US" i="1"/>
              <a:t>Mi</a:t>
            </a:r>
            <a:r>
              <a:rPr lang="en-US"/>
              <a:t>)' = ((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)')' = 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				(2.12)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012-BBF6-4524-97A5-3F7006D9F640}" type="slidenum">
              <a:rPr lang="en-US"/>
              <a:pPr/>
              <a:t>21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Algebraic Forms of Switching Functions (9)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Example</a:t>
            </a:r>
            <a:r>
              <a:rPr lang="en-US"/>
              <a:t>: Relationship between the maxterms for a function and its complement.</a:t>
            </a:r>
          </a:p>
          <a:p>
            <a:pPr lvl="1"/>
            <a:r>
              <a:rPr lang="en-US"/>
              <a:t>For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= ( </a:t>
            </a:r>
            <a:r>
              <a:rPr lang="en-US" i="1"/>
              <a:t>A+B+C</a:t>
            </a:r>
            <a:r>
              <a:rPr lang="en-US"/>
              <a:t>')(</a:t>
            </a:r>
            <a:r>
              <a:rPr lang="en-US" i="1"/>
              <a:t>A+B</a:t>
            </a:r>
            <a:r>
              <a:rPr lang="en-US"/>
              <a:t>'+</a:t>
            </a:r>
            <a:r>
              <a:rPr lang="en-US" i="1"/>
              <a:t>C</a:t>
            </a:r>
            <a:r>
              <a:rPr lang="en-US"/>
              <a:t>')(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+B+C</a:t>
            </a:r>
            <a:r>
              <a:rPr lang="en-US"/>
              <a:t>')(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+B</a:t>
            </a:r>
            <a:r>
              <a:rPr lang="en-US"/>
              <a:t>'</a:t>
            </a:r>
            <a:r>
              <a:rPr lang="en-US" i="1"/>
              <a:t>+C</a:t>
            </a:r>
            <a:r>
              <a:rPr lang="en-US"/>
              <a:t>')</a:t>
            </a:r>
          </a:p>
          <a:p>
            <a:pPr lvl="1"/>
            <a:r>
              <a:rPr lang="en-US"/>
              <a:t>The truth table is: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24580" name="Object 4"/>
          <p:cNvGraphicFramePr>
            <a:graphicFrameLocks/>
          </p:cNvGraphicFramePr>
          <p:nvPr/>
        </p:nvGraphicFramePr>
        <p:xfrm>
          <a:off x="920750" y="2976563"/>
          <a:ext cx="7056438" cy="3043237"/>
        </p:xfrm>
        <a:graphic>
          <a:graphicData uri="http://schemas.openxmlformats.org/presentationml/2006/ole">
            <p:oleObj spid="_x0000_s24580" name="Document" r:id="rId3" imgW="7214760" imgH="31226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EE1D-3D11-4A8C-9AC9-9B19987EF58F}" type="slidenum">
              <a:rPr lang="en-US"/>
              <a:pPr/>
              <a:t>22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Algebraic Forms of Switching Functions (10)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/>
              <a:t>From the truth table</a:t>
            </a:r>
          </a:p>
          <a:p>
            <a:pPr lvl="2">
              <a:buFontTx/>
              <a:buNone/>
            </a:pPr>
            <a:r>
              <a:rPr lang="en-US" i="1"/>
              <a:t>f</a:t>
            </a:r>
            <a:r>
              <a:rPr lang="en-US"/>
              <a:t> '(</a:t>
            </a:r>
            <a:r>
              <a:rPr lang="en-US" i="1"/>
              <a:t>A,B,C</a:t>
            </a:r>
            <a:r>
              <a:rPr lang="en-US"/>
              <a:t>) = </a:t>
            </a:r>
            <a:r>
              <a:rPr lang="en-US">
                <a:latin typeface="Symbol" pitchFamily="18" charset="2"/>
              </a:rPr>
              <a:t>P</a:t>
            </a:r>
            <a:r>
              <a:rPr lang="en-US" i="1"/>
              <a:t>M</a:t>
            </a:r>
            <a:r>
              <a:rPr lang="en-US"/>
              <a:t>(0,2,4,6) and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 = </a:t>
            </a:r>
            <a:r>
              <a:rPr lang="en-US">
                <a:latin typeface="Symbol" pitchFamily="18" charset="2"/>
              </a:rPr>
              <a:t>P</a:t>
            </a:r>
            <a:r>
              <a:rPr lang="en-US" i="1"/>
              <a:t>M</a:t>
            </a:r>
            <a:r>
              <a:rPr lang="en-US"/>
              <a:t>(1,3,5,7) </a:t>
            </a:r>
          </a:p>
          <a:p>
            <a:pPr lvl="1"/>
            <a:r>
              <a:rPr lang="en-US"/>
              <a:t>Since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</a:t>
            </a:r>
            <a:r>
              <a:rPr lang="en-US">
                <a:latin typeface="Symbol" pitchFamily="18" charset="2"/>
              </a:rPr>
              <a:t>× </a:t>
            </a:r>
            <a:r>
              <a:rPr lang="en-US" i="1"/>
              <a:t>f</a:t>
            </a:r>
            <a:r>
              <a:rPr lang="en-US"/>
              <a:t> '(</a:t>
            </a:r>
            <a:r>
              <a:rPr lang="en-US" i="1"/>
              <a:t>A,B,C</a:t>
            </a:r>
            <a:r>
              <a:rPr lang="en-US"/>
              <a:t>)  = 0, </a:t>
            </a:r>
          </a:p>
          <a:p>
            <a:pPr lvl="2">
              <a:buFontTx/>
              <a:buNone/>
            </a:pPr>
            <a:r>
              <a:rPr lang="en-US"/>
              <a:t>(</a:t>
            </a:r>
            <a:r>
              <a:rPr lang="en-US" i="1"/>
              <a:t>M</a:t>
            </a:r>
            <a:r>
              <a:rPr lang="en-US" i="1" baseline="-25000"/>
              <a:t>0</a:t>
            </a:r>
            <a:r>
              <a:rPr lang="en-US" i="1"/>
              <a:t>M</a:t>
            </a:r>
            <a:r>
              <a:rPr lang="en-US" i="1" baseline="-25000"/>
              <a:t>2</a:t>
            </a:r>
            <a:r>
              <a:rPr lang="en-US" i="1"/>
              <a:t>M</a:t>
            </a:r>
            <a:r>
              <a:rPr lang="en-US" i="1" baseline="-25000"/>
              <a:t>4</a:t>
            </a:r>
            <a:r>
              <a:rPr lang="en-US" i="1"/>
              <a:t>M</a:t>
            </a:r>
            <a:r>
              <a:rPr lang="en-US" i="1" baseline="-25000"/>
              <a:t>6</a:t>
            </a:r>
            <a:r>
              <a:rPr lang="en-US"/>
              <a:t>)(</a:t>
            </a:r>
            <a:r>
              <a:rPr lang="en-US" i="1"/>
              <a:t>M</a:t>
            </a:r>
            <a:r>
              <a:rPr lang="en-US" i="1" baseline="-25000"/>
              <a:t>1</a:t>
            </a:r>
            <a:r>
              <a:rPr lang="en-US" i="1"/>
              <a:t>M</a:t>
            </a:r>
            <a:r>
              <a:rPr lang="en-US" i="1" baseline="-25000"/>
              <a:t>3</a:t>
            </a:r>
            <a:r>
              <a:rPr lang="en-US" i="1"/>
              <a:t>M</a:t>
            </a:r>
            <a:r>
              <a:rPr lang="en-US" i="1" baseline="-25000"/>
              <a:t>5</a:t>
            </a:r>
            <a:r>
              <a:rPr lang="en-US" i="1"/>
              <a:t>M</a:t>
            </a:r>
            <a:r>
              <a:rPr lang="en-US" i="1" baseline="-25000"/>
              <a:t>7</a:t>
            </a:r>
            <a:r>
              <a:rPr lang="en-US"/>
              <a:t>) = 0 or </a:t>
            </a:r>
          </a:p>
          <a:p>
            <a:pPr lvl="1"/>
            <a:r>
              <a:rPr lang="en-US"/>
              <a:t>In general, 						(2.13)</a:t>
            </a:r>
          </a:p>
          <a:p>
            <a:pPr lvl="1"/>
            <a:r>
              <a:rPr lang="en-US"/>
              <a:t>Another observation from the truth table:</a:t>
            </a:r>
          </a:p>
          <a:p>
            <a:pPr lvl="2">
              <a:buFontTx/>
              <a:buNone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=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 i="1"/>
              <a:t>m </a:t>
            </a:r>
            <a:r>
              <a:rPr lang="en-US"/>
              <a:t>(0,2,4,6) </a:t>
            </a:r>
            <a:r>
              <a:rPr lang="en-US" i="1"/>
              <a:t>= </a:t>
            </a:r>
            <a:r>
              <a:rPr lang="en-US">
                <a:latin typeface="Symbol" pitchFamily="18" charset="2"/>
              </a:rPr>
              <a:t>P</a:t>
            </a:r>
            <a:r>
              <a:rPr lang="en-US" i="1"/>
              <a:t>M</a:t>
            </a:r>
            <a:r>
              <a:rPr lang="en-US"/>
              <a:t>(1,3,5,7) </a:t>
            </a:r>
          </a:p>
          <a:p>
            <a:pPr lvl="2">
              <a:buFontTx/>
              <a:buNone/>
            </a:pPr>
            <a:r>
              <a:rPr lang="en-US" i="1"/>
              <a:t>f</a:t>
            </a:r>
            <a:r>
              <a:rPr lang="en-US"/>
              <a:t> '(</a:t>
            </a:r>
            <a:r>
              <a:rPr lang="en-US" i="1"/>
              <a:t>A,B,C</a:t>
            </a:r>
            <a:r>
              <a:rPr lang="en-US"/>
              <a:t>) =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 i="1"/>
              <a:t>m </a:t>
            </a:r>
            <a:r>
              <a:rPr lang="en-US"/>
              <a:t>(1,3,5,7) </a:t>
            </a:r>
            <a:r>
              <a:rPr lang="en-US" i="1"/>
              <a:t>= </a:t>
            </a:r>
            <a:r>
              <a:rPr lang="en-US">
                <a:latin typeface="Symbol" pitchFamily="18" charset="2"/>
              </a:rPr>
              <a:t>P</a:t>
            </a:r>
            <a:r>
              <a:rPr lang="en-US" i="1"/>
              <a:t>M</a:t>
            </a:r>
            <a:r>
              <a:rPr lang="en-US"/>
              <a:t>(0,2,4,6)</a:t>
            </a:r>
          </a:p>
          <a:p>
            <a:pPr lvl="2"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4840288" y="2433638"/>
          <a:ext cx="663575" cy="447675"/>
        </p:xfrm>
        <a:graphic>
          <a:graphicData uri="http://schemas.openxmlformats.org/presentationml/2006/ole">
            <p:oleObj spid="_x0000_s25604" name="Equation" r:id="rId3" imgW="672840" imgH="457200" progId="Equation.2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/>
          </p:cNvGraphicFramePr>
          <p:nvPr/>
        </p:nvGraphicFramePr>
        <p:xfrm>
          <a:off x="2782888" y="2814638"/>
          <a:ext cx="663575" cy="447675"/>
        </p:xfrm>
        <a:graphic>
          <a:graphicData uri="http://schemas.openxmlformats.org/presentationml/2006/ole">
            <p:oleObj spid="_x0000_s25605" name="Equation" r:id="rId4" imgW="672840" imgH="457200" progId="Equation.2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8446-66D9-43F9-A9A7-02C58FE97B04}" type="slidenum">
              <a:rPr lang="en-US"/>
              <a:pPr/>
              <a:t>23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Derivation of Canonical Forms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Derive canonical POS or SOP using switching algebra.</a:t>
            </a:r>
          </a:p>
          <a:p>
            <a:r>
              <a:rPr lang="en-US" b="1" i="1"/>
              <a:t>Theorem 10. Shannon's expansion theorem</a:t>
            </a:r>
            <a:endParaRPr lang="en-US"/>
          </a:p>
          <a:p>
            <a:pPr lvl="1">
              <a:buFontTx/>
              <a:buNone/>
            </a:pPr>
            <a:r>
              <a:rPr lang="en-US"/>
              <a:t>(a).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 i="1" baseline="-25000"/>
              <a:t>2</a:t>
            </a:r>
            <a:r>
              <a:rPr lang="en-US"/>
              <a:t>, …, </a:t>
            </a:r>
            <a:r>
              <a:rPr lang="en-US" i="1"/>
              <a:t>x</a:t>
            </a:r>
            <a:r>
              <a:rPr lang="en-US" i="1" baseline="-25000"/>
              <a:t>n</a:t>
            </a:r>
            <a:r>
              <a:rPr lang="en-US"/>
              <a:t>) = 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(1, </a:t>
            </a:r>
            <a:r>
              <a:rPr lang="en-US" i="1"/>
              <a:t>x</a:t>
            </a:r>
            <a:r>
              <a:rPr lang="en-US" i="1" baseline="-25000"/>
              <a:t>2</a:t>
            </a:r>
            <a:r>
              <a:rPr lang="en-US"/>
              <a:t>, …, </a:t>
            </a:r>
            <a:r>
              <a:rPr lang="en-US" i="1"/>
              <a:t>x</a:t>
            </a:r>
            <a:r>
              <a:rPr lang="en-US" i="1" baseline="-25000"/>
              <a:t>n</a:t>
            </a:r>
            <a:r>
              <a:rPr lang="en-US"/>
              <a:t>) + (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/>
              <a:t>)' </a:t>
            </a:r>
            <a:r>
              <a:rPr lang="en-US" i="1"/>
              <a:t>f</a:t>
            </a:r>
            <a:r>
              <a:rPr lang="en-US"/>
              <a:t>(0, </a:t>
            </a:r>
            <a:r>
              <a:rPr lang="en-US" i="1"/>
              <a:t>x</a:t>
            </a:r>
            <a:r>
              <a:rPr lang="en-US" i="1" baseline="-25000"/>
              <a:t>2</a:t>
            </a:r>
            <a:r>
              <a:rPr lang="en-US"/>
              <a:t>, …, </a:t>
            </a:r>
            <a:r>
              <a:rPr lang="en-US" i="1"/>
              <a:t>x</a:t>
            </a:r>
            <a:r>
              <a:rPr lang="en-US" i="1" baseline="-25000"/>
              <a:t>n</a:t>
            </a:r>
            <a:r>
              <a:rPr lang="en-US"/>
              <a:t>)</a:t>
            </a:r>
          </a:p>
          <a:p>
            <a:pPr lvl="1">
              <a:buFontTx/>
              <a:buNone/>
            </a:pPr>
            <a:r>
              <a:rPr lang="en-US"/>
              <a:t>(b).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 i="1" baseline="-25000"/>
              <a:t>2</a:t>
            </a:r>
            <a:r>
              <a:rPr lang="en-US"/>
              <a:t>, …, </a:t>
            </a:r>
            <a:r>
              <a:rPr lang="en-US" i="1"/>
              <a:t>x</a:t>
            </a:r>
            <a:r>
              <a:rPr lang="en-US" i="1" baseline="-25000"/>
              <a:t>n</a:t>
            </a:r>
            <a:r>
              <a:rPr lang="en-US"/>
              <a:t>) = [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/>
              <a:t> + </a:t>
            </a:r>
            <a:r>
              <a:rPr lang="en-US" i="1"/>
              <a:t>f</a:t>
            </a:r>
            <a:r>
              <a:rPr lang="en-US"/>
              <a:t>(0, </a:t>
            </a:r>
            <a:r>
              <a:rPr lang="en-US" i="1"/>
              <a:t>x</a:t>
            </a:r>
            <a:r>
              <a:rPr lang="en-US" i="1" baseline="-25000"/>
              <a:t>2</a:t>
            </a:r>
            <a:r>
              <a:rPr lang="en-US"/>
              <a:t>, …, </a:t>
            </a:r>
            <a:r>
              <a:rPr lang="en-US" i="1"/>
              <a:t>x</a:t>
            </a:r>
            <a:r>
              <a:rPr lang="en-US" i="1" baseline="-25000"/>
              <a:t>n</a:t>
            </a:r>
            <a:r>
              <a:rPr lang="en-US"/>
              <a:t>)] [(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/>
              <a:t>)' + </a:t>
            </a:r>
            <a:r>
              <a:rPr lang="en-US" i="1"/>
              <a:t>f</a:t>
            </a:r>
            <a:r>
              <a:rPr lang="en-US"/>
              <a:t>(1, </a:t>
            </a:r>
            <a:r>
              <a:rPr lang="en-US" i="1"/>
              <a:t>x</a:t>
            </a:r>
            <a:r>
              <a:rPr lang="en-US" i="1" baseline="-25000"/>
              <a:t>2</a:t>
            </a:r>
            <a:r>
              <a:rPr lang="en-US"/>
              <a:t>, …, </a:t>
            </a:r>
            <a:r>
              <a:rPr lang="en-US" i="1"/>
              <a:t>x</a:t>
            </a:r>
            <a:r>
              <a:rPr lang="en-US" i="1" baseline="-25000"/>
              <a:t>n</a:t>
            </a:r>
            <a:r>
              <a:rPr lang="en-US"/>
              <a:t>)]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 b="1" i="1"/>
              <a:t>Example</a:t>
            </a:r>
            <a:r>
              <a:rPr lang="en-US"/>
              <a:t>: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= </a:t>
            </a:r>
            <a:r>
              <a:rPr lang="en-US" i="1"/>
              <a:t>AB + AC</a:t>
            </a:r>
            <a:r>
              <a:rPr lang="en-US"/>
              <a:t>'</a:t>
            </a:r>
            <a:r>
              <a:rPr lang="en-US" i="1"/>
              <a:t> + A</a:t>
            </a:r>
            <a:r>
              <a:rPr lang="en-US"/>
              <a:t>'</a:t>
            </a:r>
            <a:r>
              <a:rPr lang="en-US" i="1"/>
              <a:t>C</a:t>
            </a:r>
            <a:endParaRPr lang="en-US"/>
          </a:p>
          <a:p>
            <a:pPr lvl="1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= </a:t>
            </a:r>
            <a:r>
              <a:rPr lang="en-US" i="1"/>
              <a:t>AB + AC</a:t>
            </a:r>
            <a:r>
              <a:rPr lang="en-US"/>
              <a:t>'</a:t>
            </a:r>
            <a:r>
              <a:rPr lang="en-US" i="1"/>
              <a:t> + A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 = </a:t>
            </a:r>
            <a:r>
              <a:rPr lang="en-US" i="1"/>
              <a:t>A f</a:t>
            </a:r>
            <a:r>
              <a:rPr lang="en-US"/>
              <a:t>(1,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 + </a:t>
            </a:r>
            <a:r>
              <a:rPr lang="en-US" i="1"/>
              <a:t>A</a:t>
            </a:r>
            <a:r>
              <a:rPr lang="en-US"/>
              <a:t>' </a:t>
            </a:r>
            <a:r>
              <a:rPr lang="en-US" i="1"/>
              <a:t>f</a:t>
            </a:r>
            <a:r>
              <a:rPr lang="en-US"/>
              <a:t>(0,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</a:p>
          <a:p>
            <a:pPr lvl="1">
              <a:buFontTx/>
              <a:buNone/>
            </a:pPr>
            <a:r>
              <a:rPr lang="en-US"/>
              <a:t>      = </a:t>
            </a:r>
            <a:r>
              <a:rPr lang="en-US" i="1"/>
              <a:t>A</a:t>
            </a:r>
            <a:r>
              <a:rPr lang="en-US"/>
              <a:t>(1</a:t>
            </a:r>
            <a:r>
              <a:rPr lang="en-US">
                <a:latin typeface="Symbol" pitchFamily="18" charset="2"/>
              </a:rPr>
              <a:t>×</a:t>
            </a:r>
            <a:r>
              <a:rPr lang="en-US" i="1"/>
              <a:t>B</a:t>
            </a:r>
            <a:r>
              <a:rPr lang="en-US"/>
              <a:t> + 1</a:t>
            </a:r>
            <a:r>
              <a:rPr lang="en-US">
                <a:latin typeface="Symbol" pitchFamily="18" charset="2"/>
              </a:rPr>
              <a:t>×</a:t>
            </a:r>
            <a:r>
              <a:rPr lang="en-US" i="1"/>
              <a:t>C</a:t>
            </a:r>
            <a:r>
              <a:rPr lang="en-US"/>
              <a:t>' + 1'</a:t>
            </a:r>
            <a:r>
              <a:rPr lang="en-US">
                <a:latin typeface="Symbol" pitchFamily="18" charset="2"/>
              </a:rPr>
              <a:t>×</a:t>
            </a:r>
            <a:r>
              <a:rPr lang="en-US" i="1"/>
              <a:t>C</a:t>
            </a:r>
            <a:r>
              <a:rPr lang="en-US"/>
              <a:t>) + </a:t>
            </a:r>
            <a:r>
              <a:rPr lang="en-US" i="1"/>
              <a:t>A</a:t>
            </a:r>
            <a:r>
              <a:rPr lang="en-US"/>
              <a:t>'(0</a:t>
            </a:r>
            <a:r>
              <a:rPr lang="en-US">
                <a:latin typeface="Symbol" pitchFamily="18" charset="2"/>
              </a:rPr>
              <a:t>×</a:t>
            </a:r>
            <a:r>
              <a:rPr lang="en-US" i="1"/>
              <a:t>B</a:t>
            </a:r>
            <a:r>
              <a:rPr lang="en-US"/>
              <a:t> + 0</a:t>
            </a:r>
            <a:r>
              <a:rPr lang="en-US">
                <a:latin typeface="Symbol" pitchFamily="18" charset="2"/>
              </a:rPr>
              <a:t>×</a:t>
            </a:r>
            <a:r>
              <a:rPr lang="en-US" i="1"/>
              <a:t>C</a:t>
            </a:r>
            <a:r>
              <a:rPr lang="en-US"/>
              <a:t>' + 0'</a:t>
            </a:r>
            <a:r>
              <a:rPr lang="en-US">
                <a:latin typeface="Symbol" pitchFamily="18" charset="2"/>
              </a:rPr>
              <a:t>×</a:t>
            </a:r>
            <a:r>
              <a:rPr lang="en-US" i="1"/>
              <a:t>C</a:t>
            </a:r>
            <a:r>
              <a:rPr lang="en-US"/>
              <a:t>) = </a:t>
            </a: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B + C</a:t>
            </a:r>
            <a:r>
              <a:rPr lang="en-US"/>
              <a:t>')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C</a:t>
            </a:r>
            <a:endParaRPr lang="en-US"/>
          </a:p>
          <a:p>
            <a:pPr lvl="1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= </a:t>
            </a: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B + C</a:t>
            </a:r>
            <a:r>
              <a:rPr lang="en-US"/>
              <a:t>')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 = </a:t>
            </a:r>
            <a:r>
              <a:rPr lang="en-US" i="1"/>
              <a:t>B</a:t>
            </a:r>
            <a:r>
              <a:rPr lang="en-US"/>
              <a:t>[</a:t>
            </a:r>
            <a:r>
              <a:rPr lang="en-US" i="1"/>
              <a:t>A</a:t>
            </a:r>
            <a:r>
              <a:rPr lang="en-US"/>
              <a:t>(1+</a:t>
            </a:r>
            <a:r>
              <a:rPr lang="en-US" i="1"/>
              <a:t>C</a:t>
            </a:r>
            <a:r>
              <a:rPr lang="en-US"/>
              <a:t>')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] + </a:t>
            </a:r>
            <a:r>
              <a:rPr lang="en-US" i="1"/>
              <a:t>B</a:t>
            </a:r>
            <a:r>
              <a:rPr lang="en-US"/>
              <a:t>'[</a:t>
            </a:r>
            <a:r>
              <a:rPr lang="en-US" i="1"/>
              <a:t>A</a:t>
            </a:r>
            <a:r>
              <a:rPr lang="en-US"/>
              <a:t>(0 + </a:t>
            </a:r>
            <a:r>
              <a:rPr lang="en-US" i="1"/>
              <a:t>C</a:t>
            </a:r>
            <a:r>
              <a:rPr lang="en-US"/>
              <a:t>')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]</a:t>
            </a:r>
          </a:p>
          <a:p>
            <a:pPr lvl="1">
              <a:buFontTx/>
              <a:buNone/>
            </a:pPr>
            <a:r>
              <a:rPr lang="en-US"/>
              <a:t>       = </a:t>
            </a:r>
            <a:r>
              <a:rPr lang="en-US" i="1"/>
              <a:t>B</a:t>
            </a:r>
            <a:r>
              <a:rPr lang="en-US"/>
              <a:t>[</a:t>
            </a:r>
            <a:r>
              <a:rPr lang="en-US" i="1"/>
              <a:t>A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] + </a:t>
            </a:r>
            <a:r>
              <a:rPr lang="en-US" i="1"/>
              <a:t>B</a:t>
            </a:r>
            <a:r>
              <a:rPr lang="en-US"/>
              <a:t>'[</a:t>
            </a:r>
            <a:r>
              <a:rPr lang="en-US" i="1"/>
              <a:t>AC</a:t>
            </a:r>
            <a:r>
              <a:rPr lang="en-US"/>
              <a:t>'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] = </a:t>
            </a:r>
            <a:r>
              <a:rPr lang="en-US" i="1"/>
              <a:t>AB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BC</a:t>
            </a:r>
            <a:r>
              <a:rPr lang="en-US"/>
              <a:t> + </a:t>
            </a:r>
            <a:r>
              <a:rPr lang="en-US" i="1"/>
              <a:t>AB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'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C</a:t>
            </a:r>
            <a:endParaRPr lang="en-US"/>
          </a:p>
          <a:p>
            <a:pPr lvl="1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= </a:t>
            </a:r>
            <a:r>
              <a:rPr lang="en-US" i="1"/>
              <a:t>AB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BC</a:t>
            </a:r>
            <a:r>
              <a:rPr lang="en-US"/>
              <a:t> + </a:t>
            </a:r>
            <a:r>
              <a:rPr lang="en-US" i="1"/>
              <a:t>AB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'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C</a:t>
            </a:r>
            <a:endParaRPr lang="en-US"/>
          </a:p>
          <a:p>
            <a:pPr lvl="1">
              <a:buFontTx/>
              <a:buNone/>
            </a:pPr>
            <a:r>
              <a:rPr lang="en-US"/>
              <a:t>       = </a:t>
            </a:r>
            <a:r>
              <a:rPr lang="en-US" i="1"/>
              <a:t>C</a:t>
            </a:r>
            <a:r>
              <a:rPr lang="en-US"/>
              <a:t>[</a:t>
            </a:r>
            <a:r>
              <a:rPr lang="en-US" i="1"/>
              <a:t>AB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>
                <a:latin typeface="Symbol" pitchFamily="18" charset="2"/>
              </a:rPr>
              <a:t>×</a:t>
            </a:r>
            <a:r>
              <a:rPr lang="en-US"/>
              <a:t>1 + </a:t>
            </a:r>
            <a:r>
              <a:rPr lang="en-US" i="1"/>
              <a:t>AB</a:t>
            </a:r>
            <a:r>
              <a:rPr lang="en-US"/>
              <a:t>'</a:t>
            </a:r>
            <a:r>
              <a:rPr lang="en-US">
                <a:latin typeface="Symbol" pitchFamily="18" charset="2"/>
              </a:rPr>
              <a:t>×</a:t>
            </a:r>
            <a:r>
              <a:rPr lang="en-US"/>
              <a:t>1'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>
                <a:latin typeface="Symbol" pitchFamily="18" charset="2"/>
              </a:rPr>
              <a:t>×</a:t>
            </a:r>
            <a:r>
              <a:rPr lang="en-US"/>
              <a:t>1] + </a:t>
            </a:r>
            <a:r>
              <a:rPr lang="en-US" i="1"/>
              <a:t>C</a:t>
            </a:r>
            <a:r>
              <a:rPr lang="en-US"/>
              <a:t>'[</a:t>
            </a:r>
            <a:r>
              <a:rPr lang="en-US" i="1"/>
              <a:t>AB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>
                <a:latin typeface="Symbol" pitchFamily="18" charset="2"/>
              </a:rPr>
              <a:t>×</a:t>
            </a:r>
            <a:r>
              <a:rPr lang="en-US"/>
              <a:t>0 + </a:t>
            </a:r>
            <a:r>
              <a:rPr lang="en-US" i="1"/>
              <a:t>AB</a:t>
            </a:r>
            <a:r>
              <a:rPr lang="en-US"/>
              <a:t>'</a:t>
            </a:r>
            <a:r>
              <a:rPr lang="en-US">
                <a:latin typeface="Symbol" pitchFamily="18" charset="2"/>
              </a:rPr>
              <a:t>×</a:t>
            </a:r>
            <a:r>
              <a:rPr lang="en-US"/>
              <a:t>0'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>
                <a:latin typeface="Symbol" pitchFamily="18" charset="2"/>
              </a:rPr>
              <a:t>×</a:t>
            </a:r>
            <a:r>
              <a:rPr lang="en-US"/>
              <a:t>0] </a:t>
            </a:r>
          </a:p>
          <a:p>
            <a:pPr lvl="1">
              <a:buFontTx/>
              <a:buNone/>
            </a:pPr>
            <a:r>
              <a:rPr lang="en-US"/>
              <a:t>       = </a:t>
            </a:r>
            <a:r>
              <a:rPr lang="en-US" i="1"/>
              <a:t>ABC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BC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 + </a:t>
            </a:r>
            <a:r>
              <a:rPr lang="en-US" i="1"/>
              <a:t>ABC</a:t>
            </a:r>
            <a:r>
              <a:rPr lang="en-US"/>
              <a:t>' + </a:t>
            </a:r>
            <a:r>
              <a:rPr lang="en-US" i="1"/>
              <a:t>AB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'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FED-722E-4F11-B414-7F14AA2782C1}" type="slidenum">
              <a:rPr lang="en-US"/>
              <a:pPr/>
              <a:t>24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Derivation of Canonical Forms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Alternative: </a:t>
            </a:r>
            <a:r>
              <a:rPr lang="en-US"/>
              <a:t>Use Theorem 6 to add missing literals.</a:t>
            </a:r>
            <a:endParaRPr lang="en-US" b="1" i="1"/>
          </a:p>
          <a:p>
            <a:r>
              <a:rPr lang="en-US" b="1" i="1"/>
              <a:t>Example</a:t>
            </a:r>
            <a:r>
              <a:rPr lang="en-US"/>
              <a:t>: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= </a:t>
            </a:r>
            <a:r>
              <a:rPr lang="en-US" i="1"/>
              <a:t>AB + AC</a:t>
            </a:r>
            <a:r>
              <a:rPr lang="en-US"/>
              <a:t>'</a:t>
            </a:r>
            <a:r>
              <a:rPr lang="en-US" i="1"/>
              <a:t> + A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 to canonical SOP form.</a:t>
            </a:r>
            <a:endParaRPr lang="en-US" i="1"/>
          </a:p>
          <a:p>
            <a:pPr lvl="1"/>
            <a:r>
              <a:rPr lang="en-US" i="1"/>
              <a:t>AB = ABC</a:t>
            </a:r>
            <a:r>
              <a:rPr lang="en-US"/>
              <a:t>'</a:t>
            </a:r>
            <a:r>
              <a:rPr lang="en-US" i="1"/>
              <a:t> + ABC = m</a:t>
            </a:r>
            <a:r>
              <a:rPr lang="en-US" i="1" baseline="-25000"/>
              <a:t>6</a:t>
            </a:r>
            <a:r>
              <a:rPr lang="en-US" i="1"/>
              <a:t> + m</a:t>
            </a:r>
            <a:r>
              <a:rPr lang="en-US" i="1" baseline="-25000"/>
              <a:t>7</a:t>
            </a:r>
            <a:endParaRPr lang="en-US" i="1"/>
          </a:p>
          <a:p>
            <a:pPr lvl="1"/>
            <a:r>
              <a:rPr lang="en-US" i="1"/>
              <a:t>AC</a:t>
            </a:r>
            <a:r>
              <a:rPr lang="en-US"/>
              <a:t>'</a:t>
            </a:r>
            <a:r>
              <a:rPr lang="en-US" i="1"/>
              <a:t> = AB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'</a:t>
            </a:r>
            <a:r>
              <a:rPr lang="en-US" i="1"/>
              <a:t> + ABC</a:t>
            </a:r>
            <a:r>
              <a:rPr lang="en-US"/>
              <a:t>'</a:t>
            </a:r>
            <a:r>
              <a:rPr lang="en-US" i="1"/>
              <a:t> = m</a:t>
            </a:r>
            <a:r>
              <a:rPr lang="en-US" i="1" baseline="-25000"/>
              <a:t>4</a:t>
            </a:r>
            <a:r>
              <a:rPr lang="en-US" i="1"/>
              <a:t> + m</a:t>
            </a:r>
            <a:r>
              <a:rPr lang="en-US" i="1" baseline="-25000"/>
              <a:t>6</a:t>
            </a:r>
            <a:endParaRPr lang="en-US" i="1"/>
          </a:p>
          <a:p>
            <a:pPr lvl="1"/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C = 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C + A</a:t>
            </a:r>
            <a:r>
              <a:rPr lang="en-US"/>
              <a:t>'</a:t>
            </a:r>
            <a:r>
              <a:rPr lang="en-US" i="1"/>
              <a:t>BC = m</a:t>
            </a:r>
            <a:r>
              <a:rPr lang="en-US" i="1" baseline="-25000"/>
              <a:t>1</a:t>
            </a:r>
            <a:r>
              <a:rPr lang="en-US" i="1"/>
              <a:t> + m</a:t>
            </a:r>
            <a:r>
              <a:rPr lang="en-US" i="1" baseline="-25000"/>
              <a:t>3</a:t>
            </a:r>
            <a:endParaRPr lang="en-US" i="1"/>
          </a:p>
          <a:p>
            <a:pPr lvl="1"/>
            <a:r>
              <a:rPr lang="en-US"/>
              <a:t>Therefore,</a:t>
            </a:r>
          </a:p>
          <a:p>
            <a:pPr lvl="2">
              <a:buFontTx/>
              <a:buNone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= (</a:t>
            </a:r>
            <a:r>
              <a:rPr lang="en-US" i="1"/>
              <a:t>m</a:t>
            </a:r>
            <a:r>
              <a:rPr lang="en-US" i="1" baseline="-25000"/>
              <a:t>6</a:t>
            </a:r>
            <a:r>
              <a:rPr lang="en-US" i="1"/>
              <a:t> + m</a:t>
            </a:r>
            <a:r>
              <a:rPr lang="en-US" i="1" baseline="-25000"/>
              <a:t>7</a:t>
            </a:r>
            <a:r>
              <a:rPr lang="en-US"/>
              <a:t>) + (</a:t>
            </a:r>
            <a:r>
              <a:rPr lang="en-US" i="1"/>
              <a:t>m</a:t>
            </a:r>
            <a:r>
              <a:rPr lang="en-US" i="1" baseline="-25000"/>
              <a:t>4</a:t>
            </a:r>
            <a:r>
              <a:rPr lang="en-US" i="1"/>
              <a:t> + m</a:t>
            </a:r>
            <a:r>
              <a:rPr lang="en-US" i="1" baseline="-25000"/>
              <a:t>6</a:t>
            </a:r>
            <a:r>
              <a:rPr lang="en-US"/>
              <a:t>) + (</a:t>
            </a:r>
            <a:r>
              <a:rPr lang="en-US" i="1"/>
              <a:t>m</a:t>
            </a:r>
            <a:r>
              <a:rPr lang="en-US" i="1" baseline="-25000"/>
              <a:t>1</a:t>
            </a:r>
            <a:r>
              <a:rPr lang="en-US" i="1"/>
              <a:t> + m</a:t>
            </a:r>
            <a:r>
              <a:rPr lang="en-US" i="1" baseline="-25000"/>
              <a:t>3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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(1, 3, 4, 6, 7)</a:t>
            </a:r>
          </a:p>
          <a:p>
            <a:pPr lvl="2">
              <a:buFontTx/>
              <a:buNone/>
            </a:pPr>
            <a:endParaRPr lang="en-US">
              <a:sym typeface="Symbol" pitchFamily="18" charset="2"/>
            </a:endParaRPr>
          </a:p>
          <a:p>
            <a:r>
              <a:rPr lang="en-US" b="1" i="1">
                <a:sym typeface="Symbol" pitchFamily="18" charset="2"/>
              </a:rPr>
              <a:t>Example</a:t>
            </a:r>
            <a:r>
              <a:rPr lang="en-US">
                <a:sym typeface="Symbol" pitchFamily="18" charset="2"/>
              </a:rPr>
              <a:t>: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A,B,C</a:t>
            </a:r>
            <a:r>
              <a:rPr lang="en-US">
                <a:sym typeface="Symbol" pitchFamily="18" charset="2"/>
              </a:rPr>
              <a:t>) =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A + C</a:t>
            </a:r>
            <a:r>
              <a:rPr lang="en-US">
                <a:sym typeface="Symbol" pitchFamily="18" charset="2"/>
              </a:rPr>
              <a:t>') to canonical POS form.</a:t>
            </a:r>
          </a:p>
          <a:p>
            <a:pPr lvl="1"/>
            <a:r>
              <a:rPr lang="en-US" i="1">
                <a:sym typeface="Symbol" pitchFamily="18" charset="2"/>
              </a:rPr>
              <a:t>A =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A+B</a:t>
            </a:r>
            <a:r>
              <a:rPr lang="en-US">
                <a:sym typeface="Symbol" pitchFamily="18" charset="2"/>
              </a:rPr>
              <a:t>')(</a:t>
            </a:r>
            <a:r>
              <a:rPr lang="en-US" i="1">
                <a:sym typeface="Symbol" pitchFamily="18" charset="2"/>
              </a:rPr>
              <a:t>A+B</a:t>
            </a:r>
            <a:r>
              <a:rPr lang="en-US">
                <a:sym typeface="Symbol" pitchFamily="18" charset="2"/>
              </a:rPr>
              <a:t>)</a:t>
            </a:r>
            <a:r>
              <a:rPr lang="en-US" i="1">
                <a:sym typeface="Symbol" pitchFamily="18" charset="2"/>
              </a:rPr>
              <a:t> =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A+B</a:t>
            </a:r>
            <a:r>
              <a:rPr lang="en-US">
                <a:sym typeface="Symbol" pitchFamily="18" charset="2"/>
              </a:rPr>
              <a:t>'</a:t>
            </a:r>
            <a:r>
              <a:rPr lang="en-US" i="1">
                <a:sym typeface="Symbol" pitchFamily="18" charset="2"/>
              </a:rPr>
              <a:t>+C</a:t>
            </a:r>
            <a:r>
              <a:rPr lang="en-US">
                <a:sym typeface="Symbol" pitchFamily="18" charset="2"/>
              </a:rPr>
              <a:t>')(</a:t>
            </a:r>
            <a:r>
              <a:rPr lang="en-US" i="1">
                <a:sym typeface="Symbol" pitchFamily="18" charset="2"/>
              </a:rPr>
              <a:t>A+B</a:t>
            </a:r>
            <a:r>
              <a:rPr lang="en-US">
                <a:sym typeface="Symbol" pitchFamily="18" charset="2"/>
              </a:rPr>
              <a:t>'</a:t>
            </a:r>
            <a:r>
              <a:rPr lang="en-US" i="1">
                <a:sym typeface="Symbol" pitchFamily="18" charset="2"/>
              </a:rPr>
              <a:t>+C</a:t>
            </a:r>
            <a:r>
              <a:rPr lang="en-US">
                <a:sym typeface="Symbol" pitchFamily="18" charset="2"/>
              </a:rPr>
              <a:t>)(</a:t>
            </a:r>
            <a:r>
              <a:rPr lang="en-US" i="1">
                <a:sym typeface="Symbol" pitchFamily="18" charset="2"/>
              </a:rPr>
              <a:t>A+B+C</a:t>
            </a:r>
            <a:r>
              <a:rPr lang="en-US">
                <a:sym typeface="Symbol" pitchFamily="18" charset="2"/>
              </a:rPr>
              <a:t>')(</a:t>
            </a:r>
            <a:r>
              <a:rPr lang="en-US" i="1">
                <a:sym typeface="Symbol" pitchFamily="18" charset="2"/>
              </a:rPr>
              <a:t>A+B+C</a:t>
            </a:r>
            <a:r>
              <a:rPr lang="en-US">
                <a:sym typeface="Symbol" pitchFamily="18" charset="2"/>
              </a:rPr>
              <a:t>)</a:t>
            </a:r>
          </a:p>
          <a:p>
            <a:pPr lvl="2">
              <a:buFontTx/>
              <a:buNone/>
            </a:pPr>
            <a:r>
              <a:rPr lang="en-US">
                <a:sym typeface="Symbol" pitchFamily="18" charset="2"/>
              </a:rPr>
              <a:t>  = 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3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0</a:t>
            </a:r>
            <a:endParaRPr lang="en-US" i="1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A+C</a:t>
            </a:r>
            <a:r>
              <a:rPr lang="en-US">
                <a:sym typeface="Symbol" pitchFamily="18" charset="2"/>
              </a:rPr>
              <a:t>')</a:t>
            </a:r>
            <a:r>
              <a:rPr lang="en-US" i="1">
                <a:sym typeface="Symbol" pitchFamily="18" charset="2"/>
              </a:rPr>
              <a:t>=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A+B</a:t>
            </a:r>
            <a:r>
              <a:rPr lang="en-US">
                <a:sym typeface="Symbol" pitchFamily="18" charset="2"/>
              </a:rPr>
              <a:t>'</a:t>
            </a:r>
            <a:r>
              <a:rPr lang="en-US" i="1">
                <a:sym typeface="Symbol" pitchFamily="18" charset="2"/>
              </a:rPr>
              <a:t>+C</a:t>
            </a:r>
            <a:r>
              <a:rPr lang="en-US">
                <a:sym typeface="Symbol" pitchFamily="18" charset="2"/>
              </a:rPr>
              <a:t>')(</a:t>
            </a:r>
            <a:r>
              <a:rPr lang="en-US" i="1">
                <a:sym typeface="Symbol" pitchFamily="18" charset="2"/>
              </a:rPr>
              <a:t>A+B+C</a:t>
            </a:r>
            <a:r>
              <a:rPr lang="en-US">
                <a:sym typeface="Symbol" pitchFamily="18" charset="2"/>
              </a:rPr>
              <a:t>')</a:t>
            </a:r>
            <a:r>
              <a:rPr lang="en-US" i="1">
                <a:sym typeface="Symbol" pitchFamily="18" charset="2"/>
              </a:rPr>
              <a:t> = M</a:t>
            </a:r>
            <a:r>
              <a:rPr lang="en-US" i="1" baseline="-25000">
                <a:sym typeface="Symbol" pitchFamily="18" charset="2"/>
              </a:rPr>
              <a:t>3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1</a:t>
            </a:r>
            <a:endParaRPr lang="en-US" i="1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Therefore,</a:t>
            </a:r>
          </a:p>
          <a:p>
            <a:pPr lvl="2">
              <a:buFontTx/>
              <a:buNone/>
            </a:pP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A,B,C</a:t>
            </a:r>
            <a:r>
              <a:rPr lang="en-US">
                <a:sym typeface="Symbol" pitchFamily="18" charset="2"/>
              </a:rPr>
              <a:t>) = (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3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)(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3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</a:t>
            </a:r>
            <a:r>
              <a:rPr lang="en-US" i="1">
                <a:sym typeface="Symbol" pitchFamily="18" charset="2"/>
              </a:rPr>
              <a:t> = </a:t>
            </a:r>
            <a:r>
              <a:rPr lang="en-US">
                <a:sym typeface="Symbol" pitchFamily="18" charset="2"/>
              </a:rPr>
              <a:t>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(0, 1, 2, 3)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660-DBB2-4A31-8401-122C1500062F}" type="slidenum">
              <a:rPr lang="en-US"/>
              <a:pPr/>
              <a:t>25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Incompletely Specified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switching function may be incompletely specified.</a:t>
            </a:r>
          </a:p>
          <a:p>
            <a:r>
              <a:rPr lang="en-US"/>
              <a:t>Some minterms are omitted, which are called </a:t>
            </a:r>
            <a:r>
              <a:rPr lang="en-US" i="1"/>
              <a:t>don't-care minterms</a:t>
            </a:r>
            <a:r>
              <a:rPr lang="en-US"/>
              <a:t>.</a:t>
            </a:r>
          </a:p>
          <a:p>
            <a:r>
              <a:rPr lang="en-US"/>
              <a:t>Don't cares arise in two ways:</a:t>
            </a:r>
          </a:p>
          <a:p>
            <a:pPr lvl="1"/>
            <a:r>
              <a:rPr lang="en-US"/>
              <a:t>Certain input combinations never occur.</a:t>
            </a:r>
          </a:p>
          <a:p>
            <a:pPr lvl="1"/>
            <a:r>
              <a:rPr lang="en-US"/>
              <a:t>Output is required to be 1 or 0 only for certain combinations.</a:t>
            </a:r>
          </a:p>
          <a:p>
            <a:r>
              <a:rPr lang="en-US"/>
              <a:t>Don't care minterms: </a:t>
            </a:r>
            <a:r>
              <a:rPr lang="en-US" i="1"/>
              <a:t>d</a:t>
            </a:r>
            <a:r>
              <a:rPr lang="en-US" i="1" baseline="-25000"/>
              <a:t>i                    </a:t>
            </a:r>
            <a:r>
              <a:rPr lang="en-US"/>
              <a:t>Don't care maxterms: </a:t>
            </a:r>
            <a:r>
              <a:rPr lang="en-US" i="1"/>
              <a:t>D</a:t>
            </a:r>
            <a:r>
              <a:rPr lang="en-US" i="1" baseline="-25000"/>
              <a:t>i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 i="1"/>
              <a:t>Example</a:t>
            </a:r>
            <a:r>
              <a:rPr lang="en-US"/>
              <a:t>: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  <a:r>
              <a:rPr lang="en-US" i="1"/>
              <a:t> has minterms m</a:t>
            </a:r>
            <a:r>
              <a:rPr lang="en-US" i="1" baseline="-25000"/>
              <a:t>0</a:t>
            </a:r>
            <a:r>
              <a:rPr lang="en-US"/>
              <a:t>, </a:t>
            </a:r>
            <a:r>
              <a:rPr lang="en-US" i="1"/>
              <a:t>m</a:t>
            </a:r>
            <a:r>
              <a:rPr lang="en-US" i="1" baseline="-25000"/>
              <a:t>3</a:t>
            </a:r>
            <a:r>
              <a:rPr lang="en-US"/>
              <a:t>, and </a:t>
            </a:r>
            <a:r>
              <a:rPr lang="en-US" i="1"/>
              <a:t>m</a:t>
            </a:r>
            <a:r>
              <a:rPr lang="en-US" i="1" baseline="-25000"/>
              <a:t>7</a:t>
            </a:r>
            <a:r>
              <a:rPr lang="en-US"/>
              <a:t> and don't-cares </a:t>
            </a:r>
            <a:r>
              <a:rPr lang="en-US" i="1"/>
              <a:t>d</a:t>
            </a:r>
            <a:r>
              <a:rPr lang="en-US" i="1" baseline="-25000"/>
              <a:t>4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 i="1" baseline="-25000"/>
              <a:t>5</a:t>
            </a:r>
            <a:r>
              <a:rPr lang="en-US"/>
              <a:t>.</a:t>
            </a:r>
          </a:p>
          <a:p>
            <a:pPr lvl="1"/>
            <a:r>
              <a:rPr lang="en-US"/>
              <a:t>Minterm list is: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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(0,3,7) + </a:t>
            </a:r>
            <a:r>
              <a:rPr lang="en-US" i="1"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(4,5) </a:t>
            </a:r>
          </a:p>
          <a:p>
            <a:pPr lvl="1"/>
            <a:r>
              <a:rPr lang="en-US">
                <a:sym typeface="Symbol" pitchFamily="18" charset="2"/>
              </a:rPr>
              <a:t>Maxterm list is: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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(1,2,6)·</a:t>
            </a:r>
            <a:r>
              <a:rPr lang="en-US" i="1"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(4,5)</a:t>
            </a:r>
          </a:p>
          <a:p>
            <a:pPr lvl="1"/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'(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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(1,2,6) + </a:t>
            </a:r>
            <a:r>
              <a:rPr lang="en-US" i="1"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(4,5)  = 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(0,3,7)·</a:t>
            </a:r>
            <a:r>
              <a:rPr lang="en-US" i="1"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(4,5)</a:t>
            </a:r>
          </a:p>
          <a:p>
            <a:pPr lvl="1"/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)=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'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'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'</a:t>
            </a:r>
            <a:r>
              <a:rPr lang="en-US" i="1">
                <a:sym typeface="Symbol" pitchFamily="18" charset="2"/>
              </a:rPr>
              <a:t> + A</a:t>
            </a:r>
            <a:r>
              <a:rPr lang="en-US">
                <a:sym typeface="Symbol" pitchFamily="18" charset="2"/>
              </a:rPr>
              <a:t>'</a:t>
            </a:r>
            <a:r>
              <a:rPr lang="en-US" i="1">
                <a:sym typeface="Symbol" pitchFamily="18" charset="2"/>
              </a:rPr>
              <a:t>BC + ABC + d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AB</a:t>
            </a:r>
            <a:r>
              <a:rPr lang="en-US">
                <a:sym typeface="Symbol" pitchFamily="18" charset="2"/>
              </a:rPr>
              <a:t>'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'</a:t>
            </a:r>
            <a:r>
              <a:rPr lang="en-US" i="1">
                <a:sym typeface="Symbol" pitchFamily="18" charset="2"/>
              </a:rPr>
              <a:t> + AB</a:t>
            </a:r>
            <a:r>
              <a:rPr lang="en-US">
                <a:sym typeface="Symbol" pitchFamily="18" charset="2"/>
              </a:rPr>
              <a:t>'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</a:t>
            </a:r>
          </a:p>
          <a:p>
            <a:pPr lvl="4">
              <a:buFontTx/>
              <a:buNone/>
            </a:pPr>
            <a:r>
              <a:rPr lang="en-US"/>
              <a:t> = 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'</a:t>
            </a:r>
            <a:r>
              <a:rPr lang="en-US" i="1"/>
              <a:t> + BC</a:t>
            </a:r>
            <a:r>
              <a:rPr lang="en-US"/>
              <a:t> (use </a:t>
            </a:r>
            <a:r>
              <a:rPr lang="en-US" i="1"/>
              <a:t>d</a:t>
            </a:r>
            <a:r>
              <a:rPr lang="en-US" i="1" baseline="-25000"/>
              <a:t>4</a:t>
            </a:r>
            <a:r>
              <a:rPr lang="en-US"/>
              <a:t> and omit </a:t>
            </a:r>
            <a:r>
              <a:rPr lang="en-US" i="1"/>
              <a:t>d</a:t>
            </a:r>
            <a:r>
              <a:rPr lang="en-US" i="1" baseline="-25000"/>
              <a:t>5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FB5-1478-4D92-814E-59FDC646A870}" type="slidenum">
              <a:rPr lang="en-US"/>
              <a:pPr/>
              <a:t>26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Logic Gates 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Electrical Signals and Logic Values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A signal that is set to logic 1 is said to be </a:t>
            </a:r>
            <a:r>
              <a:rPr lang="en-US" i="1"/>
              <a:t>asserted</a:t>
            </a:r>
            <a:r>
              <a:rPr lang="en-US"/>
              <a:t>, </a:t>
            </a:r>
            <a:r>
              <a:rPr lang="en-US" i="1"/>
              <a:t>active</a:t>
            </a:r>
            <a:r>
              <a:rPr lang="en-US"/>
              <a:t>, or </a:t>
            </a:r>
            <a:r>
              <a:rPr lang="en-US" i="1"/>
              <a:t>true</a:t>
            </a:r>
            <a:r>
              <a:rPr lang="en-US"/>
              <a:t>.</a:t>
            </a:r>
          </a:p>
          <a:p>
            <a:pPr lvl="1"/>
            <a:r>
              <a:rPr lang="en-US"/>
              <a:t>An </a:t>
            </a:r>
            <a:r>
              <a:rPr lang="en-US" i="1"/>
              <a:t>active-high</a:t>
            </a:r>
            <a:r>
              <a:rPr lang="en-US"/>
              <a:t> signal is asserted when it is high (positive logic).</a:t>
            </a:r>
          </a:p>
          <a:p>
            <a:pPr lvl="1"/>
            <a:r>
              <a:rPr lang="en-US"/>
              <a:t>An </a:t>
            </a:r>
            <a:r>
              <a:rPr lang="en-US" i="1"/>
              <a:t>active-low</a:t>
            </a:r>
            <a:r>
              <a:rPr lang="en-US"/>
              <a:t> signal is asserted when it is low (negative logic).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371600" y="2286000"/>
          <a:ext cx="6292850" cy="1241425"/>
        </p:xfrm>
        <a:graphic>
          <a:graphicData uri="http://schemas.openxmlformats.org/presentationml/2006/ole">
            <p:oleObj spid="_x0000_s29702" name="Document" r:id="rId3" imgW="6305040" imgH="12427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31B-9BFD-4C40-A1C2-668C27EA8980}" type="slidenum">
              <a:rPr lang="en-US"/>
              <a:pPr/>
              <a:t>27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Logic Gates (2)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>
            <p:ph type="body" idx="1"/>
          </p:nvPr>
        </p:nvGraphicFramePr>
        <p:xfrm>
          <a:off x="990600" y="1828800"/>
          <a:ext cx="6477000" cy="3238500"/>
        </p:xfrm>
        <a:graphic>
          <a:graphicData uri="http://schemas.openxmlformats.org/presentationml/2006/ole">
            <p:oleObj spid="_x0000_s30729" name="VISIO" r:id="rId3" imgW="5158800" imgH="257976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E04C-BC5F-4C74-A8D6-C5ECB56D92CF}" type="slidenum">
              <a:rPr lang="en-US"/>
              <a:pPr/>
              <a:t>28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Logic Gates (3)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ph type="body" idx="1"/>
          </p:nvPr>
        </p:nvGraphicFramePr>
        <p:xfrm>
          <a:off x="1601788" y="1447800"/>
          <a:ext cx="5940425" cy="4572000"/>
        </p:xfrm>
        <a:graphic>
          <a:graphicData uri="http://schemas.openxmlformats.org/presentationml/2006/ole">
            <p:oleObj spid="_x0000_s31749" name="VISIO" r:id="rId3" imgW="6044400" imgH="46519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C5B-5ADE-4AB9-BC38-88FDD171A03A}" type="slidenum">
              <a:rPr lang="en-US"/>
              <a:pPr/>
              <a:t>29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Logic Gates (4)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762000" y="2133600"/>
          <a:ext cx="7772400" cy="3459163"/>
        </p:xfrm>
        <a:graphic>
          <a:graphicData uri="http://schemas.openxmlformats.org/presentationml/2006/ole">
            <p:oleObj spid="_x0000_s32772" name="VISIO" r:id="rId3" imgW="5957280" imgH="26503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307C-B365-4E09-9515-A18515BFBB91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Fundamentals of Boolean Algebra (2)</a:t>
            </a:r>
            <a:endParaRPr lang="en-US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Fundamental Theorems of Boolean Algebra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r>
              <a:rPr lang="en-US" b="1" i="1"/>
              <a:t>Theorem 1 (Idempotency)</a:t>
            </a:r>
            <a:r>
              <a:rPr lang="en-US"/>
              <a:t>:</a:t>
            </a:r>
          </a:p>
          <a:p>
            <a:pPr>
              <a:buFontTx/>
              <a:buNone/>
            </a:pPr>
            <a:r>
              <a:rPr lang="en-US"/>
              <a:t>	(a) </a:t>
            </a:r>
            <a:r>
              <a:rPr lang="en-US" i="1"/>
              <a:t>a + a = a</a:t>
            </a:r>
            <a:r>
              <a:rPr lang="en-US" b="1"/>
              <a:t>			</a:t>
            </a:r>
            <a:r>
              <a:rPr lang="en-US"/>
              <a:t>(b) </a:t>
            </a:r>
            <a:r>
              <a:rPr lang="en-US" i="1"/>
              <a:t>aa = a</a:t>
            </a:r>
            <a:endParaRPr lang="en-US"/>
          </a:p>
          <a:p>
            <a:r>
              <a:rPr lang="en-US" b="1" i="1"/>
              <a:t>Theorem 2 (Null element)</a:t>
            </a:r>
            <a:r>
              <a:rPr lang="en-US"/>
              <a:t>:</a:t>
            </a:r>
          </a:p>
          <a:p>
            <a:pPr>
              <a:buFontTx/>
              <a:buNone/>
            </a:pPr>
            <a:r>
              <a:rPr lang="en-US"/>
              <a:t>	(a) </a:t>
            </a:r>
            <a:r>
              <a:rPr lang="en-US" i="1"/>
              <a:t>a</a:t>
            </a:r>
            <a:r>
              <a:rPr lang="en-US"/>
              <a:t> + 1 = 1			(b) </a:t>
            </a:r>
            <a:r>
              <a:rPr lang="en-US" i="1"/>
              <a:t>a</a:t>
            </a:r>
            <a:r>
              <a:rPr lang="en-US"/>
              <a:t>0 = 0</a:t>
            </a:r>
          </a:p>
          <a:p>
            <a:r>
              <a:rPr lang="en-US" b="1" i="1"/>
              <a:t>Theorem 3 (Involution)</a:t>
            </a:r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</a:p>
          <a:p>
            <a:r>
              <a:rPr lang="en-US" b="1" i="1"/>
              <a:t>Properties of 0 and 1 elements</a:t>
            </a:r>
            <a:r>
              <a:rPr lang="en-US"/>
              <a:t> (Table 2.1):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u="sng"/>
              <a:t>OR			AND			Complement</a:t>
            </a:r>
            <a:endParaRPr lang="en-US"/>
          </a:p>
          <a:p>
            <a:pPr>
              <a:buFontTx/>
              <a:buNone/>
            </a:pPr>
            <a:r>
              <a:rPr lang="en-US" b="1" i="1"/>
              <a:t>	</a:t>
            </a:r>
            <a:r>
              <a:rPr lang="en-US" i="1"/>
              <a:t>a</a:t>
            </a:r>
            <a:r>
              <a:rPr lang="en-US"/>
              <a:t> + 0 = 0		</a:t>
            </a:r>
            <a:r>
              <a:rPr lang="en-US" i="1"/>
              <a:t>a</a:t>
            </a:r>
            <a:r>
              <a:rPr lang="en-US"/>
              <a:t>0 = 0			0' = 1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i="1"/>
              <a:t>a</a:t>
            </a:r>
            <a:r>
              <a:rPr lang="en-US"/>
              <a:t> + 1 = 1		</a:t>
            </a:r>
            <a:r>
              <a:rPr lang="en-US" i="1"/>
              <a:t>a</a:t>
            </a:r>
            <a:r>
              <a:rPr lang="en-US"/>
              <a:t>1 = </a:t>
            </a:r>
            <a:r>
              <a:rPr lang="en-US" i="1"/>
              <a:t>a</a:t>
            </a:r>
            <a:r>
              <a:rPr lang="en-US"/>
              <a:t>			1' = 0</a:t>
            </a:r>
            <a:endParaRPr lang="en-US" b="1" i="1"/>
          </a:p>
          <a:p>
            <a:pPr>
              <a:buFontTx/>
              <a:buNone/>
            </a:pPr>
            <a:endParaRPr lang="en-US" b="1" i="1"/>
          </a:p>
        </p:txBody>
      </p:sp>
      <p:graphicFrame>
        <p:nvGraphicFramePr>
          <p:cNvPr id="6148" name="Object 4"/>
          <p:cNvGraphicFramePr>
            <a:graphicFrameLocks/>
          </p:cNvGraphicFramePr>
          <p:nvPr/>
        </p:nvGraphicFramePr>
        <p:xfrm>
          <a:off x="1176338" y="3868738"/>
          <a:ext cx="576262" cy="261937"/>
        </p:xfrm>
        <a:graphic>
          <a:graphicData uri="http://schemas.openxmlformats.org/presentationml/2006/ole">
            <p:oleObj spid="_x0000_s6148" name="Equation" r:id="rId3" imgW="380880" imgH="177480" progId="Equation.2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E96-FA26-4E86-9601-B6D6DB97310F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Logic Gates (5)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>
            <p:ph type="body" idx="1"/>
          </p:nvPr>
        </p:nvGraphicFramePr>
        <p:xfrm>
          <a:off x="2057400" y="1828800"/>
          <a:ext cx="4889500" cy="3962400"/>
        </p:xfrm>
        <a:graphic>
          <a:graphicData uri="http://schemas.openxmlformats.org/presentationml/2006/ole">
            <p:oleObj spid="_x0000_s35846" name="VISIO" r:id="rId3" imgW="6012720" imgH="562248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A1D-EB50-4779-9838-4A14A3E69863}" type="slidenum">
              <a:rPr lang="en-US"/>
              <a:pPr/>
              <a:t>31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AND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 b="1" i="1"/>
          </a:p>
          <a:p>
            <a:pPr lvl="1">
              <a:buFontTx/>
              <a:buNone/>
            </a:pPr>
            <a:r>
              <a:rPr lang="en-US"/>
              <a:t>(a) AND logic function.</a:t>
            </a:r>
          </a:p>
          <a:p>
            <a:pPr lvl="1">
              <a:buFontTx/>
              <a:buNone/>
            </a:pPr>
            <a:r>
              <a:rPr lang="en-US"/>
              <a:t>(b) Electronic AND gate.</a:t>
            </a:r>
          </a:p>
          <a:p>
            <a:pPr lvl="1">
              <a:buFontTx/>
              <a:buNone/>
            </a:pPr>
            <a:r>
              <a:rPr lang="en-US"/>
              <a:t>(c) Standard symbol.</a:t>
            </a:r>
          </a:p>
          <a:p>
            <a:pPr lvl="1">
              <a:buFontTx/>
              <a:buNone/>
            </a:pPr>
            <a:r>
              <a:rPr lang="en-US"/>
              <a:t>(d) IEEE block symbol.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295400" y="2057400"/>
          <a:ext cx="5029200" cy="1693863"/>
        </p:xfrm>
        <a:graphic>
          <a:graphicData uri="http://schemas.openxmlformats.org/presentationml/2006/ole">
            <p:oleObj spid="_x0000_s37892" name="VISIO" r:id="rId3" imgW="3120840" imgH="10512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8A1-9038-44FC-920F-A9E65D310ACA}" type="slidenum">
              <a:rPr lang="en-US"/>
              <a:pPr/>
              <a:t>32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Basic Functional Components (2)</a:t>
            </a:r>
            <a:r>
              <a:rPr lang="en-US">
                <a:solidFill>
                  <a:schemeClr val="tx1"/>
                </a:solidFill>
              </a:rPr>
              <a:t> 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OR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(a) OR logic function.</a:t>
            </a:r>
          </a:p>
          <a:p>
            <a:pPr lvl="1">
              <a:buFontTx/>
              <a:buNone/>
            </a:pPr>
            <a:r>
              <a:rPr lang="en-US"/>
              <a:t>(b) Electronic OR gate.</a:t>
            </a:r>
          </a:p>
          <a:p>
            <a:pPr lvl="1">
              <a:buFontTx/>
              <a:buNone/>
            </a:pPr>
            <a:r>
              <a:rPr lang="en-US"/>
              <a:t>(c) Standard symbol.</a:t>
            </a:r>
          </a:p>
          <a:p>
            <a:pPr lvl="1">
              <a:buFontTx/>
              <a:buNone/>
            </a:pPr>
            <a:r>
              <a:rPr lang="en-US"/>
              <a:t>(d) IEEE block symbol.</a:t>
            </a:r>
          </a:p>
          <a:p>
            <a:endParaRPr lang="en-US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219200" y="2286000"/>
          <a:ext cx="5105400" cy="1828800"/>
        </p:xfrm>
        <a:graphic>
          <a:graphicData uri="http://schemas.openxmlformats.org/presentationml/2006/ole">
            <p:oleObj spid="_x0000_s38919" name="VISIO" r:id="rId3" imgW="3120840" imgH="10519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C43-344F-4812-A1E9-5C5DADE5CB33}" type="slidenum">
              <a:rPr lang="en-US"/>
              <a:pPr/>
              <a:t>33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Basic Functional Components (3)</a:t>
            </a:r>
            <a:r>
              <a:rPr lang="en-US">
                <a:solidFill>
                  <a:schemeClr val="tx1"/>
                </a:solidFill>
              </a:rPr>
              <a:t> 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Meaning of the designation </a:t>
            </a:r>
            <a:r>
              <a:rPr lang="en-US">
                <a:sym typeface="Symbol" pitchFamily="18" charset="2"/>
              </a:rPr>
              <a:t> 1 in IEEE symbol: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312863" y="2713038"/>
          <a:ext cx="6321425" cy="1819275"/>
        </p:xfrm>
        <a:graphic>
          <a:graphicData uri="http://schemas.openxmlformats.org/presentationml/2006/ole">
            <p:oleObj spid="_x0000_s44036" name="Document" r:id="rId3" imgW="6364440" imgH="18180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991F-AFDF-4ACA-A236-BB4959670187}" type="slidenum">
              <a:rPr lang="en-US"/>
              <a:pPr/>
              <a:t>34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(4)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NOT</a:t>
            </a:r>
            <a:endParaRPr lang="en-US"/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endParaRPr lang="en-US" b="1" i="1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(a) NOT logic function.</a:t>
            </a:r>
          </a:p>
          <a:p>
            <a:pPr lvl="1">
              <a:buFontTx/>
              <a:buNone/>
            </a:pPr>
            <a:r>
              <a:rPr lang="en-US"/>
              <a:t>(b) Electronic NOT gate.</a:t>
            </a:r>
          </a:p>
          <a:p>
            <a:pPr lvl="1">
              <a:buFontTx/>
              <a:buNone/>
            </a:pPr>
            <a:r>
              <a:rPr lang="en-US"/>
              <a:t>(c) Standard symbol.</a:t>
            </a:r>
          </a:p>
          <a:p>
            <a:pPr lvl="1">
              <a:buFontTx/>
              <a:buNone/>
            </a:pPr>
            <a:r>
              <a:rPr lang="en-US"/>
              <a:t>(d) IEEE block symbol.</a:t>
            </a:r>
            <a:endParaRPr lang="en-US" b="1" i="1"/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endParaRPr lang="en-US" b="1" i="1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143000" y="2209800"/>
          <a:ext cx="4572000" cy="1589088"/>
        </p:xfrm>
        <a:graphic>
          <a:graphicData uri="http://schemas.openxmlformats.org/presentationml/2006/ole">
            <p:oleObj spid="_x0000_s43012" name="VISIO" r:id="rId3" imgW="2981160" imgH="10375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4966-CCC4-48AA-BE2F-C866065AE23F}" type="slidenum">
              <a:rPr lang="en-US"/>
              <a:pPr/>
              <a:t>35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(5)</a:t>
            </a:r>
          </a:p>
        </p:txBody>
      </p:sp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1295400" y="2438400"/>
          <a:ext cx="6292850" cy="1212850"/>
        </p:xfrm>
        <a:graphic>
          <a:graphicData uri="http://schemas.openxmlformats.org/presentationml/2006/ole">
            <p:oleObj spid="_x0000_s39950" name="Document" r:id="rId3" imgW="6331680" imgH="1211760" progId="Word.Document.8">
              <p:embed/>
            </p:oleObj>
          </a:graphicData>
        </a:graphic>
      </p:graphicFrame>
      <p:sp>
        <p:nvSpPr>
          <p:cNvPr id="3995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Positive Versus Negative Logic</a:t>
            </a:r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0EC-78B5-4653-BB12-13356AA74B03}" type="slidenum">
              <a:rPr lang="en-US"/>
              <a:pPr/>
              <a:t>36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(6)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AND Gate Usage in Negative Logic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(a) AND gate truth table (</a:t>
            </a:r>
            <a:r>
              <a:rPr lang="en-US" i="1"/>
              <a:t>L</a:t>
            </a:r>
            <a:r>
              <a:rPr lang="en-US"/>
              <a:t> = 1, </a:t>
            </a:r>
            <a:r>
              <a:rPr lang="en-US" i="1"/>
              <a:t>H</a:t>
            </a:r>
            <a:r>
              <a:rPr lang="en-US"/>
              <a:t> = 0)</a:t>
            </a:r>
          </a:p>
          <a:p>
            <a:pPr lvl="1"/>
            <a:r>
              <a:rPr lang="en-US"/>
              <a:t>(b) Alternate AND gate symbol (in negative logic)</a:t>
            </a:r>
          </a:p>
          <a:p>
            <a:pPr lvl="1"/>
            <a:r>
              <a:rPr lang="en-US"/>
              <a:t>(c) Preferred usage</a:t>
            </a:r>
          </a:p>
          <a:p>
            <a:pPr lvl="1"/>
            <a:r>
              <a:rPr lang="en-US"/>
              <a:t>(d) Improper usage</a:t>
            </a:r>
          </a:p>
          <a:p>
            <a:pPr lvl="1"/>
            <a:r>
              <a:rPr lang="en-US" i="1"/>
              <a:t>y</a:t>
            </a:r>
            <a:r>
              <a:rPr lang="en-US"/>
              <a:t> = </a:t>
            </a:r>
            <a:r>
              <a:rPr lang="en-US" i="1"/>
              <a:t>a</a:t>
            </a:r>
            <a:r>
              <a:rPr lang="en-US"/>
              <a:t>·</a:t>
            </a:r>
            <a:r>
              <a:rPr lang="en-US" i="1"/>
              <a:t>b =        					</a:t>
            </a:r>
            <a:r>
              <a:rPr lang="en-US"/>
              <a:t>(2.14)</a:t>
            </a:r>
          </a:p>
          <a:p>
            <a:pPr lvl="1"/>
            <a:r>
              <a:rPr lang="en-US"/>
              <a:t>                           					(2.15)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b="1" i="1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600200" y="2057400"/>
          <a:ext cx="4876800" cy="1774825"/>
        </p:xfrm>
        <a:graphic>
          <a:graphicData uri="http://schemas.openxmlformats.org/presentationml/2006/ole">
            <p:oleObj spid="_x0000_s45060" name="VISIO" r:id="rId3" imgW="3105000" imgH="1131120" progId="Visio.Drawing.4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2438400" y="5181600"/>
          <a:ext cx="2286000" cy="419100"/>
        </p:xfrm>
        <a:graphic>
          <a:graphicData uri="http://schemas.openxmlformats.org/presentationml/2006/ole">
            <p:oleObj spid="_x0000_s45062" name="Equation" r:id="rId4" imgW="1447560" imgH="266400" progId="Equation.3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1524000" y="5562600"/>
          <a:ext cx="2971800" cy="447675"/>
        </p:xfrm>
        <a:graphic>
          <a:graphicData uri="http://schemas.openxmlformats.org/presentationml/2006/ole">
            <p:oleObj spid="_x0000_s45063" name="Equation" r:id="rId5" imgW="193032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12B-F4A6-45C4-B8ED-AD1CA2BA62C4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(7)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OR Gate Usage in Negative Logic</a:t>
            </a:r>
            <a:endParaRPr lang="en-US"/>
          </a:p>
          <a:p>
            <a:endParaRPr lang="en-US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pPr lvl="1"/>
            <a:endParaRPr lang="en-US" b="1" i="1"/>
          </a:p>
          <a:p>
            <a:pPr lvl="1"/>
            <a:r>
              <a:rPr lang="en-US"/>
              <a:t>(a) OR gate truth table(</a:t>
            </a:r>
            <a:r>
              <a:rPr lang="en-US" i="1"/>
              <a:t>L</a:t>
            </a:r>
            <a:r>
              <a:rPr lang="en-US"/>
              <a:t> = 1, </a:t>
            </a:r>
            <a:r>
              <a:rPr lang="en-US" i="1"/>
              <a:t>H</a:t>
            </a:r>
            <a:r>
              <a:rPr lang="en-US"/>
              <a:t> = 0)</a:t>
            </a:r>
            <a:endParaRPr lang="en-US" b="1" i="1"/>
          </a:p>
          <a:p>
            <a:pPr lvl="1"/>
            <a:r>
              <a:rPr lang="en-US"/>
              <a:t>(b) Alternate OR gate symbol (in negative logic)</a:t>
            </a:r>
            <a:endParaRPr lang="en-US" b="1" i="1"/>
          </a:p>
          <a:p>
            <a:pPr lvl="1"/>
            <a:r>
              <a:rPr lang="en-US"/>
              <a:t>(c) Preferred usage</a:t>
            </a:r>
            <a:endParaRPr lang="en-US" b="1" i="1"/>
          </a:p>
          <a:p>
            <a:pPr lvl="1"/>
            <a:r>
              <a:rPr lang="en-US"/>
              <a:t>(d) Improper usage</a:t>
            </a:r>
            <a:endParaRPr lang="en-US" b="1" i="1"/>
          </a:p>
          <a:p>
            <a:pPr lvl="1"/>
            <a:r>
              <a:rPr lang="en-US" b="1" i="1"/>
              <a:t>      						</a:t>
            </a:r>
            <a:r>
              <a:rPr lang="en-US"/>
              <a:t>(2.16)</a:t>
            </a:r>
          </a:p>
          <a:p>
            <a:pPr lvl="1"/>
            <a:r>
              <a:rPr lang="en-US"/>
              <a:t>    						(2.17)</a:t>
            </a:r>
            <a:endParaRPr lang="en-US" b="1" i="1"/>
          </a:p>
          <a:p>
            <a:endParaRPr lang="en-US" b="1" i="1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209800" y="2057400"/>
          <a:ext cx="4648200" cy="1692275"/>
        </p:xfrm>
        <a:graphic>
          <a:graphicData uri="http://schemas.openxmlformats.org/presentationml/2006/ole">
            <p:oleObj spid="_x0000_s46086" name="VISIO" r:id="rId3" imgW="3105000" imgH="1131120" progId="Visio.Drawing.4">
              <p:embed/>
            </p:oleObj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828800" y="5105400"/>
          <a:ext cx="3429000" cy="415925"/>
        </p:xfrm>
        <a:graphic>
          <a:graphicData uri="http://schemas.openxmlformats.org/presentationml/2006/ole">
            <p:oleObj spid="_x0000_s46087" name="Equation" r:id="rId4" imgW="2184120" imgH="266400" progId="Equation.3">
              <p:embed/>
            </p:oleObj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828800" y="5486400"/>
          <a:ext cx="3124200" cy="485775"/>
        </p:xfrm>
        <a:graphic>
          <a:graphicData uri="http://schemas.openxmlformats.org/presentationml/2006/ole">
            <p:oleObj spid="_x0000_s46088" name="Equation" r:id="rId5" imgW="186660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85C9-2A54-4F34-A57A-B6A0F70D60C9}" type="slidenum">
              <a:rPr lang="en-US"/>
              <a:pPr/>
              <a:t>38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(8)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Example 2.32</a:t>
            </a:r>
            <a:r>
              <a:rPr lang="en-US"/>
              <a:t>: Building smoke alarm system</a:t>
            </a:r>
          </a:p>
          <a:p>
            <a:pPr lvl="1"/>
            <a:r>
              <a:rPr lang="en-US"/>
              <a:t>Components:</a:t>
            </a:r>
            <a:r>
              <a:rPr lang="en-US" b="1" i="1"/>
              <a:t> </a:t>
            </a:r>
            <a:r>
              <a:rPr lang="en-US"/>
              <a:t>two smoke detectors, a sprinkler, and an automatic telephone dialer</a:t>
            </a:r>
          </a:p>
          <a:p>
            <a:pPr lvl="1"/>
            <a:r>
              <a:rPr lang="en-US"/>
              <a:t>Behavior:</a:t>
            </a:r>
          </a:p>
          <a:p>
            <a:pPr lvl="2"/>
            <a:r>
              <a:rPr lang="en-US"/>
              <a:t>Sprinkler is activated if either smoke detector detects smoke.</a:t>
            </a:r>
          </a:p>
          <a:p>
            <a:pPr lvl="2"/>
            <a:r>
              <a:rPr lang="en-US"/>
              <a:t>When both smoke detector detect smoke, fire department is called.</a:t>
            </a:r>
          </a:p>
          <a:p>
            <a:pPr lvl="1"/>
            <a:r>
              <a:rPr lang="en-US"/>
              <a:t>Signals:</a:t>
            </a:r>
          </a:p>
          <a:p>
            <a:pPr lvl="2"/>
            <a:r>
              <a:rPr lang="en-US" b="1" i="1"/>
              <a:t>           </a:t>
            </a:r>
            <a:r>
              <a:rPr lang="en-US"/>
              <a:t>: Active-low outputs from two smoke detectors.</a:t>
            </a:r>
          </a:p>
          <a:p>
            <a:pPr lvl="2"/>
            <a:r>
              <a:rPr lang="en-US"/>
              <a:t>           : Active-low input to the sprinkler</a:t>
            </a:r>
          </a:p>
          <a:p>
            <a:pPr lvl="2"/>
            <a:r>
              <a:rPr lang="en-US"/>
              <a:t>           : Active-low input to the telephone dialer.</a:t>
            </a:r>
          </a:p>
          <a:p>
            <a:pPr lvl="1"/>
            <a:r>
              <a:rPr lang="en-US"/>
              <a:t>Logic equations</a:t>
            </a:r>
          </a:p>
          <a:p>
            <a:pPr lvl="2"/>
            <a:r>
              <a:rPr lang="en-US" b="1" i="1"/>
              <a:t> 						</a:t>
            </a:r>
            <a:r>
              <a:rPr lang="en-US"/>
              <a:t>(2.18)</a:t>
            </a:r>
          </a:p>
          <a:p>
            <a:pPr lvl="2"/>
            <a:r>
              <a:rPr lang="en-US"/>
              <a:t> 						(2.19)</a:t>
            </a:r>
            <a:endParaRPr lang="en-US" b="1" i="1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828800" y="3810000"/>
          <a:ext cx="609600" cy="311150"/>
        </p:xfrm>
        <a:graphic>
          <a:graphicData uri="http://schemas.openxmlformats.org/presentationml/2006/ole">
            <p:oleObj spid="_x0000_s47108" name="Equation" r:id="rId3" imgW="469800" imgH="241200" progId="Equation.3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905000" y="4191000"/>
          <a:ext cx="457200" cy="287338"/>
        </p:xfrm>
        <a:graphic>
          <a:graphicData uri="http://schemas.openxmlformats.org/presentationml/2006/ole">
            <p:oleObj spid="_x0000_s47109" name="Equation" r:id="rId4" imgW="342720" imgH="215640" progId="Equation.3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828800" y="4495800"/>
          <a:ext cx="533400" cy="274638"/>
        </p:xfrm>
        <a:graphic>
          <a:graphicData uri="http://schemas.openxmlformats.org/presentationml/2006/ole">
            <p:oleObj spid="_x0000_s47110" name="Equation" r:id="rId5" imgW="393480" imgH="203040" progId="Equation.3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905000" y="5105400"/>
          <a:ext cx="1524000" cy="330200"/>
        </p:xfrm>
        <a:graphic>
          <a:graphicData uri="http://schemas.openxmlformats.org/presentationml/2006/ole">
            <p:oleObj spid="_x0000_s47111" name="Equation" r:id="rId6" imgW="990360" imgH="215640" progId="Equation.3">
              <p:embed/>
            </p:oleObj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905000" y="5486400"/>
          <a:ext cx="1371600" cy="279400"/>
        </p:xfrm>
        <a:graphic>
          <a:graphicData uri="http://schemas.openxmlformats.org/presentationml/2006/ole">
            <p:oleObj spid="_x0000_s47112" name="Equation" r:id="rId7" imgW="9903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0AE-BE69-437E-AFE2-C91546472915}" type="slidenum">
              <a:rPr lang="en-US"/>
              <a:pPr/>
              <a:t>39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(9)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Logic diagram of the smoke alarm system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600200" y="2590800"/>
          <a:ext cx="4800600" cy="2635250"/>
        </p:xfrm>
        <a:graphic>
          <a:graphicData uri="http://schemas.openxmlformats.org/presentationml/2006/ole">
            <p:oleObj spid="_x0000_s48133" name="VISIO" r:id="rId3" imgW="2530080" imgH="138996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6F28-5A0A-4065-BC64-5DD711343D18}" type="slidenum">
              <a:rPr lang="en-US"/>
              <a:pPr/>
              <a:t>4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Fundamentals of Boolean Algebra (3)</a:t>
            </a:r>
            <a:endParaRPr lang="en-US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Theorem 4 (Absorption)</a:t>
            </a:r>
            <a:endParaRPr lang="en-US"/>
          </a:p>
          <a:p>
            <a:pPr>
              <a:buFontTx/>
              <a:buNone/>
            </a:pPr>
            <a:r>
              <a:rPr lang="en-US"/>
              <a:t>	(a) </a:t>
            </a:r>
            <a:r>
              <a:rPr lang="en-US" i="1"/>
              <a:t>a + ab = a</a:t>
            </a:r>
            <a:r>
              <a:rPr lang="en-US"/>
              <a:t>			(b) </a:t>
            </a: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a + b</a:t>
            </a:r>
            <a:r>
              <a:rPr lang="en-US"/>
              <a:t>) = </a:t>
            </a:r>
            <a:r>
              <a:rPr lang="en-US" i="1"/>
              <a:t>a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 i="1"/>
              <a:t>Examples</a:t>
            </a:r>
            <a:r>
              <a:rPr lang="en-US"/>
              <a:t>:</a:t>
            </a:r>
          </a:p>
          <a:p>
            <a:pPr lvl="1"/>
            <a:r>
              <a:rPr lang="en-US"/>
              <a:t>(</a:t>
            </a:r>
            <a:r>
              <a:rPr lang="en-US" i="1"/>
              <a:t>X + Y</a:t>
            </a:r>
            <a:r>
              <a:rPr lang="en-US"/>
              <a:t>) + (</a:t>
            </a:r>
            <a:r>
              <a:rPr lang="en-US" i="1"/>
              <a:t>X + Y</a:t>
            </a:r>
            <a:r>
              <a:rPr lang="en-US"/>
              <a:t>)</a:t>
            </a:r>
            <a:r>
              <a:rPr lang="en-US" i="1"/>
              <a:t>Z = X + Y</a:t>
            </a:r>
            <a:r>
              <a:rPr lang="en-US"/>
              <a:t>	[T4(a)]</a:t>
            </a:r>
          </a:p>
          <a:p>
            <a:pPr lvl="1"/>
            <a:r>
              <a:rPr lang="en-US" i="1"/>
              <a:t>AB</a:t>
            </a:r>
            <a:r>
              <a:rPr lang="en-US"/>
              <a:t>'(</a:t>
            </a:r>
            <a:r>
              <a:rPr lang="en-US" i="1"/>
              <a:t>AB</a:t>
            </a:r>
            <a:r>
              <a:rPr lang="en-US"/>
              <a:t>'</a:t>
            </a:r>
            <a:r>
              <a:rPr lang="en-US" i="1"/>
              <a:t> + B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)</a:t>
            </a:r>
            <a:r>
              <a:rPr lang="en-US" i="1"/>
              <a:t> = AB</a:t>
            </a:r>
            <a:r>
              <a:rPr lang="en-US"/>
              <a:t>'		[T4(b)]</a:t>
            </a:r>
          </a:p>
          <a:p>
            <a:pPr lvl="1">
              <a:buFontTx/>
              <a:buNone/>
            </a:pPr>
            <a:endParaRPr lang="en-US" i="1"/>
          </a:p>
          <a:p>
            <a:r>
              <a:rPr lang="en-US" b="1" i="1"/>
              <a:t>Theorem 5</a:t>
            </a:r>
            <a:endParaRPr lang="en-US"/>
          </a:p>
          <a:p>
            <a:pPr>
              <a:buFontTx/>
              <a:buNone/>
            </a:pPr>
            <a:r>
              <a:rPr lang="en-US"/>
              <a:t>	(a) </a:t>
            </a:r>
            <a:r>
              <a:rPr lang="en-US" i="1"/>
              <a:t>a + a</a:t>
            </a:r>
            <a:r>
              <a:rPr lang="en-US"/>
              <a:t>'</a:t>
            </a:r>
            <a:r>
              <a:rPr lang="en-US" i="1"/>
              <a:t>b = a + b</a:t>
            </a:r>
            <a:r>
              <a:rPr lang="en-US"/>
              <a:t>		(b) </a:t>
            </a: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b</a:t>
            </a:r>
            <a:r>
              <a:rPr lang="en-US"/>
              <a:t>) = </a:t>
            </a:r>
            <a:r>
              <a:rPr lang="en-US" i="1"/>
              <a:t>ab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 i="1"/>
              <a:t>Examples</a:t>
            </a:r>
            <a:r>
              <a:rPr lang="en-US"/>
              <a:t>:</a:t>
            </a:r>
          </a:p>
          <a:p>
            <a:pPr lvl="1"/>
            <a:r>
              <a:rPr lang="en-US" i="1"/>
              <a:t>B + AB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'</a:t>
            </a:r>
            <a:r>
              <a:rPr lang="en-US" i="1"/>
              <a:t>D</a:t>
            </a:r>
            <a:r>
              <a:rPr lang="en-US"/>
              <a:t> = </a:t>
            </a:r>
            <a:r>
              <a:rPr lang="en-US" i="1"/>
              <a:t>B</a:t>
            </a:r>
            <a:r>
              <a:rPr lang="en-US"/>
              <a:t> + </a:t>
            </a:r>
            <a:r>
              <a:rPr lang="en-US" i="1"/>
              <a:t>AC</a:t>
            </a:r>
            <a:r>
              <a:rPr lang="en-US"/>
              <a:t>'</a:t>
            </a:r>
            <a:r>
              <a:rPr lang="en-US" i="1"/>
              <a:t>D</a:t>
            </a:r>
            <a:r>
              <a:rPr lang="en-US"/>
              <a:t>		[T5(a)]</a:t>
            </a:r>
          </a:p>
          <a:p>
            <a:pPr lvl="1"/>
            <a:r>
              <a:rPr lang="en-US"/>
              <a:t>(</a:t>
            </a:r>
            <a:r>
              <a:rPr lang="en-US" i="1"/>
              <a:t>X + Y</a:t>
            </a:r>
            <a:r>
              <a:rPr lang="en-US"/>
              <a:t>)((</a:t>
            </a:r>
            <a:r>
              <a:rPr lang="en-US" i="1"/>
              <a:t>X + Y</a:t>
            </a:r>
            <a:r>
              <a:rPr lang="en-US"/>
              <a:t>)' + </a:t>
            </a:r>
            <a:r>
              <a:rPr lang="en-US" i="1"/>
              <a:t>Z</a:t>
            </a:r>
            <a:r>
              <a:rPr lang="en-US"/>
              <a:t>) = (</a:t>
            </a:r>
            <a:r>
              <a:rPr lang="en-US" i="1"/>
              <a:t>X + Y</a:t>
            </a:r>
            <a:r>
              <a:rPr lang="en-US"/>
              <a:t>)</a:t>
            </a:r>
            <a:r>
              <a:rPr lang="en-US" i="1"/>
              <a:t>Z	</a:t>
            </a:r>
            <a:r>
              <a:rPr lang="en-US"/>
              <a:t>[T5(b)]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3066-A9DB-4AFE-90D1-7BEF43195172}" type="slidenum">
              <a:rPr lang="en-US"/>
              <a:pPr/>
              <a:t>40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(10)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NAND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(a) NAND logic function</a:t>
            </a:r>
          </a:p>
          <a:p>
            <a:pPr lvl="1"/>
            <a:r>
              <a:rPr lang="en-US"/>
              <a:t>(b) Electronic NAND gate</a:t>
            </a:r>
          </a:p>
          <a:p>
            <a:pPr lvl="1"/>
            <a:r>
              <a:rPr lang="en-US"/>
              <a:t>(c) Standard symbol</a:t>
            </a:r>
          </a:p>
          <a:p>
            <a:pPr lvl="1"/>
            <a:r>
              <a:rPr lang="en-US"/>
              <a:t>(d) IEEE block symbol</a:t>
            </a:r>
          </a:p>
          <a:p>
            <a:endParaRPr lang="en-US" b="1" i="1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057400" y="1981200"/>
          <a:ext cx="4038600" cy="2370138"/>
        </p:xfrm>
        <a:graphic>
          <a:graphicData uri="http://schemas.openxmlformats.org/presentationml/2006/ole">
            <p:oleObj spid="_x0000_s49157" name="VISIO" r:id="rId3" imgW="3118320" imgH="183096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AF69-3A47-47F1-B819-4DF724653449}" type="slidenum">
              <a:rPr lang="en-US"/>
              <a:pPr/>
              <a:t>41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(10)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Matching signal polarity to NAND gate inputs/outputs</a:t>
            </a:r>
          </a:p>
          <a:p>
            <a:pPr lvl="1"/>
            <a:r>
              <a:rPr lang="en-US"/>
              <a:t>      (a) Preferred usage       (b) Improper usage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r>
              <a:rPr lang="en-US"/>
              <a:t>Additional properties of NAND gate: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Hence, NAND gate may be used to implement all three elementary operators. 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286000" y="2362200"/>
          <a:ext cx="3276600" cy="1641475"/>
        </p:xfrm>
        <a:graphic>
          <a:graphicData uri="http://schemas.openxmlformats.org/presentationml/2006/ole">
            <p:oleObj spid="_x0000_s50182" name="VISIO" r:id="rId3" imgW="1828800" imgH="916920" progId="Visio.Drawing.4">
              <p:embed/>
            </p:oleObj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2438400" y="4572000"/>
          <a:ext cx="3429000" cy="1235075"/>
        </p:xfrm>
        <a:graphic>
          <a:graphicData uri="http://schemas.openxmlformats.org/presentationml/2006/ole">
            <p:oleObj spid="_x0000_s50183" name="Equation" r:id="rId4" imgW="2222280" imgH="799920" progId="Equation.3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1D6-5D86-4D5F-A8B0-0D1B365B169F}" type="slidenum">
              <a:rPr lang="en-US"/>
              <a:pPr/>
              <a:t>42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(11)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AND, OR, and NOT gates constructed exclusively from NAND gates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219200" y="2514600"/>
          <a:ext cx="6477000" cy="2963863"/>
        </p:xfrm>
        <a:graphic>
          <a:graphicData uri="http://schemas.openxmlformats.org/presentationml/2006/ole">
            <p:oleObj spid="_x0000_s51205" name="VISIO" r:id="rId3" imgW="4420440" imgH="202284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9843-0C1D-4911-A851-F925BA0EEE73}" type="slidenum">
              <a:rPr lang="en-US"/>
              <a:pPr/>
              <a:t>43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(12)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NOR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(a) NAND logic function</a:t>
            </a:r>
          </a:p>
          <a:p>
            <a:pPr lvl="1"/>
            <a:r>
              <a:rPr lang="en-US"/>
              <a:t>(b) Electronic NAND gate</a:t>
            </a:r>
          </a:p>
          <a:p>
            <a:pPr lvl="1"/>
            <a:r>
              <a:rPr lang="en-US"/>
              <a:t>(c) Standard symbol</a:t>
            </a:r>
          </a:p>
          <a:p>
            <a:pPr lvl="1"/>
            <a:r>
              <a:rPr lang="en-US"/>
              <a:t>(d) IEEE block symbol</a:t>
            </a:r>
            <a:endParaRPr lang="en-US" b="1" i="1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447800" y="2057400"/>
          <a:ext cx="4038600" cy="2374900"/>
        </p:xfrm>
        <a:graphic>
          <a:graphicData uri="http://schemas.openxmlformats.org/presentationml/2006/ole">
            <p:oleObj spid="_x0000_s52229" name="VISIO" r:id="rId3" imgW="3117240" imgH="18342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DEA-C585-4019-A6DF-10FE26380B9B}" type="slidenum">
              <a:rPr lang="en-US"/>
              <a:pPr/>
              <a:t>44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(13)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Matching signal polarity to NOR gate inputs/outputs</a:t>
            </a:r>
          </a:p>
          <a:p>
            <a:pPr lvl="1"/>
            <a:r>
              <a:rPr lang="en-US"/>
              <a:t>        (a) Preferred usage       (b) Improper usage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Additional properties of NAND gate: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Hence, NAND gate may be used to implement all three elementary operators.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209800" y="2286000"/>
          <a:ext cx="3048000" cy="1530350"/>
        </p:xfrm>
        <a:graphic>
          <a:graphicData uri="http://schemas.openxmlformats.org/presentationml/2006/ole">
            <p:oleObj spid="_x0000_s53254" name="VISIO" r:id="rId3" imgW="1828800" imgH="917640" progId="Visio.Drawing.4">
              <p:embed/>
            </p:oleObj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752600" y="4267200"/>
          <a:ext cx="3429000" cy="1235075"/>
        </p:xfrm>
        <a:graphic>
          <a:graphicData uri="http://schemas.openxmlformats.org/presentationml/2006/ole">
            <p:oleObj spid="_x0000_s53255" name="Equation" r:id="rId4" imgW="2222280" imgH="799920" progId="Equation.3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091-AAF8-4952-B16B-1742DBC328AF}" type="slidenum">
              <a:rPr lang="en-US"/>
              <a:pPr/>
              <a:t>45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(14)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AND, OR, and NOT gates constructed exclusively from NOR gates.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  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219200" y="2286000"/>
          <a:ext cx="6553200" cy="3286125"/>
        </p:xfrm>
        <a:graphic>
          <a:graphicData uri="http://schemas.openxmlformats.org/presentationml/2006/ole">
            <p:oleObj spid="_x0000_s54277" name="VISIO" r:id="rId3" imgW="4176360" imgH="20934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D808-57C8-4940-87B0-66CF4A6C3216}" type="slidenum">
              <a:rPr lang="en-US"/>
              <a:pPr/>
              <a:t>46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(15)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Exclusive-OR (XOR)</a:t>
            </a:r>
            <a:endParaRPr lang="en-US"/>
          </a:p>
          <a:p>
            <a:pPr lvl="1"/>
            <a:r>
              <a:rPr lang="en-US" i="1"/>
              <a:t>f</a:t>
            </a:r>
            <a:r>
              <a:rPr lang="en-US" baseline="-25000"/>
              <a:t>XOR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) = 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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					(2.24)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            </a:t>
            </a:r>
          </a:p>
          <a:p>
            <a:pPr>
              <a:buFontTx/>
              <a:buNone/>
            </a:pPr>
            <a:r>
              <a:rPr lang="en-US"/>
              <a:t>              (a) XOR logic function    (b) Electronic XOR gate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              (c) Standard symbol        (d) IEEE block symbol</a:t>
            </a:r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371600" y="4343400"/>
          <a:ext cx="4648200" cy="1133475"/>
        </p:xfrm>
        <a:graphic>
          <a:graphicData uri="http://schemas.openxmlformats.org/presentationml/2006/ole">
            <p:oleObj spid="_x0000_s55301" name="VISIO" r:id="rId3" imgW="3951360" imgH="963720" progId="Visio.Drawing.4">
              <p:embed/>
            </p:oleObj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447800" y="2362200"/>
          <a:ext cx="4257675" cy="1530350"/>
        </p:xfrm>
        <a:graphic>
          <a:graphicData uri="http://schemas.openxmlformats.org/presentationml/2006/ole">
            <p:oleObj spid="_x0000_s55302" name="Document" r:id="rId4" imgW="4258440" imgH="1533600" progId="Word.Document.8">
              <p:embed/>
            </p:oleObj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505200" y="1905000"/>
          <a:ext cx="762000" cy="252413"/>
        </p:xfrm>
        <a:graphic>
          <a:graphicData uri="http://schemas.openxmlformats.org/presentationml/2006/ole">
            <p:oleObj spid="_x0000_s55303" name="Equation" r:id="rId5" imgW="76176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3901-2187-4777-887B-4E8A1249E066}" type="slidenum">
              <a:rPr lang="en-US"/>
              <a:pPr/>
              <a:t>47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(16)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 of XOR</a:t>
            </a:r>
          </a:p>
          <a:p>
            <a:pPr lvl="1">
              <a:buFontTx/>
              <a:buNone/>
            </a:pPr>
            <a:r>
              <a:rPr lang="en-US" i="1"/>
              <a:t>a </a:t>
            </a:r>
            <a:r>
              <a:rPr lang="en-US">
                <a:sym typeface="Symbol" pitchFamily="18" charset="2"/>
              </a:rPr>
              <a:t> </a:t>
            </a:r>
            <a:r>
              <a:rPr lang="en-US" i="1">
                <a:sym typeface="Symbol" pitchFamily="18" charset="2"/>
              </a:rPr>
              <a:t>b</a:t>
            </a:r>
          </a:p>
          <a:p>
            <a:pPr lvl="1">
              <a:buFontTx/>
              <a:buNone/>
            </a:pPr>
            <a:r>
              <a:rPr lang="en-US" i="1">
                <a:sym typeface="Symbol" pitchFamily="18" charset="2"/>
              </a:rPr>
              <a:t>							</a:t>
            </a:r>
            <a:r>
              <a:rPr lang="en-US">
                <a:sym typeface="Symbol" pitchFamily="18" charset="2"/>
              </a:rPr>
              <a:t>[P2(a), P6(b)]</a:t>
            </a:r>
            <a:endParaRPr lang="en-US" i="1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i="1">
                <a:sym typeface="Symbol" pitchFamily="18" charset="2"/>
              </a:rPr>
              <a:t>							</a:t>
            </a:r>
            <a:r>
              <a:rPr lang="en-US">
                <a:sym typeface="Symbol" pitchFamily="18" charset="2"/>
              </a:rPr>
              <a:t>[P5(b)]</a:t>
            </a:r>
            <a:endParaRPr lang="en-US" i="1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  							[P5(b)]</a:t>
            </a:r>
          </a:p>
          <a:p>
            <a:pPr lvl="1">
              <a:buFontTx/>
              <a:buNone/>
            </a:pPr>
            <a:endParaRPr lang="en-US">
              <a:sym typeface="Symbol" pitchFamily="18" charset="2"/>
            </a:endParaRPr>
          </a:p>
          <a:p>
            <a:r>
              <a:rPr lang="en-US"/>
              <a:t>Some other useful relationships</a:t>
            </a:r>
          </a:p>
          <a:p>
            <a:pPr lvl="1"/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= 0						(2.25)</a:t>
            </a:r>
          </a:p>
          <a:p>
            <a:pPr lvl="1"/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      = 1						(2.26)</a:t>
            </a:r>
          </a:p>
          <a:p>
            <a:pPr lvl="1"/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 0 =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						(2.27)</a:t>
            </a:r>
          </a:p>
          <a:p>
            <a:pPr lvl="1"/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 1 =    						(2.28)</a:t>
            </a:r>
          </a:p>
          <a:p>
            <a:pPr lvl="1"/>
            <a:r>
              <a:rPr lang="en-US">
                <a:sym typeface="Symbol" pitchFamily="18" charset="2"/>
              </a:rPr>
              <a:t>  							(2.29)</a:t>
            </a:r>
          </a:p>
          <a:p>
            <a:pPr lvl="1"/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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 </a:t>
            </a:r>
            <a:r>
              <a:rPr lang="en-US" i="1">
                <a:sym typeface="Symbol" pitchFamily="18" charset="2"/>
              </a:rPr>
              <a:t>a					</a:t>
            </a:r>
            <a:r>
              <a:rPr lang="en-US">
                <a:sym typeface="Symbol" pitchFamily="18" charset="2"/>
              </a:rPr>
              <a:t>(2.30)</a:t>
            </a:r>
          </a:p>
          <a:p>
            <a:pPr lvl="1"/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 (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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(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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  </a:t>
            </a:r>
            <a:r>
              <a:rPr lang="en-US" i="1">
                <a:sym typeface="Symbol" pitchFamily="18" charset="2"/>
              </a:rPr>
              <a:t>c				</a:t>
            </a:r>
            <a:r>
              <a:rPr lang="en-US">
                <a:sym typeface="Symbol" pitchFamily="18" charset="2"/>
              </a:rPr>
              <a:t>(2.31)</a:t>
            </a:r>
          </a:p>
          <a:p>
            <a:pPr lvl="1"/>
            <a:endParaRPr lang="en-US">
              <a:sym typeface="Symbol" pitchFamily="18" charset="2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828800" y="1905000"/>
          <a:ext cx="1905000" cy="1384300"/>
        </p:xfrm>
        <a:graphic>
          <a:graphicData uri="http://schemas.openxmlformats.org/presentationml/2006/ole">
            <p:oleObj spid="_x0000_s56325" name="Equation" r:id="rId3" imgW="1904760" imgH="1384200" progId="Equation.3">
              <p:embed/>
            </p:oleObj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981200" y="4267200"/>
          <a:ext cx="176213" cy="201613"/>
        </p:xfrm>
        <a:graphic>
          <a:graphicData uri="http://schemas.openxmlformats.org/presentationml/2006/ole">
            <p:oleObj spid="_x0000_s56326" name="Equation" r:id="rId4" imgW="177480" imgH="203040" progId="Equation.3">
              <p:embed/>
            </p:oleObj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2286000" y="4953000"/>
          <a:ext cx="176213" cy="201613"/>
        </p:xfrm>
        <a:graphic>
          <a:graphicData uri="http://schemas.openxmlformats.org/presentationml/2006/ole">
            <p:oleObj spid="_x0000_s56327" name="Equation" r:id="rId5" imgW="177480" imgH="203040" progId="Equation.3">
              <p:embed/>
            </p:oleObj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1524000" y="5181600"/>
          <a:ext cx="1282700" cy="252413"/>
        </p:xfrm>
        <a:graphic>
          <a:graphicData uri="http://schemas.openxmlformats.org/presentationml/2006/ole">
            <p:oleObj spid="_x0000_s56328" name="Equation" r:id="rId6" imgW="128268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728-B820-4B57-B022-79C3CDC06DC0}" type="slidenum">
              <a:rPr lang="en-US"/>
              <a:pPr/>
              <a:t>48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(17)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Output of XOR gate is asserted when the mathematical sum of inputs is </a:t>
            </a:r>
            <a:r>
              <a:rPr lang="en-US" i="1"/>
              <a:t>one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output of XOR is the </a:t>
            </a:r>
            <a:r>
              <a:rPr lang="en-US" i="1"/>
              <a:t>modulo-</a:t>
            </a:r>
            <a:r>
              <a:rPr lang="en-US"/>
              <a:t>2 sum of its inputs.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539875" y="2525713"/>
          <a:ext cx="6259513" cy="1658937"/>
        </p:xfrm>
        <a:graphic>
          <a:graphicData uri="http://schemas.openxmlformats.org/presentationml/2006/ole">
            <p:oleObj spid="_x0000_s57348" name="Document" r:id="rId3" imgW="6258600" imgH="16592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439-D71F-4CEF-BAE7-89D2D85706ED}" type="slidenum">
              <a:rPr lang="en-US"/>
              <a:pPr/>
              <a:t>49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(18)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Exclusive-NOR </a:t>
            </a:r>
            <a:r>
              <a:rPr lang="en-US" b="1"/>
              <a:t>(</a:t>
            </a:r>
            <a:r>
              <a:rPr lang="en-US" b="1" i="1"/>
              <a:t>XNOR</a:t>
            </a:r>
            <a:r>
              <a:rPr lang="en-US" b="1"/>
              <a:t>)</a:t>
            </a:r>
          </a:p>
          <a:p>
            <a:pPr lvl="1"/>
            <a:r>
              <a:rPr lang="en-US" i="1"/>
              <a:t>f</a:t>
            </a:r>
            <a:r>
              <a:rPr lang="en-US" baseline="-25000"/>
              <a:t>XNOR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 	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    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				(2.32)</a:t>
            </a:r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pPr lvl="1"/>
            <a:endParaRPr lang="en-US"/>
          </a:p>
          <a:p>
            <a:pPr lvl="1"/>
            <a:r>
              <a:rPr lang="en-US"/>
              <a:t>(a) XNOR logic function</a:t>
            </a:r>
          </a:p>
          <a:p>
            <a:pPr lvl="1"/>
            <a:r>
              <a:rPr lang="en-US"/>
              <a:t>(b) Electronic XNOR gate</a:t>
            </a:r>
          </a:p>
          <a:p>
            <a:pPr lvl="1"/>
            <a:r>
              <a:rPr lang="en-US"/>
              <a:t>(c) Standard symbol</a:t>
            </a:r>
          </a:p>
          <a:p>
            <a:pPr lvl="1"/>
            <a:r>
              <a:rPr lang="en-US"/>
              <a:t>(d) IEEE block symbol</a:t>
            </a:r>
            <a:endParaRPr lang="en-US" b="1" i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 </a:t>
            </a: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752600" y="2438400"/>
          <a:ext cx="4343400" cy="1828800"/>
        </p:xfrm>
        <a:graphic>
          <a:graphicData uri="http://schemas.openxmlformats.org/presentationml/2006/ole">
            <p:oleObj spid="_x0000_s58375" name="VISIO" r:id="rId3" imgW="3122640" imgH="1071360" progId="Visio.Drawing.4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819400" y="1905000"/>
          <a:ext cx="698500" cy="279400"/>
        </p:xfrm>
        <a:graphic>
          <a:graphicData uri="http://schemas.openxmlformats.org/presentationml/2006/ole">
            <p:oleObj spid="_x0000_s58376" name="Equation" r:id="rId4" imgW="698400" imgH="279360" progId="Equation.3">
              <p:embed/>
            </p:oleObj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3657600" y="1905000"/>
          <a:ext cx="228600" cy="228600"/>
        </p:xfrm>
        <a:graphic>
          <a:graphicData uri="http://schemas.openxmlformats.org/presentationml/2006/ole">
            <p:oleObj spid="_x0000_s58377" name="VISIO" r:id="rId5" imgW="99720" imgH="997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6264-7D74-4FA9-8F0F-F2010FF785C7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Fundamentals of Boolean Algebra (4)</a:t>
            </a:r>
            <a:endParaRPr lang="en-US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Theorem 6</a:t>
            </a:r>
            <a:endParaRPr lang="en-US"/>
          </a:p>
          <a:p>
            <a:pPr>
              <a:buFontTx/>
              <a:buNone/>
            </a:pPr>
            <a:r>
              <a:rPr lang="en-US"/>
              <a:t>	(a) </a:t>
            </a:r>
            <a:r>
              <a:rPr lang="en-US" i="1"/>
              <a:t>ab + ab</a:t>
            </a:r>
            <a:r>
              <a:rPr lang="en-US"/>
              <a:t>' = </a:t>
            </a:r>
            <a:r>
              <a:rPr lang="en-US" i="1"/>
              <a:t>a</a:t>
            </a:r>
            <a:r>
              <a:rPr lang="en-US"/>
              <a:t>			(b) (</a:t>
            </a:r>
            <a:r>
              <a:rPr lang="en-US" i="1"/>
              <a:t>a + b</a:t>
            </a:r>
            <a:r>
              <a:rPr lang="en-US"/>
              <a:t>)(</a:t>
            </a:r>
            <a:r>
              <a:rPr lang="en-US" i="1"/>
              <a:t>a + b</a:t>
            </a:r>
            <a:r>
              <a:rPr lang="en-US"/>
              <a:t>') = </a:t>
            </a:r>
            <a:r>
              <a:rPr lang="en-US" i="1"/>
              <a:t>a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 i="1"/>
              <a:t>Examples</a:t>
            </a:r>
            <a:r>
              <a:rPr lang="en-US"/>
              <a:t>:</a:t>
            </a:r>
          </a:p>
          <a:p>
            <a:pPr lvl="1"/>
            <a:r>
              <a:rPr lang="en-US" i="1"/>
              <a:t>ABC + AB</a:t>
            </a:r>
            <a:r>
              <a:rPr lang="en-US"/>
              <a:t>'</a:t>
            </a:r>
            <a:r>
              <a:rPr lang="en-US" i="1"/>
              <a:t>C = AC</a:t>
            </a:r>
            <a:r>
              <a:rPr lang="en-US"/>
              <a:t>		[T6(a)]</a:t>
            </a:r>
          </a:p>
          <a:p>
            <a:pPr lvl="1"/>
            <a:r>
              <a:rPr lang="en-US"/>
              <a:t>(</a:t>
            </a:r>
            <a:r>
              <a:rPr lang="en-US" i="1"/>
              <a:t>W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 + </a:t>
            </a:r>
            <a:r>
              <a:rPr lang="en-US" i="1"/>
              <a:t>Y</a:t>
            </a:r>
            <a:r>
              <a:rPr lang="en-US"/>
              <a:t>' + </a:t>
            </a:r>
            <a:r>
              <a:rPr lang="en-US" i="1"/>
              <a:t>Z</a:t>
            </a:r>
            <a:r>
              <a:rPr lang="en-US"/>
              <a:t>')(</a:t>
            </a:r>
            <a:r>
              <a:rPr lang="en-US" i="1"/>
              <a:t>W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 + </a:t>
            </a:r>
            <a:r>
              <a:rPr lang="en-US" i="1"/>
              <a:t>Y</a:t>
            </a:r>
            <a:r>
              <a:rPr lang="en-US"/>
              <a:t>' + </a:t>
            </a:r>
            <a:r>
              <a:rPr lang="en-US" i="1"/>
              <a:t>Z</a:t>
            </a:r>
            <a:r>
              <a:rPr lang="en-US"/>
              <a:t>)(</a:t>
            </a:r>
            <a:r>
              <a:rPr lang="en-US" i="1"/>
              <a:t>W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 + </a:t>
            </a:r>
            <a:r>
              <a:rPr lang="en-US" i="1"/>
              <a:t>Y</a:t>
            </a:r>
            <a:r>
              <a:rPr lang="en-US"/>
              <a:t> + </a:t>
            </a:r>
            <a:r>
              <a:rPr lang="en-US" i="1"/>
              <a:t>Z</a:t>
            </a:r>
            <a:r>
              <a:rPr lang="en-US"/>
              <a:t>')(</a:t>
            </a:r>
            <a:r>
              <a:rPr lang="en-US" i="1"/>
              <a:t>W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 + </a:t>
            </a:r>
            <a:r>
              <a:rPr lang="en-US" i="1"/>
              <a:t>Y</a:t>
            </a:r>
            <a:r>
              <a:rPr lang="en-US"/>
              <a:t> + </a:t>
            </a:r>
            <a:r>
              <a:rPr lang="en-US" i="1"/>
              <a:t>Z</a:t>
            </a:r>
            <a:r>
              <a:rPr lang="en-US"/>
              <a:t>)</a:t>
            </a:r>
          </a:p>
          <a:p>
            <a:pPr lvl="1">
              <a:buFontTx/>
              <a:buNone/>
            </a:pPr>
            <a:r>
              <a:rPr lang="en-US"/>
              <a:t>	= (</a:t>
            </a:r>
            <a:r>
              <a:rPr lang="en-US" i="1"/>
              <a:t>W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 + </a:t>
            </a:r>
            <a:r>
              <a:rPr lang="en-US" i="1"/>
              <a:t>Y</a:t>
            </a:r>
            <a:r>
              <a:rPr lang="en-US"/>
              <a:t>')(</a:t>
            </a:r>
            <a:r>
              <a:rPr lang="en-US" i="1"/>
              <a:t>W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 + </a:t>
            </a:r>
            <a:r>
              <a:rPr lang="en-US" i="1"/>
              <a:t>Y</a:t>
            </a:r>
            <a:r>
              <a:rPr lang="en-US"/>
              <a:t> + </a:t>
            </a:r>
            <a:r>
              <a:rPr lang="en-US" i="1"/>
              <a:t>Z</a:t>
            </a:r>
            <a:r>
              <a:rPr lang="en-US"/>
              <a:t>')(</a:t>
            </a:r>
            <a:r>
              <a:rPr lang="en-US" i="1"/>
              <a:t>W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 + </a:t>
            </a:r>
            <a:r>
              <a:rPr lang="en-US" i="1"/>
              <a:t>Y</a:t>
            </a:r>
            <a:r>
              <a:rPr lang="en-US"/>
              <a:t> + </a:t>
            </a:r>
            <a:r>
              <a:rPr lang="en-US" i="1"/>
              <a:t>Z</a:t>
            </a:r>
            <a:r>
              <a:rPr lang="en-US"/>
              <a:t>)		[T6(b)]</a:t>
            </a:r>
          </a:p>
          <a:p>
            <a:pPr lvl="1">
              <a:buFontTx/>
              <a:buNone/>
            </a:pPr>
            <a:r>
              <a:rPr lang="en-US"/>
              <a:t>	= (</a:t>
            </a:r>
            <a:r>
              <a:rPr lang="en-US" i="1"/>
              <a:t>W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 + </a:t>
            </a:r>
            <a:r>
              <a:rPr lang="en-US" i="1"/>
              <a:t>Y</a:t>
            </a:r>
            <a:r>
              <a:rPr lang="en-US"/>
              <a:t>')(</a:t>
            </a:r>
            <a:r>
              <a:rPr lang="en-US" i="1"/>
              <a:t>W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 + </a:t>
            </a:r>
            <a:r>
              <a:rPr lang="en-US" i="1"/>
              <a:t>Y</a:t>
            </a:r>
            <a:r>
              <a:rPr lang="en-US"/>
              <a:t>)				[T6(b)]</a:t>
            </a:r>
          </a:p>
          <a:p>
            <a:pPr lvl="1">
              <a:buFontTx/>
              <a:buNone/>
            </a:pPr>
            <a:r>
              <a:rPr lang="en-US"/>
              <a:t>	= (</a:t>
            </a:r>
            <a:r>
              <a:rPr lang="en-US" i="1"/>
              <a:t>W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')						[T6(b)]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0D4-45F1-4161-A9FA-0CAD4740F7E4}" type="slidenum">
              <a:rPr lang="en-US"/>
              <a:pPr/>
              <a:t>50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Functional Components (19)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SOP and POS of XNOR</a:t>
            </a:r>
          </a:p>
          <a:p>
            <a:pPr lvl="1">
              <a:buFontTx/>
              <a:buNone/>
            </a:pP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     </a:t>
            </a:r>
            <a:r>
              <a:rPr lang="en-US" i="1">
                <a:sym typeface="Symbol" pitchFamily="18" charset="2"/>
              </a:rPr>
              <a:t>b</a:t>
            </a:r>
          </a:p>
          <a:p>
            <a:pPr lvl="1">
              <a:buFontTx/>
              <a:buNone/>
            </a:pPr>
            <a:r>
              <a:rPr lang="en-US" i="1">
                <a:sym typeface="Symbol" pitchFamily="18" charset="2"/>
              </a:rPr>
              <a:t>							</a:t>
            </a:r>
            <a:r>
              <a:rPr lang="en-US">
                <a:sym typeface="Symbol" pitchFamily="18" charset="2"/>
              </a:rPr>
              <a:t>[P2]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							[T8(a)]</a:t>
            </a:r>
          </a:p>
          <a:p>
            <a:pPr lvl="1">
              <a:buFontTx/>
              <a:buNone/>
            </a:pPr>
            <a:endParaRPr lang="en-US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							[T8(b)]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							[P5(b)]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							[P6(b), P2(a)]</a:t>
            </a:r>
          </a:p>
          <a:p>
            <a:pPr lvl="1">
              <a:buFontTx/>
              <a:buNone/>
            </a:pP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         = 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     </a:t>
            </a:r>
            <a:r>
              <a:rPr lang="en-US" i="1">
                <a:sym typeface="Symbol" pitchFamily="18" charset="2"/>
              </a:rPr>
              <a:t>b</a:t>
            </a:r>
            <a:endParaRPr lang="en-US">
              <a:sym typeface="Symbol" pitchFamily="18" charset="2"/>
            </a:endParaRPr>
          </a:p>
          <a:p>
            <a:pPr lvl="1">
              <a:buFontTx/>
              <a:buNone/>
            </a:pPr>
            <a:endParaRPr lang="en-US">
              <a:sym typeface="Symbol" pitchFamily="18" charset="2"/>
            </a:endParaRPr>
          </a:p>
          <a:p>
            <a:endParaRPr lang="en-US" i="1">
              <a:sym typeface="Symbol" pitchFamily="18" charset="2"/>
            </a:endParaRP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057400" y="4572000"/>
          <a:ext cx="228600" cy="228600"/>
        </p:xfrm>
        <a:graphic>
          <a:graphicData uri="http://schemas.openxmlformats.org/presentationml/2006/ole">
            <p:oleObj spid="_x0000_s61444" name="VISIO" r:id="rId3" imgW="99720" imgH="99720" progId="Visio.Drawing.4">
              <p:embed/>
            </p:oleObj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981200" y="1905000"/>
          <a:ext cx="1854200" cy="2120900"/>
        </p:xfrm>
        <a:graphic>
          <a:graphicData uri="http://schemas.openxmlformats.org/presentationml/2006/ole">
            <p:oleObj spid="_x0000_s61445" name="Equation" r:id="rId4" imgW="1854000" imgH="2120760" progId="Equation.3">
              <p:embed/>
            </p:oleObj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066800" y="4572000"/>
          <a:ext cx="558800" cy="252413"/>
        </p:xfrm>
        <a:graphic>
          <a:graphicData uri="http://schemas.openxmlformats.org/presentationml/2006/ole">
            <p:oleObj spid="_x0000_s61446" name="Equation" r:id="rId5" imgW="558720" imgH="253800" progId="Equation.3">
              <p:embed/>
            </p:oleObj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1371600" y="1905000"/>
          <a:ext cx="228600" cy="228600"/>
        </p:xfrm>
        <a:graphic>
          <a:graphicData uri="http://schemas.openxmlformats.org/presentationml/2006/ole">
            <p:oleObj spid="_x0000_s61447" name="VISIO" r:id="rId6" imgW="99720" imgH="997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AE44-CAB6-4F8A-B4FE-02A31DCF617F}" type="slidenum">
              <a:rPr lang="en-US"/>
              <a:pPr/>
              <a:t>51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(1)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Digital Circuit </a:t>
            </a:r>
            <a:r>
              <a:rPr lang="en-US" b="1" i="1"/>
              <a:t>Design</a:t>
            </a:r>
            <a:r>
              <a:rPr lang="en-US"/>
              <a:t>:</a:t>
            </a:r>
          </a:p>
          <a:p>
            <a:pPr lvl="1"/>
            <a:r>
              <a:rPr lang="en-US"/>
              <a:t>Word description of a function</a:t>
            </a:r>
          </a:p>
          <a:p>
            <a:pPr lvl="2">
              <a:buFontTx/>
              <a:buNone/>
            </a:pPr>
            <a:r>
              <a:rPr lang="en-US">
                <a:sym typeface="Symbol" pitchFamily="18" charset="2"/>
              </a:rPr>
              <a:t> a set of switching equations</a:t>
            </a:r>
          </a:p>
          <a:p>
            <a:pPr lvl="2">
              <a:buFontTx/>
              <a:buNone/>
            </a:pPr>
            <a:r>
              <a:rPr lang="en-US">
                <a:sym typeface="Symbol" pitchFamily="18" charset="2"/>
              </a:rPr>
              <a:t> hardware realization (gates, programmable logic devices, etc.)</a:t>
            </a:r>
          </a:p>
          <a:p>
            <a:pPr lvl="2">
              <a:buFontTx/>
              <a:buNone/>
            </a:pP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Digital Circuit </a:t>
            </a:r>
            <a:r>
              <a:rPr lang="en-US" b="1" i="1">
                <a:sym typeface="Symbol" pitchFamily="18" charset="2"/>
              </a:rPr>
              <a:t>Analysis</a:t>
            </a:r>
            <a:r>
              <a:rPr lang="en-US">
                <a:sym typeface="Symbol" pitchFamily="18" charset="2"/>
              </a:rPr>
              <a:t>:</a:t>
            </a:r>
          </a:p>
          <a:p>
            <a:pPr lvl="1"/>
            <a:r>
              <a:rPr lang="en-US">
                <a:sym typeface="Symbol" pitchFamily="18" charset="2"/>
              </a:rPr>
              <a:t>Hardware realization</a:t>
            </a:r>
          </a:p>
          <a:p>
            <a:pPr lvl="2">
              <a:buFontTx/>
              <a:buNone/>
            </a:pPr>
            <a:r>
              <a:rPr lang="en-US">
                <a:sym typeface="Symbol" pitchFamily="18" charset="2"/>
              </a:rPr>
              <a:t> switching expressions, truth tables, timing diagrams, etc.</a:t>
            </a:r>
          </a:p>
          <a:p>
            <a:pPr lvl="2">
              <a:buFontTx/>
              <a:buNone/>
            </a:pP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Analysis is used </a:t>
            </a:r>
          </a:p>
          <a:p>
            <a:pPr lvl="1"/>
            <a:r>
              <a:rPr lang="en-US">
                <a:sym typeface="Symbol" pitchFamily="18" charset="2"/>
              </a:rPr>
              <a:t>To determine the behavior of the circuit</a:t>
            </a:r>
          </a:p>
          <a:p>
            <a:pPr lvl="1"/>
            <a:r>
              <a:rPr lang="en-US">
                <a:sym typeface="Symbol" pitchFamily="18" charset="2"/>
              </a:rPr>
              <a:t>To verify the correctness of the circuit</a:t>
            </a:r>
          </a:p>
          <a:p>
            <a:pPr lvl="1"/>
            <a:r>
              <a:rPr lang="en-US">
                <a:sym typeface="Symbol" pitchFamily="18" charset="2"/>
              </a:rPr>
              <a:t>To assist in converting the circuit to a different form.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6885-AB0E-4C82-99C7-D99917B19C76}" type="slidenum">
              <a:rPr lang="en-US"/>
              <a:pPr/>
              <a:t>52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Algebraic Method</a:t>
            </a:r>
            <a:r>
              <a:rPr lang="en-US"/>
              <a:t>: Use switching algebra to derive a desired form.</a:t>
            </a:r>
          </a:p>
          <a:p>
            <a:endParaRPr lang="en-US" b="1" i="1"/>
          </a:p>
          <a:p>
            <a:r>
              <a:rPr lang="en-US" b="1" i="1"/>
              <a:t>Example</a:t>
            </a:r>
            <a:r>
              <a:rPr lang="en-US"/>
              <a:t> </a:t>
            </a:r>
            <a:r>
              <a:rPr lang="en-US" b="1" i="1"/>
              <a:t>2.33</a:t>
            </a:r>
            <a:r>
              <a:rPr lang="en-US"/>
              <a:t>: Find a simplified switching expressions and logic network for the following logic circuit (Fig. 2.21a).</a:t>
            </a:r>
          </a:p>
          <a:p>
            <a:endParaRPr lang="en-US"/>
          </a:p>
          <a:p>
            <a:endParaRPr lang="en-US" b="1" i="1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286000" y="3581400"/>
          <a:ext cx="4648200" cy="2463800"/>
        </p:xfrm>
        <a:graphic>
          <a:graphicData uri="http://schemas.openxmlformats.org/presentationml/2006/ole">
            <p:oleObj spid="_x0000_s63492" name="VISIO" r:id="rId3" imgW="2766600" imgH="146664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2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818-703B-4A8C-9FCC-62A1EBC8C86B}" type="slidenum">
              <a:rPr lang="en-US"/>
              <a:pPr/>
              <a:t>53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(3)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Write switching expression for each gate output:</a:t>
            </a:r>
          </a:p>
          <a:p>
            <a:pPr lvl="1"/>
            <a:r>
              <a:rPr lang="en-US"/>
              <a:t>             </a:t>
            </a:r>
          </a:p>
          <a:p>
            <a:r>
              <a:rPr lang="en-US"/>
              <a:t>The output is:</a:t>
            </a:r>
          </a:p>
          <a:p>
            <a:r>
              <a:rPr lang="en-US"/>
              <a:t>Simplify the output function using switching algebra:</a:t>
            </a:r>
          </a:p>
          <a:p>
            <a:pPr>
              <a:buFontTx/>
              <a:buNone/>
            </a:pPr>
            <a:r>
              <a:rPr lang="en-US"/>
              <a:t>	    	</a:t>
            </a:r>
          </a:p>
          <a:p>
            <a:pPr>
              <a:buFontTx/>
              <a:buNone/>
            </a:pPr>
            <a:r>
              <a:rPr lang="en-US"/>
              <a:t>         						[Eq. 2.24]</a:t>
            </a:r>
          </a:p>
          <a:p>
            <a:pPr>
              <a:buFontTx/>
              <a:buNone/>
            </a:pPr>
            <a:r>
              <a:rPr lang="en-US"/>
              <a:t>							[T8]</a:t>
            </a:r>
          </a:p>
          <a:p>
            <a:pPr>
              <a:buFontTx/>
              <a:buNone/>
            </a:pPr>
            <a:r>
              <a:rPr lang="en-US"/>
              <a:t>							[T5(b)]</a:t>
            </a:r>
          </a:p>
          <a:p>
            <a:pPr>
              <a:buFontTx/>
              <a:buNone/>
            </a:pPr>
            <a:r>
              <a:rPr lang="en-US"/>
              <a:t>							[T4(a)]</a:t>
            </a:r>
          </a:p>
          <a:p>
            <a:pPr>
              <a:buFontTx/>
              <a:buNone/>
            </a:pPr>
            <a:r>
              <a:rPr lang="en-US"/>
              <a:t>                      = </a:t>
            </a:r>
            <a:r>
              <a:rPr lang="en-US" i="1"/>
              <a:t>b     c				</a:t>
            </a:r>
            <a:r>
              <a:rPr lang="en-US"/>
              <a:t>[Eq. 2.32]</a:t>
            </a:r>
            <a:endParaRPr lang="en-US" i="1"/>
          </a:p>
          <a:p>
            <a:pPr>
              <a:buFontTx/>
              <a:buNone/>
            </a:pPr>
            <a:r>
              <a:rPr lang="en-US"/>
              <a:t> 	Therefore, </a:t>
            </a: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 = (</a:t>
            </a:r>
            <a:r>
              <a:rPr lang="en-US" i="1"/>
              <a:t>b</a:t>
            </a:r>
            <a:r>
              <a:rPr lang="en-US"/>
              <a:t>     </a:t>
            </a:r>
            <a:r>
              <a:rPr lang="en-US" i="1"/>
              <a:t>c</a:t>
            </a:r>
            <a:r>
              <a:rPr lang="en-US"/>
              <a:t>)' = </a:t>
            </a:r>
          </a:p>
          <a:p>
            <a:pPr>
              <a:buFontTx/>
              <a:buNone/>
            </a:pPr>
            <a:r>
              <a:rPr lang="en-US"/>
              <a:t>                                    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447800" y="1873250"/>
          <a:ext cx="749300" cy="330200"/>
        </p:xfrm>
        <a:graphic>
          <a:graphicData uri="http://schemas.openxmlformats.org/presentationml/2006/ole">
            <p:oleObj spid="_x0000_s64516" name="Equation" r:id="rId3" imgW="749160" imgH="330120" progId="Equation.3">
              <p:embed/>
            </p:oleObj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2286000" y="1905000"/>
          <a:ext cx="990600" cy="330200"/>
        </p:xfrm>
        <a:graphic>
          <a:graphicData uri="http://schemas.openxmlformats.org/presentationml/2006/ole">
            <p:oleObj spid="_x0000_s64517" name="Equation" r:id="rId4" imgW="990360" imgH="330120" progId="Equation.3">
              <p:embed/>
            </p:oleObj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3473450" y="1879600"/>
          <a:ext cx="1028700" cy="290513"/>
        </p:xfrm>
        <a:graphic>
          <a:graphicData uri="http://schemas.openxmlformats.org/presentationml/2006/ole">
            <p:oleObj spid="_x0000_s64518" name="Equation" r:id="rId5" imgW="1028520" imgH="291960" progId="Equation.3">
              <p:embed/>
            </p:oleObj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4648200" y="1828800"/>
          <a:ext cx="2235200" cy="330200"/>
        </p:xfrm>
        <a:graphic>
          <a:graphicData uri="http://schemas.openxmlformats.org/presentationml/2006/ole">
            <p:oleObj spid="_x0000_s64519" name="Equation" r:id="rId6" imgW="2234880" imgH="33012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2514600" y="2209800"/>
          <a:ext cx="3822700" cy="354013"/>
        </p:xfrm>
        <a:graphic>
          <a:graphicData uri="http://schemas.openxmlformats.org/presentationml/2006/ole">
            <p:oleObj spid="_x0000_s64520" name="Equation" r:id="rId7" imgW="3822480" imgH="355320" progId="Equation.3">
              <p:embed/>
            </p:oleObj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1066800" y="2819400"/>
          <a:ext cx="850900" cy="290513"/>
        </p:xfrm>
        <a:graphic>
          <a:graphicData uri="http://schemas.openxmlformats.org/presentationml/2006/ole">
            <p:oleObj spid="_x0000_s64521" name="Equation" r:id="rId8" imgW="850680" imgH="291960" progId="Equation.3">
              <p:embed/>
            </p:oleObj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1981200" y="2819400"/>
          <a:ext cx="1905000" cy="315913"/>
        </p:xfrm>
        <a:graphic>
          <a:graphicData uri="http://schemas.openxmlformats.org/presentationml/2006/ole">
            <p:oleObj spid="_x0000_s64522" name="Equation" r:id="rId9" imgW="1904760" imgH="317160" progId="Equation.3">
              <p:embed/>
            </p:oleObj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1981200" y="3200400"/>
          <a:ext cx="1955800" cy="279400"/>
        </p:xfrm>
        <a:graphic>
          <a:graphicData uri="http://schemas.openxmlformats.org/presentationml/2006/ole">
            <p:oleObj spid="_x0000_s64523" name="Equation" r:id="rId10" imgW="1955520" imgH="279360" progId="Equation.3">
              <p:embed/>
            </p:oleObj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1981200" y="3581400"/>
          <a:ext cx="2032000" cy="290513"/>
        </p:xfrm>
        <a:graphic>
          <a:graphicData uri="http://schemas.openxmlformats.org/presentationml/2006/ole">
            <p:oleObj spid="_x0000_s64524" name="Equation" r:id="rId11" imgW="2031840" imgH="291960" progId="Equation.3">
              <p:embed/>
            </p:oleObj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1981200" y="3962400"/>
          <a:ext cx="1524000" cy="252413"/>
        </p:xfrm>
        <a:graphic>
          <a:graphicData uri="http://schemas.openxmlformats.org/presentationml/2006/ole">
            <p:oleObj spid="_x0000_s64525" name="Equation" r:id="rId12" imgW="1523880" imgH="253800" progId="Equation.3">
              <p:embed/>
            </p:oleObj>
          </a:graphicData>
        </a:graphic>
      </p:graphicFrame>
      <p:graphicFrame>
        <p:nvGraphicFramePr>
          <p:cNvPr id="64526" name="Object 14"/>
          <p:cNvGraphicFramePr>
            <a:graphicFrameLocks noChangeAspect="1"/>
          </p:cNvGraphicFramePr>
          <p:nvPr/>
        </p:nvGraphicFramePr>
        <p:xfrm>
          <a:off x="1981200" y="4267200"/>
          <a:ext cx="914400" cy="252413"/>
        </p:xfrm>
        <a:graphic>
          <a:graphicData uri="http://schemas.openxmlformats.org/presentationml/2006/ole">
            <p:oleObj spid="_x0000_s64526" name="Equation" r:id="rId13" imgW="914400" imgH="253800" progId="Equation.3">
              <p:embed/>
            </p:oleObj>
          </a:graphicData>
        </a:graphic>
      </p:graphicFrame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1143000" y="4495800"/>
          <a:ext cx="850900" cy="290513"/>
        </p:xfrm>
        <a:graphic>
          <a:graphicData uri="http://schemas.openxmlformats.org/presentationml/2006/ole">
            <p:oleObj spid="_x0000_s64528" name="Equation" r:id="rId14" imgW="850680" imgH="291960" progId="Equation.3">
              <p:embed/>
            </p:oleObj>
          </a:graphicData>
        </a:graphic>
      </p:graphicFrame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2362200" y="4572000"/>
          <a:ext cx="228600" cy="228600"/>
        </p:xfrm>
        <a:graphic>
          <a:graphicData uri="http://schemas.openxmlformats.org/presentationml/2006/ole">
            <p:oleObj spid="_x0000_s64529" name="VISIO" r:id="rId15" imgW="99720" imgH="99720" progId="Visio.Drawing.4">
              <p:embed/>
            </p:oleObj>
          </a:graphicData>
        </a:graphic>
      </p:graphicFrame>
      <p:graphicFrame>
        <p:nvGraphicFramePr>
          <p:cNvPr id="64530" name="Object 18"/>
          <p:cNvGraphicFramePr>
            <a:graphicFrameLocks noChangeAspect="1"/>
          </p:cNvGraphicFramePr>
          <p:nvPr/>
        </p:nvGraphicFramePr>
        <p:xfrm>
          <a:off x="3352800" y="4876800"/>
          <a:ext cx="228600" cy="228600"/>
        </p:xfrm>
        <a:graphic>
          <a:graphicData uri="http://schemas.openxmlformats.org/presentationml/2006/ole">
            <p:oleObj spid="_x0000_s64530" name="VISIO" r:id="rId16" imgW="99720" imgH="99720" progId="Visio.Drawing.4">
              <p:embed/>
            </p:oleObj>
          </a:graphicData>
        </a:graphic>
      </p:graphicFrame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4114800" y="4876800"/>
          <a:ext cx="520700" cy="228600"/>
        </p:xfrm>
        <a:graphic>
          <a:graphicData uri="http://schemas.openxmlformats.org/presentationml/2006/ole">
            <p:oleObj spid="_x0000_s64531" name="Equation" r:id="rId17" imgW="520560" imgH="228600" progId="Equation.3">
              <p:embed/>
            </p:oleObj>
          </a:graphicData>
        </a:graphic>
      </p:graphicFrame>
      <p:graphicFrame>
        <p:nvGraphicFramePr>
          <p:cNvPr id="64532" name="Object 20"/>
          <p:cNvGraphicFramePr>
            <a:graphicFrameLocks noChangeAspect="1"/>
          </p:cNvGraphicFramePr>
          <p:nvPr/>
        </p:nvGraphicFramePr>
        <p:xfrm>
          <a:off x="5257800" y="5105400"/>
          <a:ext cx="1981200" cy="698500"/>
        </p:xfrm>
        <a:graphic>
          <a:graphicData uri="http://schemas.openxmlformats.org/presentationml/2006/ole">
            <p:oleObj spid="_x0000_s64532" name="VISIO" r:id="rId18" imgW="1093680" imgH="38628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8CE-3914-4B81-AD3E-F94588173A93}" type="slidenum">
              <a:rPr lang="en-US"/>
              <a:pPr/>
              <a:t>54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(4)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Example</a:t>
            </a:r>
            <a:r>
              <a:rPr lang="en-US"/>
              <a:t> </a:t>
            </a:r>
            <a:r>
              <a:rPr lang="en-US" b="1" i="1"/>
              <a:t>2.34</a:t>
            </a:r>
            <a:r>
              <a:rPr lang="en-US"/>
              <a:t>: Find a simplified switching expressions and logic network for the following logic circuit (Fig. 2.22).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057400" y="2667000"/>
          <a:ext cx="6629400" cy="3030538"/>
        </p:xfrm>
        <a:graphic>
          <a:graphicData uri="http://schemas.openxmlformats.org/presentationml/2006/ole">
            <p:oleObj spid="_x0000_s65542" name="VISIO" r:id="rId3" imgW="4342320" imgH="19861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CDD8-7061-45A1-B7B4-3B115229D87F}" type="slidenum">
              <a:rPr lang="en-US"/>
              <a:pPr/>
              <a:t>55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(5)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Derive the output expression:</a:t>
            </a:r>
          </a:p>
          <a:p>
            <a:pPr lvl="1">
              <a:buFontTx/>
              <a:buNone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a,b,c</a:t>
            </a:r>
            <a:r>
              <a:rPr lang="en-US"/>
              <a:t>)</a:t>
            </a:r>
          </a:p>
          <a:p>
            <a:pPr lvl="1">
              <a:buFontTx/>
              <a:buNone/>
            </a:pPr>
            <a:r>
              <a:rPr lang="en-US"/>
              <a:t>	=</a:t>
            </a:r>
          </a:p>
          <a:p>
            <a:pPr lvl="1">
              <a:buFontTx/>
              <a:buNone/>
            </a:pPr>
            <a:r>
              <a:rPr lang="en-US"/>
              <a:t>	=							[T8(b)]</a:t>
            </a:r>
          </a:p>
          <a:p>
            <a:pPr lvl="1">
              <a:buFontTx/>
              <a:buNone/>
            </a:pPr>
            <a:r>
              <a:rPr lang="en-US"/>
              <a:t>	=							[T8(a)]</a:t>
            </a:r>
          </a:p>
          <a:p>
            <a:pPr lvl="1">
              <a:buFontTx/>
              <a:buNone/>
            </a:pPr>
            <a:r>
              <a:rPr lang="en-US"/>
              <a:t>	=							[Eq. 2.24]</a:t>
            </a:r>
          </a:p>
          <a:p>
            <a:pPr lvl="1">
              <a:buFontTx/>
              <a:buNone/>
            </a:pPr>
            <a:r>
              <a:rPr lang="en-US"/>
              <a:t>	=							[P5(b)]</a:t>
            </a:r>
          </a:p>
          <a:p>
            <a:pPr lvl="1">
              <a:buFontTx/>
              <a:buNone/>
            </a:pPr>
            <a:r>
              <a:rPr lang="en-US"/>
              <a:t>	=						          [P6(b), T4(a)]</a:t>
            </a:r>
          </a:p>
          <a:p>
            <a:pPr lvl="1">
              <a:buFontTx/>
              <a:buNone/>
            </a:pPr>
            <a:r>
              <a:rPr lang="en-US"/>
              <a:t>	=							[T4(a)]</a:t>
            </a:r>
          </a:p>
          <a:p>
            <a:pPr lvl="1">
              <a:buFontTx/>
              <a:buNone/>
            </a:pPr>
            <a:r>
              <a:rPr lang="en-US"/>
              <a:t>	=							[T9(a)]</a:t>
            </a:r>
          </a:p>
          <a:p>
            <a:pPr lvl="1">
              <a:buFontTx/>
              <a:buNone/>
            </a:pPr>
            <a:r>
              <a:rPr lang="en-US"/>
              <a:t>	=							[T7(a)]</a:t>
            </a:r>
          </a:p>
          <a:p>
            <a:pPr lvl="1">
              <a:buFontTx/>
              <a:buNone/>
            </a:pPr>
            <a:r>
              <a:rPr lang="en-US"/>
              <a:t>	=							[Eq. 2.24]</a:t>
            </a:r>
          </a:p>
          <a:p>
            <a:pPr lvl="1">
              <a:buFontTx/>
              <a:buNone/>
            </a:pPr>
            <a:r>
              <a:rPr lang="en-US"/>
              <a:t>	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0513"/>
        </p:xfrm>
        <a:graphic>
          <a:graphicData uri="http://schemas.openxmlformats.org/presentationml/2006/ole">
            <p:oleObj spid="_x0000_s90116" name="Equation" r:id="rId3" imgW="139680" imgH="291960" progId="Equation.3">
              <p:embed/>
            </p:oleObj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1828800" y="2209800"/>
          <a:ext cx="2590800" cy="331788"/>
        </p:xfrm>
        <a:graphic>
          <a:graphicData uri="http://schemas.openxmlformats.org/presentationml/2006/ole">
            <p:oleObj spid="_x0000_s90118" name="Equation" r:id="rId4" imgW="2768400" imgH="355320" progId="Equation.3">
              <p:embed/>
            </p:oleObj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1828800" y="2514600"/>
          <a:ext cx="2514600" cy="320675"/>
        </p:xfrm>
        <a:graphic>
          <a:graphicData uri="http://schemas.openxmlformats.org/presentationml/2006/ole">
            <p:oleObj spid="_x0000_s90119" name="Equation" r:id="rId5" imgW="2781000" imgH="355320" progId="Equation.3">
              <p:embed/>
            </p:oleObj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828800" y="2895600"/>
          <a:ext cx="2463800" cy="279400"/>
        </p:xfrm>
        <a:graphic>
          <a:graphicData uri="http://schemas.openxmlformats.org/presentationml/2006/ole">
            <p:oleObj spid="_x0000_s90120" name="Equation" r:id="rId6" imgW="2463480" imgH="279360" progId="Equation.3">
              <p:embed/>
            </p:oleObj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1828800" y="3200400"/>
          <a:ext cx="2870200" cy="279400"/>
        </p:xfrm>
        <a:graphic>
          <a:graphicData uri="http://schemas.openxmlformats.org/presentationml/2006/ole">
            <p:oleObj spid="_x0000_s90121" name="Equation" r:id="rId7" imgW="2869920" imgH="279360" progId="Equation.3">
              <p:embed/>
            </p:oleObj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1828800" y="3581400"/>
          <a:ext cx="4013200" cy="239713"/>
        </p:xfrm>
        <a:graphic>
          <a:graphicData uri="http://schemas.openxmlformats.org/presentationml/2006/ole">
            <p:oleObj spid="_x0000_s90122" name="Equation" r:id="rId8" imgW="4012920" imgH="241200" progId="Equation.3">
              <p:embed/>
            </p:oleObj>
          </a:graphicData>
        </a:graphic>
      </p:graphicFrame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828800" y="3886200"/>
          <a:ext cx="2108200" cy="239713"/>
        </p:xfrm>
        <a:graphic>
          <a:graphicData uri="http://schemas.openxmlformats.org/presentationml/2006/ole">
            <p:oleObj spid="_x0000_s90123" name="Equation" r:id="rId9" imgW="2108160" imgH="241200" progId="Equation.3">
              <p:embed/>
            </p:oleObj>
          </a:graphicData>
        </a:graphic>
      </p:graphicFrame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1828800" y="4191000"/>
          <a:ext cx="1600200" cy="239713"/>
        </p:xfrm>
        <a:graphic>
          <a:graphicData uri="http://schemas.openxmlformats.org/presentationml/2006/ole">
            <p:oleObj spid="_x0000_s90124" name="Equation" r:id="rId10" imgW="1600200" imgH="241200" progId="Equation.3">
              <p:embed/>
            </p:oleObj>
          </a:graphicData>
        </a:graphic>
      </p:graphicFrame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1828800" y="4495800"/>
          <a:ext cx="1193800" cy="239713"/>
        </p:xfrm>
        <a:graphic>
          <a:graphicData uri="http://schemas.openxmlformats.org/presentationml/2006/ole">
            <p:oleObj spid="_x0000_s90125" name="Equation" r:id="rId11" imgW="1193760" imgH="241200" progId="Equation.3">
              <p:embed/>
            </p:oleObj>
          </a:graphicData>
        </a:graphic>
      </p:graphicFrame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1828800" y="4876800"/>
          <a:ext cx="1079500" cy="239713"/>
        </p:xfrm>
        <a:graphic>
          <a:graphicData uri="http://schemas.openxmlformats.org/presentationml/2006/ole">
            <p:oleObj spid="_x0000_s90126" name="Equation" r:id="rId12" imgW="1079280" imgH="241200" progId="Equation.3">
              <p:embed/>
            </p:oleObj>
          </a:graphicData>
        </a:graphic>
      </p:graphicFrame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1828800" y="5257800"/>
          <a:ext cx="876300" cy="214313"/>
        </p:xfrm>
        <a:graphic>
          <a:graphicData uri="http://schemas.openxmlformats.org/presentationml/2006/ole">
            <p:oleObj spid="_x0000_s90127" name="Equation" r:id="rId13" imgW="876240" imgH="215640" progId="Equation.3">
              <p:embed/>
            </p:oleObj>
          </a:graphicData>
        </a:graphic>
      </p:graphicFrame>
      <p:graphicFrame>
        <p:nvGraphicFramePr>
          <p:cNvPr id="90128" name="Object 16"/>
          <p:cNvGraphicFramePr>
            <a:graphicFrameLocks noChangeAspect="1"/>
          </p:cNvGraphicFramePr>
          <p:nvPr/>
        </p:nvGraphicFramePr>
        <p:xfrm>
          <a:off x="4038600" y="4724400"/>
          <a:ext cx="2286000" cy="1338263"/>
        </p:xfrm>
        <a:graphic>
          <a:graphicData uri="http://schemas.openxmlformats.org/presentationml/2006/ole">
            <p:oleObj spid="_x0000_s90128" name="VISIO" r:id="rId14" imgW="1734840" imgH="101628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B833-9F0D-42FD-8160-65D70E6A322B}" type="slidenum">
              <a:rPr lang="en-US"/>
              <a:pPr/>
              <a:t>56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(6)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Truth Table Method</a:t>
            </a:r>
            <a:r>
              <a:rPr lang="en-US"/>
              <a:t>: Derive the truth table one gate at a time.</a:t>
            </a:r>
          </a:p>
          <a:p>
            <a:endParaRPr lang="en-US"/>
          </a:p>
          <a:p>
            <a:r>
              <a:rPr lang="en-US"/>
              <a:t>The truth table for Example 2.34: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371600" y="3200400"/>
          <a:ext cx="6172200" cy="2794000"/>
        </p:xfrm>
        <a:graphic>
          <a:graphicData uri="http://schemas.openxmlformats.org/presentationml/2006/ole">
            <p:oleObj spid="_x0000_s91142" name="Document" r:id="rId3" imgW="6176160" imgH="2793600" progId="Word.Document.8">
              <p:embed/>
            </p:oleObj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3505200" y="3200400"/>
          <a:ext cx="304800" cy="230188"/>
        </p:xfrm>
        <a:graphic>
          <a:graphicData uri="http://schemas.openxmlformats.org/presentationml/2006/ole">
            <p:oleObj spid="_x0000_s91143" name="Equation" r:id="rId4" imgW="253800" imgH="190440" progId="Equation.3">
              <p:embed/>
            </p:oleObj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5029200" y="3200400"/>
          <a:ext cx="533400" cy="242888"/>
        </p:xfrm>
        <a:graphic>
          <a:graphicData uri="http://schemas.openxmlformats.org/presentationml/2006/ole">
            <p:oleObj spid="_x0000_s91144" name="Equation" r:id="rId5" imgW="46980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698-86B5-4AAC-A512-363584DA39B4}" type="slidenum">
              <a:rPr lang="en-US"/>
              <a:pPr/>
              <a:t>57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(7)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Analysis of Timing Diagrams</a:t>
            </a:r>
          </a:p>
          <a:p>
            <a:pPr lvl="1"/>
            <a:r>
              <a:rPr lang="en-US" i="1"/>
              <a:t>Timing diagram</a:t>
            </a:r>
            <a:r>
              <a:rPr lang="en-US" b="1" i="1"/>
              <a:t> </a:t>
            </a:r>
            <a:r>
              <a:rPr lang="en-US"/>
              <a:t>is a graphical representation of input and output signal relationships over the time dimension.</a:t>
            </a:r>
          </a:p>
          <a:p>
            <a:pPr lvl="1"/>
            <a:r>
              <a:rPr lang="en-US"/>
              <a:t>Timing diagrams may show intermediate signals and propagation delays.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7B91-6AC3-41DB-9233-79C5D0F4A4B9}" type="slidenum">
              <a:rPr lang="en-US"/>
              <a:pPr/>
              <a:t>58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(8)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Example 2.35</a:t>
            </a:r>
            <a:r>
              <a:rPr lang="en-US"/>
              <a:t>: Derivation of truth table from a timing diagram</a:t>
            </a: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609600" y="2133600"/>
          <a:ext cx="6897688" cy="4238625"/>
        </p:xfrm>
        <a:graphic>
          <a:graphicData uri="http://schemas.openxmlformats.org/presentationml/2006/ole">
            <p:oleObj spid="_x0000_s93189" name="VISIO" r:id="rId3" imgW="7850160" imgH="482436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AB0-1F1A-47C9-B1E4-C7F5786933FD}" type="slidenum">
              <a:rPr lang="en-US"/>
              <a:pPr/>
              <a:t>59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(9)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Propagation Delay</a:t>
            </a:r>
            <a:endParaRPr lang="en-US"/>
          </a:p>
          <a:p>
            <a:pPr lvl="1"/>
            <a:r>
              <a:rPr lang="en-US"/>
              <a:t>Physical characteristics of a logic circuit to be considered:</a:t>
            </a:r>
          </a:p>
          <a:p>
            <a:pPr lvl="2"/>
            <a:r>
              <a:rPr lang="en-US"/>
              <a:t>Propagation delays</a:t>
            </a:r>
          </a:p>
          <a:p>
            <a:pPr lvl="2"/>
            <a:r>
              <a:rPr lang="en-US"/>
              <a:t>Gate fan-in and fan-out restrictions</a:t>
            </a:r>
            <a:endParaRPr lang="en-US" b="1" i="1"/>
          </a:p>
          <a:p>
            <a:pPr lvl="2"/>
            <a:r>
              <a:rPr lang="en-US"/>
              <a:t>Power consumption</a:t>
            </a:r>
          </a:p>
          <a:p>
            <a:pPr lvl="2"/>
            <a:r>
              <a:rPr lang="en-US"/>
              <a:t>Size and weight</a:t>
            </a:r>
          </a:p>
          <a:p>
            <a:pPr lvl="2"/>
            <a:endParaRPr lang="en-US"/>
          </a:p>
          <a:p>
            <a:pPr lvl="1"/>
            <a:r>
              <a:rPr lang="en-US" i="1"/>
              <a:t>Propagation delay</a:t>
            </a:r>
            <a:r>
              <a:rPr lang="en-US"/>
              <a:t>: The delay between the time of an input change and the corresponding output change.</a:t>
            </a:r>
          </a:p>
          <a:p>
            <a:pPr lvl="1"/>
            <a:r>
              <a:rPr lang="en-US"/>
              <a:t>Typical two propagation delay parameters:</a:t>
            </a:r>
          </a:p>
          <a:p>
            <a:pPr lvl="2"/>
            <a:r>
              <a:rPr lang="en-US" i="1"/>
              <a:t>t</a:t>
            </a:r>
            <a:r>
              <a:rPr lang="en-US" baseline="-25000"/>
              <a:t>PLH</a:t>
            </a:r>
            <a:r>
              <a:rPr lang="en-US"/>
              <a:t> = propagation delay time, low-to-high-level output</a:t>
            </a:r>
          </a:p>
          <a:p>
            <a:pPr lvl="2"/>
            <a:r>
              <a:rPr lang="en-US" i="1"/>
              <a:t>t</a:t>
            </a:r>
            <a:r>
              <a:rPr lang="en-US" baseline="-25000"/>
              <a:t>PHL</a:t>
            </a:r>
            <a:r>
              <a:rPr lang="en-US"/>
              <a:t> = propagation delay time, high-to-low-level output</a:t>
            </a:r>
          </a:p>
          <a:p>
            <a:pPr lvl="1"/>
            <a:r>
              <a:rPr lang="en-US"/>
              <a:t>Approximation:</a:t>
            </a:r>
          </a:p>
          <a:p>
            <a:pPr lvl="2"/>
            <a:r>
              <a:rPr lang="en-US"/>
              <a:t> 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1905000" y="5715000"/>
          <a:ext cx="1511300" cy="508000"/>
        </p:xfrm>
        <a:graphic>
          <a:graphicData uri="http://schemas.openxmlformats.org/presentationml/2006/ole">
            <p:oleObj spid="_x0000_s94212" name="Equation" r:id="rId3" imgW="1511280" imgH="50796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D560-BBBB-4083-AC86-60D814987391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Fundamentals of Boolean Algebra (5)</a:t>
            </a:r>
            <a:endParaRPr lang="en-US" b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Theorem 7</a:t>
            </a:r>
            <a:endParaRPr lang="en-US"/>
          </a:p>
          <a:p>
            <a:pPr>
              <a:buFontTx/>
              <a:buNone/>
            </a:pPr>
            <a:r>
              <a:rPr lang="en-US"/>
              <a:t>	(a) </a:t>
            </a:r>
            <a:r>
              <a:rPr lang="en-US" i="1"/>
              <a:t>ab + ab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 = </a:t>
            </a:r>
            <a:r>
              <a:rPr lang="en-US" i="1"/>
              <a:t>ab + ac</a:t>
            </a:r>
            <a:r>
              <a:rPr lang="en-US"/>
              <a:t>		(b) (</a:t>
            </a:r>
            <a:r>
              <a:rPr lang="en-US" i="1"/>
              <a:t>a + b</a:t>
            </a:r>
            <a:r>
              <a:rPr lang="en-US"/>
              <a:t>)(</a:t>
            </a:r>
            <a:r>
              <a:rPr lang="en-US" i="1"/>
              <a:t>a + b</a:t>
            </a:r>
            <a:r>
              <a:rPr lang="en-US"/>
              <a:t>' + </a:t>
            </a:r>
            <a:r>
              <a:rPr lang="en-US" i="1"/>
              <a:t>c</a:t>
            </a:r>
            <a:r>
              <a:rPr lang="en-US"/>
              <a:t>) = (</a:t>
            </a:r>
            <a:r>
              <a:rPr lang="en-US" i="1"/>
              <a:t>a + b</a:t>
            </a:r>
            <a:r>
              <a:rPr lang="en-US"/>
              <a:t>)(</a:t>
            </a:r>
            <a:r>
              <a:rPr lang="en-US" i="1"/>
              <a:t>a + c</a:t>
            </a:r>
            <a:r>
              <a:rPr lang="en-US"/>
              <a:t>)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 i="1"/>
              <a:t>Examples</a:t>
            </a:r>
            <a:r>
              <a:rPr lang="en-US"/>
              <a:t>:</a:t>
            </a:r>
          </a:p>
          <a:p>
            <a:pPr lvl="1"/>
            <a:r>
              <a:rPr lang="en-US" i="1"/>
              <a:t>wy</a:t>
            </a:r>
            <a:r>
              <a:rPr lang="en-US"/>
              <a:t>'</a:t>
            </a:r>
            <a:r>
              <a:rPr lang="en-US" i="1"/>
              <a:t> + wx</a:t>
            </a:r>
            <a:r>
              <a:rPr lang="en-US"/>
              <a:t>'</a:t>
            </a:r>
            <a:r>
              <a:rPr lang="en-US" i="1"/>
              <a:t>y + wxyz + wxz</a:t>
            </a:r>
            <a:r>
              <a:rPr lang="en-US"/>
              <a:t>'</a:t>
            </a:r>
            <a:r>
              <a:rPr lang="en-US" i="1"/>
              <a:t> 	= wy</a:t>
            </a:r>
            <a:r>
              <a:rPr lang="en-US"/>
              <a:t>'</a:t>
            </a:r>
            <a:r>
              <a:rPr lang="en-US" i="1"/>
              <a:t> + wx</a:t>
            </a:r>
            <a:r>
              <a:rPr lang="en-US"/>
              <a:t>'</a:t>
            </a:r>
            <a:r>
              <a:rPr lang="en-US" i="1"/>
              <a:t>y + wxy + wxz</a:t>
            </a:r>
            <a:r>
              <a:rPr lang="en-US"/>
              <a:t>'	[T7(a)]</a:t>
            </a:r>
          </a:p>
          <a:p>
            <a:pPr lvl="1">
              <a:buFontTx/>
              <a:buNone/>
            </a:pPr>
            <a:r>
              <a:rPr lang="en-US" i="1"/>
              <a:t>					= wy</a:t>
            </a:r>
            <a:r>
              <a:rPr lang="en-US"/>
              <a:t>' + </a:t>
            </a:r>
            <a:r>
              <a:rPr lang="en-US" i="1"/>
              <a:t>wy</a:t>
            </a:r>
            <a:r>
              <a:rPr lang="en-US"/>
              <a:t> + </a:t>
            </a:r>
            <a:r>
              <a:rPr lang="en-US" i="1"/>
              <a:t>wxz</a:t>
            </a:r>
            <a:r>
              <a:rPr lang="en-US"/>
              <a:t>'</a:t>
            </a:r>
            <a:r>
              <a:rPr lang="en-US" i="1"/>
              <a:t>		</a:t>
            </a:r>
            <a:r>
              <a:rPr lang="en-US"/>
              <a:t>[T7(a)]</a:t>
            </a:r>
          </a:p>
          <a:p>
            <a:pPr lvl="1">
              <a:buFontTx/>
              <a:buNone/>
            </a:pPr>
            <a:r>
              <a:rPr lang="en-US"/>
              <a:t>					= </a:t>
            </a:r>
            <a:r>
              <a:rPr lang="en-US" i="1"/>
              <a:t>w + wxz</a:t>
            </a:r>
            <a:r>
              <a:rPr lang="en-US"/>
              <a:t>'		[T7(a)]</a:t>
            </a:r>
          </a:p>
          <a:p>
            <a:pPr lvl="1">
              <a:buFontTx/>
              <a:buNone/>
            </a:pPr>
            <a:r>
              <a:rPr lang="en-US"/>
              <a:t>					= w			[T7(a)]</a:t>
            </a:r>
          </a:p>
          <a:p>
            <a:pPr lvl="1"/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'</a:t>
            </a:r>
            <a:r>
              <a:rPr lang="en-US" i="1"/>
              <a:t>y</a:t>
            </a:r>
            <a:r>
              <a:rPr lang="en-US"/>
              <a:t>'</a:t>
            </a:r>
            <a:r>
              <a:rPr lang="en-US" i="1"/>
              <a:t> + z</a:t>
            </a:r>
            <a:r>
              <a:rPr lang="en-US"/>
              <a:t>)(</a:t>
            </a:r>
            <a:r>
              <a:rPr lang="en-US" i="1"/>
              <a:t>w + x</a:t>
            </a:r>
            <a:r>
              <a:rPr lang="en-US"/>
              <a:t>'</a:t>
            </a:r>
            <a:r>
              <a:rPr lang="en-US" i="1"/>
              <a:t>y</a:t>
            </a:r>
            <a:r>
              <a:rPr lang="en-US"/>
              <a:t>'</a:t>
            </a:r>
            <a:r>
              <a:rPr lang="en-US" i="1"/>
              <a:t> + z</a:t>
            </a:r>
            <a:r>
              <a:rPr lang="en-US"/>
              <a:t>') = (</a:t>
            </a:r>
            <a:r>
              <a:rPr lang="en-US" i="1"/>
              <a:t>x</a:t>
            </a:r>
            <a:r>
              <a:rPr lang="en-US"/>
              <a:t>'</a:t>
            </a:r>
            <a:r>
              <a:rPr lang="en-US" i="1"/>
              <a:t>y</a:t>
            </a:r>
            <a:r>
              <a:rPr lang="en-US"/>
              <a:t>'</a:t>
            </a:r>
            <a:r>
              <a:rPr lang="en-US" i="1"/>
              <a:t> + z</a:t>
            </a:r>
            <a:r>
              <a:rPr lang="en-US"/>
              <a:t>)(</a:t>
            </a:r>
            <a:r>
              <a:rPr lang="en-US" i="1"/>
              <a:t>w + x</a:t>
            </a:r>
            <a:r>
              <a:rPr lang="en-US"/>
              <a:t>'</a:t>
            </a:r>
            <a:r>
              <a:rPr lang="en-US" i="1"/>
              <a:t>y</a:t>
            </a:r>
            <a:r>
              <a:rPr lang="en-US"/>
              <a:t>')		[T7(b)]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CDDD-3251-409C-B6C3-49E2D62681A5}" type="slidenum">
              <a:rPr lang="en-US"/>
              <a:pPr/>
              <a:t>60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(10)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Propagation delay through a logic gate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1447800" y="2286000"/>
          <a:ext cx="5562600" cy="3076575"/>
        </p:xfrm>
        <a:graphic>
          <a:graphicData uri="http://schemas.openxmlformats.org/presentationml/2006/ole">
            <p:oleObj spid="_x0000_s95237" name="VISIO" r:id="rId3" imgW="4056840" imgH="224496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FBB-F1D5-4C09-9D34-653EA3CAF418}" type="slidenum">
              <a:rPr lang="en-US"/>
              <a:pPr/>
              <a:t>61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(11)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Power dissipation and propagation delays for several logic families (Table 2.7)</a:t>
            </a:r>
          </a:p>
          <a:p>
            <a:endParaRPr lang="en-US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838200" y="2362200"/>
          <a:ext cx="7912100" cy="3289300"/>
        </p:xfrm>
        <a:graphic>
          <a:graphicData uri="http://schemas.openxmlformats.org/presentationml/2006/ole">
            <p:oleObj spid="_x0000_s96260" name="Document" r:id="rId3" imgW="7910280" imgH="32889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19C-DDF1-4260-9E1B-876428343163}" type="slidenum">
              <a:rPr lang="en-US"/>
              <a:pPr/>
              <a:t>62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(12)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Propagation delays of primitive 74LS series gates (Table 2.8)</a:t>
            </a:r>
          </a:p>
          <a:p>
            <a:endParaRPr 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990600" y="2590800"/>
          <a:ext cx="7200900" cy="2273300"/>
        </p:xfrm>
        <a:graphic>
          <a:graphicData uri="http://schemas.openxmlformats.org/presentationml/2006/ole">
            <p:oleObj spid="_x0000_s97284" name="Document" r:id="rId3" imgW="7201440" imgH="22802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C9A0-2DF9-4859-AC2A-AB7564521515}" type="slidenum">
              <a:rPr lang="en-US"/>
              <a:pPr/>
              <a:t>63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Combinational Circuits (13)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Example 2.36</a:t>
            </a:r>
            <a:r>
              <a:rPr lang="en-US"/>
              <a:t>: Given a circuit diagram and the timing diagram, find the truth table and minimum switching expression.</a:t>
            </a:r>
            <a:endParaRPr lang="en-US" b="1" i="1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066800" y="3429000"/>
          <a:ext cx="3886200" cy="2690813"/>
        </p:xfrm>
        <a:graphic>
          <a:graphicData uri="http://schemas.openxmlformats.org/presentationml/2006/ole">
            <p:oleObj spid="_x0000_s98309" name="VISIO" r:id="rId3" imgW="4107240" imgH="2844000" progId="Visio.Drawing.4">
              <p:embed/>
            </p:oleObj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828800" y="2286000"/>
          <a:ext cx="2286000" cy="1122363"/>
        </p:xfrm>
        <a:graphic>
          <a:graphicData uri="http://schemas.openxmlformats.org/presentationml/2006/ole">
            <p:oleObj spid="_x0000_s98310" name="VISIO" r:id="rId4" imgW="2543400" imgH="1250280" progId="Visio.Drawing.4">
              <p:embed/>
            </p:oleObj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6172200" y="2438400"/>
          <a:ext cx="966788" cy="1404938"/>
        </p:xfrm>
        <a:graphic>
          <a:graphicData uri="http://schemas.openxmlformats.org/presentationml/2006/ole">
            <p:oleObj spid="_x0000_s98311" name="VISIO" r:id="rId5" imgW="967680" imgH="1405800" progId="Visio.Drawing.4">
              <p:embed/>
            </p:oleObj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62600" y="4572000"/>
          <a:ext cx="1181100" cy="558800"/>
        </p:xfrm>
        <a:graphic>
          <a:graphicData uri="http://schemas.openxmlformats.org/presentationml/2006/ole">
            <p:oleObj spid="_x0000_s98312" name="Equation" r:id="rId6" imgW="1180800" imgH="558720" progId="Equation.3">
              <p:embed/>
            </p:oleObj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5562600" y="4876800"/>
          <a:ext cx="2527300" cy="239713"/>
        </p:xfrm>
        <a:graphic>
          <a:graphicData uri="http://schemas.openxmlformats.org/presentationml/2006/ole">
            <p:oleObj spid="_x0000_s98313" name="Equation" r:id="rId7" imgW="2527200" imgH="241200" progId="Equation.3">
              <p:embed/>
            </p:oleObj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5257800" y="4267200"/>
          <a:ext cx="889000" cy="252413"/>
        </p:xfrm>
        <a:graphic>
          <a:graphicData uri="http://schemas.openxmlformats.org/presentationml/2006/ole">
            <p:oleObj spid="_x0000_s98314" name="Equation" r:id="rId8" imgW="888840" imgH="253800" progId="Equation.3">
              <p:embed/>
            </p:oleObj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5562600" y="5181600"/>
          <a:ext cx="1001713" cy="239713"/>
        </p:xfrm>
        <a:graphic>
          <a:graphicData uri="http://schemas.openxmlformats.org/presentationml/2006/ole">
            <p:oleObj spid="_x0000_s98315" name="Equation" r:id="rId9" imgW="10029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6DE4-D0BE-4CA2-87C8-0090C99ED8E3}" type="slidenum">
              <a:rPr lang="en-US"/>
              <a:pPr/>
              <a:t>64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(1)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AND-OR and NAND Networks</a:t>
            </a:r>
            <a:endParaRPr lang="en-US"/>
          </a:p>
          <a:p>
            <a:pPr lvl="1"/>
            <a:r>
              <a:rPr lang="en-US"/>
              <a:t>Switching expression must be in SOP form.</a:t>
            </a:r>
          </a:p>
          <a:p>
            <a:pPr lvl="1"/>
            <a:r>
              <a:rPr lang="en-US"/>
              <a:t>Example: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 							[T3]</a:t>
            </a:r>
          </a:p>
          <a:p>
            <a:pPr lvl="4">
              <a:buFontTx/>
              <a:buNone/>
            </a:pPr>
            <a:r>
              <a:rPr lang="en-US"/>
              <a:t>							[T8(a)]</a:t>
            </a:r>
          </a:p>
          <a:p>
            <a:pPr lvl="1"/>
            <a:endParaRPr lang="en-US"/>
          </a:p>
          <a:p>
            <a:pPr lvl="2">
              <a:buFontTx/>
              <a:buNone/>
            </a:pPr>
            <a:r>
              <a:rPr lang="en-US"/>
              <a:t>where                                    and</a:t>
            </a:r>
          </a:p>
          <a:p>
            <a:pPr lvl="2">
              <a:buFontTx/>
              <a:buNone/>
            </a:pPr>
            <a:r>
              <a:rPr lang="en-US"/>
              <a:t>   							</a:t>
            </a:r>
          </a:p>
          <a:p>
            <a:pPr lvl="1">
              <a:buFontTx/>
              <a:buNone/>
            </a:pPr>
            <a:r>
              <a:rPr lang="en-US"/>
              <a:t>								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2514600" y="2209800"/>
          <a:ext cx="2628900" cy="290513"/>
        </p:xfrm>
        <a:graphic>
          <a:graphicData uri="http://schemas.openxmlformats.org/presentationml/2006/ole">
            <p:oleObj spid="_x0000_s99332" name="Equation" r:id="rId3" imgW="2628720" imgH="291960" progId="Equation.3">
              <p:embed/>
            </p:oleObj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600200" y="4495800"/>
          <a:ext cx="2628900" cy="354013"/>
        </p:xfrm>
        <a:graphic>
          <a:graphicData uri="http://schemas.openxmlformats.org/presentationml/2006/ole">
            <p:oleObj spid="_x0000_s99334" name="Equation" r:id="rId4" imgW="2628720" imgH="355320" progId="Equation.3">
              <p:embed/>
            </p:oleObj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819400" y="4800600"/>
          <a:ext cx="1270000" cy="341313"/>
        </p:xfrm>
        <a:graphic>
          <a:graphicData uri="http://schemas.openxmlformats.org/presentationml/2006/ole">
            <p:oleObj spid="_x0000_s99335" name="Equation" r:id="rId5" imgW="1269720" imgH="342720" progId="Equation.3">
              <p:embed/>
            </p:oleObj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819400" y="5105400"/>
          <a:ext cx="1092200" cy="330200"/>
        </p:xfrm>
        <a:graphic>
          <a:graphicData uri="http://schemas.openxmlformats.org/presentationml/2006/ole">
            <p:oleObj spid="_x0000_s99336" name="Equation" r:id="rId6" imgW="1091880" imgH="330120" progId="Equation.3">
              <p:embed/>
            </p:oleObj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286000" y="5486400"/>
          <a:ext cx="773113" cy="330200"/>
        </p:xfrm>
        <a:graphic>
          <a:graphicData uri="http://schemas.openxmlformats.org/presentationml/2006/ole">
            <p:oleObj spid="_x0000_s99337" name="Equation" r:id="rId7" imgW="774360" imgH="330120" progId="Equation.3">
              <p:embed/>
            </p:oleObj>
          </a:graphicData>
        </a:graphic>
      </p:graphicFrame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3175000" y="5486400"/>
          <a:ext cx="850900" cy="330200"/>
        </p:xfrm>
        <a:graphic>
          <a:graphicData uri="http://schemas.openxmlformats.org/presentationml/2006/ole">
            <p:oleObj spid="_x0000_s99339" name="Equation" r:id="rId8" imgW="850680" imgH="330120" progId="Equation.3">
              <p:embed/>
            </p:oleObj>
          </a:graphicData>
        </a:graphic>
      </p:graphicFrame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4648200" y="5486400"/>
          <a:ext cx="722313" cy="330200"/>
        </p:xfrm>
        <a:graphic>
          <a:graphicData uri="http://schemas.openxmlformats.org/presentationml/2006/ole">
            <p:oleObj spid="_x0000_s99340" name="Equation" r:id="rId9" imgW="723600" imgH="330120" progId="Equation.3">
              <p:embed/>
            </p:oleObj>
          </a:graphicData>
        </a:graphic>
      </p:graphicFrame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1143000" y="2590800"/>
          <a:ext cx="6573838" cy="1619250"/>
        </p:xfrm>
        <a:graphic>
          <a:graphicData uri="http://schemas.openxmlformats.org/presentationml/2006/ole">
            <p:oleObj spid="_x0000_s99342" name="VISIO" r:id="rId10" imgW="6135840" imgH="16189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E6DA-BA14-48A6-A458-99C25D684D2C}" type="slidenum">
              <a:rPr lang="en-US"/>
              <a:pPr/>
              <a:t>65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(2)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OR-AND and NOR Networks</a:t>
            </a:r>
            <a:endParaRPr lang="en-US"/>
          </a:p>
          <a:p>
            <a:pPr lvl="1"/>
            <a:r>
              <a:rPr lang="en-US"/>
              <a:t>Switching expression must be in POS form.</a:t>
            </a:r>
          </a:p>
          <a:p>
            <a:pPr lvl="1"/>
            <a:r>
              <a:rPr lang="en-US"/>
              <a:t>Example: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 							[T3]</a:t>
            </a:r>
          </a:p>
          <a:p>
            <a:pPr lvl="1">
              <a:buFontTx/>
              <a:buNone/>
            </a:pPr>
            <a:r>
              <a:rPr lang="en-US"/>
              <a:t>								[T8(b)]    </a:t>
            </a:r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		where                                                         and </a:t>
            </a:r>
          </a:p>
          <a:p>
            <a:pPr lvl="1"/>
            <a:endParaRPr lang="en-US"/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2514600" y="2209800"/>
          <a:ext cx="4445000" cy="303213"/>
        </p:xfrm>
        <a:graphic>
          <a:graphicData uri="http://schemas.openxmlformats.org/presentationml/2006/ole">
            <p:oleObj spid="_x0000_s100356" name="Equation" r:id="rId3" imgW="4444920" imgH="304560" progId="Equation.3">
              <p:embed/>
            </p:oleObj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914400" y="2590800"/>
          <a:ext cx="6934200" cy="1416050"/>
        </p:xfrm>
        <a:graphic>
          <a:graphicData uri="http://schemas.openxmlformats.org/presentationml/2006/ole">
            <p:oleObj spid="_x0000_s100358" name="VISIO" r:id="rId4" imgW="6237360" imgH="1415880" progId="Visio.Drawing.4">
              <p:embed/>
            </p:oleObj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1447800" y="4114800"/>
          <a:ext cx="4445000" cy="368300"/>
        </p:xfrm>
        <a:graphic>
          <a:graphicData uri="http://schemas.openxmlformats.org/presentationml/2006/ole">
            <p:oleObj spid="_x0000_s100359" name="Equation" r:id="rId5" imgW="4444920" imgH="368280" progId="Equation.3">
              <p:embed/>
            </p:oleObj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819400" y="4495800"/>
          <a:ext cx="3086100" cy="315913"/>
        </p:xfrm>
        <a:graphic>
          <a:graphicData uri="http://schemas.openxmlformats.org/presentationml/2006/ole">
            <p:oleObj spid="_x0000_s100360" name="Equation" r:id="rId6" imgW="3085920" imgH="317160" progId="Equation.3">
              <p:embed/>
            </p:oleObj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2819400" y="4876800"/>
          <a:ext cx="1320800" cy="330200"/>
        </p:xfrm>
        <a:graphic>
          <a:graphicData uri="http://schemas.openxmlformats.org/presentationml/2006/ole">
            <p:oleObj spid="_x0000_s100361" name="Equation" r:id="rId7" imgW="1320480" imgH="330120" progId="Equation.3">
              <p:embed/>
            </p:oleObj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2286000" y="5486400"/>
          <a:ext cx="1460500" cy="330200"/>
        </p:xfrm>
        <a:graphic>
          <a:graphicData uri="http://schemas.openxmlformats.org/presentationml/2006/ole">
            <p:oleObj spid="_x0000_s100362" name="Equation" r:id="rId8" imgW="1460160" imgH="330120" progId="Equation.3">
              <p:embed/>
            </p:oleObj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3962400" y="5486400"/>
          <a:ext cx="1498600" cy="330200"/>
        </p:xfrm>
        <a:graphic>
          <a:graphicData uri="http://schemas.openxmlformats.org/presentationml/2006/ole">
            <p:oleObj spid="_x0000_s100363" name="Equation" r:id="rId9" imgW="1498320" imgH="330120" progId="Equation.3">
              <p:embed/>
            </p:oleObj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5943600" y="5486400"/>
          <a:ext cx="1066800" cy="330200"/>
        </p:xfrm>
        <a:graphic>
          <a:graphicData uri="http://schemas.openxmlformats.org/presentationml/2006/ole">
            <p:oleObj spid="_x0000_s100364" name="Equation" r:id="rId10" imgW="1066680" imgH="330120" progId="Equation.3">
              <p:embed/>
            </p:oleObj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A118-B898-4381-8427-500AA211C96C}" type="slidenum">
              <a:rPr lang="en-US"/>
              <a:pPr/>
              <a:t>66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(3)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Two-level Circuits</a:t>
            </a:r>
            <a:endParaRPr lang="en-US"/>
          </a:p>
          <a:p>
            <a:pPr lvl="1"/>
            <a:r>
              <a:rPr lang="en-US"/>
              <a:t>Input signals pass through two levels of gates before reaching the output.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Implementation procedure for NAND (NOR) logic:</a:t>
            </a:r>
          </a:p>
          <a:p>
            <a:pPr lvl="2"/>
            <a:r>
              <a:rPr lang="en-US"/>
              <a:t>Step 1. Express the function in minterm (maxterm) list form.</a:t>
            </a:r>
          </a:p>
          <a:p>
            <a:pPr lvl="2"/>
            <a:r>
              <a:rPr lang="en-US"/>
              <a:t>Step 2. Write out the minterms (maxterms) in algebraic form.</a:t>
            </a:r>
          </a:p>
          <a:p>
            <a:pPr lvl="2"/>
            <a:r>
              <a:rPr lang="en-US"/>
              <a:t>Step 3. Simplify the function in SOP (POS) form.</a:t>
            </a:r>
          </a:p>
          <a:p>
            <a:pPr lvl="2"/>
            <a:r>
              <a:rPr lang="en-US"/>
              <a:t>Step 4. Transform the expression into the NAND (NOR) form.</a:t>
            </a:r>
          </a:p>
          <a:p>
            <a:pPr lvl="2"/>
            <a:r>
              <a:rPr lang="en-US"/>
              <a:t>Step 5. Draw the NAND (NOR) logic diagram.</a:t>
            </a:r>
          </a:p>
          <a:p>
            <a:pPr lvl="1"/>
            <a:endParaRPr lang="en-US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524000" y="2362200"/>
          <a:ext cx="4572000" cy="1722438"/>
        </p:xfrm>
        <a:graphic>
          <a:graphicData uri="http://schemas.openxmlformats.org/presentationml/2006/ole">
            <p:oleObj spid="_x0000_s101380" name="VISIO" r:id="rId3" imgW="4243320" imgH="159948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0A08-F1CF-4276-95E1-647EAE661D3A}" type="slidenum">
              <a:rPr lang="en-US"/>
              <a:pPr/>
              <a:t>67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(4)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Circuits with more than two levels are often needed due to fan-in constraints.</a:t>
            </a:r>
          </a:p>
          <a:p>
            <a:endParaRPr lang="en-US"/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990600" y="2286000"/>
          <a:ext cx="7162800" cy="2447925"/>
        </p:xfrm>
        <a:graphic>
          <a:graphicData uri="http://schemas.openxmlformats.org/presentationml/2006/ole">
            <p:oleObj spid="_x0000_s103428" name="VISIO" r:id="rId3" imgW="6224760" imgH="21276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CB19-E596-4ACC-84AD-EF61C898D6B1}" type="slidenum">
              <a:rPr lang="en-US"/>
              <a:pPr/>
              <a:t>68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(5)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Example 2.37</a:t>
            </a:r>
            <a:r>
              <a:rPr lang="en-US"/>
              <a:t>: NAND implementation of </a:t>
            </a:r>
            <a:r>
              <a:rPr lang="en-US" i="1"/>
              <a:t>f</a:t>
            </a:r>
            <a:r>
              <a:rPr lang="en-US" i="1" baseline="-25000">
                <a:sym typeface="Symbol" pitchFamily="18" charset="2"/>
              </a:rPr>
              <a:t>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Z</a:t>
            </a:r>
            <a:r>
              <a:rPr lang="en-US">
                <a:sym typeface="Symbol" pitchFamily="18" charset="2"/>
              </a:rPr>
              <a:t>) = m(0,3,4,5,7)</a:t>
            </a:r>
          </a:p>
          <a:p>
            <a:pPr lvl="1">
              <a:buFontTx/>
              <a:buNone/>
            </a:pPr>
            <a:r>
              <a:rPr lang="en-US"/>
              <a:t>1. </a:t>
            </a:r>
            <a:r>
              <a:rPr lang="en-US" i="1"/>
              <a:t>f</a:t>
            </a:r>
            <a:r>
              <a:rPr lang="en-US" i="1" baseline="-25000">
                <a:sym typeface="Symbol" pitchFamily="18" charset="2"/>
              </a:rPr>
              <a:t>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Z</a:t>
            </a:r>
            <a:r>
              <a:rPr lang="en-US">
                <a:sym typeface="Symbol" pitchFamily="18" charset="2"/>
              </a:rPr>
              <a:t>) = m(0,3,4,5,7)</a:t>
            </a:r>
            <a:endParaRPr lang="en-US"/>
          </a:p>
          <a:p>
            <a:pPr lvl="1">
              <a:buFontTx/>
              <a:buNone/>
            </a:pPr>
            <a:r>
              <a:rPr lang="en-US"/>
              <a:t>2. </a:t>
            </a:r>
            <a:r>
              <a:rPr lang="en-US" i="1"/>
              <a:t>f</a:t>
            </a:r>
            <a:r>
              <a:rPr lang="en-US" i="1" baseline="-25000">
                <a:sym typeface="Symbol" pitchFamily="18" charset="2"/>
              </a:rPr>
              <a:t>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Z</a:t>
            </a:r>
            <a:r>
              <a:rPr lang="en-US">
                <a:sym typeface="Symbol" pitchFamily="18" charset="2"/>
              </a:rPr>
              <a:t>) = 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4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5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7</a:t>
            </a:r>
            <a:endParaRPr lang="en-US">
              <a:sym typeface="Symbol" pitchFamily="18" charset="2"/>
            </a:endParaRPr>
          </a:p>
          <a:p>
            <a:pPr lvl="1">
              <a:buFontTx/>
              <a:buNone/>
            </a:pPr>
            <a:endParaRPr lang="en-US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3. 					[T6(a)]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4a. 				[T4]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    or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4b. 				[T3]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					[T8(a)]</a:t>
            </a: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2362200" y="2590800"/>
          <a:ext cx="2933700" cy="214313"/>
        </p:xfrm>
        <a:graphic>
          <a:graphicData uri="http://schemas.openxmlformats.org/presentationml/2006/ole">
            <p:oleObj spid="_x0000_s102404" name="Equation" r:id="rId3" imgW="2933640" imgH="215640" progId="Equation.3">
              <p:embed/>
            </p:oleObj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447800" y="2895600"/>
          <a:ext cx="2324100" cy="303213"/>
        </p:xfrm>
        <a:graphic>
          <a:graphicData uri="http://schemas.openxmlformats.org/presentationml/2006/ole">
            <p:oleObj spid="_x0000_s102405" name="Equation" r:id="rId4" imgW="2323800" imgH="304560" progId="Equation.3">
              <p:embed/>
            </p:oleObj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1600200" y="3810000"/>
          <a:ext cx="2324100" cy="368300"/>
        </p:xfrm>
        <a:graphic>
          <a:graphicData uri="http://schemas.openxmlformats.org/presentationml/2006/ole">
            <p:oleObj spid="_x0000_s102406" name="Equation" r:id="rId5" imgW="2323800" imgH="368280" progId="Equation.3">
              <p:embed/>
            </p:oleObj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1524000" y="3200400"/>
          <a:ext cx="2324100" cy="368300"/>
        </p:xfrm>
        <a:graphic>
          <a:graphicData uri="http://schemas.openxmlformats.org/presentationml/2006/ole">
            <p:oleObj spid="_x0000_s102407" name="Equation" r:id="rId6" imgW="2323800" imgH="368280" progId="Equation.3">
              <p:embed/>
            </p:oleObj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2590800" y="4191000"/>
          <a:ext cx="1181100" cy="279400"/>
        </p:xfrm>
        <a:graphic>
          <a:graphicData uri="http://schemas.openxmlformats.org/presentationml/2006/ole">
            <p:oleObj spid="_x0000_s102408" name="Equation" r:id="rId7" imgW="1180800" imgH="279360" progId="Equation.3">
              <p:embed/>
            </p:oleObj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3276600" y="4648200"/>
          <a:ext cx="2133600" cy="1522413"/>
        </p:xfrm>
        <a:graphic>
          <a:graphicData uri="http://schemas.openxmlformats.org/presentationml/2006/ole">
            <p:oleObj spid="_x0000_s102409" name="VISIO" r:id="rId8" imgW="1817640" imgH="129816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7A58-D74F-4A15-8B46-81B741635008}" type="slidenum">
              <a:rPr lang="en-US"/>
              <a:pPr/>
              <a:t>69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(6)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AND-OR-invert Circuits</a:t>
            </a:r>
            <a:endParaRPr lang="en-US"/>
          </a:p>
          <a:p>
            <a:pPr lvl="1"/>
            <a:r>
              <a:rPr lang="en-US"/>
              <a:t>A set of AND gates followed by a NOR gate.</a:t>
            </a:r>
          </a:p>
          <a:p>
            <a:pPr lvl="1"/>
            <a:r>
              <a:rPr lang="en-US"/>
              <a:t>Used to readily realize two-level SOP circuits.</a:t>
            </a:r>
          </a:p>
          <a:p>
            <a:pPr lvl="1"/>
            <a:r>
              <a:rPr lang="en-US"/>
              <a:t>7454 circuit:</a:t>
            </a:r>
          </a:p>
          <a:p>
            <a:pPr lvl="1"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819400" y="2590800"/>
          <a:ext cx="2108200" cy="252413"/>
        </p:xfrm>
        <a:graphic>
          <a:graphicData uri="http://schemas.openxmlformats.org/presentationml/2006/ole">
            <p:oleObj spid="_x0000_s104452" name="Equation" r:id="rId3" imgW="2108160" imgH="253800" progId="Equation.3">
              <p:embed/>
            </p:oleObj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981200" y="3048000"/>
          <a:ext cx="5181600" cy="3227388"/>
        </p:xfrm>
        <a:graphic>
          <a:graphicData uri="http://schemas.openxmlformats.org/presentationml/2006/ole">
            <p:oleObj spid="_x0000_s104454" name="VISIO" r:id="rId4" imgW="5729400" imgH="357048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CBC1-F2E6-450B-A081-DBE746D44D96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Fundamentals of Boolean Algebra (6)</a:t>
            </a:r>
            <a:endParaRPr lang="en-US" b="1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Theorem 8 (DeMorgan's Theorem)</a:t>
            </a:r>
            <a:endParaRPr lang="en-US"/>
          </a:p>
          <a:p>
            <a:pPr>
              <a:buFontTx/>
              <a:buNone/>
            </a:pPr>
            <a:r>
              <a:rPr lang="en-US"/>
              <a:t>	(a) (</a:t>
            </a:r>
            <a:r>
              <a:rPr lang="en-US" i="1"/>
              <a:t>a + b</a:t>
            </a:r>
            <a:r>
              <a:rPr lang="en-US"/>
              <a:t>)' =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		(b) (</a:t>
            </a:r>
            <a:r>
              <a:rPr lang="en-US" i="1"/>
              <a:t>ab</a:t>
            </a:r>
            <a:r>
              <a:rPr lang="en-US"/>
              <a:t>)' = 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b</a:t>
            </a:r>
            <a:r>
              <a:rPr lang="en-US"/>
              <a:t>'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Generalized DeMorgan's Theorem</a:t>
            </a:r>
          </a:p>
          <a:p>
            <a:pPr>
              <a:buFontTx/>
              <a:buNone/>
            </a:pPr>
            <a:r>
              <a:rPr lang="en-US"/>
              <a:t>	(a) (</a:t>
            </a:r>
            <a:r>
              <a:rPr lang="en-US" i="1"/>
              <a:t>a + b + … z</a:t>
            </a:r>
            <a:r>
              <a:rPr lang="en-US"/>
              <a:t>)' =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 … z</a:t>
            </a:r>
            <a:r>
              <a:rPr lang="en-US"/>
              <a:t>'	(b) (</a:t>
            </a:r>
            <a:r>
              <a:rPr lang="en-US" i="1"/>
              <a:t>ab … z</a:t>
            </a:r>
            <a:r>
              <a:rPr lang="en-US"/>
              <a:t>)' =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 + b</a:t>
            </a:r>
            <a:r>
              <a:rPr lang="en-US"/>
              <a:t>'</a:t>
            </a:r>
            <a:r>
              <a:rPr lang="en-US" i="1"/>
              <a:t> + … z</a:t>
            </a:r>
            <a:r>
              <a:rPr lang="en-US"/>
              <a:t>'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 i="1"/>
              <a:t>Examples</a:t>
            </a:r>
            <a:r>
              <a:rPr lang="en-US"/>
              <a:t>:</a:t>
            </a:r>
          </a:p>
          <a:p>
            <a:pPr lvl="1"/>
            <a:r>
              <a:rPr lang="en-US"/>
              <a:t>(</a:t>
            </a:r>
            <a:r>
              <a:rPr lang="en-US" i="1"/>
              <a:t>a + bc</a:t>
            </a:r>
            <a:r>
              <a:rPr lang="en-US"/>
              <a:t>)'	= (</a:t>
            </a:r>
            <a:r>
              <a:rPr lang="en-US" i="1"/>
              <a:t>a + </a:t>
            </a:r>
            <a:r>
              <a:rPr lang="en-US"/>
              <a:t>(</a:t>
            </a:r>
            <a:r>
              <a:rPr lang="en-US" i="1"/>
              <a:t>bc</a:t>
            </a:r>
            <a:r>
              <a:rPr lang="en-US"/>
              <a:t>))'</a:t>
            </a:r>
          </a:p>
          <a:p>
            <a:pPr lvl="1">
              <a:buFontTx/>
              <a:buNone/>
            </a:pPr>
            <a:r>
              <a:rPr lang="en-US"/>
              <a:t>			= </a:t>
            </a:r>
            <a:r>
              <a:rPr lang="en-US" i="1"/>
              <a:t>a</a:t>
            </a:r>
            <a:r>
              <a:rPr lang="en-US"/>
              <a:t>'(</a:t>
            </a:r>
            <a:r>
              <a:rPr lang="en-US" i="1"/>
              <a:t>bc</a:t>
            </a:r>
            <a:r>
              <a:rPr lang="en-US"/>
              <a:t>)'			[T8(a)]</a:t>
            </a:r>
          </a:p>
          <a:p>
            <a:pPr lvl="1">
              <a:buFontTx/>
              <a:buNone/>
            </a:pPr>
            <a:r>
              <a:rPr lang="en-US"/>
              <a:t>			= </a:t>
            </a:r>
            <a:r>
              <a:rPr lang="en-US" i="1"/>
              <a:t>a</a:t>
            </a:r>
            <a:r>
              <a:rPr lang="en-US"/>
              <a:t>'(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 + c</a:t>
            </a:r>
            <a:r>
              <a:rPr lang="en-US"/>
              <a:t>')		[T8(b)]</a:t>
            </a:r>
          </a:p>
          <a:p>
            <a:pPr lvl="1">
              <a:buFontTx/>
              <a:buNone/>
            </a:pPr>
            <a:r>
              <a:rPr lang="en-US"/>
              <a:t>			=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 + a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'</a:t>
            </a:r>
            <a:r>
              <a:rPr lang="en-US" i="1"/>
              <a:t>		</a:t>
            </a:r>
            <a:r>
              <a:rPr lang="en-US"/>
              <a:t>[P5(b)]</a:t>
            </a:r>
          </a:p>
          <a:p>
            <a:pPr lvl="1"/>
            <a:r>
              <a:rPr lang="en-US"/>
              <a:t>Note: (</a:t>
            </a:r>
            <a:r>
              <a:rPr lang="en-US" i="1"/>
              <a:t>a + bc</a:t>
            </a:r>
            <a:r>
              <a:rPr lang="en-US"/>
              <a:t>)' </a:t>
            </a:r>
            <a:r>
              <a:rPr lang="en-US">
                <a:latin typeface="Symbol" pitchFamily="18" charset="2"/>
              </a:rPr>
              <a:t>¹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' + </a:t>
            </a:r>
            <a:r>
              <a:rPr lang="en-US" i="1"/>
              <a:t>c</a:t>
            </a:r>
            <a:r>
              <a:rPr lang="en-US"/>
              <a:t>'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7C1-7E6C-4C2C-9900-9BE34E2E1E98}" type="slidenum">
              <a:rPr lang="en-US"/>
              <a:pPr/>
              <a:t>70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(7)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Factoring</a:t>
            </a:r>
            <a:endParaRPr lang="en-US"/>
          </a:p>
          <a:p>
            <a:pPr lvl="1"/>
            <a:r>
              <a:rPr lang="en-US"/>
              <a:t>A technique to obtain higher-level forms of switching functions.</a:t>
            </a:r>
          </a:p>
          <a:p>
            <a:pPr lvl="1"/>
            <a:r>
              <a:rPr lang="en-US"/>
              <a:t>Higher-level forms:</a:t>
            </a:r>
          </a:p>
          <a:p>
            <a:pPr lvl="2"/>
            <a:r>
              <a:rPr lang="en-US"/>
              <a:t> May need less hardware</a:t>
            </a:r>
          </a:p>
          <a:p>
            <a:pPr lvl="2"/>
            <a:r>
              <a:rPr lang="en-US"/>
              <a:t>May be used when there are fan-in constraints</a:t>
            </a:r>
          </a:p>
          <a:p>
            <a:pPr lvl="2"/>
            <a:r>
              <a:rPr lang="en-US"/>
              <a:t>More difficult to design</a:t>
            </a:r>
          </a:p>
          <a:p>
            <a:pPr lvl="2"/>
            <a:r>
              <a:rPr lang="en-US"/>
              <a:t>Slower</a:t>
            </a:r>
          </a:p>
          <a:p>
            <a:r>
              <a:rPr lang="en-US" b="1" i="1"/>
              <a:t>Example 2.39</a:t>
            </a:r>
            <a:r>
              <a:rPr lang="en-US"/>
              <a:t>: </a:t>
            </a: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2057400" y="4267200"/>
          <a:ext cx="4864100" cy="290513"/>
        </p:xfrm>
        <a:graphic>
          <a:graphicData uri="http://schemas.openxmlformats.org/presentationml/2006/ole">
            <p:oleObj spid="_x0000_s105477" name="Equation" r:id="rId3" imgW="4863960" imgH="291960" progId="Equation.3">
              <p:embed/>
            </p:oleObj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1981200" y="4800600"/>
          <a:ext cx="5029200" cy="1565275"/>
        </p:xfrm>
        <a:graphic>
          <a:graphicData uri="http://schemas.openxmlformats.org/presentationml/2006/ole">
            <p:oleObj spid="_x0000_s105478" name="VISIO" r:id="rId4" imgW="4268880" imgH="132948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CB18-C3BC-4275-9504-90AC8E157B0B}" type="slidenum">
              <a:rPr lang="en-US"/>
              <a:pPr/>
              <a:t>71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(8)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Example 2.40</a:t>
            </a:r>
            <a:r>
              <a:rPr lang="en-US"/>
              <a:t>: </a:t>
            </a:r>
            <a:r>
              <a:rPr lang="en-US" i="1"/>
              <a:t>f</a:t>
            </a:r>
            <a:r>
              <a:rPr lang="en-US"/>
              <a:t> (</a:t>
            </a:r>
            <a:r>
              <a:rPr lang="en-US" i="1"/>
              <a:t>a,b,c,d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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(8,13) with only two-input AND and OR gates.</a:t>
            </a:r>
          </a:p>
          <a:p>
            <a:pPr lvl="1"/>
            <a:r>
              <a:rPr lang="en-US"/>
              <a:t>Write the canonical SOP form: </a:t>
            </a:r>
          </a:p>
          <a:p>
            <a:pPr lvl="2">
              <a:buFontTx/>
              <a:buNone/>
            </a:pPr>
            <a:r>
              <a:rPr lang="en-US" i="1"/>
              <a:t>f</a:t>
            </a:r>
            <a:r>
              <a:rPr lang="en-US"/>
              <a:t> (</a:t>
            </a:r>
            <a:r>
              <a:rPr lang="en-US" i="1"/>
              <a:t>a,b,c,d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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(8,13) = 				(2.34)</a:t>
            </a:r>
          </a:p>
          <a:p>
            <a:pPr lvl="2">
              <a:buFontTx/>
              <a:buNone/>
            </a:pPr>
            <a:r>
              <a:rPr lang="en-US">
                <a:sym typeface="Symbol" pitchFamily="18" charset="2"/>
              </a:rPr>
              <a:t>Two four-input AND gates and one two-input OR gate are needed.</a:t>
            </a:r>
          </a:p>
          <a:p>
            <a:pPr lvl="1"/>
            <a:r>
              <a:rPr lang="en-US">
                <a:sym typeface="Symbol" pitchFamily="18" charset="2"/>
              </a:rPr>
              <a:t>Apply factoring: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								(2.35)</a:t>
            </a:r>
          </a:p>
          <a:p>
            <a:pPr lvl="1">
              <a:buFontTx/>
              <a:buNone/>
            </a:pPr>
            <a:endParaRPr lang="en-US">
              <a:sym typeface="Symbol" pitchFamily="18" charset="2"/>
            </a:endParaRPr>
          </a:p>
          <a:p>
            <a:pPr lvl="1">
              <a:buFontTx/>
              <a:buNone/>
            </a:pPr>
            <a:endParaRPr lang="en-US">
              <a:sym typeface="Symbol" pitchFamily="18" charset="2"/>
            </a:endParaRPr>
          </a:p>
          <a:p>
            <a:pPr lvl="1">
              <a:buFontTx/>
              <a:buNone/>
            </a:pPr>
            <a:endParaRPr lang="en-US">
              <a:sym typeface="Symbol" pitchFamily="18" charset="2"/>
            </a:endParaRPr>
          </a:p>
          <a:p>
            <a:pPr lvl="2">
              <a:buFontTx/>
              <a:buNone/>
            </a:pPr>
            <a:endParaRPr lang="en-US">
              <a:sym typeface="Symbol" pitchFamily="18" charset="2"/>
            </a:endParaRP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886200" y="2209800"/>
          <a:ext cx="1130300" cy="239713"/>
        </p:xfrm>
        <a:graphic>
          <a:graphicData uri="http://schemas.openxmlformats.org/presentationml/2006/ole">
            <p:oleObj spid="_x0000_s106500" name="Equation" r:id="rId3" imgW="1130040" imgH="241200" progId="Equation.3">
              <p:embed/>
            </p:oleObj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1600200" y="3276600"/>
          <a:ext cx="3632200" cy="279400"/>
        </p:xfrm>
        <a:graphic>
          <a:graphicData uri="http://schemas.openxmlformats.org/presentationml/2006/ole">
            <p:oleObj spid="_x0000_s106501" name="Equation" r:id="rId4" imgW="3632040" imgH="279360" progId="Equation.3">
              <p:embed/>
            </p:oleObj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2133600" y="3886200"/>
          <a:ext cx="5257800" cy="2289175"/>
        </p:xfrm>
        <a:graphic>
          <a:graphicData uri="http://schemas.openxmlformats.org/presentationml/2006/ole">
            <p:oleObj spid="_x0000_s106503" name="VISIO" r:id="rId5" imgW="3913200" imgH="17035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509-1D74-41DE-A1A2-8CAE73DB7BE9}" type="slidenum">
              <a:rPr lang="en-US"/>
              <a:pPr/>
              <a:t>72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(9)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Example 2.41</a:t>
            </a:r>
            <a:r>
              <a:rPr lang="en-US"/>
              <a:t>: A burglar alarm with four control switches, each of which produces logic 1 when:</a:t>
            </a:r>
          </a:p>
          <a:p>
            <a:pPr lvl="2">
              <a:buFontTx/>
              <a:buNone/>
            </a:pPr>
            <a:r>
              <a:rPr lang="en-US"/>
              <a:t>Switch </a:t>
            </a:r>
            <a:r>
              <a:rPr lang="en-US" i="1"/>
              <a:t>A</a:t>
            </a:r>
            <a:r>
              <a:rPr lang="en-US"/>
              <a:t>: Secret switch is closed</a:t>
            </a:r>
          </a:p>
          <a:p>
            <a:pPr lvl="2">
              <a:buFontTx/>
              <a:buNone/>
            </a:pPr>
            <a:r>
              <a:rPr lang="en-US"/>
              <a:t>Switch </a:t>
            </a:r>
            <a:r>
              <a:rPr lang="en-US" i="1"/>
              <a:t>B</a:t>
            </a:r>
            <a:r>
              <a:rPr lang="en-US"/>
              <a:t>: Safe is in its normal position in the closet</a:t>
            </a:r>
          </a:p>
          <a:p>
            <a:pPr lvl="2">
              <a:buFontTx/>
              <a:buNone/>
            </a:pPr>
            <a:r>
              <a:rPr lang="en-US"/>
              <a:t>Switch </a:t>
            </a:r>
            <a:r>
              <a:rPr lang="en-US" i="1"/>
              <a:t>C</a:t>
            </a:r>
            <a:r>
              <a:rPr lang="en-US"/>
              <a:t>: Clock is between 1000 and 1400 hours</a:t>
            </a:r>
          </a:p>
          <a:p>
            <a:pPr lvl="2">
              <a:buFontTx/>
              <a:buNone/>
            </a:pPr>
            <a:r>
              <a:rPr lang="en-US"/>
              <a:t>Switch </a:t>
            </a:r>
            <a:r>
              <a:rPr lang="en-US" i="1"/>
              <a:t>D</a:t>
            </a:r>
            <a:r>
              <a:rPr lang="en-US"/>
              <a:t>: Closet door is closed.</a:t>
            </a:r>
          </a:p>
          <a:p>
            <a:pPr lvl="1">
              <a:buFontTx/>
              <a:buNone/>
            </a:pPr>
            <a:r>
              <a:rPr lang="en-US"/>
              <a:t>Write the equations of the control logic that produces logic 1 when</a:t>
            </a:r>
          </a:p>
          <a:p>
            <a:pPr lvl="2">
              <a:buFontTx/>
              <a:buNone/>
            </a:pPr>
            <a:r>
              <a:rPr lang="en-US"/>
              <a:t>the safe is moved AND the secret switch is closed, </a:t>
            </a:r>
          </a:p>
          <a:p>
            <a:pPr lvl="2">
              <a:buFontTx/>
              <a:buNone/>
            </a:pPr>
            <a:r>
              <a:rPr lang="en-US"/>
              <a:t>OR</a:t>
            </a:r>
          </a:p>
          <a:p>
            <a:pPr lvl="2">
              <a:buFontTx/>
              <a:buNone/>
            </a:pPr>
            <a:r>
              <a:rPr lang="en-US"/>
              <a:t>the closet is opened after banking hours,</a:t>
            </a:r>
          </a:p>
          <a:p>
            <a:pPr lvl="2">
              <a:buFontTx/>
              <a:buNone/>
            </a:pPr>
            <a:r>
              <a:rPr lang="en-US"/>
              <a:t>OR</a:t>
            </a:r>
          </a:p>
          <a:p>
            <a:pPr lvl="2">
              <a:buFontTx/>
              <a:buNone/>
            </a:pPr>
            <a:r>
              <a:rPr lang="en-US"/>
              <a:t>the closet is opened with the control switch open.</a:t>
            </a:r>
          </a:p>
          <a:p>
            <a:pPr lvl="2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2">
              <a:buFontTx/>
              <a:buNone/>
            </a:pPr>
            <a:endParaRPr lang="en-US" b="1" i="1"/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1295400" y="5638800"/>
          <a:ext cx="2641600" cy="279400"/>
        </p:xfrm>
        <a:graphic>
          <a:graphicData uri="http://schemas.openxmlformats.org/presentationml/2006/ole">
            <p:oleObj spid="_x0000_s107524" name="Equation" r:id="rId3" imgW="264132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81B1-1FE6-4A31-861F-27598AE36100}" type="slidenum">
              <a:rPr lang="en-US"/>
              <a:pPr/>
              <a:t>73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(10)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Example 2.42</a:t>
            </a:r>
            <a:r>
              <a:rPr lang="en-US"/>
              <a:t>: The Doe family voter:</a:t>
            </a:r>
          </a:p>
          <a:p>
            <a:pPr lvl="1"/>
            <a:r>
              <a:rPr lang="en-US"/>
              <a:t>Vote for either </a:t>
            </a:r>
            <a:r>
              <a:rPr lang="en-US" i="1"/>
              <a:t>hamburgers</a:t>
            </a:r>
            <a:r>
              <a:rPr lang="en-US"/>
              <a:t> (0) or </a:t>
            </a:r>
            <a:r>
              <a:rPr lang="en-US" i="1"/>
              <a:t>chicken</a:t>
            </a:r>
            <a:r>
              <a:rPr lang="en-US"/>
              <a:t> (1).</a:t>
            </a:r>
          </a:p>
          <a:p>
            <a:pPr lvl="1"/>
            <a:r>
              <a:rPr lang="en-US"/>
              <a:t>Majority wins.</a:t>
            </a:r>
          </a:p>
          <a:p>
            <a:pPr lvl="1"/>
            <a:r>
              <a:rPr lang="en-US"/>
              <a:t>If Mom and Dad agree, they win.</a:t>
            </a:r>
          </a:p>
          <a:p>
            <a:pPr lvl="1"/>
            <a:r>
              <a:rPr lang="en-US"/>
              <a:t>John (Dad): </a:t>
            </a:r>
            <a:r>
              <a:rPr lang="en-US" i="1"/>
              <a:t>A</a:t>
            </a:r>
            <a:r>
              <a:rPr lang="en-US"/>
              <a:t>, Jane (Mom):</a:t>
            </a:r>
            <a:r>
              <a:rPr lang="en-US" i="1"/>
              <a:t>B</a:t>
            </a:r>
            <a:r>
              <a:rPr lang="en-US"/>
              <a:t>, Joe: </a:t>
            </a:r>
            <a:r>
              <a:rPr lang="en-US" i="1"/>
              <a:t>C</a:t>
            </a:r>
            <a:r>
              <a:rPr lang="en-US"/>
              <a:t>, Sue: </a:t>
            </a:r>
            <a:r>
              <a:rPr lang="en-US" i="1"/>
              <a:t>D</a:t>
            </a:r>
            <a:r>
              <a:rPr lang="en-US"/>
              <a:t>.</a:t>
            </a:r>
          </a:p>
          <a:p>
            <a:pPr lvl="1"/>
            <a:r>
              <a:rPr lang="en-US"/>
              <a:t>The logic function is:</a:t>
            </a:r>
            <a:endParaRPr lang="en-US" b="1" i="1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600200" y="3581400"/>
          <a:ext cx="5691188" cy="279400"/>
        </p:xfrm>
        <a:graphic>
          <a:graphicData uri="http://schemas.openxmlformats.org/presentationml/2006/ole">
            <p:oleObj spid="_x0000_s108548" name="Equation" r:id="rId3" imgW="5689440" imgH="279360" progId="Equation.3">
              <p:embed/>
            </p:oleObj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2743200" y="3886200"/>
          <a:ext cx="1993900" cy="862013"/>
        </p:xfrm>
        <a:graphic>
          <a:graphicData uri="http://schemas.openxmlformats.org/presentationml/2006/ole">
            <p:oleObj spid="_x0000_s108550" name="Equation" r:id="rId4" imgW="1993680" imgH="863280" progId="Equation.3">
              <p:embed/>
            </p:oleObj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1447800" y="4876800"/>
          <a:ext cx="3276600" cy="1323975"/>
        </p:xfrm>
        <a:graphic>
          <a:graphicData uri="http://schemas.openxmlformats.org/presentationml/2006/ole">
            <p:oleObj spid="_x0000_s108551" name="VISIO" r:id="rId5" imgW="2897280" imgH="11700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B4FA-3AC1-4F2F-AA4F-726C11C5EE72}" type="slidenum">
              <a:rPr lang="en-US"/>
              <a:pPr/>
              <a:t>74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(11)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Example 2.43</a:t>
            </a:r>
            <a:r>
              <a:rPr lang="en-US"/>
              <a:t>: Logic equations for a circuit that adds two 2-bit binary numbers (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 i="1"/>
              <a:t>A</a:t>
            </a:r>
            <a:r>
              <a:rPr lang="en-US" baseline="-25000"/>
              <a:t>0</a:t>
            </a:r>
            <a:r>
              <a:rPr lang="en-US"/>
              <a:t>)</a:t>
            </a:r>
            <a:r>
              <a:rPr lang="en-US" baseline="-25000"/>
              <a:t>2</a:t>
            </a:r>
            <a:r>
              <a:rPr lang="en-US"/>
              <a:t> and (</a:t>
            </a:r>
            <a:r>
              <a:rPr lang="en-US" i="1"/>
              <a:t>B</a:t>
            </a:r>
            <a:r>
              <a:rPr lang="en-US" baseline="-25000"/>
              <a:t>1</a:t>
            </a:r>
            <a:r>
              <a:rPr lang="en-US" i="1"/>
              <a:t>B</a:t>
            </a:r>
            <a:r>
              <a:rPr lang="en-US" baseline="-25000"/>
              <a:t>0</a:t>
            </a:r>
            <a:r>
              <a:rPr lang="en-US"/>
              <a:t>)</a:t>
            </a:r>
            <a:r>
              <a:rPr lang="en-US" baseline="-25000"/>
              <a:t>2</a:t>
            </a:r>
            <a:r>
              <a:rPr lang="en-US"/>
              <a:t>, and produces sum bits (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 i="1"/>
              <a:t>S</a:t>
            </a:r>
            <a:r>
              <a:rPr lang="en-US" baseline="-25000"/>
              <a:t>0</a:t>
            </a:r>
            <a:r>
              <a:rPr lang="en-US"/>
              <a:t>)</a:t>
            </a:r>
            <a:r>
              <a:rPr lang="en-US" baseline="-25000"/>
              <a:t>2</a:t>
            </a:r>
            <a:r>
              <a:rPr lang="en-US"/>
              <a:t> and carry bit 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/>
              <a:t>;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	             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 i="1"/>
              <a:t>A</a:t>
            </a:r>
            <a:r>
              <a:rPr lang="en-US" baseline="-25000"/>
              <a:t>0</a:t>
            </a:r>
          </a:p>
          <a:p>
            <a:pPr>
              <a:buFontTx/>
              <a:buNone/>
            </a:pPr>
            <a:r>
              <a:rPr lang="en-US" baseline="-25000"/>
              <a:t>		</a:t>
            </a:r>
            <a:r>
              <a:rPr lang="en-US" u="sng"/>
              <a:t>+ </a:t>
            </a:r>
            <a:r>
              <a:rPr lang="en-US" i="1" u="sng"/>
              <a:t>B</a:t>
            </a:r>
            <a:r>
              <a:rPr lang="en-US" u="sng" baseline="-25000"/>
              <a:t>1</a:t>
            </a:r>
            <a:r>
              <a:rPr lang="en-US" i="1" u="sng"/>
              <a:t>B</a:t>
            </a:r>
            <a:r>
              <a:rPr lang="en-US" u="sng" baseline="-25000"/>
              <a:t>0</a:t>
            </a:r>
            <a:endParaRPr lang="en-US"/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 i="1"/>
              <a:t>S</a:t>
            </a:r>
            <a:r>
              <a:rPr lang="en-US" baseline="-25000"/>
              <a:t>0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ACE-2075-406B-ACCD-0BDD436D6D6B}" type="slidenum">
              <a:rPr lang="en-US"/>
              <a:pPr/>
              <a:t>75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(12)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400"/>
              <a:t>Truth Table</a:t>
            </a:r>
            <a:r>
              <a:rPr lang="en-US" sz="1400">
                <a:latin typeface="Courier" pitchFamily="49" charset="0"/>
              </a:rPr>
              <a:t>:</a:t>
            </a:r>
          </a:p>
          <a:p>
            <a:pPr lvl="1">
              <a:buFontTx/>
              <a:buNone/>
            </a:pPr>
            <a:r>
              <a:rPr lang="en-US" sz="1400" u="sng">
                <a:latin typeface="Courier" pitchFamily="49" charset="0"/>
              </a:rPr>
              <a:t>A1  A0  B1  B0   C1  S1  S0</a:t>
            </a:r>
            <a:endParaRPr lang="en-US" sz="1400">
              <a:latin typeface="Courier" pitchFamily="49" charset="0"/>
            </a:endParaRP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0   0   0   0    0   0   0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0   0   0   1    0   0   1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0   0   1   0    0   1   0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0   0   1   1    0   1   1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0   1   0   0    0   0   1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0   1   0   1    0   1   0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0   1   1   0    0   1   1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0   1   1   1    1   0   0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1   0   0   0    0   1   0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1   0   0   1    0   1   1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1   0   1   0    1   0   0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1   0   1   1    1   0   1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1   1   0   0    0   1   1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1   1   0   1    1   0   0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1   1   1   0    1   0   1</a:t>
            </a:r>
          </a:p>
          <a:p>
            <a:pPr>
              <a:buFontTx/>
              <a:buNone/>
            </a:pPr>
            <a:r>
              <a:rPr lang="en-US" sz="1400">
                <a:latin typeface="Courier" pitchFamily="49" charset="0"/>
              </a:rPr>
              <a:t>     1   1   1   1    1   0   0</a:t>
            </a:r>
          </a:p>
          <a:p>
            <a:endParaRPr lang="en-US" sz="1400" u="sng">
              <a:latin typeface="Courier" pitchFamily="49" charset="0"/>
            </a:endParaRP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/>
              <a:t>Logic equations:</a:t>
            </a:r>
          </a:p>
          <a:p>
            <a:pPr>
              <a:buFontTx/>
              <a:buNone/>
            </a:pPr>
            <a:r>
              <a:rPr lang="en-US" sz="1600"/>
              <a:t>     </a:t>
            </a:r>
            <a:r>
              <a:rPr lang="en-US" sz="1600" i="1"/>
              <a:t>S</a:t>
            </a:r>
            <a:r>
              <a:rPr lang="en-US" sz="1600" i="1" baseline="-25000"/>
              <a:t>0</a:t>
            </a:r>
            <a:r>
              <a:rPr lang="en-US" sz="1600"/>
              <a:t> =</a:t>
            </a:r>
          </a:p>
          <a:p>
            <a:pPr>
              <a:buFontTx/>
              <a:buNone/>
            </a:pPr>
            <a:endParaRPr lang="en-US" sz="1600"/>
          </a:p>
          <a:p>
            <a:pPr>
              <a:buFontTx/>
              <a:buNone/>
            </a:pPr>
            <a:endParaRPr lang="en-US" sz="1600"/>
          </a:p>
          <a:p>
            <a:pPr>
              <a:buFontTx/>
              <a:buNone/>
            </a:pPr>
            <a:r>
              <a:rPr lang="en-US" sz="1600"/>
              <a:t>          </a:t>
            </a:r>
          </a:p>
          <a:p>
            <a:pPr>
              <a:buFontTx/>
              <a:buNone/>
            </a:pPr>
            <a:r>
              <a:rPr lang="en-US" sz="1600"/>
              <a:t>          </a:t>
            </a:r>
          </a:p>
          <a:p>
            <a:pPr>
              <a:buFontTx/>
              <a:buNone/>
            </a:pPr>
            <a:r>
              <a:rPr lang="en-US" sz="1600"/>
              <a:t>     </a:t>
            </a:r>
            <a:r>
              <a:rPr lang="en-US" sz="1600" i="1"/>
              <a:t>S</a:t>
            </a:r>
            <a:r>
              <a:rPr lang="en-US" sz="1600" i="1" baseline="-25000"/>
              <a:t>1</a:t>
            </a:r>
            <a:r>
              <a:rPr lang="en-US" sz="1600" i="1"/>
              <a:t> =</a:t>
            </a:r>
          </a:p>
          <a:p>
            <a:pPr>
              <a:buFontTx/>
              <a:buNone/>
            </a:pPr>
            <a:endParaRPr lang="en-US" sz="1600" i="1"/>
          </a:p>
          <a:p>
            <a:pPr>
              <a:buFontTx/>
              <a:buNone/>
            </a:pPr>
            <a:endParaRPr lang="en-US" sz="1600" i="1"/>
          </a:p>
          <a:p>
            <a:pPr>
              <a:buFontTx/>
              <a:buNone/>
            </a:pPr>
            <a:endParaRPr lang="en-US" sz="1600" i="1"/>
          </a:p>
          <a:p>
            <a:pPr>
              <a:buFontTx/>
              <a:buNone/>
            </a:pPr>
            <a:endParaRPr lang="en-US" sz="1600" i="1"/>
          </a:p>
          <a:p>
            <a:pPr>
              <a:buFontTx/>
              <a:buNone/>
            </a:pPr>
            <a:r>
              <a:rPr lang="en-US" sz="1600" i="1"/>
              <a:t>     C</a:t>
            </a:r>
            <a:r>
              <a:rPr lang="en-US" sz="1600" i="1" baseline="-25000"/>
              <a:t>1</a:t>
            </a:r>
            <a:r>
              <a:rPr lang="en-US" sz="1600" i="1"/>
              <a:t> = </a:t>
            </a:r>
            <a:r>
              <a:rPr lang="en-US" sz="1600"/>
              <a:t> </a:t>
            </a:r>
            <a:r>
              <a:rPr lang="en-US" sz="1600" i="1"/>
              <a:t> </a:t>
            </a:r>
            <a:r>
              <a:rPr lang="en-US" sz="1600"/>
              <a:t> </a:t>
            </a:r>
          </a:p>
          <a:p>
            <a:endParaRPr lang="en-US" sz="1600"/>
          </a:p>
          <a:p>
            <a:endParaRPr lang="en-US" sz="1600"/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5410200" y="1828800"/>
          <a:ext cx="2959100" cy="960438"/>
        </p:xfrm>
        <a:graphic>
          <a:graphicData uri="http://schemas.openxmlformats.org/presentationml/2006/ole">
            <p:oleObj spid="_x0000_s110597" name="Equation" r:id="rId3" imgW="2958840" imgH="927000" progId="Equation.3">
              <p:embed/>
            </p:oleObj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5410200" y="3276600"/>
          <a:ext cx="2959100" cy="960438"/>
        </p:xfrm>
        <a:graphic>
          <a:graphicData uri="http://schemas.openxmlformats.org/presentationml/2006/ole">
            <p:oleObj spid="_x0000_s110600" name="Equation" r:id="rId4" imgW="2958840" imgH="927000" progId="Equation.3">
              <p:embed/>
            </p:oleObj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5486400" y="4800600"/>
          <a:ext cx="2933700" cy="633413"/>
        </p:xfrm>
        <a:graphic>
          <a:graphicData uri="http://schemas.openxmlformats.org/presentationml/2006/ole">
            <p:oleObj spid="_x0000_s110602" name="Equation" r:id="rId5" imgW="2933640" imgH="609480" progId="Equation.3">
              <p:embed/>
            </p:oleObj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3982-75EF-4DB6-9E40-282E9EFEAC13}" type="slidenum">
              <a:rPr lang="en-US"/>
              <a:pPr/>
              <a:t>76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of Combinational Logic Circuits (13)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Reduced equations:</a:t>
            </a:r>
          </a:p>
          <a:p>
            <a:endParaRPr lang="en-US"/>
          </a:p>
          <a:p>
            <a:pPr lvl="1">
              <a:buFontTx/>
              <a:buNone/>
            </a:pPr>
            <a:r>
              <a:rPr lang="en-US" i="1"/>
              <a:t>S</a:t>
            </a:r>
            <a:r>
              <a:rPr lang="en-US" i="1" baseline="-25000"/>
              <a:t>0</a:t>
            </a:r>
            <a:r>
              <a:rPr lang="en-US"/>
              <a:t> =</a:t>
            </a:r>
          </a:p>
          <a:p>
            <a:pPr>
              <a:buFontTx/>
              <a:buNone/>
            </a:pPr>
            <a:r>
              <a:rPr lang="en-US"/>
              <a:t>          </a:t>
            </a:r>
          </a:p>
          <a:p>
            <a:pPr lvl="1">
              <a:buFontTx/>
              <a:buNone/>
            </a:pPr>
            <a:r>
              <a:rPr lang="en-US" i="1"/>
              <a:t>S</a:t>
            </a:r>
            <a:r>
              <a:rPr lang="en-US" i="1" baseline="-25000"/>
              <a:t>1</a:t>
            </a:r>
            <a:r>
              <a:rPr lang="en-US" i="1"/>
              <a:t> =</a:t>
            </a:r>
          </a:p>
          <a:p>
            <a:pPr>
              <a:buFontTx/>
              <a:buNone/>
            </a:pPr>
            <a:endParaRPr lang="en-US" i="1"/>
          </a:p>
          <a:p>
            <a:pPr lvl="1">
              <a:buFontTx/>
              <a:buNone/>
            </a:pPr>
            <a:endParaRPr lang="en-US" i="1"/>
          </a:p>
          <a:p>
            <a:pPr lvl="1">
              <a:buFontTx/>
              <a:buNone/>
            </a:pPr>
            <a:r>
              <a:rPr lang="en-US" i="1"/>
              <a:t>C</a:t>
            </a:r>
            <a:r>
              <a:rPr lang="en-US" i="1" baseline="-25000"/>
              <a:t>1</a:t>
            </a:r>
            <a:r>
              <a:rPr lang="en-US" i="1"/>
              <a:t> = </a:t>
            </a:r>
            <a:r>
              <a:rPr lang="en-US"/>
              <a:t> </a:t>
            </a:r>
            <a:r>
              <a:rPr lang="en-US" i="1"/>
              <a:t> 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pPr lvl="1">
              <a:buFontTx/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676400" y="2209800"/>
          <a:ext cx="1270000" cy="290513"/>
        </p:xfrm>
        <a:graphic>
          <a:graphicData uri="http://schemas.openxmlformats.org/presentationml/2006/ole">
            <p:oleObj spid="_x0000_s111620" name="Equation" r:id="rId3" imgW="1269720" imgH="291960" progId="Equation.3">
              <p:embed/>
            </p:oleObj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676400" y="2895600"/>
          <a:ext cx="2514600" cy="609600"/>
        </p:xfrm>
        <a:graphic>
          <a:graphicData uri="http://schemas.openxmlformats.org/presentationml/2006/ole">
            <p:oleObj spid="_x0000_s111621" name="Equation" r:id="rId4" imgW="2514600" imgH="609480" progId="Equation.3">
              <p:embed/>
            </p:oleObj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752600" y="3886200"/>
          <a:ext cx="2006600" cy="279400"/>
        </p:xfrm>
        <a:graphic>
          <a:graphicData uri="http://schemas.openxmlformats.org/presentationml/2006/ole">
            <p:oleObj spid="_x0000_s111622" name="Equation" r:id="rId5" imgW="200628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3EC9-2318-4D2B-97D3-F39B1CFAAFFC}" type="slidenum">
              <a:rPr lang="en-US"/>
              <a:pPr/>
              <a:t>77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(1)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Design Cycle</a:t>
            </a:r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895600" y="2057400"/>
          <a:ext cx="3148013" cy="4038600"/>
        </p:xfrm>
        <a:graphic>
          <a:graphicData uri="http://schemas.openxmlformats.org/presentationml/2006/ole">
            <p:oleObj spid="_x0000_s60421" name="VISIO" r:id="rId3" imgW="4218120" imgH="540864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442C-ECC2-463C-82A8-570D6770E94C}" type="slidenum">
              <a:rPr lang="en-US"/>
              <a:pPr/>
              <a:t>78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(2)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Digital Circuit Modeling</a:t>
            </a:r>
            <a:endParaRPr lang="en-US"/>
          </a:p>
          <a:p>
            <a:pPr lvl="1"/>
            <a:r>
              <a:rPr lang="en-US"/>
              <a:t>Purpose of modeling:</a:t>
            </a:r>
          </a:p>
          <a:p>
            <a:pPr lvl="2"/>
            <a:r>
              <a:rPr lang="en-US"/>
              <a:t>Helps the designer formalize a solution.</a:t>
            </a:r>
          </a:p>
          <a:p>
            <a:pPr lvl="2"/>
            <a:r>
              <a:rPr lang="en-US"/>
              <a:t>To check errors, verify correctness, and predict timing characteristics.</a:t>
            </a:r>
          </a:p>
          <a:p>
            <a:pPr lvl="1"/>
            <a:r>
              <a:rPr lang="en-US"/>
              <a:t>CAD tools are available for design optimization and transformation of</a:t>
            </a:r>
          </a:p>
          <a:p>
            <a:pPr lvl="2">
              <a:buFontTx/>
              <a:buNone/>
            </a:pPr>
            <a:r>
              <a:rPr lang="en-US"/>
              <a:t>design from abstract form to a physical realization.</a:t>
            </a:r>
          </a:p>
          <a:p>
            <a:pPr lvl="1"/>
            <a:r>
              <a:rPr lang="en-US"/>
              <a:t>Model can represent different levels of design abstraction.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676400" y="4114800"/>
          <a:ext cx="6248400" cy="2159000"/>
        </p:xfrm>
        <a:graphic>
          <a:graphicData uri="http://schemas.openxmlformats.org/presentationml/2006/ole">
            <p:oleObj spid="_x0000_s66564" name="Document" r:id="rId3" imgW="6248880" imgH="22226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8451-EB24-457F-BDA6-A6D1D61C33C4}" type="slidenum">
              <a:rPr lang="en-US"/>
              <a:pPr/>
              <a:t>79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(3)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High-level abstract model (behavioral model)</a:t>
            </a:r>
          </a:p>
          <a:p>
            <a:pPr lvl="1"/>
            <a:r>
              <a:rPr lang="en-US"/>
              <a:t>Describes only desired behavior.</a:t>
            </a:r>
          </a:p>
          <a:p>
            <a:pPr lvl="1"/>
            <a:r>
              <a:rPr lang="en-US"/>
              <a:t>Usually represented using a </a:t>
            </a:r>
            <a:r>
              <a:rPr lang="en-US" i="1"/>
              <a:t>hardware description language</a:t>
            </a:r>
            <a:r>
              <a:rPr lang="en-US"/>
              <a:t> (HDL), e.g., VHDL or Verilog.</a:t>
            </a:r>
          </a:p>
          <a:p>
            <a:pPr lvl="1"/>
            <a:r>
              <a:rPr lang="en-US"/>
              <a:t>Other representation mechanisms: logic equations, truth tables, and minterm or maxterm lists.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3CD-F012-433B-8199-6DCA37B86818}" type="slidenum">
              <a:rPr lang="en-US"/>
              <a:pPr/>
              <a:t>8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Fundamentals of Boolean Algebra (7)</a:t>
            </a:r>
            <a:endParaRPr lang="en-US" b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More Examples for DeMorgan's Theorem</a:t>
            </a:r>
          </a:p>
          <a:p>
            <a:pPr lvl="1"/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 +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')))' 	= </a:t>
            </a:r>
            <a:r>
              <a:rPr lang="en-US" i="1"/>
              <a:t>a</a:t>
            </a:r>
            <a:r>
              <a:rPr lang="en-US"/>
              <a:t>' + (</a:t>
            </a:r>
            <a:r>
              <a:rPr lang="en-US" i="1"/>
              <a:t>b</a:t>
            </a:r>
            <a:r>
              <a:rPr lang="en-US"/>
              <a:t> +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'))'	[T8(b)]</a:t>
            </a:r>
          </a:p>
          <a:p>
            <a:pPr lvl="1">
              <a:buFontTx/>
              <a:buNone/>
            </a:pPr>
            <a:r>
              <a:rPr lang="en-US"/>
              <a:t>				= 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b</a:t>
            </a:r>
            <a:r>
              <a:rPr lang="en-US"/>
              <a:t>' (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'))'		[T8(a)]</a:t>
            </a:r>
          </a:p>
          <a:p>
            <a:pPr lvl="1">
              <a:buFontTx/>
              <a:buNone/>
            </a:pPr>
            <a:r>
              <a:rPr lang="en-US"/>
              <a:t>				= 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b</a:t>
            </a:r>
            <a:r>
              <a:rPr lang="en-US"/>
              <a:t>' (</a:t>
            </a:r>
            <a:r>
              <a:rPr lang="en-US" i="1"/>
              <a:t>z</a:t>
            </a:r>
            <a:r>
              <a:rPr lang="en-US"/>
              <a:t>' + (</a:t>
            </a:r>
            <a:r>
              <a:rPr lang="en-US" i="1"/>
              <a:t>x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')')	[T8(b)]</a:t>
            </a:r>
          </a:p>
          <a:p>
            <a:pPr lvl="1">
              <a:buFontTx/>
              <a:buNone/>
            </a:pPr>
            <a:r>
              <a:rPr lang="en-US"/>
              <a:t>				= 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b</a:t>
            </a:r>
            <a:r>
              <a:rPr lang="en-US"/>
              <a:t>' (</a:t>
            </a:r>
            <a:r>
              <a:rPr lang="en-US" i="1"/>
              <a:t>z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'(</a:t>
            </a:r>
            <a:r>
              <a:rPr lang="en-US" i="1"/>
              <a:t>a</a:t>
            </a:r>
            <a:r>
              <a:rPr lang="en-US"/>
              <a:t>')')		[T8(a)]</a:t>
            </a:r>
          </a:p>
          <a:p>
            <a:pPr lvl="1">
              <a:buFontTx/>
              <a:buNone/>
            </a:pPr>
            <a:r>
              <a:rPr lang="en-US"/>
              <a:t>				= 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b</a:t>
            </a:r>
            <a:r>
              <a:rPr lang="en-US"/>
              <a:t>' (</a:t>
            </a:r>
            <a:r>
              <a:rPr lang="en-US" i="1"/>
              <a:t>z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</a:t>
            </a:r>
            <a:r>
              <a:rPr lang="en-US" i="1"/>
              <a:t>a</a:t>
            </a:r>
            <a:r>
              <a:rPr lang="en-US"/>
              <a:t>)		[T3]</a:t>
            </a:r>
          </a:p>
          <a:p>
            <a:pPr lvl="1">
              <a:buFontTx/>
              <a:buNone/>
            </a:pPr>
            <a:r>
              <a:rPr lang="en-US"/>
              <a:t>				= 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b</a:t>
            </a:r>
            <a:r>
              <a:rPr lang="en-US"/>
              <a:t>' (</a:t>
            </a:r>
            <a:r>
              <a:rPr lang="en-US" i="1"/>
              <a:t>z</a:t>
            </a:r>
            <a:r>
              <a:rPr lang="en-US"/>
              <a:t>' + </a:t>
            </a:r>
            <a:r>
              <a:rPr lang="en-US" i="1"/>
              <a:t>x</a:t>
            </a:r>
            <a:r>
              <a:rPr lang="en-US"/>
              <a:t>')		[T5(a)]</a:t>
            </a:r>
          </a:p>
          <a:p>
            <a:pPr lvl="1">
              <a:buFontTx/>
              <a:buNone/>
            </a:pPr>
            <a:endParaRPr lang="en-US"/>
          </a:p>
          <a:p>
            <a:pPr lvl="1"/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b + c</a:t>
            </a:r>
            <a:r>
              <a:rPr lang="en-US"/>
              <a:t>)</a:t>
            </a:r>
            <a:r>
              <a:rPr lang="en-US" i="1"/>
              <a:t> + 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)'	= (</a:t>
            </a:r>
            <a:r>
              <a:rPr lang="en-US" i="1"/>
              <a:t>ab + ac + a</a:t>
            </a:r>
            <a:r>
              <a:rPr lang="en-US"/>
              <a:t>'</a:t>
            </a:r>
            <a:r>
              <a:rPr lang="en-US" i="1"/>
              <a:t>b</a:t>
            </a:r>
            <a:r>
              <a:rPr lang="en-US"/>
              <a:t>)'		[P5(b)]</a:t>
            </a:r>
          </a:p>
          <a:p>
            <a:pPr lvl="1">
              <a:buFontTx/>
              <a:buNone/>
            </a:pPr>
            <a:r>
              <a:rPr lang="en-US" b="1" i="1"/>
              <a:t>				= </a:t>
            </a:r>
            <a:r>
              <a:rPr lang="en-US"/>
              <a:t>(</a:t>
            </a:r>
            <a:r>
              <a:rPr lang="en-US" i="1"/>
              <a:t>b + ac</a:t>
            </a:r>
            <a:r>
              <a:rPr lang="en-US"/>
              <a:t>)'		[T6(a)]</a:t>
            </a:r>
          </a:p>
          <a:p>
            <a:pPr lvl="1">
              <a:buFontTx/>
              <a:buNone/>
            </a:pPr>
            <a:r>
              <a:rPr lang="en-US"/>
              <a:t>				= </a:t>
            </a:r>
            <a:r>
              <a:rPr lang="en-US" i="1"/>
              <a:t>b</a:t>
            </a:r>
            <a:r>
              <a:rPr lang="en-US"/>
              <a:t>'(</a:t>
            </a:r>
            <a:r>
              <a:rPr lang="en-US" i="1"/>
              <a:t>ac</a:t>
            </a:r>
            <a:r>
              <a:rPr lang="en-US"/>
              <a:t>)'			[T8(a)]</a:t>
            </a:r>
          </a:p>
          <a:p>
            <a:pPr lvl="1">
              <a:buFontTx/>
              <a:buNone/>
            </a:pPr>
            <a:r>
              <a:rPr lang="en-US" b="1" i="1"/>
              <a:t>				= </a:t>
            </a:r>
            <a:r>
              <a:rPr lang="en-US" i="1"/>
              <a:t>b</a:t>
            </a:r>
            <a:r>
              <a:rPr lang="en-US"/>
              <a:t>'(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c</a:t>
            </a:r>
            <a:r>
              <a:rPr lang="en-US"/>
              <a:t>')		[T8(b)]</a:t>
            </a:r>
            <a:endParaRPr lang="en-US" b="1" i="1"/>
          </a:p>
          <a:p>
            <a:pPr>
              <a:buFontTx/>
              <a:buNone/>
            </a:pPr>
            <a:endParaRPr lang="en-US" b="1" i="1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90C-8047-43AA-9539-4C4FD5AA7F4C}" type="slidenum">
              <a:rPr lang="en-US"/>
              <a:pPr/>
              <a:t>80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(4)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Behavioral models of a full-adder circuit: </a:t>
            </a:r>
          </a:p>
          <a:p>
            <a:pPr lvl="1">
              <a:buFontTx/>
              <a:buNone/>
            </a:pPr>
            <a:r>
              <a:rPr lang="en-US"/>
              <a:t>(a) block diagram, (b) truth table, (c) logic equations.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600200" y="2743200"/>
          <a:ext cx="5410200" cy="2535238"/>
        </p:xfrm>
        <a:graphic>
          <a:graphicData uri="http://schemas.openxmlformats.org/presentationml/2006/ole">
            <p:oleObj spid="_x0000_s68612" name="VISIO" r:id="rId3" imgW="3265920" imgH="153036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C41-9819-4790-97CF-E75A5A937CBD}" type="slidenum">
              <a:rPr lang="en-US"/>
              <a:pPr/>
              <a:t>81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(5)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VHDL behavioral model of a full adder circuit (Figure 2.38)</a:t>
            </a:r>
          </a:p>
          <a:p>
            <a:pPr lvl="1"/>
            <a:r>
              <a:rPr lang="en-US" i="1"/>
              <a:t>Entity</a:t>
            </a:r>
            <a:r>
              <a:rPr lang="en-US"/>
              <a:t> defines the interface between the circuit and the outside world.</a:t>
            </a:r>
          </a:p>
          <a:p>
            <a:pPr lvl="1"/>
            <a:r>
              <a:rPr lang="en-US" i="1"/>
              <a:t>Architecture</a:t>
            </a:r>
            <a:r>
              <a:rPr lang="en-US"/>
              <a:t> defines the function implemented within the circuit.</a:t>
            </a:r>
          </a:p>
          <a:p>
            <a:pPr lvl="1"/>
            <a:r>
              <a:rPr lang="en-US"/>
              <a:t>Multiple architectures may be defined for a given entity.</a:t>
            </a:r>
          </a:p>
          <a:p>
            <a:endParaRPr lang="en-US"/>
          </a:p>
          <a:p>
            <a:r>
              <a:rPr lang="en-US"/>
              <a:t>Structural model</a:t>
            </a:r>
          </a:p>
          <a:p>
            <a:pPr lvl="1"/>
            <a:r>
              <a:rPr lang="en-US"/>
              <a:t>Interconnection of components.</a:t>
            </a:r>
          </a:p>
          <a:p>
            <a:pPr lvl="1"/>
            <a:r>
              <a:rPr lang="en-US"/>
              <a:t>Behavior is deduced from the behavioral models of individual components and their interconnection.</a:t>
            </a:r>
          </a:p>
          <a:p>
            <a:pPr lvl="1"/>
            <a:r>
              <a:rPr lang="en-US"/>
              <a:t>Represented by:</a:t>
            </a:r>
          </a:p>
          <a:p>
            <a:pPr lvl="2"/>
            <a:r>
              <a:rPr lang="en-US"/>
              <a:t>Logic or schematic diagram</a:t>
            </a:r>
          </a:p>
          <a:p>
            <a:pPr lvl="2"/>
            <a:r>
              <a:rPr lang="en-US"/>
              <a:t>Netlist (textual representation of schematic diagram)</a:t>
            </a:r>
          </a:p>
          <a:p>
            <a:pPr lvl="2"/>
            <a:r>
              <a:rPr lang="en-US"/>
              <a:t>HDL description of circuit structures.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BB89-069B-4E94-916A-E0707181F14B}" type="slidenum">
              <a:rPr lang="en-US"/>
              <a:pPr/>
              <a:t>82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(6)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Structural models of a full-adder circuit:</a:t>
            </a:r>
          </a:p>
          <a:p>
            <a:pPr lvl="1">
              <a:buFontTx/>
              <a:buNone/>
            </a:pPr>
            <a:r>
              <a:rPr lang="en-US"/>
              <a:t>(a) schematic diagram, (b) netlist</a:t>
            </a:r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/>
            <a:r>
              <a:rPr lang="en-US"/>
              <a:t>In a netlist, each circuit element is defined as follows:</a:t>
            </a:r>
          </a:p>
          <a:p>
            <a:pPr lvl="2">
              <a:buFontTx/>
              <a:buNone/>
            </a:pPr>
            <a:r>
              <a:rPr lang="en-US" i="1"/>
              <a:t>gate_name</a:t>
            </a:r>
            <a:r>
              <a:rPr lang="en-US"/>
              <a:t>,</a:t>
            </a:r>
            <a:r>
              <a:rPr lang="en-US" i="1"/>
              <a:t> gate_type</a:t>
            </a:r>
            <a:r>
              <a:rPr lang="en-US"/>
              <a:t>,</a:t>
            </a:r>
            <a:r>
              <a:rPr lang="en-US" i="1"/>
              <a:t> output</a:t>
            </a:r>
            <a:r>
              <a:rPr lang="en-US"/>
              <a:t>,</a:t>
            </a:r>
            <a:r>
              <a:rPr lang="en-US" i="1"/>
              <a:t> input1</a:t>
            </a:r>
            <a:r>
              <a:rPr lang="en-US"/>
              <a:t>,</a:t>
            </a:r>
            <a:r>
              <a:rPr lang="en-US" i="1"/>
              <a:t> input2</a:t>
            </a:r>
            <a:r>
              <a:rPr lang="en-US"/>
              <a:t>,</a:t>
            </a:r>
            <a:r>
              <a:rPr lang="en-US" i="1"/>
              <a:t> …</a:t>
            </a:r>
            <a:r>
              <a:rPr lang="en-US"/>
              <a:t>,</a:t>
            </a:r>
            <a:r>
              <a:rPr lang="en-US" i="1"/>
              <a:t> inputN</a:t>
            </a:r>
          </a:p>
          <a:p>
            <a:pPr lvl="1"/>
            <a:r>
              <a:rPr lang="en-US"/>
              <a:t>VHDL structural model of a full-adder circuit: Figure 2.40.</a:t>
            </a:r>
          </a:p>
          <a:p>
            <a:endParaRPr lang="en-US"/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219200" y="2286000"/>
          <a:ext cx="6400800" cy="2830513"/>
        </p:xfrm>
        <a:graphic>
          <a:graphicData uri="http://schemas.openxmlformats.org/presentationml/2006/ole">
            <p:oleObj spid="_x0000_s70660" name="VISIO" r:id="rId3" imgW="4713840" imgH="20844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692-E34E-4D8F-B444-49A9D43462D5}" type="slidenum">
              <a:rPr lang="en-US"/>
              <a:pPr/>
              <a:t>83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(7)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Mixed-mode model </a:t>
            </a:r>
          </a:p>
          <a:p>
            <a:pPr lvl="1"/>
            <a:r>
              <a:rPr lang="en-US"/>
              <a:t>Contains both behavioral and structural components.</a:t>
            </a:r>
          </a:p>
          <a:p>
            <a:pPr lvl="1"/>
            <a:r>
              <a:rPr lang="en-US"/>
              <a:t>Mixed-mode model of the full-adder circuit: (a) full-adder block diagram, (b) circuit for sum function, (c) truth table for carry function.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2362200" y="2971800"/>
          <a:ext cx="3962400" cy="3151188"/>
        </p:xfrm>
        <a:graphic>
          <a:graphicData uri="http://schemas.openxmlformats.org/presentationml/2006/ole">
            <p:oleObj spid="_x0000_s71685" name="VISIO" r:id="rId3" imgW="2821320" imgH="22428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8DA8-65C4-45AE-B7BB-6F31E69BF826}" type="slidenum">
              <a:rPr lang="en-US"/>
              <a:pPr/>
              <a:t>84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(8)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Design synthesis process</a:t>
            </a:r>
            <a:endParaRPr lang="en-US"/>
          </a:p>
          <a:p>
            <a:endParaRPr 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981200" y="1981200"/>
          <a:ext cx="4708525" cy="4179888"/>
        </p:xfrm>
        <a:graphic>
          <a:graphicData uri="http://schemas.openxmlformats.org/presentationml/2006/ole">
            <p:oleObj spid="_x0000_s72708" name="VISIO" r:id="rId3" imgW="5335560" imgH="473868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96DD-46D0-4438-9833-4ABF7EF9DDFF}" type="slidenum">
              <a:rPr lang="en-US"/>
              <a:pPr/>
              <a:t>85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(9)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Capture tools</a:t>
            </a:r>
            <a:endParaRPr lang="en-US"/>
          </a:p>
          <a:p>
            <a:pPr lvl="1"/>
            <a:r>
              <a:rPr lang="en-US"/>
              <a:t>Each circuit model in the design process must be captured in a format that can be stored and processed by a digital computer.</a:t>
            </a:r>
          </a:p>
          <a:p>
            <a:pPr lvl="1"/>
            <a:r>
              <a:rPr lang="en-US"/>
              <a:t>Schematic capture: an interactive graphics tool with which a designer draws a logic diagram.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B6B-BC46-41AB-814F-3DCEB46AF571}" type="slidenum">
              <a:rPr lang="en-US"/>
              <a:pPr/>
              <a:t>86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(10)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Schematic capture process</a:t>
            </a:r>
          </a:p>
          <a:p>
            <a:endParaRPr lang="en-US"/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600200" y="2057400"/>
          <a:ext cx="6083300" cy="4164013"/>
        </p:xfrm>
        <a:graphic>
          <a:graphicData uri="http://schemas.openxmlformats.org/presentationml/2006/ole">
            <p:oleObj spid="_x0000_s74756" name="VISIO" r:id="rId3" imgW="8166600" imgH="55890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23E-6A9D-4A18-A777-16EF2AE0F2D1}" type="slidenum">
              <a:rPr lang="en-US"/>
              <a:pPr/>
              <a:t>87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(11)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Logic Simulation</a:t>
            </a:r>
            <a:endParaRPr lang="en-US" b="1"/>
          </a:p>
          <a:p>
            <a:pPr lvl="1"/>
            <a:r>
              <a:rPr lang="en-US"/>
              <a:t>Three primary purposes:</a:t>
            </a:r>
          </a:p>
          <a:p>
            <a:pPr lvl="2">
              <a:buFontTx/>
              <a:buNone/>
            </a:pPr>
            <a:r>
              <a:rPr lang="en-US"/>
              <a:t>1. Logic verification: only logical correctness is checked.</a:t>
            </a:r>
          </a:p>
          <a:p>
            <a:pPr lvl="2">
              <a:buFontTx/>
              <a:buNone/>
            </a:pPr>
            <a:r>
              <a:rPr lang="en-US"/>
              <a:t>2. Performance analysis: propagation delays and potential timing problems are analyzed.</a:t>
            </a:r>
          </a:p>
          <a:p>
            <a:pPr lvl="2">
              <a:buFontTx/>
              <a:buNone/>
            </a:pPr>
            <a:r>
              <a:rPr lang="en-US"/>
              <a:t>3. Test development (fault simulation): helps develop optimal test set.</a:t>
            </a:r>
          </a:p>
          <a:p>
            <a:pPr lvl="1"/>
            <a:r>
              <a:rPr lang="en-US"/>
              <a:t>Simulation environment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590800" y="4038600"/>
          <a:ext cx="2438400" cy="2189163"/>
        </p:xfrm>
        <a:graphic>
          <a:graphicData uri="http://schemas.openxmlformats.org/presentationml/2006/ole">
            <p:oleObj spid="_x0000_s75780" name="VISIO" r:id="rId3" imgW="2606400" imgH="234036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F65-E963-4C4A-AE76-EBFEFF63DC00}" type="slidenum">
              <a:rPr lang="en-US"/>
              <a:pPr/>
              <a:t>88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(12)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Simulation Test Inputs</a:t>
            </a:r>
            <a:endParaRPr lang="en-US"/>
          </a:p>
          <a:p>
            <a:pPr lvl="1"/>
            <a:r>
              <a:rPr lang="en-US"/>
              <a:t>Test set: a carefully designed set of test inputs.</a:t>
            </a:r>
          </a:p>
          <a:p>
            <a:pPr lvl="1"/>
            <a:r>
              <a:rPr lang="en-US"/>
              <a:t>For logic verification, a list of input vectors is used (time is ignored).</a:t>
            </a:r>
          </a:p>
          <a:p>
            <a:pPr lvl="1"/>
            <a:r>
              <a:rPr lang="en-US"/>
              <a:t>For timing analysis, the time of each input change is also specified.</a:t>
            </a:r>
          </a:p>
          <a:p>
            <a:pPr>
              <a:buFontTx/>
              <a:buNone/>
            </a:pPr>
            <a:r>
              <a:rPr lang="en-US"/>
              <a:t>      functional</a:t>
            </a:r>
          </a:p>
          <a:p>
            <a:pPr>
              <a:buFontTx/>
              <a:buNone/>
            </a:pPr>
            <a:r>
              <a:rPr lang="en-US"/>
              <a:t>      test set for                     input                                       tabular        waveform         </a:t>
            </a:r>
          </a:p>
          <a:p>
            <a:pPr>
              <a:buFontTx/>
              <a:buNone/>
            </a:pPr>
            <a:r>
              <a:rPr lang="en-US"/>
              <a:t>      full-adder                      waveform                               format        format</a:t>
            </a:r>
          </a:p>
          <a:p>
            <a:pPr lvl="1"/>
            <a:endParaRPr lang="en-US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066800" y="3810000"/>
          <a:ext cx="1273175" cy="2286000"/>
        </p:xfrm>
        <a:graphic>
          <a:graphicData uri="http://schemas.openxmlformats.org/presentationml/2006/ole">
            <p:oleObj spid="_x0000_s76804" name="VISIO" r:id="rId3" imgW="674640" imgH="1213560" progId="Visio.Drawing.4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514600" y="4114800"/>
          <a:ext cx="5791200" cy="2009775"/>
        </p:xfrm>
        <a:graphic>
          <a:graphicData uri="http://schemas.openxmlformats.org/presentationml/2006/ole">
            <p:oleObj spid="_x0000_s76805" name="VISIO" r:id="rId4" imgW="4624560" imgH="127548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B9D9-D555-4194-AF7C-B93575BED6FE}" type="slidenum">
              <a:rPr lang="en-US"/>
              <a:pPr/>
              <a:t>89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(13)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Event-Driven Simulation</a:t>
            </a:r>
            <a:endParaRPr lang="en-US"/>
          </a:p>
          <a:p>
            <a:pPr lvl="1"/>
            <a:r>
              <a:rPr lang="en-US"/>
              <a:t>Event: a change in the value of a signal at a given time.</a:t>
            </a:r>
          </a:p>
          <a:p>
            <a:pPr lvl="1"/>
            <a:r>
              <a:rPr lang="en-US"/>
              <a:t>Event-driven simulation example for an AND gate: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752600" y="3352800"/>
          <a:ext cx="5638800" cy="2054225"/>
        </p:xfrm>
        <a:graphic>
          <a:graphicData uri="http://schemas.openxmlformats.org/presentationml/2006/ole">
            <p:oleObj spid="_x0000_s77828" name="VISIO" r:id="rId3" imgW="3565440" imgH="12996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23E2-5F9A-4584-BE2B-9BDC1F9102EC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Fundamentals of Boolean Algebra (8)</a:t>
            </a:r>
            <a:endParaRPr lang="en-US" b="1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Theorem 9 (Consensus)</a:t>
            </a:r>
            <a:endParaRPr lang="en-US"/>
          </a:p>
          <a:p>
            <a:pPr>
              <a:buFontTx/>
              <a:buNone/>
            </a:pPr>
            <a:r>
              <a:rPr lang="en-US"/>
              <a:t>	(a) </a:t>
            </a:r>
            <a:r>
              <a:rPr lang="en-US" i="1"/>
              <a:t>ab + a</a:t>
            </a:r>
            <a:r>
              <a:rPr lang="en-US"/>
              <a:t>'</a:t>
            </a:r>
            <a:r>
              <a:rPr lang="en-US" i="1"/>
              <a:t>c + bc = ab + a</a:t>
            </a:r>
            <a:r>
              <a:rPr lang="en-US"/>
              <a:t>'</a:t>
            </a:r>
            <a:r>
              <a:rPr lang="en-US" i="1"/>
              <a:t>c</a:t>
            </a:r>
            <a:r>
              <a:rPr lang="en-US"/>
              <a:t> 	(b) (</a:t>
            </a:r>
            <a:r>
              <a:rPr lang="en-US" i="1"/>
              <a:t>a + b</a:t>
            </a:r>
            <a:r>
              <a:rPr lang="en-US"/>
              <a:t>)(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c</a:t>
            </a:r>
            <a:r>
              <a:rPr lang="en-US"/>
              <a:t>)(</a:t>
            </a:r>
            <a:r>
              <a:rPr lang="en-US" i="1"/>
              <a:t>b + c</a:t>
            </a:r>
            <a:r>
              <a:rPr lang="en-US"/>
              <a:t>) = (</a:t>
            </a:r>
            <a:r>
              <a:rPr lang="en-US" i="1"/>
              <a:t>a + b</a:t>
            </a:r>
            <a:r>
              <a:rPr lang="en-US"/>
              <a:t>)(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c</a:t>
            </a:r>
            <a:r>
              <a:rPr lang="en-US"/>
              <a:t>)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 i="1"/>
              <a:t>Examples</a:t>
            </a:r>
            <a:r>
              <a:rPr lang="en-US"/>
              <a:t>:</a:t>
            </a:r>
          </a:p>
          <a:p>
            <a:pPr lvl="1"/>
            <a:r>
              <a:rPr lang="en-US" i="1"/>
              <a:t>AB + A</a:t>
            </a:r>
            <a:r>
              <a:rPr lang="en-US"/>
              <a:t>'</a:t>
            </a:r>
            <a:r>
              <a:rPr lang="en-US" i="1"/>
              <a:t>CD + BCD</a:t>
            </a:r>
            <a:r>
              <a:rPr lang="en-US"/>
              <a:t> = </a:t>
            </a:r>
            <a:r>
              <a:rPr lang="en-US" i="1"/>
              <a:t>AB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CD</a:t>
            </a:r>
            <a:r>
              <a:rPr lang="en-US"/>
              <a:t>			[T9(a)]</a:t>
            </a:r>
          </a:p>
          <a:p>
            <a:pPr lvl="1"/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 + </a:t>
            </a:r>
            <a:r>
              <a:rPr lang="en-US" i="1"/>
              <a:t>b</a:t>
            </a:r>
            <a:r>
              <a:rPr lang="en-US"/>
              <a:t>')(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c</a:t>
            </a:r>
            <a:r>
              <a:rPr lang="en-US"/>
              <a:t>)(</a:t>
            </a:r>
            <a:r>
              <a:rPr lang="en-US" i="1"/>
              <a:t>b</a:t>
            </a:r>
            <a:r>
              <a:rPr lang="en-US"/>
              <a:t>' + </a:t>
            </a:r>
            <a:r>
              <a:rPr lang="en-US" i="1"/>
              <a:t>c</a:t>
            </a:r>
            <a:r>
              <a:rPr lang="en-US"/>
              <a:t>) = (</a:t>
            </a:r>
            <a:r>
              <a:rPr lang="en-US" i="1"/>
              <a:t>a + b</a:t>
            </a:r>
            <a:r>
              <a:rPr lang="en-US"/>
              <a:t>')(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c</a:t>
            </a:r>
            <a:r>
              <a:rPr lang="en-US"/>
              <a:t>)			[T9(b)]</a:t>
            </a:r>
          </a:p>
          <a:p>
            <a:pPr lvl="1"/>
            <a:r>
              <a:rPr lang="en-US" i="1"/>
              <a:t>ABC + A</a:t>
            </a:r>
            <a:r>
              <a:rPr lang="en-US"/>
              <a:t>'</a:t>
            </a:r>
            <a:r>
              <a:rPr lang="en-US" i="1"/>
              <a:t>D + B</a:t>
            </a:r>
            <a:r>
              <a:rPr lang="en-US"/>
              <a:t>'</a:t>
            </a:r>
            <a:r>
              <a:rPr lang="en-US" i="1"/>
              <a:t>D + CD 	= ABC </a:t>
            </a:r>
            <a:r>
              <a:rPr lang="en-US"/>
              <a:t>+ (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B</a:t>
            </a:r>
            <a:r>
              <a:rPr lang="en-US"/>
              <a:t>')</a:t>
            </a:r>
            <a:r>
              <a:rPr lang="en-US" i="1"/>
              <a:t>D + CD</a:t>
            </a:r>
            <a:r>
              <a:rPr lang="en-US"/>
              <a:t>	[P5(b)]</a:t>
            </a:r>
          </a:p>
          <a:p>
            <a:pPr lvl="1">
              <a:buFontTx/>
              <a:buNone/>
            </a:pPr>
            <a:r>
              <a:rPr lang="en-US"/>
              <a:t>					= </a:t>
            </a:r>
            <a:r>
              <a:rPr lang="en-US" i="1"/>
              <a:t>ABC</a:t>
            </a:r>
            <a:r>
              <a:rPr lang="en-US"/>
              <a:t> + (</a:t>
            </a:r>
            <a:r>
              <a:rPr lang="en-US" i="1"/>
              <a:t>AB</a:t>
            </a:r>
            <a:r>
              <a:rPr lang="en-US"/>
              <a:t>)'</a:t>
            </a:r>
            <a:r>
              <a:rPr lang="en-US" i="1"/>
              <a:t>D + CD</a:t>
            </a:r>
            <a:r>
              <a:rPr lang="en-US"/>
              <a:t>	[T8(b)]</a:t>
            </a:r>
          </a:p>
          <a:p>
            <a:pPr lvl="1">
              <a:buFontTx/>
              <a:buNone/>
            </a:pPr>
            <a:r>
              <a:rPr lang="en-US"/>
              <a:t>					= </a:t>
            </a:r>
            <a:r>
              <a:rPr lang="en-US" i="1"/>
              <a:t>ABC </a:t>
            </a:r>
            <a:r>
              <a:rPr lang="en-US"/>
              <a:t>+ (</a:t>
            </a:r>
            <a:r>
              <a:rPr lang="en-US" i="1"/>
              <a:t>AB</a:t>
            </a:r>
            <a:r>
              <a:rPr lang="en-US"/>
              <a:t>)'</a:t>
            </a:r>
            <a:r>
              <a:rPr lang="en-US" i="1"/>
              <a:t>D</a:t>
            </a:r>
            <a:r>
              <a:rPr lang="en-US"/>
              <a:t>		[T9(a)]</a:t>
            </a:r>
          </a:p>
          <a:p>
            <a:pPr lvl="1">
              <a:buFontTx/>
              <a:buNone/>
            </a:pPr>
            <a:r>
              <a:rPr lang="en-US"/>
              <a:t>					= </a:t>
            </a:r>
            <a:r>
              <a:rPr lang="en-US" i="1"/>
              <a:t>ABC</a:t>
            </a:r>
            <a:r>
              <a:rPr lang="en-US"/>
              <a:t> + (</a:t>
            </a:r>
            <a:r>
              <a:rPr lang="en-US" i="1"/>
              <a:t>A</a:t>
            </a:r>
            <a:r>
              <a:rPr lang="en-US"/>
              <a:t>' + </a:t>
            </a:r>
            <a:r>
              <a:rPr lang="en-US" i="1"/>
              <a:t>B</a:t>
            </a:r>
            <a:r>
              <a:rPr lang="en-US"/>
              <a:t>')</a:t>
            </a:r>
            <a:r>
              <a:rPr lang="en-US" i="1"/>
              <a:t>D</a:t>
            </a:r>
            <a:r>
              <a:rPr lang="en-US"/>
              <a:t>		[T8(b)]</a:t>
            </a:r>
          </a:p>
          <a:p>
            <a:pPr lvl="1">
              <a:buFontTx/>
              <a:buNone/>
            </a:pPr>
            <a:r>
              <a:rPr lang="en-US"/>
              <a:t>					= </a:t>
            </a:r>
            <a:r>
              <a:rPr lang="en-US" i="1"/>
              <a:t>ABC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/>
              <a:t>'</a:t>
            </a:r>
            <a:r>
              <a:rPr lang="en-US" i="1"/>
              <a:t>D</a:t>
            </a:r>
            <a:r>
              <a:rPr lang="en-US"/>
              <a:t> + </a:t>
            </a:r>
            <a:r>
              <a:rPr lang="en-US" i="1"/>
              <a:t>B</a:t>
            </a:r>
            <a:r>
              <a:rPr lang="en-US"/>
              <a:t>'</a:t>
            </a:r>
            <a:r>
              <a:rPr lang="en-US" i="1"/>
              <a:t>D</a:t>
            </a:r>
            <a:r>
              <a:rPr lang="en-US"/>
              <a:t>		[P5(b)]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EB1D-17E7-4196-A190-FD05D1703109}" type="slidenum">
              <a:rPr lang="en-US"/>
              <a:pPr/>
              <a:t>90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(14)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Event-driven simulation procedure</a:t>
            </a:r>
          </a:p>
          <a:p>
            <a:pPr lvl="1"/>
            <a:r>
              <a:rPr lang="en-US"/>
              <a:t>Input test set is converted into a set of events.</a:t>
            </a:r>
          </a:p>
          <a:p>
            <a:pPr lvl="1"/>
            <a:r>
              <a:rPr lang="en-US"/>
              <a:t>The set of events are entered into an event queue (or event list).</a:t>
            </a:r>
          </a:p>
          <a:p>
            <a:pPr lvl="1"/>
            <a:r>
              <a:rPr lang="en-US"/>
              <a:t>In each simulation step, the first event is retrieved and is made to occur.</a:t>
            </a:r>
          </a:p>
          <a:p>
            <a:pPr lvl="1"/>
            <a:r>
              <a:rPr lang="en-US"/>
              <a:t>Output of each affected gate is recomputed, and new event is created.</a:t>
            </a:r>
          </a:p>
          <a:p>
            <a:pPr lvl="1"/>
            <a:r>
              <a:rPr lang="en-US"/>
              <a:t>Record of all events along with output results are maintained.</a:t>
            </a:r>
          </a:p>
          <a:p>
            <a:pPr lvl="1"/>
            <a:r>
              <a:rPr lang="en-US"/>
              <a:t>Simulation continues until the event queue is empty or time limit expires.</a:t>
            </a: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524000" y="4191000"/>
          <a:ext cx="6172200" cy="2043113"/>
        </p:xfrm>
        <a:graphic>
          <a:graphicData uri="http://schemas.openxmlformats.org/presentationml/2006/ole">
            <p:oleObj spid="_x0000_s78852" name="VISIO" r:id="rId3" imgW="5513400" imgH="18259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E5-539E-4467-A391-2478E7C97BA0}" type="slidenum">
              <a:rPr lang="en-US"/>
              <a:pPr/>
              <a:t>91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(15)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Debugging a full-adder using simulation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        erroneous                                simulation output:        expanded simulation:</a:t>
            </a:r>
          </a:p>
          <a:p>
            <a:pPr>
              <a:buFontTx/>
              <a:buNone/>
            </a:pPr>
            <a:r>
              <a:rPr lang="en-US"/>
              <a:t>        full-adder                                error in </a:t>
            </a:r>
            <a:r>
              <a:rPr lang="en-US" i="1"/>
              <a:t>s</a:t>
            </a:r>
            <a:r>
              <a:rPr lang="en-US"/>
              <a:t> at time 3        isolates error to </a:t>
            </a:r>
            <a:r>
              <a:rPr lang="en-US" i="1"/>
              <a:t>n3</a:t>
            </a:r>
            <a:endParaRPr lang="en-US"/>
          </a:p>
          <a:p>
            <a:pPr>
              <a:buFontTx/>
              <a:buNone/>
            </a:pPr>
            <a:r>
              <a:rPr lang="en-US"/>
              <a:t>        circuit                                                                           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914400" y="3581400"/>
          <a:ext cx="2787650" cy="1474788"/>
        </p:xfrm>
        <a:graphic>
          <a:graphicData uri="http://schemas.openxmlformats.org/presentationml/2006/ole">
            <p:oleObj spid="_x0000_s79876" name="VISIO" r:id="rId3" imgW="2787840" imgH="1474920" progId="Visio.Drawing.4">
              <p:embed/>
            </p:oleObj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3962400" y="3352800"/>
          <a:ext cx="1744663" cy="2133600"/>
        </p:xfrm>
        <a:graphic>
          <a:graphicData uri="http://schemas.openxmlformats.org/presentationml/2006/ole">
            <p:oleObj spid="_x0000_s79880" name="VISIO" r:id="rId4" imgW="1038960" imgH="1268640" progId="Visio.Drawing.4">
              <p:embed/>
            </p:oleObj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6019800" y="3429000"/>
          <a:ext cx="2209800" cy="2008188"/>
        </p:xfrm>
        <a:graphic>
          <a:graphicData uri="http://schemas.openxmlformats.org/presentationml/2006/ole">
            <p:oleObj spid="_x0000_s79881" name="VISIO" r:id="rId5" imgW="1722600" imgH="156564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BEB-0EF9-42B5-AB6F-C73AADDBF351}" type="slidenum">
              <a:rPr lang="en-US"/>
              <a:pPr/>
              <a:t>92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(16)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Detection of static hazard via simulation</a:t>
            </a:r>
          </a:p>
          <a:p>
            <a:pPr lvl="1"/>
            <a:r>
              <a:rPr lang="en-US"/>
              <a:t>A glitch in </a:t>
            </a:r>
            <a:r>
              <a:rPr lang="en-US" i="1"/>
              <a:t>g</a:t>
            </a:r>
            <a:r>
              <a:rPr lang="en-US"/>
              <a:t> at time </a:t>
            </a:r>
            <a:r>
              <a:rPr lang="en-US" i="1"/>
              <a:t>t</a:t>
            </a:r>
            <a:r>
              <a:rPr lang="en-US" i="1" baseline="-25000"/>
              <a:t>3</a:t>
            </a:r>
            <a:r>
              <a:rPr lang="en-US"/>
              <a:t> can be detected from the output waveforms.</a:t>
            </a:r>
            <a:endParaRPr lang="en-US" i="1" baseline="-25000"/>
          </a:p>
          <a:p>
            <a:pPr lvl="1"/>
            <a:r>
              <a:rPr lang="en-US"/>
              <a:t>This occurs because both </a:t>
            </a:r>
            <a:r>
              <a:rPr lang="en-US" i="1"/>
              <a:t>e</a:t>
            </a:r>
            <a:r>
              <a:rPr lang="en-US"/>
              <a:t> and </a:t>
            </a:r>
            <a:r>
              <a:rPr lang="en-US" i="1"/>
              <a:t>f</a:t>
            </a:r>
            <a:r>
              <a:rPr lang="en-US"/>
              <a:t> become 0 momentarily between </a:t>
            </a:r>
            <a:r>
              <a:rPr lang="en-US" i="1"/>
              <a:t>t</a:t>
            </a:r>
            <a:r>
              <a:rPr lang="en-US" i="1" baseline="-25000"/>
              <a:t>2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 i="1" baseline="-25000"/>
              <a:t>3</a:t>
            </a:r>
            <a:r>
              <a:rPr lang="en-US" i="1"/>
              <a:t>.</a:t>
            </a:r>
            <a:r>
              <a:rPr lang="en-US"/>
              <a:t> </a:t>
            </a:r>
          </a:p>
          <a:p>
            <a:pPr lvl="1">
              <a:buFontTx/>
              <a:buNone/>
            </a:pPr>
            <a:endParaRPr lang="en-US"/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828800" y="2971800"/>
          <a:ext cx="5357813" cy="3036888"/>
        </p:xfrm>
        <a:graphic>
          <a:graphicData uri="http://schemas.openxmlformats.org/presentationml/2006/ole">
            <p:oleObj spid="_x0000_s80900" name="VISIO" r:id="rId3" imgW="5380560" imgH="30517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76A-D609-4240-A3F4-27F6AF770E24}" type="slidenum">
              <a:rPr lang="en-US"/>
              <a:pPr/>
              <a:t>93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(17)</a:t>
            </a:r>
          </a:p>
        </p:txBody>
      </p:sp>
      <p:sp>
        <p:nvSpPr>
          <p:cNvPr id="81923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Symbolic Logic Signal Values</a:t>
            </a:r>
            <a:endParaRPr lang="en-US"/>
          </a:p>
          <a:p>
            <a:pPr lvl="1"/>
            <a:r>
              <a:rPr lang="en-US"/>
              <a:t>Designers sometimes need signal values other than just 0 or 1.</a:t>
            </a:r>
          </a:p>
          <a:p>
            <a:pPr lvl="1"/>
            <a:r>
              <a:rPr lang="en-US"/>
              <a:t>Logic signal values are represented by a </a:t>
            </a:r>
            <a:r>
              <a:rPr lang="en-US" i="1"/>
              <a:t>state</a:t>
            </a:r>
            <a:r>
              <a:rPr lang="en-US"/>
              <a:t> and a </a:t>
            </a:r>
            <a:r>
              <a:rPr lang="en-US" i="1"/>
              <a:t>strength</a:t>
            </a:r>
            <a:r>
              <a:rPr lang="en-US"/>
              <a:t>.</a:t>
            </a:r>
          </a:p>
          <a:p>
            <a:pPr lvl="1"/>
            <a:r>
              <a:rPr lang="en-US"/>
              <a:t>A third state </a:t>
            </a:r>
            <a:r>
              <a:rPr lang="en-US" i="1"/>
              <a:t>X</a:t>
            </a:r>
            <a:r>
              <a:rPr lang="en-US"/>
              <a:t> represents an unknown state or a potential problem.</a:t>
            </a:r>
          </a:p>
          <a:p>
            <a:pPr lvl="1"/>
            <a:r>
              <a:rPr lang="en-US"/>
              <a:t>Truth tables for three-valued logic (with </a:t>
            </a:r>
            <a:r>
              <a:rPr lang="en-US" i="1"/>
              <a:t>X</a:t>
            </a:r>
            <a:r>
              <a:rPr lang="en-US"/>
              <a:t> added)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Signal strength values:</a:t>
            </a:r>
          </a:p>
          <a:p>
            <a:pPr lvl="2"/>
            <a:r>
              <a:rPr lang="en-US" i="1"/>
              <a:t>Forcing</a:t>
            </a:r>
            <a:r>
              <a:rPr lang="en-US"/>
              <a:t> (</a:t>
            </a:r>
            <a:r>
              <a:rPr lang="en-US" i="1"/>
              <a:t>F</a:t>
            </a:r>
            <a:r>
              <a:rPr lang="en-US"/>
              <a:t>): signal line is strongly forced to a given state.</a:t>
            </a:r>
          </a:p>
          <a:p>
            <a:pPr lvl="2"/>
            <a:r>
              <a:rPr lang="en-US" i="1"/>
              <a:t>Resistive</a:t>
            </a:r>
            <a:r>
              <a:rPr lang="en-US"/>
              <a:t> (</a:t>
            </a:r>
            <a:r>
              <a:rPr lang="en-US" i="1"/>
              <a:t>R</a:t>
            </a:r>
            <a:r>
              <a:rPr lang="en-US"/>
              <a:t>): signal line is weakly forced to a given state.</a:t>
            </a:r>
          </a:p>
          <a:p>
            <a:pPr lvl="2"/>
            <a:r>
              <a:rPr lang="en-US" i="1"/>
              <a:t>Floating</a:t>
            </a:r>
            <a:r>
              <a:rPr lang="en-US"/>
              <a:t> (</a:t>
            </a:r>
            <a:r>
              <a:rPr lang="en-US" i="1"/>
              <a:t>Z</a:t>
            </a:r>
            <a:r>
              <a:rPr lang="en-US"/>
              <a:t>): signal line is not forced forced at all.</a:t>
            </a:r>
          </a:p>
          <a:p>
            <a:pPr lvl="2"/>
            <a:r>
              <a:rPr lang="en-US" i="1"/>
              <a:t>Unknown</a:t>
            </a:r>
            <a:r>
              <a:rPr lang="en-US"/>
              <a:t> (</a:t>
            </a:r>
            <a:r>
              <a:rPr lang="en-US" i="1"/>
              <a:t>U</a:t>
            </a:r>
            <a:r>
              <a:rPr lang="en-US"/>
              <a:t>): signal strength cannot be determined.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2590800" y="3429000"/>
          <a:ext cx="3886200" cy="906463"/>
        </p:xfrm>
        <a:graphic>
          <a:graphicData uri="http://schemas.openxmlformats.org/presentationml/2006/ole">
            <p:oleObj spid="_x0000_s81924" name="VISIO" r:id="rId3" imgW="2833920" imgH="6606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EC5-66C8-47B7-9365-5CFF70382887}" type="slidenum">
              <a:rPr lang="en-US"/>
              <a:pPr/>
              <a:t>94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(18)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Signal strengths are used to resolve conflicting gate outputs: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            output resolved in favor of                   output value</a:t>
            </a:r>
          </a:p>
          <a:p>
            <a:pPr>
              <a:buFontTx/>
              <a:buNone/>
            </a:pPr>
            <a:r>
              <a:rPr lang="en-US"/>
              <a:t>            stronger signal.                                     unable to be resolved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676400" y="3200400"/>
          <a:ext cx="1741488" cy="1901825"/>
        </p:xfrm>
        <a:graphic>
          <a:graphicData uri="http://schemas.openxmlformats.org/presentationml/2006/ole">
            <p:oleObj spid="_x0000_s82949" name="VISIO" r:id="rId3" imgW="1393200" imgH="1521360" progId="Visio.Drawing.4">
              <p:embed/>
            </p:oleObj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5181600" y="3352800"/>
          <a:ext cx="1620838" cy="1325563"/>
        </p:xfrm>
        <a:graphic>
          <a:graphicData uri="http://schemas.openxmlformats.org/presentationml/2006/ole">
            <p:oleObj spid="_x0000_s82950" name="VISIO" r:id="rId4" imgW="1393200" imgH="113940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83C6-269B-48A5-8303-D1B349739853}" type="slidenum">
              <a:rPr lang="en-US"/>
              <a:pPr/>
              <a:t>95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(19)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Primitive Device Delay Models</a:t>
            </a:r>
            <a:endParaRPr lang="en-US"/>
          </a:p>
          <a:p>
            <a:pPr lvl="1"/>
            <a:r>
              <a:rPr lang="en-US"/>
              <a:t>Every primitive logic gate has an intrinsic delay.</a:t>
            </a:r>
          </a:p>
          <a:p>
            <a:pPr lvl="1"/>
            <a:r>
              <a:rPr lang="en-US"/>
              <a:t>A gate can be modeled as an ideal (zero-delay) gate and a transport delay element.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Different models of transport delays:</a:t>
            </a:r>
          </a:p>
          <a:p>
            <a:pPr lvl="2"/>
            <a:r>
              <a:rPr lang="en-US"/>
              <a:t>Unit/Nominal Delay</a:t>
            </a:r>
          </a:p>
          <a:p>
            <a:pPr lvl="2"/>
            <a:r>
              <a:rPr lang="en-US"/>
              <a:t>Rise Fall Delay</a:t>
            </a:r>
          </a:p>
          <a:p>
            <a:pPr lvl="2"/>
            <a:r>
              <a:rPr lang="en-US"/>
              <a:t>Ambiguous or Min/Max Delay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3200400" y="2895600"/>
          <a:ext cx="2133600" cy="1103313"/>
        </p:xfrm>
        <a:graphic>
          <a:graphicData uri="http://schemas.openxmlformats.org/presentationml/2006/ole">
            <p:oleObj spid="_x0000_s83972" name="VISIO" r:id="rId3" imgW="1262520" imgH="65304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B31D-95C5-44EA-BD23-5CD0F410DD2D}" type="slidenum">
              <a:rPr lang="en-US"/>
              <a:pPr/>
              <a:t>96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(20)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Unit/Nominal Delay</a:t>
            </a:r>
          </a:p>
          <a:p>
            <a:pPr lvl="1"/>
            <a:r>
              <a:rPr lang="en-US"/>
              <a:t>Unit delay: assign to each gate in a circuit the same unit delay.</a:t>
            </a:r>
          </a:p>
          <a:p>
            <a:pPr lvl="1"/>
            <a:r>
              <a:rPr lang="en-US"/>
              <a:t>Nominal delay: delays are determined separately for each type of gate</a:t>
            </a:r>
          </a:p>
          <a:p>
            <a:pPr lvl="2">
              <a:buFontTx/>
              <a:buNone/>
            </a:pPr>
            <a:r>
              <a:rPr lang="en-US"/>
              <a:t>(e.g., on time unit for NOR and two time units for XOR).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438400" y="3352800"/>
          <a:ext cx="3733800" cy="1663700"/>
        </p:xfrm>
        <a:graphic>
          <a:graphicData uri="http://schemas.openxmlformats.org/presentationml/2006/ole">
            <p:oleObj spid="_x0000_s84996" name="VISIO" r:id="rId3" imgW="2775960" imgH="123732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ECD-3718-4C53-9368-D9F2BFB53DF6}" type="slidenum">
              <a:rPr lang="en-US"/>
              <a:pPr/>
              <a:t>97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(21)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Rise/Fall Delay</a:t>
            </a:r>
            <a:endParaRPr lang="en-US"/>
          </a:p>
          <a:p>
            <a:pPr lvl="1"/>
            <a:r>
              <a:rPr lang="en-US"/>
              <a:t>Different delays for 0 to 1 transition and 1 to 0 transition.</a:t>
            </a:r>
          </a:p>
          <a:p>
            <a:pPr lvl="1"/>
            <a:r>
              <a:rPr lang="en-US" i="1"/>
              <a:t>t</a:t>
            </a:r>
            <a:r>
              <a:rPr lang="en-US" i="1" baseline="-25000"/>
              <a:t>PLH</a:t>
            </a:r>
            <a:r>
              <a:rPr lang="en-US"/>
              <a:t> (rise time): propagation delay from low to high.</a:t>
            </a:r>
          </a:p>
          <a:p>
            <a:pPr lvl="1"/>
            <a:r>
              <a:rPr lang="en-US" i="1"/>
              <a:t>t</a:t>
            </a:r>
            <a:r>
              <a:rPr lang="en-US" i="1" baseline="-25000"/>
              <a:t>PHL</a:t>
            </a:r>
            <a:r>
              <a:rPr lang="en-US"/>
              <a:t> (fall time): propagation delay from high to low.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2209800" y="3429000"/>
          <a:ext cx="4038600" cy="2028825"/>
        </p:xfrm>
        <a:graphic>
          <a:graphicData uri="http://schemas.openxmlformats.org/presentationml/2006/ole">
            <p:oleObj spid="_x0000_s86020" name="VISIO" r:id="rId3" imgW="2772000" imgH="139284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E7-DE45-4E97-9352-4577FFE3077C}" type="slidenum">
              <a:rPr lang="en-US"/>
              <a:pPr/>
              <a:t>98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(22)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Ambiguous or Min/Max Delay</a:t>
            </a:r>
            <a:endParaRPr lang="en-US"/>
          </a:p>
          <a:p>
            <a:pPr lvl="1"/>
            <a:r>
              <a:rPr lang="en-US"/>
              <a:t>Sometimes it is impossible to predict exact rise or fall time of a signal.</a:t>
            </a:r>
          </a:p>
          <a:p>
            <a:pPr lvl="1"/>
            <a:r>
              <a:rPr lang="en-US"/>
              <a:t>For worst-case performance analysis, {</a:t>
            </a:r>
            <a:r>
              <a:rPr lang="en-US" i="1"/>
              <a:t>t</a:t>
            </a:r>
            <a:r>
              <a:rPr lang="en-US" i="1" baseline="-25000"/>
              <a:t>min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 i="1" baseline="-25000"/>
              <a:t>max</a:t>
            </a:r>
            <a:r>
              <a:rPr lang="en-US"/>
              <a:t>} is specified for each timing parameter.</a:t>
            </a:r>
          </a:p>
          <a:p>
            <a:endParaRPr lang="en-US"/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2667000" y="3352800"/>
          <a:ext cx="3657600" cy="1885950"/>
        </p:xfrm>
        <a:graphic>
          <a:graphicData uri="http://schemas.openxmlformats.org/presentationml/2006/ole">
            <p:oleObj spid="_x0000_s112644" name="VISIO" r:id="rId3" imgW="2773080" imgH="1430280" progId="Visio.Drawing.4">
              <p:embed/>
            </p:oleObj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C6D2-7CDD-4DAF-9260-12C1DA003FEE}" type="slidenum">
              <a:rPr lang="en-US"/>
              <a:pPr/>
              <a:t>99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Computer-aided Design (23)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problem with min/max delay: the results tend to be pessimistic.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               circuit model                                      worst-case delays:  </a:t>
            </a:r>
          </a:p>
          <a:p>
            <a:pPr>
              <a:buFontTx/>
              <a:buNone/>
            </a:pPr>
            <a:r>
              <a:rPr lang="en-US"/>
              <a:t>                                                                           ambiguity region gets larger</a:t>
            </a:r>
          </a:p>
          <a:p>
            <a:pPr>
              <a:buFontTx/>
              <a:buNone/>
            </a:pPr>
            <a:r>
              <a:rPr lang="en-US"/>
              <a:t>                                                                           at each successive level                                                         </a:t>
            </a:r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     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      </a:t>
            </a: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1600200" y="3048000"/>
          <a:ext cx="2362200" cy="1079500"/>
        </p:xfrm>
        <a:graphic>
          <a:graphicData uri="http://schemas.openxmlformats.org/presentationml/2006/ole">
            <p:oleObj spid="_x0000_s88069" name="VISIO" r:id="rId3" imgW="1844640" imgH="843480" progId="Visio.Drawing.4">
              <p:embed/>
            </p:oleObj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4876800" y="3581400"/>
          <a:ext cx="2971800" cy="1660525"/>
        </p:xfrm>
        <a:graphic>
          <a:graphicData uri="http://schemas.openxmlformats.org/presentationml/2006/ole">
            <p:oleObj spid="_x0000_s88070" name="VISIO" r:id="rId4" imgW="2395080" imgH="1339200" progId="Visio.Drawing.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4605</Words>
  <Application>Microsoft Office PowerPoint</Application>
  <PresentationFormat>Apresentação na tela (4:3)</PresentationFormat>
  <Paragraphs>1117</Paragraphs>
  <Slides>100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5</vt:i4>
      </vt:variant>
      <vt:variant>
        <vt:lpstr>Títulos de slides</vt:lpstr>
      </vt:variant>
      <vt:variant>
        <vt:i4>100</vt:i4>
      </vt:variant>
    </vt:vector>
  </HeadingPairs>
  <TitlesOfParts>
    <vt:vector size="110" baseType="lpstr">
      <vt:lpstr>Times New Roman</vt:lpstr>
      <vt:lpstr>Symbol</vt:lpstr>
      <vt:lpstr>Tms Rmn</vt:lpstr>
      <vt:lpstr>Courier</vt:lpstr>
      <vt:lpstr>Tema do Office</vt:lpstr>
      <vt:lpstr>Equation</vt:lpstr>
      <vt:lpstr>Microsoft Word Document</vt:lpstr>
      <vt:lpstr>Document</vt:lpstr>
      <vt:lpstr>VISIO 4 Drawing</vt:lpstr>
      <vt:lpstr>Microsoft Equation 3.0</vt:lpstr>
      <vt:lpstr>Chapter 2 Algebraic Methods for the Analysis and Synthesis of Logic Circuits</vt:lpstr>
      <vt:lpstr>Fundamentals of Boolean Algebra (1)</vt:lpstr>
      <vt:lpstr>Fundamentals of Boolean Algebra (2)</vt:lpstr>
      <vt:lpstr>Fundamentals of Boolean Algebra (3)</vt:lpstr>
      <vt:lpstr>Fundamentals of Boolean Algebra (4)</vt:lpstr>
      <vt:lpstr>Fundamentals of Boolean Algebra (5)</vt:lpstr>
      <vt:lpstr>Fundamentals of Boolean Algebra (6)</vt:lpstr>
      <vt:lpstr>Fundamentals of Boolean Algebra (7)</vt:lpstr>
      <vt:lpstr>Fundamentals of Boolean Algebra (8)</vt:lpstr>
      <vt:lpstr>Switching Functions </vt:lpstr>
      <vt:lpstr>Truth Tables (1)</vt:lpstr>
      <vt:lpstr>Truth Tables (2)</vt:lpstr>
      <vt:lpstr>Algebraic Forms of Switching Functions (1)</vt:lpstr>
      <vt:lpstr>Algebraic Forms of Switching Functions (2)</vt:lpstr>
      <vt:lpstr>Algebraic Forms of Switching Functions (3)</vt:lpstr>
      <vt:lpstr>Algebraic Forms of Switching Functions (4)</vt:lpstr>
      <vt:lpstr>Algebraic Forms of Switching Functions (5)</vt:lpstr>
      <vt:lpstr>Algebraic Forms of Switching Functions (6)</vt:lpstr>
      <vt:lpstr>Algebraic Forms of Switching Functions (7)</vt:lpstr>
      <vt:lpstr>Algebraic Forms of Switching Functions (8)</vt:lpstr>
      <vt:lpstr>Algebraic Forms of Switching Functions (9)</vt:lpstr>
      <vt:lpstr>Algebraic Forms of Switching Functions (10)</vt:lpstr>
      <vt:lpstr>Derivation of Canonical Forms (1)</vt:lpstr>
      <vt:lpstr>Derivation of Canonical Forms (2)</vt:lpstr>
      <vt:lpstr>Incompletely Specified Functions</vt:lpstr>
      <vt:lpstr>Electronic Logic Gates (1)</vt:lpstr>
      <vt:lpstr>Electronic Logic Gates (2)</vt:lpstr>
      <vt:lpstr>Electronic Logic Gates (3)</vt:lpstr>
      <vt:lpstr>Electronic Logic Gates (4)</vt:lpstr>
      <vt:lpstr>Electronic Logic Gates (5)</vt:lpstr>
      <vt:lpstr>Basic Functional Components (1)</vt:lpstr>
      <vt:lpstr> Basic Functional Components (2)  </vt:lpstr>
      <vt:lpstr> Basic Functional Components (3)  </vt:lpstr>
      <vt:lpstr>Basic Functional Components (4)</vt:lpstr>
      <vt:lpstr>Basic Functional Components (5)</vt:lpstr>
      <vt:lpstr>Basic Functional Components (6)</vt:lpstr>
      <vt:lpstr>Basic Functional Components (7)</vt:lpstr>
      <vt:lpstr>Basic Functional Components (8)</vt:lpstr>
      <vt:lpstr>Basic Functional Components (9)</vt:lpstr>
      <vt:lpstr>Basic Functional Components (10)</vt:lpstr>
      <vt:lpstr>Basic Functional Components (10)</vt:lpstr>
      <vt:lpstr>Basic Functional Components (11)</vt:lpstr>
      <vt:lpstr>Basic Functional Components (12)</vt:lpstr>
      <vt:lpstr>Basic Functional Components (13)</vt:lpstr>
      <vt:lpstr>Basic Functional Components (14)</vt:lpstr>
      <vt:lpstr>Basic Functional Components (15)</vt:lpstr>
      <vt:lpstr>Basic Functional Components (16)</vt:lpstr>
      <vt:lpstr>Basic Functional Components (17)</vt:lpstr>
      <vt:lpstr>Basic Functional Components (18)</vt:lpstr>
      <vt:lpstr>Basic Functional Components (19)</vt:lpstr>
      <vt:lpstr>Analysis of Combinational Circuits (1)</vt:lpstr>
      <vt:lpstr>Analysis of Combinational Circuits (2)</vt:lpstr>
      <vt:lpstr>Analysis of Combinational Circuits (3)</vt:lpstr>
      <vt:lpstr>Analysis of Combinational Circuits (4)</vt:lpstr>
      <vt:lpstr>Analysis of Combinational Circuits (5)</vt:lpstr>
      <vt:lpstr>Analysis of Combinational Circuits (6)</vt:lpstr>
      <vt:lpstr>Analysis of Combinational Circuits (7)</vt:lpstr>
      <vt:lpstr>Analysis of Combinational Circuits (8)</vt:lpstr>
      <vt:lpstr>Analysis of Combinational Circuits (9)</vt:lpstr>
      <vt:lpstr>Analysis of Combinational Circuits (10)</vt:lpstr>
      <vt:lpstr>Analysis of Combinational Circuits (11)</vt:lpstr>
      <vt:lpstr>Analysis of Combinational Circuits (12)</vt:lpstr>
      <vt:lpstr>Analysis of Combinational Circuits (13)</vt:lpstr>
      <vt:lpstr>Synthesis of Combinational Logic Circuits (1)</vt:lpstr>
      <vt:lpstr>Synthesis of Combinational Logic Circuits (2)</vt:lpstr>
      <vt:lpstr>Synthesis of Combinational Logic Circuits (3)</vt:lpstr>
      <vt:lpstr>Synthesis of Combinational Logic Circuits (4)</vt:lpstr>
      <vt:lpstr>Synthesis of Combinational Logic Circuits (5)</vt:lpstr>
      <vt:lpstr>Synthesis of Combinational Logic Circuits (6)</vt:lpstr>
      <vt:lpstr>Synthesis of Combinational Logic Circuits (7)</vt:lpstr>
      <vt:lpstr>Synthesis of Combinational Logic Circuits (8)</vt:lpstr>
      <vt:lpstr>Synthesis of Combinational Logic Circuits (9)</vt:lpstr>
      <vt:lpstr>Synthesis of Combinational Logic Circuits (10)</vt:lpstr>
      <vt:lpstr>Synthesis of Combinational Logic Circuits (11)</vt:lpstr>
      <vt:lpstr>Synthesis of Combinational Logic Circuits (12)</vt:lpstr>
      <vt:lpstr>Synthesis of Combinational Logic Circuits (13)</vt:lpstr>
      <vt:lpstr>Computer-aided Design (1)</vt:lpstr>
      <vt:lpstr>Computer-aided Design (2)</vt:lpstr>
      <vt:lpstr>Computer-aided Design (3)</vt:lpstr>
      <vt:lpstr>Computer-aided Design (4)</vt:lpstr>
      <vt:lpstr>Computer-aided Design (5)</vt:lpstr>
      <vt:lpstr>Computer-aided Design (6)</vt:lpstr>
      <vt:lpstr>Computer-aided Design (7)</vt:lpstr>
      <vt:lpstr>Computer-aided Design (8)</vt:lpstr>
      <vt:lpstr>Computer-aided Design (9)</vt:lpstr>
      <vt:lpstr>Computer-aided Design (10)</vt:lpstr>
      <vt:lpstr>Computer-aided Design (11)</vt:lpstr>
      <vt:lpstr>Computer-aided Design (12)</vt:lpstr>
      <vt:lpstr>Computer-aided Design (13)</vt:lpstr>
      <vt:lpstr>Computer-aided Design (14)</vt:lpstr>
      <vt:lpstr>Computer-aided Design (15)</vt:lpstr>
      <vt:lpstr>Computer-aided Design (16)</vt:lpstr>
      <vt:lpstr>Computer-aided Design (17)</vt:lpstr>
      <vt:lpstr>Computer-aided Design (18)</vt:lpstr>
      <vt:lpstr>Computer-aided Design (19)</vt:lpstr>
      <vt:lpstr>Computer-aided Design (20)</vt:lpstr>
      <vt:lpstr>Computer-aided Design (21)</vt:lpstr>
      <vt:lpstr>Computer-aided Design (22)</vt:lpstr>
      <vt:lpstr>Computer-aided Design (23)</vt:lpstr>
      <vt:lpstr>Computer-aided Design (24)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2341 Digital Logic Circuits</dc:title>
  <dc:creator>mr lee rm340</dc:creator>
  <cp:lastModifiedBy>Junior Barrera</cp:lastModifiedBy>
  <cp:revision>76</cp:revision>
  <cp:lastPrinted>1998-07-17T18:15:59Z</cp:lastPrinted>
  <dcterms:created xsi:type="dcterms:W3CDTF">1998-02-14T15:54:39Z</dcterms:created>
  <dcterms:modified xsi:type="dcterms:W3CDTF">2013-02-24T21:13:17Z</dcterms:modified>
</cp:coreProperties>
</file>