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0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05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3B935-7B48-48FD-8D07-B71E83E32FF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AB44E-EA6B-4775-8DD2-43021F94972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DB6FC-24B9-41C0-85C8-10FEE996DDD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029B2-D71C-4516-B4F4-1B7EAF88E8E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8015E-D4F6-4400-899E-BD5D86A94D8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3320E-0921-4991-B616-4C40185002E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BF6FC-5E9C-40D5-A4CC-D094227E23F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56B84-9860-42A6-BF49-6D7F54B5033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DD5ED-6682-43C5-B9C3-AB0D155CB61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34F8F-5B65-404F-97ED-243C41AEEA2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1DB8C-B406-431D-B354-F78675ADFE5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2FF878D-1D03-4A3C-B433-BBF29C4A7C1D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Chapter 6 -- Introduction to Sequential Devices</a:t>
            </a:r>
            <a:endParaRPr lang="en-US"/>
          </a:p>
        </p:txBody>
      </p:sp>
      <p:pic>
        <p:nvPicPr>
          <p:cNvPr id="2051" name="Picture 3" descr="D:\digital_logic_slides\ch6\ch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00200"/>
            <a:ext cx="4999038" cy="47926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NAND SR Latch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438400" y="1600200"/>
          <a:ext cx="4178300" cy="4252913"/>
        </p:xfrm>
        <a:graphic>
          <a:graphicData uri="http://schemas.openxmlformats.org/presentationml/2006/ole">
            <p:oleObj spid="_x0000_s10243" name="VISIO" r:id="rId3" imgW="4177080" imgH="4253040" progId="Visio.Drawing.5">
              <p:embed/>
            </p:oleObj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84613" y="5957888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Set-Reset Latch Timing Diagram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362200" y="1905000"/>
          <a:ext cx="4178300" cy="3871913"/>
        </p:xfrm>
        <a:graphic>
          <a:graphicData uri="http://schemas.openxmlformats.org/presentationml/2006/ole">
            <p:oleObj spid="_x0000_s11267" name="VISIO" r:id="rId3" imgW="4177080" imgH="3872160" progId="Visio.Drawing.5">
              <p:embed/>
            </p:oleObj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732213" y="5881688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SR Latch Propagation Delays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990600" y="2133600"/>
          <a:ext cx="6934200" cy="2462213"/>
        </p:xfrm>
        <a:graphic>
          <a:graphicData uri="http://schemas.openxmlformats.org/presentationml/2006/ole">
            <p:oleObj spid="_x0000_s12291" name="VISIO" r:id="rId3" imgW="4075200" imgH="144648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SR Latch Characteristics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600200" y="1524000"/>
          <a:ext cx="5791200" cy="3435350"/>
        </p:xfrm>
        <a:graphic>
          <a:graphicData uri="http://schemas.openxmlformats.org/presentationml/2006/ole">
            <p:oleObj spid="_x0000_s13315" name="VISIO" r:id="rId3" imgW="4011840" imgH="2379960" progId="Visio.Drawing.5">
              <p:embed/>
            </p:oleObj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29050" y="4953000"/>
            <a:ext cx="16224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6.11</a:t>
            </a:r>
          </a:p>
          <a:p>
            <a:endParaRPr lang="en-US" sz="2000"/>
          </a:p>
          <a:p>
            <a:r>
              <a:rPr lang="en-US" sz="2000" i="1"/>
              <a:t>Q* = S + R</a:t>
            </a:r>
            <a:r>
              <a:rPr lang="en-US" sz="2000" i="1">
                <a:sym typeface="Symbol" pitchFamily="18" charset="2"/>
              </a:rPr>
              <a:t></a:t>
            </a:r>
            <a:r>
              <a:rPr lang="en-US" sz="2000" i="1"/>
              <a:t>Q</a:t>
            </a:r>
            <a:endParaRPr 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SN74279 Latch with Two Set Inputs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438400" y="2341563"/>
          <a:ext cx="5029200" cy="2501900"/>
        </p:xfrm>
        <a:graphic>
          <a:graphicData uri="http://schemas.openxmlformats.org/presentationml/2006/ole">
            <p:oleObj spid="_x0000_s14339" name="VISIO" r:id="rId3" imgW="2652840" imgH="1319400" progId="Visio.Drawing.5">
              <p:embed/>
            </p:oleObj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744913" y="51958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Gated SR Latch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762000" y="2209800"/>
          <a:ext cx="7696200" cy="2925763"/>
        </p:xfrm>
        <a:graphic>
          <a:graphicData uri="http://schemas.openxmlformats.org/presentationml/2006/ole">
            <p:oleObj spid="_x0000_s15363" name="VISIO" r:id="rId3" imgW="6208920" imgH="2360880" progId="Visio.Drawing.5">
              <p:embed/>
            </p:oleObj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810000" y="5181600"/>
            <a:ext cx="135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Gated SR Latch Characteristics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676400" y="1752600"/>
          <a:ext cx="5867400" cy="2698750"/>
        </p:xfrm>
        <a:graphic>
          <a:graphicData uri="http://schemas.openxmlformats.org/presentationml/2006/ole">
            <p:oleObj spid="_x0000_s16387" name="VISIO" r:id="rId3" imgW="4164120" imgH="1916280" progId="Visio.Drawing.5">
              <p:embed/>
            </p:oleObj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303588" y="4662488"/>
            <a:ext cx="25431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6.14</a:t>
            </a:r>
          </a:p>
          <a:p>
            <a:endParaRPr lang="en-US" sz="2000"/>
          </a:p>
          <a:p>
            <a:r>
              <a:rPr lang="en-US" sz="2000" i="1"/>
              <a:t>Q</a:t>
            </a:r>
            <a:r>
              <a:rPr lang="en-US" sz="2000"/>
              <a:t>* = </a:t>
            </a:r>
            <a:r>
              <a:rPr lang="en-US" sz="2000" i="1"/>
              <a:t>SC + R</a:t>
            </a:r>
            <a:r>
              <a:rPr lang="en-US" sz="2000" i="1">
                <a:sym typeface="Symbol" pitchFamily="18" charset="2"/>
              </a:rPr>
              <a:t></a:t>
            </a:r>
            <a:r>
              <a:rPr lang="en-US" sz="2000" i="1"/>
              <a:t>Q + C</a:t>
            </a:r>
            <a:r>
              <a:rPr lang="en-US" sz="2000" i="1">
                <a:sym typeface="Symbol" pitchFamily="18" charset="2"/>
              </a:rPr>
              <a:t></a:t>
            </a:r>
            <a:r>
              <a:rPr lang="en-US" sz="2000" i="1"/>
              <a:t> Q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Delay Latch (D latch)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85800" y="2338388"/>
          <a:ext cx="7772400" cy="1768475"/>
        </p:xfrm>
        <a:graphic>
          <a:graphicData uri="http://schemas.openxmlformats.org/presentationml/2006/ole">
            <p:oleObj spid="_x0000_s17411" name="VISIO" r:id="rId3" imgW="6132600" imgH="1395720" progId="Visio.Drawing.5">
              <p:embed/>
            </p:oleObj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821113" y="43576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 Latch Characteristics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447800" y="2111375"/>
          <a:ext cx="6705600" cy="2341563"/>
        </p:xfrm>
        <a:graphic>
          <a:graphicData uri="http://schemas.openxmlformats.org/presentationml/2006/ole">
            <p:oleObj spid="_x0000_s18435" name="VISIO" r:id="rId3" imgW="4177080" imgH="1459080" progId="Visio.Drawing.5">
              <p:embed/>
            </p:oleObj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490913" y="4738688"/>
            <a:ext cx="18637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6.16</a:t>
            </a:r>
          </a:p>
          <a:p>
            <a:endParaRPr lang="en-US" sz="2000"/>
          </a:p>
          <a:p>
            <a:r>
              <a:rPr lang="en-US" sz="2000" i="1"/>
              <a:t>Q* = DC + C</a:t>
            </a:r>
            <a:r>
              <a:rPr lang="en-US" sz="2000" i="1">
                <a:sym typeface="Symbol" pitchFamily="18" charset="2"/>
              </a:rPr>
              <a:t></a:t>
            </a:r>
            <a:r>
              <a:rPr lang="en-US" sz="2000" i="1"/>
              <a:t>Q</a:t>
            </a:r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 Latch Timing Diagram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676400" y="1712913"/>
          <a:ext cx="5943600" cy="2859087"/>
        </p:xfrm>
        <a:graphic>
          <a:graphicData uri="http://schemas.openxmlformats.org/presentationml/2006/ole">
            <p:oleObj spid="_x0000_s19459" name="VISIO" r:id="rId3" imgW="4088160" imgH="1967040" progId="Visio.Drawing.5">
              <p:embed/>
            </p:oleObj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97313" y="48910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 Sequential Circuit Model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362200" y="1524000"/>
          <a:ext cx="4419600" cy="4298950"/>
        </p:xfrm>
        <a:graphic>
          <a:graphicData uri="http://schemas.openxmlformats.org/presentationml/2006/ole">
            <p:oleObj spid="_x0000_s3076" name="VISIO" r:id="rId3" imgW="2792520" imgH="2716560" progId="Visio.Drawing.5">
              <p:embed/>
            </p:oleObj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962400" y="6019800"/>
            <a:ext cx="1227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 Latch Timing Constraints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524000" y="2270125"/>
          <a:ext cx="6248400" cy="2571750"/>
        </p:xfrm>
        <a:graphic>
          <a:graphicData uri="http://schemas.openxmlformats.org/presentationml/2006/ole">
            <p:oleObj spid="_x0000_s20483" name="VISIO" r:id="rId3" imgW="4164120" imgH="1715400" progId="Visio.Drawing.5">
              <p:embed/>
            </p:oleObj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897313" y="50434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6.18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 SN74LS75 D Latch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143000" y="1981200"/>
          <a:ext cx="6858000" cy="3246438"/>
        </p:xfrm>
        <a:graphic>
          <a:graphicData uri="http://schemas.openxmlformats.org/presentationml/2006/ole">
            <p:oleObj spid="_x0000_s21507" name="VISIO" r:id="rId3" imgW="6196320" imgH="2934000" progId="Visio.Drawing.5">
              <p:embed/>
            </p:oleObj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897313" y="54244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6.19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Propagation Delays and Time Constraints </a:t>
            </a:r>
            <a:br>
              <a:rPr lang="en-US" sz="2800"/>
            </a:br>
            <a:r>
              <a:rPr lang="en-US" sz="2800"/>
              <a:t>for the SN74LS75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981200" y="1776413"/>
          <a:ext cx="4800600" cy="3646487"/>
        </p:xfrm>
        <a:graphic>
          <a:graphicData uri="http://schemas.openxmlformats.org/presentationml/2006/ole">
            <p:oleObj spid="_x0000_s52227" name="Photo Editor Photo" r:id="rId3" imgW="3685714" imgH="2800741" progId="MSPhotoEd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Hazard-Free D Latch, the SN74116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066800" y="1755775"/>
          <a:ext cx="6934200" cy="3190875"/>
        </p:xfrm>
        <a:graphic>
          <a:graphicData uri="http://schemas.openxmlformats.org/presentationml/2006/ole">
            <p:oleObj spid="_x0000_s22531" name="VISIO" r:id="rId3" imgW="6208920" imgH="2856600" progId="Visio.Drawing.5">
              <p:embed/>
            </p:oleObj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317875" y="5195888"/>
            <a:ext cx="25161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6.20</a:t>
            </a:r>
          </a:p>
          <a:p>
            <a:endParaRPr lang="en-US" sz="2000"/>
          </a:p>
          <a:p>
            <a:r>
              <a:rPr lang="en-US" sz="2000" i="1"/>
              <a:t>Q* = DC + C</a:t>
            </a:r>
            <a:r>
              <a:rPr lang="en-US" sz="2000" i="1">
                <a:sym typeface="Symbol" pitchFamily="18" charset="2"/>
              </a:rPr>
              <a:t></a:t>
            </a:r>
            <a:r>
              <a:rPr lang="en-US" sz="2000" i="1"/>
              <a:t>Q + DC</a:t>
            </a:r>
            <a:endParaRPr 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Master-Slave SR Flip-flop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371600" y="1752600"/>
          <a:ext cx="6477000" cy="4271963"/>
        </p:xfrm>
        <a:graphic>
          <a:graphicData uri="http://schemas.openxmlformats.org/presentationml/2006/ole">
            <p:oleObj spid="_x0000_s23555" name="VISIO" r:id="rId3" imgW="6145560" imgH="4054320" progId="Visio.Drawing.5">
              <p:embed/>
            </p:oleObj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125913" y="60340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6.20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SR Master-Slave Flip-Flop Characteristics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828800" y="2189163"/>
          <a:ext cx="5562600" cy="2624137"/>
        </p:xfrm>
        <a:graphic>
          <a:graphicData uri="http://schemas.openxmlformats.org/presentationml/2006/ole">
            <p:oleObj spid="_x0000_s24579" name="VISIO" r:id="rId3" imgW="3173760" imgH="1497240" progId="Visio.Drawing.5">
              <p:embed/>
            </p:oleObj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611563" y="4967288"/>
            <a:ext cx="16224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6.22</a:t>
            </a:r>
          </a:p>
          <a:p>
            <a:endParaRPr lang="en-US" sz="2000"/>
          </a:p>
          <a:p>
            <a:r>
              <a:rPr lang="en-US" sz="2000" i="1"/>
              <a:t>Q* = S + R</a:t>
            </a:r>
            <a:r>
              <a:rPr lang="en-US" sz="2000" i="1">
                <a:sym typeface="Symbol" pitchFamily="18" charset="2"/>
              </a:rPr>
              <a:t></a:t>
            </a:r>
            <a:r>
              <a:rPr lang="en-US" sz="2000" i="1"/>
              <a:t>Q</a:t>
            </a:r>
            <a:endParaRPr 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Master-Slave D Flip-Flop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371600" y="2216150"/>
          <a:ext cx="6248400" cy="2081213"/>
        </p:xfrm>
        <a:graphic>
          <a:graphicData uri="http://schemas.openxmlformats.org/presentationml/2006/ole">
            <p:oleObj spid="_x0000_s25603" name="VISIO" r:id="rId3" imgW="4151520" imgH="1383120" progId="Visio.Drawing.5">
              <p:embed/>
            </p:oleObj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973513" y="46624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6.23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Master-Slave D Flip-Flop Characteristics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057400" y="1524000"/>
          <a:ext cx="4838700" cy="3679825"/>
        </p:xfrm>
        <a:graphic>
          <a:graphicData uri="http://schemas.openxmlformats.org/presentationml/2006/ole">
            <p:oleObj spid="_x0000_s26627" name="VISIO" r:id="rId3" imgW="4037400" imgH="3071880" progId="Visio.Drawing.5">
              <p:embed/>
            </p:oleObj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810000" y="5334000"/>
            <a:ext cx="13541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6.24</a:t>
            </a:r>
          </a:p>
          <a:p>
            <a:endParaRPr lang="en-US" sz="2000"/>
          </a:p>
          <a:p>
            <a:r>
              <a:rPr lang="en-US" sz="2000" i="1"/>
              <a:t>Q* = D</a:t>
            </a:r>
            <a:endParaRPr 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Pulse-Triggered JK Flip-Flop Characteristics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981200" y="1676400"/>
          <a:ext cx="5029200" cy="3473450"/>
        </p:xfrm>
        <a:graphic>
          <a:graphicData uri="http://schemas.openxmlformats.org/presentationml/2006/ole">
            <p:oleObj spid="_x0000_s27652" name="VISIO" r:id="rId3" imgW="3186360" imgH="2200680" progId="Visio.Drawing.5">
              <p:embed/>
            </p:oleObj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335338" y="5195888"/>
            <a:ext cx="18700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6.25</a:t>
            </a:r>
          </a:p>
          <a:p>
            <a:endParaRPr lang="en-US" sz="2000"/>
          </a:p>
          <a:p>
            <a:r>
              <a:rPr lang="en-US" sz="2000" i="1"/>
              <a:t>Q* = K</a:t>
            </a:r>
            <a:r>
              <a:rPr lang="en-US" sz="2000" i="1">
                <a:sym typeface="Symbol" pitchFamily="18" charset="2"/>
              </a:rPr>
              <a:t></a:t>
            </a:r>
            <a:r>
              <a:rPr lang="en-US" sz="2000" i="1"/>
              <a:t>Q + JQ</a:t>
            </a:r>
            <a:r>
              <a:rPr lang="en-US" sz="2000" i="1">
                <a:sym typeface="Symbol" pitchFamily="18" charset="2"/>
              </a:rPr>
              <a:t>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Pulse-Triggered JK Flip Realization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066800" y="2387600"/>
          <a:ext cx="7086600" cy="2592388"/>
        </p:xfrm>
        <a:graphic>
          <a:graphicData uri="http://schemas.openxmlformats.org/presentationml/2006/ole">
            <p:oleObj spid="_x0000_s28675" name="VISIO" r:id="rId3" imgW="3884760" imgH="1420920" progId="Visio.Drawing.5">
              <p:embed/>
            </p:oleObj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973513" y="53482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State Tables and State Diagrams</a:t>
            </a:r>
            <a:endParaRPr lang="en-US" sz="200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295400" y="2209800"/>
          <a:ext cx="6553200" cy="2928938"/>
        </p:xfrm>
        <a:graphic>
          <a:graphicData uri="http://schemas.openxmlformats.org/presentationml/2006/ole">
            <p:oleObj spid="_x0000_s4099" name="VISIO" r:id="rId3" imgW="4202280" imgH="1878120" progId="Visio.Drawing.5">
              <p:embed/>
            </p:oleObj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960813" y="5653088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 SN7476 Dual Pulse-Triggered JK Flip-Flop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209800" y="1524000"/>
          <a:ext cx="4648200" cy="3863975"/>
        </p:xfrm>
        <a:graphic>
          <a:graphicData uri="http://schemas.openxmlformats.org/presentationml/2006/ole">
            <p:oleObj spid="_x0000_s29699" name="VISIO" r:id="rId3" imgW="3237120" imgH="2691000" progId="Visio.Drawing.5">
              <p:embed/>
            </p:oleObj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668713" y="54244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6.27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SN7474 Dual Positive-Edge-Triggered D Flip-Flop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143000" y="2133600"/>
          <a:ext cx="6616700" cy="2428875"/>
        </p:xfrm>
        <a:graphic>
          <a:graphicData uri="http://schemas.openxmlformats.org/presentationml/2006/ole">
            <p:oleObj spid="_x0000_s30723" name="VISIO" r:id="rId3" imgW="6221520" imgH="2284560" progId="Visio.Drawing.5">
              <p:embed/>
            </p:oleObj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973513" y="49672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6.28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SN7474 Excitation Table 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905000" y="2452688"/>
          <a:ext cx="5562600" cy="2203450"/>
        </p:xfrm>
        <a:graphic>
          <a:graphicData uri="http://schemas.openxmlformats.org/presentationml/2006/ole">
            <p:oleObj spid="_x0000_s31748" name="VISIO" r:id="rId3" imgW="2945160" imgH="1167120" progId="Visio.Drawing.5">
              <p:embed/>
            </p:oleObj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821113" y="51196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6.29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SN7474 Flip-Flop Timing Specifications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057400" y="1828800"/>
          <a:ext cx="5257800" cy="3654425"/>
        </p:xfrm>
        <a:graphic>
          <a:graphicData uri="http://schemas.openxmlformats.org/presentationml/2006/ole">
            <p:oleObj spid="_x0000_s32771" name="VISIO" r:id="rId3" imgW="4164120" imgH="2894400" progId="Visio.Drawing.5">
              <p:embed/>
            </p:oleObj>
          </a:graphicData>
        </a:graphic>
      </p:graphicFrame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821113" y="55006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6.30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SN74175 Positive-Edge-Triggered D Flip-Flop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219200" y="1676400"/>
          <a:ext cx="6762750" cy="3386138"/>
        </p:xfrm>
        <a:graphic>
          <a:graphicData uri="http://schemas.openxmlformats.org/presentationml/2006/ole">
            <p:oleObj spid="_x0000_s33795" name="VISIO" r:id="rId3" imgW="6208920" imgH="3110040" progId="Visio.Drawing.5">
              <p:embed/>
            </p:oleObj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727450" y="5348288"/>
            <a:ext cx="169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6.31 (a)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SN74273 Positive-Edge-Triggered D Flip-Flop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990600" y="2362200"/>
          <a:ext cx="7067550" cy="2382838"/>
        </p:xfrm>
        <a:graphic>
          <a:graphicData uri="http://schemas.openxmlformats.org/presentationml/2006/ole">
            <p:oleObj spid="_x0000_s34819" name="VISIO" r:id="rId3" imgW="6208920" imgH="2094120" progId="Visio.Drawing.5">
              <p:embed/>
            </p:oleObj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719513" y="5195888"/>
            <a:ext cx="1712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6.31 (b)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SN74LS73A Edge-Triggered JK Flip-Flop </a:t>
            </a:r>
            <a:br>
              <a:rPr lang="en-US" sz="2800"/>
            </a:br>
            <a:r>
              <a:rPr lang="en-US" sz="2800"/>
              <a:t>Logic Diagram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600200" y="2057400"/>
          <a:ext cx="5943600" cy="2859088"/>
        </p:xfrm>
        <a:graphic>
          <a:graphicData uri="http://schemas.openxmlformats.org/presentationml/2006/ole">
            <p:oleObj spid="_x0000_s35843" name="VISIO" r:id="rId3" imgW="4113360" imgH="1980000" progId="Visio.Drawing.5">
              <p:embed/>
            </p:oleObj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651250" y="4967288"/>
            <a:ext cx="169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6.32 (a)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SN74LS73A Logic Symbols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752600" y="1905000"/>
          <a:ext cx="5562600" cy="3294063"/>
        </p:xfrm>
        <a:graphic>
          <a:graphicData uri="http://schemas.openxmlformats.org/presentationml/2006/ole">
            <p:oleObj spid="_x0000_s36867" name="VISIO" r:id="rId3" imgW="4113360" imgH="2437200" progId="Visio.Drawing.5">
              <p:embed/>
            </p:oleObj>
          </a:graphicData>
        </a:graphic>
      </p:graphicFrame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106738" y="5348288"/>
            <a:ext cx="2487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6.32 (b) and (c)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SN74276 and SN74111 Edge-Triggered </a:t>
            </a:r>
            <a:br>
              <a:rPr lang="en-US" sz="2800"/>
            </a:br>
            <a:r>
              <a:rPr lang="en-US" sz="2800"/>
              <a:t>JK Flip-Flops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981200" y="1890713"/>
          <a:ext cx="5334000" cy="3455987"/>
        </p:xfrm>
        <a:graphic>
          <a:graphicData uri="http://schemas.openxmlformats.org/presentationml/2006/ole">
            <p:oleObj spid="_x0000_s37891" name="VISIO" r:id="rId3" imgW="4113360" imgH="2665800" progId="Visio.Drawing.5">
              <p:embed/>
            </p:oleObj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563938" y="5576888"/>
            <a:ext cx="2487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6.32 (d) and (e)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Negative-Edge-Triggered T Flip-Flop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362200" y="2209800"/>
          <a:ext cx="4419600" cy="2794000"/>
        </p:xfrm>
        <a:graphic>
          <a:graphicData uri="http://schemas.openxmlformats.org/presentationml/2006/ole">
            <p:oleObj spid="_x0000_s38915" name="VISIO" r:id="rId3" imgW="2691000" imgH="1806480" progId="Visio.Drawing.5">
              <p:embed/>
            </p:oleObj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049713" y="51958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Sequential Circuit Example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895600" y="1447800"/>
          <a:ext cx="3021013" cy="4227513"/>
        </p:xfrm>
        <a:graphic>
          <a:graphicData uri="http://schemas.openxmlformats.org/presentationml/2006/ole">
            <p:oleObj spid="_x0000_s5123" name="VISIO" r:id="rId3" imgW="2640240" imgH="3694320" progId="Visio.Drawing.5">
              <p:embed/>
            </p:oleObj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886200" y="5791200"/>
            <a:ext cx="1227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Edge-Triggered T Flip-Flop Characteristics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1371600" y="2273300"/>
          <a:ext cx="6400800" cy="1878013"/>
        </p:xfrm>
        <a:graphic>
          <a:graphicData uri="http://schemas.openxmlformats.org/presentationml/2006/ole">
            <p:oleObj spid="_x0000_s39939" name="VISIO" r:id="rId3" imgW="3173760" imgH="932760" progId="Visio.Drawing.5">
              <p:embed/>
            </p:oleObj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97313" y="4357688"/>
            <a:ext cx="13541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6.34</a:t>
            </a:r>
          </a:p>
          <a:p>
            <a:endParaRPr lang="en-US" sz="2000"/>
          </a:p>
          <a:p>
            <a:r>
              <a:rPr lang="en-US" sz="2000" i="1"/>
              <a:t>Q* = Q</a:t>
            </a:r>
            <a:r>
              <a:rPr lang="en-US" sz="2000" i="1">
                <a:sym typeface="Symbol" pitchFamily="18" charset="2"/>
              </a:rPr>
              <a:t></a:t>
            </a:r>
            <a:endParaRPr lang="en-US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Clocked T Flip-Flop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133600" y="2195513"/>
          <a:ext cx="4800600" cy="2670175"/>
        </p:xfrm>
        <a:graphic>
          <a:graphicData uri="http://schemas.openxmlformats.org/presentationml/2006/ole">
            <p:oleObj spid="_x0000_s40963" name="VISIO" r:id="rId3" imgW="2691000" imgH="1497240" progId="Visio.Drawing.5">
              <p:embed/>
            </p:oleObj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973513" y="51958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6.35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Excitation Table for Clocked T Flip-Flops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667000" y="1676400"/>
          <a:ext cx="4191000" cy="2586038"/>
        </p:xfrm>
        <a:graphic>
          <a:graphicData uri="http://schemas.openxmlformats.org/presentationml/2006/ole">
            <p:oleObj spid="_x0000_s41987" name="VISIO" r:id="rId3" imgW="1294200" imgH="798840" progId="Visio.Drawing.5">
              <p:embed/>
            </p:oleObj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781425" y="4572000"/>
            <a:ext cx="18700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6.36</a:t>
            </a:r>
          </a:p>
          <a:p>
            <a:endParaRPr lang="en-US" sz="2000"/>
          </a:p>
          <a:p>
            <a:r>
              <a:rPr lang="en-US" sz="2000" i="1"/>
              <a:t>Q* = T</a:t>
            </a:r>
            <a:r>
              <a:rPr lang="en-US" sz="2000" i="1">
                <a:sym typeface="Symbol" pitchFamily="18" charset="2"/>
              </a:rPr>
              <a:t></a:t>
            </a:r>
            <a:r>
              <a:rPr lang="en-US" sz="2000" i="1"/>
              <a:t>Q + TQ</a:t>
            </a:r>
            <a:r>
              <a:rPr lang="en-US" sz="2000" i="1">
                <a:sym typeface="Symbol" pitchFamily="18" charset="2"/>
              </a:rPr>
              <a:t>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 Clocked T Flip-Flop Timing Diagram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71600" y="2286000"/>
          <a:ext cx="6477000" cy="2365375"/>
        </p:xfrm>
        <a:graphic>
          <a:graphicData uri="http://schemas.openxmlformats.org/presentationml/2006/ole">
            <p:oleObj spid="_x0000_s43011" name="VISIO" r:id="rId3" imgW="4240440" imgH="1548000" progId="Visio.Drawing.5">
              <p:embed/>
            </p:oleObj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897313" y="50434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6.37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Summary of Latch and Flip-Flop Characteristics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600200" y="1752600"/>
          <a:ext cx="6096000" cy="3587750"/>
        </p:xfrm>
        <a:graphic>
          <a:graphicData uri="http://schemas.openxmlformats.org/presentationml/2006/ole">
            <p:oleObj spid="_x0000_s53251" name="Photo Editor Photo" r:id="rId3" imgW="3982006" imgH="2343477" progId="MSPhotoEd.3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SE555 Precision Timing Module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676400" y="2016125"/>
          <a:ext cx="5638800" cy="3094038"/>
        </p:xfrm>
        <a:graphic>
          <a:graphicData uri="http://schemas.openxmlformats.org/presentationml/2006/ole">
            <p:oleObj spid="_x0000_s44035" name="VISIO" r:id="rId3" imgW="4253040" imgH="2333880" progId="Visio.Drawing.5">
              <p:embed/>
            </p:oleObj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049713" y="53482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6.38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Astable Operation of The SE555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819400" y="1600200"/>
          <a:ext cx="3259138" cy="3582988"/>
        </p:xfrm>
        <a:graphic>
          <a:graphicData uri="http://schemas.openxmlformats.org/presentationml/2006/ole">
            <p:oleObj spid="_x0000_s45059" name="VISIO" r:id="rId3" imgW="2360880" imgH="2595960" progId="Visio.Drawing.5">
              <p:embed/>
            </p:oleObj>
          </a:graphicData>
        </a:graphic>
      </p:graphicFrame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744913" y="54244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6.39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Monostable (One shot) Device Realization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133600" y="2006600"/>
          <a:ext cx="4572000" cy="3144838"/>
        </p:xfrm>
        <a:graphic>
          <a:graphicData uri="http://schemas.openxmlformats.org/presentationml/2006/ole">
            <p:oleObj spid="_x0000_s46083" name="VISIO" r:id="rId3" imgW="3757680" imgH="2584080" progId="Visio.Drawing.5">
              <p:embed/>
            </p:oleObj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821113" y="53482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6.40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PROM-based Sequential Circuits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2209800" y="2025650"/>
          <a:ext cx="4419600" cy="3751263"/>
        </p:xfrm>
        <a:graphic>
          <a:graphicData uri="http://schemas.openxmlformats.org/presentationml/2006/ole">
            <p:oleObj spid="_x0000_s47107" name="VISIO" r:id="rId3" imgW="4202280" imgH="3567240" progId="Visio.Drawing.5">
              <p:embed/>
            </p:oleObj>
          </a:graphicData>
        </a:graphic>
      </p:graphicFrame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973513" y="58816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6.41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PROM-based Sequential Circuit Example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828800" y="1828800"/>
          <a:ext cx="5351463" cy="3829050"/>
        </p:xfrm>
        <a:graphic>
          <a:graphicData uri="http://schemas.openxmlformats.org/presentationml/2006/ole">
            <p:oleObj spid="_x0000_s48131" name="VISIO" r:id="rId3" imgW="4151520" imgH="2970360" progId="Visio.Drawing.5">
              <p:embed/>
            </p:oleObj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897313" y="58054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6.41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Latch and Flip-flop Timing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743200" y="1905000"/>
          <a:ext cx="3505200" cy="3897313"/>
        </p:xfrm>
        <a:graphic>
          <a:graphicData uri="http://schemas.openxmlformats.org/presentationml/2006/ole">
            <p:oleObj spid="_x0000_s6147" name="VISIO" r:id="rId3" imgW="2614680" imgH="2907000" progId="Visio.Drawing.5">
              <p:embed/>
            </p:oleObj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038600" y="5867400"/>
            <a:ext cx="1227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6.4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Prime Number Sequencer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905000" y="1447800"/>
          <a:ext cx="3382963" cy="4965700"/>
        </p:xfrm>
        <a:graphic>
          <a:graphicData uri="http://schemas.openxmlformats.org/presentationml/2006/ole">
            <p:oleObj spid="_x0000_s49155" name="VISIO" r:id="rId3" imgW="3071880" imgH="4507200" progId="Visio.Drawing.5">
              <p:embed/>
            </p:oleObj>
          </a:graphicData>
        </a:graphic>
      </p:graphicFrame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497513" y="32908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6.43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295400" y="2057400"/>
          <a:ext cx="7239000" cy="3373438"/>
        </p:xfrm>
        <a:graphic>
          <a:graphicData uri="http://schemas.openxmlformats.org/presentationml/2006/ole">
            <p:oleObj spid="_x0000_s50179" name="Photo Editor Photo" r:id="rId3" imgW="5477640" imgH="2553056" progId="MSPhotoEd.3">
              <p:embed/>
            </p:oleObj>
          </a:graphicData>
        </a:graphic>
      </p:graphicFrame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TTL Memory Elements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Set Latch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066800" y="2514600"/>
          <a:ext cx="6858000" cy="1562100"/>
        </p:xfrm>
        <a:graphic>
          <a:graphicData uri="http://schemas.openxmlformats.org/presentationml/2006/ole">
            <p:oleObj spid="_x0000_s7171" name="VISIO" r:id="rId3" imgW="4088160" imgH="932760" progId="Visio.Drawing.5">
              <p:embed/>
            </p:oleObj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732213" y="4357688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Reset Latch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819400" y="1676400"/>
          <a:ext cx="3663950" cy="3186113"/>
        </p:xfrm>
        <a:graphic>
          <a:graphicData uri="http://schemas.openxmlformats.org/presentationml/2006/ole">
            <p:oleObj spid="_x0000_s8195" name="VISIO" r:id="rId3" imgW="3211920" imgH="2792520" progId="Visio.Drawing.5">
              <p:embed/>
            </p:oleObj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037013" y="5272088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Set-Reset Latch (SR latch)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981200" y="1676400"/>
          <a:ext cx="5486400" cy="2832100"/>
        </p:xfrm>
        <a:graphic>
          <a:graphicData uri="http://schemas.openxmlformats.org/presentationml/2006/ole">
            <p:oleObj spid="_x0000_s9219" name="VISIO" r:id="rId3" imgW="3808800" imgH="1967040" progId="Visio.Drawing.5">
              <p:embed/>
            </p:oleObj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037013" y="4967288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Figure 6.7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394</Words>
  <Application>Microsoft Office PowerPoint</Application>
  <PresentationFormat>Apresentação na tela (4:3)</PresentationFormat>
  <Paragraphs>113</Paragraphs>
  <Slides>50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Times New Roman</vt:lpstr>
      <vt:lpstr>Symbol</vt:lpstr>
      <vt:lpstr>Tema do Office</vt:lpstr>
      <vt:lpstr>VISIO 5 Drawing</vt:lpstr>
      <vt:lpstr>Microsoft Photo Editor 3.0 Photo</vt:lpstr>
      <vt:lpstr>Chapter 6 -- Introduction to Sequential Devices</vt:lpstr>
      <vt:lpstr>The Sequential Circuit Model</vt:lpstr>
      <vt:lpstr>State Tables and State Diagrams</vt:lpstr>
      <vt:lpstr>Sequential Circuit Example</vt:lpstr>
      <vt:lpstr>Latch and Flip-flop Timing</vt:lpstr>
      <vt:lpstr>TTL Memory Elements</vt:lpstr>
      <vt:lpstr>Set Latch</vt:lpstr>
      <vt:lpstr>Reset Latch</vt:lpstr>
      <vt:lpstr>Set-Reset Latch (SR latch)</vt:lpstr>
      <vt:lpstr>NAND SR Latch</vt:lpstr>
      <vt:lpstr>Set-Reset Latch Timing Diagram</vt:lpstr>
      <vt:lpstr>SR Latch Propagation Delays</vt:lpstr>
      <vt:lpstr>SR Latch Characteristics</vt:lpstr>
      <vt:lpstr>SN74279 Latch with Two Set Inputs</vt:lpstr>
      <vt:lpstr>Gated SR Latch</vt:lpstr>
      <vt:lpstr>Gated SR Latch Characteristics</vt:lpstr>
      <vt:lpstr>Delay Latch (D latch)</vt:lpstr>
      <vt:lpstr>D Latch Characteristics</vt:lpstr>
      <vt:lpstr>D Latch Timing Diagram</vt:lpstr>
      <vt:lpstr>D Latch Timing Constraints</vt:lpstr>
      <vt:lpstr>The SN74LS75 D Latch</vt:lpstr>
      <vt:lpstr>Propagation Delays and Time Constraints  for the SN74LS75</vt:lpstr>
      <vt:lpstr>Hazard-Free D Latch, the SN74116</vt:lpstr>
      <vt:lpstr>Master-Slave SR Flip-flop</vt:lpstr>
      <vt:lpstr>SR Master-Slave Flip-Flop Characteristics</vt:lpstr>
      <vt:lpstr>Master-Slave D Flip-Flop</vt:lpstr>
      <vt:lpstr>Master-Slave D Flip-Flop Characteristics</vt:lpstr>
      <vt:lpstr>Pulse-Triggered JK Flip-Flop Characteristics</vt:lpstr>
      <vt:lpstr>Pulse-Triggered JK Flip Realization</vt:lpstr>
      <vt:lpstr>The SN7476 Dual Pulse-Triggered JK Flip-Flop</vt:lpstr>
      <vt:lpstr>SN7474 Dual Positive-Edge-Triggered D Flip-Flop</vt:lpstr>
      <vt:lpstr>SN7474 Excitation Table </vt:lpstr>
      <vt:lpstr>SN7474 Flip-Flop Timing Specifications</vt:lpstr>
      <vt:lpstr>SN74175 Positive-Edge-Triggered D Flip-Flop</vt:lpstr>
      <vt:lpstr>SN74273 Positive-Edge-Triggered D Flip-Flop</vt:lpstr>
      <vt:lpstr>SN74LS73A Edge-Triggered JK Flip-Flop  Logic Diagram</vt:lpstr>
      <vt:lpstr>SN74LS73A Logic Symbols</vt:lpstr>
      <vt:lpstr>SN74276 and SN74111 Edge-Triggered  JK Flip-Flops</vt:lpstr>
      <vt:lpstr>Negative-Edge-Triggered T Flip-Flop</vt:lpstr>
      <vt:lpstr>Edge-Triggered T Flip-Flop Characteristics</vt:lpstr>
      <vt:lpstr>Clocked T Flip-Flop</vt:lpstr>
      <vt:lpstr>Excitation Table for Clocked T Flip-Flops</vt:lpstr>
      <vt:lpstr>The Clocked T Flip-Flop Timing Diagram</vt:lpstr>
      <vt:lpstr>Summary of Latch and Flip-Flop Characteristics</vt:lpstr>
      <vt:lpstr>SE555 Precision Timing Module</vt:lpstr>
      <vt:lpstr>Astable Operation of The SE555</vt:lpstr>
      <vt:lpstr>Monostable (One shot) Device Realization</vt:lpstr>
      <vt:lpstr>PROM-based Sequential Circuits</vt:lpstr>
      <vt:lpstr>PROM-based Sequential Circuit Example</vt:lpstr>
      <vt:lpstr>Prime Number Sequencer</vt:lpstr>
    </vt:vector>
  </TitlesOfParts>
  <Company>U of Texas at Arlington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 Introduction to Sequential Devices</dc:title>
  <dc:creator>Dr Bill Carroll</dc:creator>
  <cp:lastModifiedBy>Junior Barrera</cp:lastModifiedBy>
  <cp:revision>24</cp:revision>
  <dcterms:created xsi:type="dcterms:W3CDTF">1998-10-19T02:44:20Z</dcterms:created>
  <dcterms:modified xsi:type="dcterms:W3CDTF">2013-02-24T21:28:17Z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4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D:\digital_logic_slides</vt:lpwstr>
  </property>
</Properties>
</file>