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67" r:id="rId3"/>
    <p:sldId id="269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59" r:id="rId13"/>
    <p:sldId id="298" r:id="rId14"/>
    <p:sldId id="299" r:id="rId15"/>
    <p:sldId id="301" r:id="rId16"/>
    <p:sldId id="306" r:id="rId17"/>
    <p:sldId id="307" r:id="rId18"/>
    <p:sldId id="300" r:id="rId19"/>
    <p:sldId id="304" r:id="rId20"/>
    <p:sldId id="266" r:id="rId21"/>
    <p:sldId id="277" r:id="rId22"/>
    <p:sldId id="278" r:id="rId23"/>
    <p:sldId id="258" r:id="rId24"/>
    <p:sldId id="305" r:id="rId25"/>
    <p:sldId id="279" r:id="rId26"/>
    <p:sldId id="280" r:id="rId27"/>
    <p:sldId id="261" r:id="rId28"/>
    <p:sldId id="295" r:id="rId29"/>
    <p:sldId id="297" r:id="rId30"/>
    <p:sldId id="296" r:id="rId31"/>
    <p:sldId id="302" r:id="rId32"/>
    <p:sldId id="303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3" d="100"/>
          <a:sy n="23" d="100"/>
        </p:scale>
        <p:origin x="-2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CA721-7ECC-A24B-B3B4-63B245400AB4}" type="datetimeFigureOut">
              <a:rPr lang="en-US" smtClean="0"/>
              <a:t>4/4/16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2A27C-6D2D-A24A-B5F1-3821216F26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48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46B0D-669B-44A6-8032-1D65995CF2C4}" type="slidenum">
              <a:rPr lang="en-US"/>
              <a:pPr/>
              <a:t>12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1EB6E-EC51-4C05-A6E1-8DB4941C2027}" type="slidenum">
              <a:rPr lang="en-US"/>
              <a:pPr/>
              <a:t>31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46B0D-669B-44A6-8032-1D65995CF2C4}" type="slidenum">
              <a:rPr lang="en-US"/>
              <a:pPr/>
              <a:t>18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B7DE5-6B25-4040-9B5A-3EDFC8A16A7F}" type="slidenum">
              <a:rPr lang="en-US"/>
              <a:pPr/>
              <a:t>19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B7DE5-6B25-4040-9B5A-3EDFC8A16A7F}" type="slidenum">
              <a:rPr lang="en-US"/>
              <a:pPr/>
              <a:t>20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46B0D-669B-44A6-8032-1D65995CF2C4}" type="slidenum">
              <a:rPr lang="en-US"/>
              <a:pPr/>
              <a:t>23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B7DE5-6B25-4040-9B5A-3EDFC8A16A7F}" type="slidenum">
              <a:rPr lang="en-US"/>
              <a:pPr/>
              <a:t>27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28EF31-91A8-4821-A3CD-0BC2AC834083}" type="slidenum">
              <a:rPr lang="en-US"/>
              <a:pPr/>
              <a:t>28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287790-4BE0-4E3A-9576-4A358974089D}" type="slidenum">
              <a:rPr lang="en-US"/>
              <a:pPr/>
              <a:t>29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1EB6E-EC51-4C05-A6E1-8DB4941C2027}" type="slidenum">
              <a:rPr lang="en-US"/>
              <a:pPr/>
              <a:t>30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C9EB-7120-3E40-894D-5D700A33505E}" type="datetimeFigureOut">
              <a:rPr lang="en-US" smtClean="0"/>
              <a:t>4/4/16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9C3B-7C92-8D40-8519-D51F6E0EA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35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C9EB-7120-3E40-894D-5D700A33505E}" type="datetimeFigureOut">
              <a:rPr lang="en-US" smtClean="0"/>
              <a:t>4/4/16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9C3B-7C92-8D40-8519-D51F6E0EA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08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C9EB-7120-3E40-894D-5D700A33505E}" type="datetimeFigureOut">
              <a:rPr lang="en-US" smtClean="0"/>
              <a:t>4/4/16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9C3B-7C92-8D40-8519-D51F6E0EA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847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735"/>
            <a:ext cx="9144000" cy="5280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3276320"/>
            <a:ext cx="4349750" cy="3069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8296" y="3276320"/>
            <a:ext cx="4351194" cy="3069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8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C9EB-7120-3E40-894D-5D700A33505E}" type="datetimeFigureOut">
              <a:rPr lang="en-US" smtClean="0"/>
              <a:t>4/4/16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9C3B-7C92-8D40-8519-D51F6E0EA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20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C9EB-7120-3E40-894D-5D700A33505E}" type="datetimeFigureOut">
              <a:rPr lang="en-US" smtClean="0"/>
              <a:t>4/4/16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9C3B-7C92-8D40-8519-D51F6E0EA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32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C9EB-7120-3E40-894D-5D700A33505E}" type="datetimeFigureOut">
              <a:rPr lang="en-US" smtClean="0"/>
              <a:t>4/4/16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9C3B-7C92-8D40-8519-D51F6E0EA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69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C9EB-7120-3E40-894D-5D700A33505E}" type="datetimeFigureOut">
              <a:rPr lang="en-US" smtClean="0"/>
              <a:t>4/4/16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9C3B-7C92-8D40-8519-D51F6E0EA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85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C9EB-7120-3E40-894D-5D700A33505E}" type="datetimeFigureOut">
              <a:rPr lang="en-US" smtClean="0"/>
              <a:t>4/4/16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9C3B-7C92-8D40-8519-D51F6E0EA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58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C9EB-7120-3E40-894D-5D700A33505E}" type="datetimeFigureOut">
              <a:rPr lang="en-US" smtClean="0"/>
              <a:t>4/4/16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9C3B-7C92-8D40-8519-D51F6E0EA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22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C9EB-7120-3E40-894D-5D700A33505E}" type="datetimeFigureOut">
              <a:rPr lang="en-US" smtClean="0"/>
              <a:t>4/4/16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9C3B-7C92-8D40-8519-D51F6E0EA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56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C9EB-7120-3E40-894D-5D700A33505E}" type="datetimeFigureOut">
              <a:rPr lang="en-US" smtClean="0"/>
              <a:t>4/4/16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D9C3B-7C92-8D40-8519-D51F6E0EA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21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5C9EB-7120-3E40-894D-5D700A33505E}" type="datetimeFigureOut">
              <a:rPr lang="en-US" smtClean="0"/>
              <a:t>4/4/16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D9C3B-7C92-8D40-8519-D51F6E0EAD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87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4.jpeg"/><Relationship Id="rId7" Type="http://schemas.openxmlformats.org/officeDocument/2006/relationships/image" Target="../media/image3.jpeg"/><Relationship Id="rId8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0000"/>
                </a:solidFill>
              </a:rPr>
              <a:t>Lattice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A</a:t>
            </a:r>
            <a:r>
              <a:rPr lang="pt-BR" dirty="0" err="1" smtClean="0">
                <a:solidFill>
                  <a:srgbClr val="FF0000"/>
                </a:solidFill>
              </a:rPr>
              <a:t>lgebra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Junior </a:t>
            </a:r>
            <a:r>
              <a:rPr lang="pt-BR" dirty="0" err="1" smtClean="0">
                <a:solidFill>
                  <a:schemeClr val="tx1"/>
                </a:solidFill>
              </a:rPr>
              <a:t>Barrera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4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2002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CMSC 203 - Discrete Structures</a:t>
            </a:r>
            <a:endParaRPr lang="en-CA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03F19-91B1-D04A-B5F5-A3D1839881CC}" type="slidenum">
              <a:rPr lang="en-CA"/>
              <a:pPr/>
              <a:t>10</a:t>
            </a:fld>
            <a:endParaRPr lang="en-CA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Properties of Relations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23622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sz="2800" b="1" dirty="0">
                <a:solidFill>
                  <a:srgbClr val="3366FF"/>
                </a:solidFill>
                <a:sym typeface="Symbol" charset="0"/>
              </a:rPr>
              <a:t>Definition:</a:t>
            </a:r>
            <a:r>
              <a:rPr lang="en-US" sz="2800" dirty="0">
                <a:solidFill>
                  <a:srgbClr val="3366FF"/>
                </a:solidFill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A relation R on a set A is called </a:t>
            </a:r>
            <a:r>
              <a:rPr lang="en-US" sz="2800" b="1" dirty="0">
                <a:solidFill>
                  <a:srgbClr val="3366FF"/>
                </a:solidFill>
                <a:sym typeface="Symbol" charset="0"/>
              </a:rPr>
              <a:t>transitive</a:t>
            </a:r>
            <a:r>
              <a:rPr lang="en-US" sz="2800" dirty="0">
                <a:sym typeface="Symbol" charset="0"/>
              </a:rPr>
              <a:t> if whenever (a, b)R and (b, c)R, then (a, c)R for a, b, </a:t>
            </a:r>
            <a:r>
              <a:rPr lang="en-US" sz="2800" dirty="0" err="1">
                <a:sym typeface="Symbol" charset="0"/>
              </a:rPr>
              <a:t>cA</a:t>
            </a:r>
            <a:r>
              <a:rPr lang="en-US" sz="2800" dirty="0">
                <a:sym typeface="Symbol" charset="0"/>
              </a:rPr>
              <a:t>. </a:t>
            </a:r>
          </a:p>
          <a:p>
            <a:pPr marL="0" indent="0">
              <a:lnSpc>
                <a:spcPct val="90000"/>
              </a:lnSpc>
            </a:pPr>
            <a:endParaRPr lang="en-US" sz="900" dirty="0">
              <a:sym typeface="Symbol" charset="0"/>
            </a:endParaRPr>
          </a:p>
          <a:p>
            <a:pPr marL="0" indent="0">
              <a:lnSpc>
                <a:spcPct val="90000"/>
              </a:lnSpc>
            </a:pPr>
            <a:r>
              <a:rPr lang="en-US" sz="2800" dirty="0">
                <a:sym typeface="Symbol" charset="0"/>
              </a:rPr>
              <a:t>Are the following relations on {1, 2, 3, 4} </a:t>
            </a:r>
            <a:br>
              <a:rPr lang="en-US" sz="2800" dirty="0">
                <a:sym typeface="Symbol" charset="0"/>
              </a:rPr>
            </a:br>
            <a:r>
              <a:rPr lang="en-US" sz="2800" dirty="0">
                <a:sym typeface="Symbol" charset="0"/>
              </a:rPr>
              <a:t>transitive?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228600" y="3581400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R = {(1, 1), (1, 2), (2, 2), (2, 1), (3, 3)}</a:t>
            </a:r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7010400" y="3581400"/>
            <a:ext cx="99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Yes.</a:t>
            </a:r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228600" y="4267200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R = {(1, 3), (3, 2), (2, 1)}</a:t>
            </a: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7010400" y="4267200"/>
            <a:ext cx="1981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No.</a:t>
            </a:r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228600" y="4953000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R = {(2, 4), (4, 3), (2, 3), (4, 1)}</a:t>
            </a:r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7010400" y="4953000"/>
            <a:ext cx="2133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70575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9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9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 autoUpdateAnimBg="0"/>
      <p:bldP spid="169990" grpId="0" build="p" autoUpdateAnimBg="0"/>
      <p:bldP spid="169991" grpId="0" autoUpdateAnimBg="0"/>
      <p:bldP spid="169992" grpId="0" build="p" autoUpdateAnimBg="0"/>
      <p:bldP spid="169993" grpId="0" autoUpdateAnimBg="0"/>
      <p:bldP spid="169994" grpId="0" build="p" autoUpdateAnimBg="0"/>
      <p:bldP spid="16999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Combining Relations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/>
          <a:lstStyle/>
          <a:p>
            <a:pPr marL="0" indent="0"/>
            <a:r>
              <a:rPr lang="en-US" sz="2800" dirty="0">
                <a:sym typeface="Symbol" charset="0"/>
              </a:rPr>
              <a:t>Relations are sets, and therefore, we can apply the usual </a:t>
            </a:r>
            <a:r>
              <a:rPr lang="en-US" sz="2800" b="1" dirty="0">
                <a:solidFill>
                  <a:srgbClr val="3366FF"/>
                </a:solidFill>
                <a:sym typeface="Symbol" charset="0"/>
              </a:rPr>
              <a:t>set operations</a:t>
            </a:r>
            <a:r>
              <a:rPr lang="en-US" sz="2800" dirty="0">
                <a:solidFill>
                  <a:srgbClr val="3366FF"/>
                </a:solidFill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to them.</a:t>
            </a:r>
          </a:p>
          <a:p>
            <a:pPr marL="0" indent="0"/>
            <a:endParaRPr lang="en-US" sz="800" dirty="0">
              <a:sym typeface="Symbol" charset="0"/>
            </a:endParaRPr>
          </a:p>
          <a:p>
            <a:pPr marL="0" indent="0"/>
            <a:r>
              <a:rPr lang="en-US" sz="2800" dirty="0">
                <a:sym typeface="Symbol" charset="0"/>
              </a:rPr>
              <a:t>If we have two relations R</a:t>
            </a:r>
            <a:r>
              <a:rPr lang="en-US" sz="2800" baseline="-25000" dirty="0">
                <a:sym typeface="Symbol" charset="0"/>
              </a:rPr>
              <a:t>1</a:t>
            </a:r>
            <a:r>
              <a:rPr lang="en-US" sz="2800" dirty="0">
                <a:sym typeface="Symbol" charset="0"/>
              </a:rPr>
              <a:t> and R</a:t>
            </a:r>
            <a:r>
              <a:rPr lang="en-US" sz="2800" baseline="-25000" dirty="0">
                <a:sym typeface="Symbol" charset="0"/>
              </a:rPr>
              <a:t>2</a:t>
            </a:r>
            <a:r>
              <a:rPr lang="en-US" sz="2800" dirty="0">
                <a:sym typeface="Symbol" charset="0"/>
              </a:rPr>
              <a:t>, and both of them are from a set A to a set B, then we can combine them to R</a:t>
            </a:r>
            <a:r>
              <a:rPr lang="en-US" sz="2800" baseline="-25000" dirty="0">
                <a:sym typeface="Symbol" charset="0"/>
              </a:rPr>
              <a:t>1</a:t>
            </a:r>
            <a:r>
              <a:rPr lang="en-US" sz="2800" dirty="0">
                <a:sym typeface="Symbol" charset="0"/>
              </a:rPr>
              <a:t>  R</a:t>
            </a:r>
            <a:r>
              <a:rPr lang="en-US" sz="2800" baseline="-25000" dirty="0">
                <a:sym typeface="Symbol" charset="0"/>
              </a:rPr>
              <a:t>2</a:t>
            </a:r>
            <a:r>
              <a:rPr lang="en-US" sz="2800" dirty="0">
                <a:sym typeface="Symbol" charset="0"/>
              </a:rPr>
              <a:t>, R</a:t>
            </a:r>
            <a:r>
              <a:rPr lang="en-US" sz="2800" baseline="-25000" dirty="0">
                <a:sym typeface="Symbol" charset="0"/>
              </a:rPr>
              <a:t>1</a:t>
            </a:r>
            <a:r>
              <a:rPr lang="en-US" sz="2800" dirty="0">
                <a:sym typeface="Symbol" charset="0"/>
              </a:rPr>
              <a:t>  R</a:t>
            </a:r>
            <a:r>
              <a:rPr lang="en-US" sz="2800" baseline="-25000" dirty="0">
                <a:sym typeface="Symbol" charset="0"/>
              </a:rPr>
              <a:t>2</a:t>
            </a:r>
            <a:r>
              <a:rPr lang="en-US" sz="2800" dirty="0">
                <a:sym typeface="Symbol" charset="0"/>
              </a:rPr>
              <a:t>, or R</a:t>
            </a:r>
            <a:r>
              <a:rPr lang="en-US" sz="2800" baseline="-25000" dirty="0">
                <a:sym typeface="Symbol" charset="0"/>
              </a:rPr>
              <a:t>1</a:t>
            </a:r>
            <a:r>
              <a:rPr lang="en-US" sz="2800" dirty="0">
                <a:sym typeface="Symbol" charset="0"/>
              </a:rPr>
              <a:t> – R</a:t>
            </a:r>
            <a:r>
              <a:rPr lang="en-US" sz="2800" baseline="-25000" dirty="0">
                <a:sym typeface="Symbol" charset="0"/>
              </a:rPr>
              <a:t>2</a:t>
            </a:r>
            <a:r>
              <a:rPr lang="en-US" sz="2800" dirty="0">
                <a:sym typeface="Symbol" charset="0"/>
              </a:rPr>
              <a:t>.</a:t>
            </a:r>
          </a:p>
          <a:p>
            <a:pPr marL="0" indent="0"/>
            <a:endParaRPr lang="en-US" sz="800" dirty="0">
              <a:sym typeface="Symbol" charset="0"/>
            </a:endParaRPr>
          </a:p>
          <a:p>
            <a:pPr marL="0" indent="0"/>
            <a:r>
              <a:rPr lang="en-US" sz="2800" dirty="0">
                <a:sym typeface="Symbol" charset="0"/>
              </a:rPr>
              <a:t>In each case, the result will be </a:t>
            </a:r>
            <a:r>
              <a:rPr lang="en-US" sz="2800" b="1" dirty="0">
                <a:solidFill>
                  <a:srgbClr val="3366FF"/>
                </a:solidFill>
                <a:sym typeface="Symbol" charset="0"/>
              </a:rPr>
              <a:t>another relation from A to B</a:t>
            </a:r>
            <a:r>
              <a:rPr lang="en-US" sz="2800" dirty="0">
                <a:sym typeface="Symbo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226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Lattice and Boolean Algebra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Partially Ordered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>
                <a:sym typeface="Symbol" pitchFamily="-112" charset="2"/>
              </a:rPr>
              <a:t>Given </a:t>
            </a:r>
            <a:r>
              <a:rPr lang="en-US" dirty="0" err="1" smtClean="0">
                <a:sym typeface="Symbol" pitchFamily="-112" charset="2"/>
              </a:rPr>
              <a:t>a,b,c</a:t>
            </a:r>
            <a:r>
              <a:rPr lang="en-US" dirty="0" smtClean="0">
                <a:sym typeface="Symbol" pitchFamily="-112" charset="2"/>
              </a:rPr>
              <a:t> in A, the following axioms are satisfied</a:t>
            </a:r>
          </a:p>
          <a:p>
            <a:pPr>
              <a:buNone/>
            </a:pPr>
            <a:r>
              <a:rPr lang="en-US" dirty="0" smtClean="0">
                <a:sym typeface="Symbol" pitchFamily="-112" charset="2"/>
              </a:rPr>
              <a:t>     a </a:t>
            </a:r>
            <a:r>
              <a:rPr lang="en-US" i="1" dirty="0" smtClean="0"/>
              <a:t>≤</a:t>
            </a:r>
            <a:r>
              <a:rPr lang="en-US" dirty="0" smtClean="0">
                <a:sym typeface="Symbol" pitchFamily="-112" charset="2"/>
              </a:rPr>
              <a:t> a (reflexive);</a:t>
            </a:r>
          </a:p>
          <a:p>
            <a:pPr>
              <a:buNone/>
            </a:pPr>
            <a:r>
              <a:rPr lang="en-US" dirty="0" smtClean="0">
                <a:sym typeface="Symbol" pitchFamily="-112" charset="2"/>
              </a:rPr>
              <a:t>     </a:t>
            </a:r>
            <a:r>
              <a:rPr lang="en-US" dirty="0" smtClean="0"/>
              <a:t>if </a:t>
            </a:r>
            <a:r>
              <a:rPr lang="en-US" i="1" dirty="0" smtClean="0"/>
              <a:t>a ≤ b</a:t>
            </a:r>
            <a:r>
              <a:rPr lang="en-US" dirty="0" smtClean="0"/>
              <a:t> and </a:t>
            </a:r>
            <a:r>
              <a:rPr lang="en-US" i="1" dirty="0" smtClean="0"/>
              <a:t>b ≤ a</a:t>
            </a:r>
            <a:r>
              <a:rPr lang="en-US" dirty="0" smtClean="0"/>
              <a:t> then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 (</a:t>
            </a:r>
            <a:r>
              <a:rPr lang="en-US" dirty="0" err="1" smtClean="0"/>
              <a:t>antisymmetry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if </a:t>
            </a:r>
            <a:r>
              <a:rPr lang="en-US" i="1" dirty="0" smtClean="0"/>
              <a:t>a ≤ b</a:t>
            </a:r>
            <a:r>
              <a:rPr lang="en-US" dirty="0" smtClean="0"/>
              <a:t> and </a:t>
            </a:r>
            <a:r>
              <a:rPr lang="en-US" i="1" dirty="0" smtClean="0"/>
              <a:t>b ≤ c</a:t>
            </a:r>
            <a:r>
              <a:rPr lang="en-US" dirty="0" smtClean="0"/>
              <a:t> then </a:t>
            </a:r>
            <a:r>
              <a:rPr lang="en-US" i="1" dirty="0" smtClean="0"/>
              <a:t>a ≤ c</a:t>
            </a:r>
            <a:r>
              <a:rPr lang="en-US" dirty="0" smtClean="0"/>
              <a:t> (transitivity).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5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291"/>
            <a:ext cx="8229600" cy="1143000"/>
          </a:xfrm>
        </p:spPr>
        <p:txBody>
          <a:bodyPr/>
          <a:lstStyle/>
          <a:p>
            <a:r>
              <a:rPr lang="en-US" sz="4000" dirty="0" err="1">
                <a:solidFill>
                  <a:srgbClr val="FF0000"/>
                </a:solidFill>
                <a:latin typeface="Comic Sans MS" charset="0"/>
              </a:rPr>
              <a:t>Hasse</a:t>
            </a:r>
            <a:r>
              <a:rPr lang="en-US" sz="4000" dirty="0">
                <a:solidFill>
                  <a:srgbClr val="FF0000"/>
                </a:solidFill>
                <a:latin typeface="Comic Sans MS" charset="0"/>
              </a:rPr>
              <a:t> Diagrams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16934"/>
            <a:ext cx="8949171" cy="5489482"/>
          </a:xfrm>
        </p:spPr>
        <p:txBody>
          <a:bodyPr/>
          <a:lstStyle/>
          <a:p>
            <a:pPr marL="341909" indent="-341909">
              <a:lnSpc>
                <a:spcPct val="80000"/>
              </a:lnSpc>
            </a:pPr>
            <a:r>
              <a:rPr lang="en-US" sz="1800" dirty="0">
                <a:latin typeface="Book Antiqua" charset="0"/>
              </a:rPr>
              <a:t>An element </a:t>
            </a:r>
            <a:r>
              <a:rPr lang="en-US" sz="1800" i="1" dirty="0">
                <a:latin typeface="Book Antiqua" charset="0"/>
              </a:rPr>
              <a:t>a</a:t>
            </a:r>
            <a:r>
              <a:rPr lang="en-US" sz="1800" dirty="0">
                <a:latin typeface="Book Antiqua" charset="0"/>
              </a:rPr>
              <a:t> is said to be a </a:t>
            </a:r>
            <a:r>
              <a:rPr lang="en-US" sz="1800" b="1" dirty="0">
                <a:latin typeface="Book Antiqua" charset="0"/>
              </a:rPr>
              <a:t>minimal member</a:t>
            </a:r>
            <a:r>
              <a:rPr lang="en-US" sz="1800" dirty="0">
                <a:latin typeface="Book Antiqua" charset="0"/>
              </a:rPr>
              <a:t> of a </a:t>
            </a:r>
            <a:r>
              <a:rPr lang="en-US" sz="1800" dirty="0" err="1">
                <a:latin typeface="Book Antiqua" charset="0"/>
              </a:rPr>
              <a:t>poset</a:t>
            </a:r>
            <a:r>
              <a:rPr lang="en-US" sz="1800" dirty="0">
                <a:latin typeface="Book Antiqua" charset="0"/>
              </a:rPr>
              <a:t> </a:t>
            </a:r>
            <a:r>
              <a:rPr lang="en-US" sz="1800" i="1" dirty="0">
                <a:latin typeface="Book Antiqua" charset="0"/>
              </a:rPr>
              <a:t>P</a:t>
            </a:r>
            <a:r>
              <a:rPr lang="en-US" sz="1800" dirty="0">
                <a:latin typeface="Book Antiqua" charset="0"/>
              </a:rPr>
              <a:t> if no element </a:t>
            </a:r>
            <a:r>
              <a:rPr lang="en-US" sz="1800" i="1" dirty="0">
                <a:latin typeface="Book Antiqua" charset="0"/>
              </a:rPr>
              <a:t>b</a:t>
            </a:r>
            <a:r>
              <a:rPr lang="en-US" sz="1800" dirty="0">
                <a:latin typeface="Book Antiqua" charset="0"/>
              </a:rPr>
              <a:t> exists such that </a:t>
            </a:r>
            <a:r>
              <a:rPr lang="en-US" sz="1800" i="1" dirty="0">
                <a:latin typeface="Book Antiqua" charset="0"/>
              </a:rPr>
              <a:t>b </a:t>
            </a:r>
            <a:r>
              <a:rPr lang="en-US" sz="1800" dirty="0">
                <a:latin typeface="Symbol" charset="0"/>
              </a:rPr>
              <a:t>&lt;</a:t>
            </a:r>
            <a:r>
              <a:rPr lang="en-US" sz="1800" i="1" dirty="0">
                <a:latin typeface="Book Antiqua" charset="0"/>
              </a:rPr>
              <a:t> a</a:t>
            </a:r>
            <a:endParaRPr lang="en-US" sz="1800" dirty="0">
              <a:latin typeface="Book Antiqua" charset="0"/>
            </a:endParaRPr>
          </a:p>
          <a:p>
            <a:pPr marL="341909" indent="-341909">
              <a:lnSpc>
                <a:spcPct val="80000"/>
              </a:lnSpc>
            </a:pPr>
            <a:endParaRPr lang="en-US" sz="1800" dirty="0">
              <a:latin typeface="Book Antiqua" charset="0"/>
            </a:endParaRPr>
          </a:p>
          <a:p>
            <a:pPr marL="341909" indent="-341909">
              <a:lnSpc>
                <a:spcPct val="80000"/>
              </a:lnSpc>
            </a:pPr>
            <a:r>
              <a:rPr lang="en-US" sz="1800" dirty="0">
                <a:latin typeface="Book Antiqua" charset="0"/>
              </a:rPr>
              <a:t>An element </a:t>
            </a:r>
            <a:r>
              <a:rPr lang="en-US" sz="1800" i="1" dirty="0">
                <a:latin typeface="Book Antiqua" charset="0"/>
              </a:rPr>
              <a:t>a</a:t>
            </a:r>
            <a:r>
              <a:rPr lang="en-US" sz="1800" dirty="0">
                <a:latin typeface="Book Antiqua" charset="0"/>
              </a:rPr>
              <a:t> is said to be a </a:t>
            </a:r>
            <a:r>
              <a:rPr lang="en-US" sz="1800" b="1" dirty="0">
                <a:latin typeface="Book Antiqua" charset="0"/>
              </a:rPr>
              <a:t>maximal member</a:t>
            </a:r>
            <a:r>
              <a:rPr lang="en-US" sz="1800" dirty="0">
                <a:latin typeface="Book Antiqua" charset="0"/>
              </a:rPr>
              <a:t> of </a:t>
            </a:r>
            <a:r>
              <a:rPr lang="en-US" sz="1800" i="1" dirty="0">
                <a:latin typeface="Book Antiqua" charset="0"/>
              </a:rPr>
              <a:t>P</a:t>
            </a:r>
            <a:r>
              <a:rPr lang="en-US" sz="1800" dirty="0">
                <a:latin typeface="Book Antiqua" charset="0"/>
              </a:rPr>
              <a:t> if no element </a:t>
            </a:r>
            <a:r>
              <a:rPr lang="en-US" sz="1800" i="1" dirty="0">
                <a:latin typeface="Book Antiqua" charset="0"/>
              </a:rPr>
              <a:t>b</a:t>
            </a:r>
            <a:r>
              <a:rPr lang="en-US" sz="1800" dirty="0">
                <a:latin typeface="Book Antiqua" charset="0"/>
              </a:rPr>
              <a:t> exists such that </a:t>
            </a:r>
            <a:r>
              <a:rPr lang="en-US" sz="1800" i="1" dirty="0">
                <a:latin typeface="Book Antiqua" charset="0"/>
              </a:rPr>
              <a:t>a </a:t>
            </a:r>
            <a:r>
              <a:rPr lang="en-US" sz="1800" dirty="0">
                <a:latin typeface="Symbol" charset="0"/>
              </a:rPr>
              <a:t>&lt;</a:t>
            </a:r>
            <a:r>
              <a:rPr lang="en-US" sz="1800" i="1" dirty="0">
                <a:latin typeface="Book Antiqua" charset="0"/>
              </a:rPr>
              <a:t> b</a:t>
            </a:r>
            <a:endParaRPr lang="en-US" sz="1800" dirty="0">
              <a:latin typeface="Book Antiqua" charset="0"/>
            </a:endParaRPr>
          </a:p>
          <a:p>
            <a:pPr marL="341909" indent="-341909">
              <a:lnSpc>
                <a:spcPct val="80000"/>
              </a:lnSpc>
            </a:pPr>
            <a:endParaRPr lang="en-US" sz="1800" dirty="0">
              <a:latin typeface="Book Antiqua" charset="0"/>
            </a:endParaRPr>
          </a:p>
          <a:p>
            <a:pPr marL="341909" indent="-341909">
              <a:lnSpc>
                <a:spcPct val="80000"/>
              </a:lnSpc>
            </a:pPr>
            <a:r>
              <a:rPr lang="en-US" sz="1800" dirty="0">
                <a:latin typeface="Book Antiqua" charset="0"/>
              </a:rPr>
              <a:t>We can represent a partial order by a directed graph with nodes representing the elements of the </a:t>
            </a:r>
            <a:r>
              <a:rPr lang="en-US" sz="1800" dirty="0" err="1">
                <a:latin typeface="Book Antiqua" charset="0"/>
              </a:rPr>
              <a:t>poset</a:t>
            </a:r>
            <a:r>
              <a:rPr lang="en-US" sz="1800" dirty="0">
                <a:latin typeface="Book Antiqua" charset="0"/>
              </a:rPr>
              <a:t> and with a directed edge from node </a:t>
            </a:r>
            <a:r>
              <a:rPr lang="en-US" sz="1800" i="1" dirty="0">
                <a:latin typeface="Book Antiqua" charset="0"/>
              </a:rPr>
              <a:t>a </a:t>
            </a:r>
            <a:r>
              <a:rPr lang="en-US" sz="1800" dirty="0">
                <a:latin typeface="Book Antiqua" charset="0"/>
              </a:rPr>
              <a:t> to </a:t>
            </a:r>
            <a:r>
              <a:rPr lang="en-US" sz="1800" i="1" dirty="0">
                <a:latin typeface="Book Antiqua" charset="0"/>
              </a:rPr>
              <a:t>b</a:t>
            </a:r>
            <a:r>
              <a:rPr lang="en-US" sz="1800" dirty="0">
                <a:latin typeface="Book Antiqua" charset="0"/>
              </a:rPr>
              <a:t> representing </a:t>
            </a:r>
            <a:r>
              <a:rPr lang="en-US" sz="1800" i="1" dirty="0">
                <a:latin typeface="Book Antiqua" charset="0"/>
              </a:rPr>
              <a:t>a </a:t>
            </a:r>
            <a:r>
              <a:rPr lang="en-US" sz="1800" dirty="0">
                <a:latin typeface="Symbol" charset="0"/>
              </a:rPr>
              <a:t>&lt;</a:t>
            </a:r>
            <a:r>
              <a:rPr lang="en-US" sz="1800" i="1" dirty="0">
                <a:latin typeface="Book Antiqua" charset="0"/>
              </a:rPr>
              <a:t> b</a:t>
            </a:r>
            <a:br>
              <a:rPr lang="en-US" sz="1800" i="1" dirty="0">
                <a:latin typeface="Book Antiqua" charset="0"/>
              </a:rPr>
            </a:br>
            <a:endParaRPr lang="en-US" sz="1800" i="1" dirty="0">
              <a:latin typeface="Book Antiqua" charset="0"/>
            </a:endParaRPr>
          </a:p>
          <a:p>
            <a:pPr marL="341909" indent="-341909">
              <a:lnSpc>
                <a:spcPct val="80000"/>
              </a:lnSpc>
            </a:pPr>
            <a:r>
              <a:rPr lang="en-US" sz="1800" dirty="0">
                <a:latin typeface="Book Antiqua" charset="0"/>
              </a:rPr>
              <a:t>A </a:t>
            </a:r>
            <a:r>
              <a:rPr lang="en-US" sz="1800" b="1" dirty="0" err="1">
                <a:latin typeface="Book Antiqua" charset="0"/>
              </a:rPr>
              <a:t>Hasse</a:t>
            </a:r>
            <a:r>
              <a:rPr lang="en-US" sz="1800" b="1" dirty="0">
                <a:latin typeface="Book Antiqua" charset="0"/>
              </a:rPr>
              <a:t> diagram</a:t>
            </a:r>
            <a:r>
              <a:rPr lang="en-US" sz="1800" dirty="0">
                <a:latin typeface="Book Antiqua" charset="0"/>
              </a:rPr>
              <a:t> is a digraph representation of a partial order with implied edge directions</a:t>
            </a:r>
          </a:p>
          <a:p>
            <a:pPr marL="651053" lvl="1" indent="-307718">
              <a:lnSpc>
                <a:spcPct val="80000"/>
              </a:lnSpc>
            </a:pPr>
            <a:r>
              <a:rPr lang="en-US" sz="1600" dirty="0">
                <a:latin typeface="Book Antiqua" charset="0"/>
              </a:rPr>
              <a:t>If </a:t>
            </a:r>
            <a:r>
              <a:rPr lang="en-US" sz="1600" i="1" dirty="0">
                <a:latin typeface="Book Antiqua" charset="0"/>
              </a:rPr>
              <a:t>a </a:t>
            </a:r>
            <a:r>
              <a:rPr lang="en-US" sz="1600" dirty="0">
                <a:latin typeface="Symbol" charset="0"/>
                <a:sym typeface="Symbol" charset="0"/>
              </a:rPr>
              <a:t></a:t>
            </a:r>
            <a:r>
              <a:rPr lang="en-US" sz="1600" dirty="0">
                <a:latin typeface="Book Antiqua" charset="0"/>
                <a:sym typeface="Symbol" charset="0"/>
              </a:rPr>
              <a:t> </a:t>
            </a:r>
            <a:r>
              <a:rPr lang="en-US" sz="1600" i="1" dirty="0">
                <a:latin typeface="Book Antiqua" charset="0"/>
                <a:sym typeface="Symbol" charset="0"/>
              </a:rPr>
              <a:t>b</a:t>
            </a:r>
            <a:r>
              <a:rPr lang="en-US" sz="1600" i="1" dirty="0">
                <a:latin typeface="Book Antiqua" charset="0"/>
              </a:rPr>
              <a:t> </a:t>
            </a:r>
            <a:r>
              <a:rPr lang="en-US" sz="1600" dirty="0">
                <a:latin typeface="Book Antiqua" charset="0"/>
              </a:rPr>
              <a:t>, then </a:t>
            </a:r>
            <a:r>
              <a:rPr lang="en-US" sz="1600" i="1" dirty="0">
                <a:latin typeface="Book Antiqua" charset="0"/>
              </a:rPr>
              <a:t>b</a:t>
            </a:r>
            <a:r>
              <a:rPr lang="en-US" sz="1600" dirty="0">
                <a:latin typeface="Book Antiqua" charset="0"/>
              </a:rPr>
              <a:t> is drawn higher in the graph than </a:t>
            </a:r>
            <a:r>
              <a:rPr lang="en-US" sz="1600" i="1" dirty="0">
                <a:latin typeface="Book Antiqua" charset="0"/>
              </a:rPr>
              <a:t>a</a:t>
            </a:r>
            <a:r>
              <a:rPr lang="en-US" sz="1600" dirty="0">
                <a:latin typeface="Book Antiqua" charset="0"/>
              </a:rPr>
              <a:t> and an edge connects them</a:t>
            </a:r>
          </a:p>
          <a:p>
            <a:pPr marL="651053" lvl="1" indent="-307718">
              <a:lnSpc>
                <a:spcPct val="80000"/>
              </a:lnSpc>
            </a:pPr>
            <a:r>
              <a:rPr lang="en-US" sz="1600" dirty="0">
                <a:latin typeface="Book Antiqua" charset="0"/>
              </a:rPr>
              <a:t>Unrelated nodes have no edge between them and can be placed anywhere relative to one another</a:t>
            </a:r>
          </a:p>
          <a:p>
            <a:pPr marL="651053" lvl="1" indent="-307718">
              <a:lnSpc>
                <a:spcPct val="80000"/>
              </a:lnSpc>
            </a:pPr>
            <a:r>
              <a:rPr lang="en-US" sz="1600" dirty="0">
                <a:latin typeface="Book Antiqua" charset="0"/>
              </a:rPr>
              <a:t>Edges are not explicitly drawn if they are implied by transitivity</a:t>
            </a:r>
          </a:p>
          <a:p>
            <a:pPr marL="651053" lvl="1" indent="-307718">
              <a:lnSpc>
                <a:spcPct val="80000"/>
              </a:lnSpc>
            </a:pPr>
            <a:r>
              <a:rPr lang="en-US" sz="1600" dirty="0">
                <a:latin typeface="Book Antiqua" charset="0"/>
              </a:rPr>
              <a:t>Self-loops are not explicitly drawn</a:t>
            </a:r>
          </a:p>
          <a:p>
            <a:pPr marL="341909" indent="-341909">
              <a:lnSpc>
                <a:spcPct val="80000"/>
              </a:lnSpc>
            </a:pPr>
            <a:endParaRPr lang="en-US" sz="1800" dirty="0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0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558511" y="1910603"/>
            <a:ext cx="3063876" cy="2951349"/>
            <a:chOff x="387" y="1364"/>
            <a:chExt cx="2123" cy="2107"/>
          </a:xfrm>
        </p:grpSpPr>
        <p:sp>
          <p:nvSpPr>
            <p:cNvPr id="17446" name="Oval 4"/>
            <p:cNvSpPr>
              <a:spLocks noChangeArrowheads="1"/>
            </p:cNvSpPr>
            <p:nvPr/>
          </p:nvSpPr>
          <p:spPr bwMode="auto">
            <a:xfrm>
              <a:off x="1392" y="1364"/>
              <a:ext cx="86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47" name="Oval 5"/>
            <p:cNvSpPr>
              <a:spLocks noChangeArrowheads="1"/>
            </p:cNvSpPr>
            <p:nvPr/>
          </p:nvSpPr>
          <p:spPr bwMode="auto">
            <a:xfrm>
              <a:off x="1968" y="1951"/>
              <a:ext cx="86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48" name="Oval 6"/>
            <p:cNvSpPr>
              <a:spLocks noChangeArrowheads="1"/>
            </p:cNvSpPr>
            <p:nvPr/>
          </p:nvSpPr>
          <p:spPr bwMode="auto">
            <a:xfrm>
              <a:off x="816" y="1930"/>
              <a:ext cx="86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49" name="Oval 7"/>
            <p:cNvSpPr>
              <a:spLocks noChangeArrowheads="1"/>
            </p:cNvSpPr>
            <p:nvPr/>
          </p:nvSpPr>
          <p:spPr bwMode="auto">
            <a:xfrm>
              <a:off x="826" y="2526"/>
              <a:ext cx="86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0" name="Oval 8"/>
            <p:cNvSpPr>
              <a:spLocks noChangeArrowheads="1"/>
            </p:cNvSpPr>
            <p:nvPr/>
          </p:nvSpPr>
          <p:spPr bwMode="auto">
            <a:xfrm>
              <a:off x="1392" y="3102"/>
              <a:ext cx="86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1" name="Oval 9"/>
            <p:cNvSpPr>
              <a:spLocks noChangeArrowheads="1"/>
            </p:cNvSpPr>
            <p:nvPr/>
          </p:nvSpPr>
          <p:spPr bwMode="auto">
            <a:xfrm>
              <a:off x="1968" y="2526"/>
              <a:ext cx="86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2" name="Line 11"/>
            <p:cNvSpPr>
              <a:spLocks noChangeShapeType="1"/>
            </p:cNvSpPr>
            <p:nvPr/>
          </p:nvSpPr>
          <p:spPr bwMode="auto">
            <a:xfrm>
              <a:off x="1430" y="1393"/>
              <a:ext cx="586" cy="6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3" name="Line 12"/>
            <p:cNvSpPr>
              <a:spLocks noChangeShapeType="1"/>
            </p:cNvSpPr>
            <p:nvPr/>
          </p:nvSpPr>
          <p:spPr bwMode="auto">
            <a:xfrm>
              <a:off x="2016" y="2007"/>
              <a:ext cx="0" cy="5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4" name="Line 13"/>
            <p:cNvSpPr>
              <a:spLocks noChangeShapeType="1"/>
            </p:cNvSpPr>
            <p:nvPr/>
          </p:nvSpPr>
          <p:spPr bwMode="auto">
            <a:xfrm flipH="1">
              <a:off x="1430" y="2583"/>
              <a:ext cx="57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5" name="Line 14"/>
            <p:cNvSpPr>
              <a:spLocks noChangeShapeType="1"/>
            </p:cNvSpPr>
            <p:nvPr/>
          </p:nvSpPr>
          <p:spPr bwMode="auto">
            <a:xfrm flipH="1" flipV="1">
              <a:off x="864" y="2583"/>
              <a:ext cx="575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6" name="Line 15"/>
            <p:cNvSpPr>
              <a:spLocks noChangeShapeType="1"/>
            </p:cNvSpPr>
            <p:nvPr/>
          </p:nvSpPr>
          <p:spPr bwMode="auto">
            <a:xfrm flipV="1">
              <a:off x="864" y="1987"/>
              <a:ext cx="0" cy="5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7" name="Line 16"/>
            <p:cNvSpPr>
              <a:spLocks noChangeShapeType="1"/>
            </p:cNvSpPr>
            <p:nvPr/>
          </p:nvSpPr>
          <p:spPr bwMode="auto">
            <a:xfrm flipV="1">
              <a:off x="854" y="1431"/>
              <a:ext cx="57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8" name="Line 17"/>
            <p:cNvSpPr>
              <a:spLocks noChangeShapeType="1"/>
            </p:cNvSpPr>
            <p:nvPr/>
          </p:nvSpPr>
          <p:spPr bwMode="auto">
            <a:xfrm flipV="1">
              <a:off x="854" y="1978"/>
              <a:ext cx="1152" cy="5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9" name="Text Box 18"/>
            <p:cNvSpPr txBox="1">
              <a:spLocks noChangeArrowheads="1"/>
            </p:cNvSpPr>
            <p:nvPr/>
          </p:nvSpPr>
          <p:spPr bwMode="auto">
            <a:xfrm>
              <a:off x="1222" y="1470"/>
              <a:ext cx="4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(</a:t>
              </a:r>
              <a:r>
                <a:rPr lang="en-US"/>
                <a:t>2,3</a:t>
              </a:r>
              <a:r>
                <a:rPr lang="en-US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17460" name="Text Box 19"/>
            <p:cNvSpPr txBox="1">
              <a:spLocks noChangeArrowheads="1"/>
            </p:cNvSpPr>
            <p:nvPr/>
          </p:nvSpPr>
          <p:spPr bwMode="auto">
            <a:xfrm>
              <a:off x="2076" y="1902"/>
              <a:ext cx="4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(</a:t>
              </a:r>
              <a:r>
                <a:rPr lang="en-US"/>
                <a:t>2,2</a:t>
              </a:r>
              <a:r>
                <a:rPr lang="en-US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17461" name="Text Box 20"/>
            <p:cNvSpPr txBox="1">
              <a:spLocks noChangeArrowheads="1"/>
            </p:cNvSpPr>
            <p:nvPr/>
          </p:nvSpPr>
          <p:spPr bwMode="auto">
            <a:xfrm>
              <a:off x="2076" y="2487"/>
              <a:ext cx="4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(</a:t>
              </a:r>
              <a:r>
                <a:rPr lang="en-US"/>
                <a:t>2,1</a:t>
              </a:r>
              <a:r>
                <a:rPr lang="en-US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17462" name="Text Box 21"/>
            <p:cNvSpPr txBox="1">
              <a:spLocks noChangeArrowheads="1"/>
            </p:cNvSpPr>
            <p:nvPr/>
          </p:nvSpPr>
          <p:spPr bwMode="auto">
            <a:xfrm>
              <a:off x="1222" y="3207"/>
              <a:ext cx="4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(</a:t>
              </a:r>
              <a:r>
                <a:rPr lang="en-US"/>
                <a:t>1,1</a:t>
              </a:r>
              <a:r>
                <a:rPr lang="en-US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17463" name="Text Box 22"/>
            <p:cNvSpPr txBox="1">
              <a:spLocks noChangeArrowheads="1"/>
            </p:cNvSpPr>
            <p:nvPr/>
          </p:nvSpPr>
          <p:spPr bwMode="auto">
            <a:xfrm>
              <a:off x="396" y="1873"/>
              <a:ext cx="4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(1,3)</a:t>
              </a:r>
            </a:p>
          </p:txBody>
        </p:sp>
        <p:sp>
          <p:nvSpPr>
            <p:cNvPr id="17464" name="Text Box 23"/>
            <p:cNvSpPr txBox="1">
              <a:spLocks noChangeArrowheads="1"/>
            </p:cNvSpPr>
            <p:nvPr/>
          </p:nvSpPr>
          <p:spPr bwMode="auto">
            <a:xfrm>
              <a:off x="387" y="2468"/>
              <a:ext cx="4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(</a:t>
              </a:r>
              <a:r>
                <a:rPr lang="en-US"/>
                <a:t>1,2</a:t>
              </a:r>
              <a:r>
                <a:rPr lang="en-US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17465" name="Text Box 25"/>
            <p:cNvSpPr txBox="1">
              <a:spLocks noChangeArrowheads="1"/>
            </p:cNvSpPr>
            <p:nvPr/>
          </p:nvSpPr>
          <p:spPr bwMode="auto">
            <a:xfrm>
              <a:off x="673" y="1387"/>
              <a:ext cx="402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900" i="1"/>
                <a:t>P:</a:t>
              </a:r>
            </a:p>
          </p:txBody>
        </p:sp>
        <p:sp>
          <p:nvSpPr>
            <p:cNvPr id="17466" name="Text Box 26"/>
            <p:cNvSpPr txBox="1">
              <a:spLocks noChangeArrowheads="1"/>
            </p:cNvSpPr>
            <p:nvPr/>
          </p:nvSpPr>
          <p:spPr bwMode="auto">
            <a:xfrm>
              <a:off x="771" y="1451"/>
              <a:ext cx="12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BR"/>
            </a:p>
          </p:txBody>
        </p:sp>
      </p:grp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16934"/>
            <a:ext cx="8949171" cy="797019"/>
          </a:xfrm>
        </p:spPr>
        <p:txBody>
          <a:bodyPr/>
          <a:lstStyle/>
          <a:p>
            <a:pPr marL="341909" indent="-341909">
              <a:lnSpc>
                <a:spcPct val="80000"/>
              </a:lnSpc>
            </a:pPr>
            <a:r>
              <a:rPr lang="en-US" sz="1800">
                <a:latin typeface="Book Antiqua" charset="0"/>
              </a:rPr>
              <a:t>As an example, let </a:t>
            </a:r>
            <a:r>
              <a:rPr lang="en-US" sz="1800" i="1">
                <a:latin typeface="Book Antiqua" charset="0"/>
              </a:rPr>
              <a:t>P</a:t>
            </a:r>
            <a:r>
              <a:rPr lang="en-US" sz="1800">
                <a:latin typeface="Book Antiqua" charset="0"/>
              </a:rPr>
              <a:t>={(1,1),(1,2),(1,3),(2,1),(2,2),(2,3)} and let (</a:t>
            </a:r>
            <a:r>
              <a:rPr lang="en-US" sz="1800" i="1">
                <a:latin typeface="Book Antiqua" charset="0"/>
              </a:rPr>
              <a:t>x</a:t>
            </a:r>
            <a:r>
              <a:rPr lang="en-US" sz="1800" baseline="-25000">
                <a:latin typeface="Book Antiqua" charset="0"/>
              </a:rPr>
              <a:t>1</a:t>
            </a:r>
            <a:r>
              <a:rPr lang="en-US" sz="1800">
                <a:latin typeface="Book Antiqua" charset="0"/>
              </a:rPr>
              <a:t>,</a:t>
            </a:r>
            <a:r>
              <a:rPr lang="en-US" sz="1800" i="1">
                <a:latin typeface="Book Antiqua" charset="0"/>
              </a:rPr>
              <a:t>x</a:t>
            </a:r>
            <a:r>
              <a:rPr lang="en-US" sz="1800" baseline="-25000">
                <a:latin typeface="Book Antiqua" charset="0"/>
              </a:rPr>
              <a:t>2</a:t>
            </a:r>
            <a:r>
              <a:rPr lang="en-US" sz="1800">
                <a:latin typeface="Book Antiqua" charset="0"/>
              </a:rPr>
              <a:t>) </a:t>
            </a:r>
            <a:r>
              <a:rPr lang="en-US" sz="1800">
                <a:latin typeface="Book Antiqua" charset="0"/>
                <a:sym typeface="Symbol" charset="0"/>
              </a:rPr>
              <a:t> </a:t>
            </a:r>
            <a:r>
              <a:rPr lang="en-US" sz="1800">
                <a:latin typeface="Book Antiqua" charset="0"/>
              </a:rPr>
              <a:t>(</a:t>
            </a:r>
            <a:r>
              <a:rPr lang="en-US" sz="1800" i="1">
                <a:latin typeface="Book Antiqua" charset="0"/>
              </a:rPr>
              <a:t>y</a:t>
            </a:r>
            <a:r>
              <a:rPr lang="en-US" sz="1800" baseline="-25000">
                <a:latin typeface="Book Antiqua" charset="0"/>
              </a:rPr>
              <a:t>1</a:t>
            </a:r>
            <a:r>
              <a:rPr lang="en-US" sz="1800">
                <a:latin typeface="Book Antiqua" charset="0"/>
              </a:rPr>
              <a:t>,</a:t>
            </a:r>
            <a:r>
              <a:rPr lang="en-US" sz="1800" i="1">
                <a:latin typeface="Book Antiqua" charset="0"/>
              </a:rPr>
              <a:t>y</a:t>
            </a:r>
            <a:r>
              <a:rPr lang="en-US" sz="1800" baseline="-25000">
                <a:latin typeface="Book Antiqua" charset="0"/>
              </a:rPr>
              <a:t>2</a:t>
            </a:r>
            <a:r>
              <a:rPr lang="en-US" sz="1800">
                <a:latin typeface="Book Antiqua" charset="0"/>
              </a:rPr>
              <a:t>) whenever </a:t>
            </a:r>
            <a:r>
              <a:rPr lang="en-US" sz="1800" i="1">
                <a:latin typeface="Book Antiqua" charset="0"/>
              </a:rPr>
              <a:t>x</a:t>
            </a:r>
            <a:r>
              <a:rPr lang="en-US" sz="1800" baseline="-25000">
                <a:latin typeface="Book Antiqua" charset="0"/>
              </a:rPr>
              <a:t>1 </a:t>
            </a:r>
            <a:r>
              <a:rPr lang="en-US" sz="1800">
                <a:latin typeface="Book Antiqua" charset="0"/>
                <a:sym typeface="Symbol" charset="0"/>
              </a:rPr>
              <a:t>  </a:t>
            </a:r>
            <a:r>
              <a:rPr lang="en-US" sz="1800" i="1">
                <a:latin typeface="Book Antiqua" charset="0"/>
              </a:rPr>
              <a:t>y</a:t>
            </a:r>
            <a:r>
              <a:rPr lang="en-US" sz="1800" baseline="-25000">
                <a:latin typeface="Book Antiqua" charset="0"/>
              </a:rPr>
              <a:t>1 </a:t>
            </a:r>
            <a:r>
              <a:rPr lang="en-US" sz="1800">
                <a:latin typeface="Book Antiqua" charset="0"/>
              </a:rPr>
              <a:t>and </a:t>
            </a:r>
            <a:r>
              <a:rPr lang="en-US" sz="1800" i="1">
                <a:latin typeface="Book Antiqua" charset="0"/>
              </a:rPr>
              <a:t>x</a:t>
            </a:r>
            <a:r>
              <a:rPr lang="en-US" sz="1800" baseline="-25000">
                <a:latin typeface="Book Antiqua" charset="0"/>
              </a:rPr>
              <a:t>2 </a:t>
            </a:r>
            <a:r>
              <a:rPr lang="en-US" sz="1800">
                <a:latin typeface="Book Antiqua" charset="0"/>
                <a:sym typeface="Symbol" charset="0"/>
              </a:rPr>
              <a:t></a:t>
            </a:r>
            <a:r>
              <a:rPr lang="en-US" sz="1800">
                <a:latin typeface="Book Antiqua" charset="0"/>
              </a:rPr>
              <a:t> </a:t>
            </a:r>
            <a:r>
              <a:rPr lang="en-US" sz="1800" i="1">
                <a:latin typeface="Book Antiqua" charset="0"/>
              </a:rPr>
              <a:t>y</a:t>
            </a:r>
            <a:r>
              <a:rPr lang="en-US" sz="1800" baseline="-25000">
                <a:latin typeface="Book Antiqua" charset="0"/>
              </a:rPr>
              <a:t>2</a:t>
            </a:r>
            <a:r>
              <a:rPr lang="en-US" sz="1800">
                <a:latin typeface="Book Antiqua" charset="0"/>
              </a:rPr>
              <a:t>. This relation can be represented in the following Hasse diagram </a:t>
            </a:r>
            <a:r>
              <a:rPr lang="en-US" sz="1800" i="1">
                <a:latin typeface="Book Antiqua" charset="0"/>
              </a:rPr>
              <a:t>:</a:t>
            </a:r>
            <a:endParaRPr lang="en-US" sz="1800">
              <a:latin typeface="Book Antiqua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Comic Sans MS" charset="0"/>
              </a:rPr>
              <a:t>Example </a:t>
            </a:r>
            <a:r>
              <a:rPr lang="en-US" sz="4000" dirty="0" err="1">
                <a:solidFill>
                  <a:srgbClr val="FF0000"/>
                </a:solidFill>
                <a:latin typeface="Comic Sans MS" charset="0"/>
              </a:rPr>
              <a:t>Hasse</a:t>
            </a:r>
            <a:r>
              <a:rPr lang="en-US" sz="4000" dirty="0">
                <a:solidFill>
                  <a:srgbClr val="FF0000"/>
                </a:solidFill>
                <a:latin typeface="Comic Sans MS" charset="0"/>
              </a:rPr>
              <a:t> Diagrams</a:t>
            </a:r>
          </a:p>
        </p:txBody>
      </p:sp>
      <p:sp>
        <p:nvSpPr>
          <p:cNvPr id="70686" name="Rectangle 30"/>
          <p:cNvSpPr>
            <a:spLocks noChangeArrowheads="1"/>
          </p:cNvSpPr>
          <p:nvPr/>
        </p:nvSpPr>
        <p:spPr bwMode="auto">
          <a:xfrm>
            <a:off x="0" y="5226144"/>
            <a:ext cx="8949171" cy="79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4" tIns="46033" rIns="92064" bIns="46033"/>
          <a:lstStyle/>
          <a:p>
            <a:pPr marL="341909" indent="-341909" defTabSz="914608">
              <a:lnSpc>
                <a:spcPct val="80000"/>
              </a:lnSpc>
            </a:pPr>
            <a:r>
              <a:rPr lang="en-US"/>
              <a:t>Another example, let </a:t>
            </a:r>
            <a:r>
              <a:rPr lang="en-US" i="1"/>
              <a:t>Q</a:t>
            </a:r>
            <a:r>
              <a:rPr lang="en-US"/>
              <a:t>=2</a:t>
            </a:r>
            <a:r>
              <a:rPr lang="en-US" baseline="30000"/>
              <a:t>{</a:t>
            </a:r>
            <a:r>
              <a:rPr lang="en-US" i="1" baseline="30000"/>
              <a:t>a</a:t>
            </a:r>
            <a:r>
              <a:rPr lang="en-US" baseline="30000"/>
              <a:t>,</a:t>
            </a:r>
            <a:r>
              <a:rPr lang="en-US" i="1" baseline="30000"/>
              <a:t>b</a:t>
            </a:r>
            <a:r>
              <a:rPr lang="en-US" baseline="30000"/>
              <a:t>,</a:t>
            </a:r>
            <a:r>
              <a:rPr lang="en-US" i="1" baseline="30000"/>
              <a:t>c</a:t>
            </a:r>
            <a:r>
              <a:rPr lang="en-US" baseline="30000"/>
              <a:t>}</a:t>
            </a:r>
            <a:r>
              <a:rPr lang="en-US"/>
              <a:t> and for </a:t>
            </a:r>
            <a:r>
              <a:rPr lang="en-US" i="1"/>
              <a:t>x</a:t>
            </a:r>
            <a:r>
              <a:rPr lang="en-US"/>
              <a:t>,</a:t>
            </a:r>
            <a:r>
              <a:rPr lang="en-US" i="1"/>
              <a:t>y </a:t>
            </a:r>
            <a:r>
              <a:rPr lang="en-US">
                <a:sym typeface="Symbol" charset="0"/>
              </a:rPr>
              <a:t></a:t>
            </a:r>
            <a:r>
              <a:rPr lang="en-US"/>
              <a:t> </a:t>
            </a:r>
            <a:r>
              <a:rPr lang="en-US" i="1"/>
              <a:t>Q</a:t>
            </a:r>
            <a:r>
              <a:rPr lang="en-US"/>
              <a:t> let </a:t>
            </a:r>
            <a:r>
              <a:rPr lang="en-US" i="1"/>
              <a:t>x </a:t>
            </a:r>
            <a:r>
              <a:rPr lang="en-US">
                <a:sym typeface="Symbol" charset="0"/>
              </a:rPr>
              <a:t>  y</a:t>
            </a:r>
            <a:r>
              <a:rPr lang="en-US"/>
              <a:t> mean that </a:t>
            </a:r>
            <a:r>
              <a:rPr lang="en-US" i="1"/>
              <a:t>x </a:t>
            </a:r>
            <a:r>
              <a:rPr lang="en-US">
                <a:sym typeface="Symbol" charset="0"/>
              </a:rPr>
              <a:t> </a:t>
            </a:r>
            <a:r>
              <a:rPr lang="en-US" i="1"/>
              <a:t>y</a:t>
            </a:r>
            <a:r>
              <a:rPr lang="en-US"/>
              <a:t>. Then </a:t>
            </a:r>
            <a:r>
              <a:rPr lang="en-US" i="1"/>
              <a:t>Q</a:t>
            </a:r>
            <a:r>
              <a:rPr lang="en-US"/>
              <a:t> is a poset and we can draw the Hasse diagram for </a:t>
            </a:r>
            <a:r>
              <a:rPr lang="en-US" i="1"/>
              <a:t>Q.</a:t>
            </a:r>
            <a:endParaRPr lang="en-US"/>
          </a:p>
          <a:p>
            <a:pPr marL="341909" indent="-341909" defTabSz="914608">
              <a:lnSpc>
                <a:spcPct val="80000"/>
              </a:lnSpc>
            </a:pPr>
            <a:endParaRPr lang="en-US"/>
          </a:p>
        </p:txBody>
      </p: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4638387" y="1625036"/>
            <a:ext cx="3225511" cy="3283983"/>
            <a:chOff x="3214" y="1021"/>
            <a:chExt cx="2235" cy="2588"/>
          </a:xfrm>
        </p:grpSpPr>
        <p:sp>
          <p:nvSpPr>
            <p:cNvPr id="17415" name="Text Box 27"/>
            <p:cNvSpPr txBox="1">
              <a:spLocks noChangeArrowheads="1"/>
            </p:cNvSpPr>
            <p:nvPr/>
          </p:nvSpPr>
          <p:spPr bwMode="auto">
            <a:xfrm>
              <a:off x="3219" y="1442"/>
              <a:ext cx="12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BR"/>
            </a:p>
          </p:txBody>
        </p:sp>
        <p:sp>
          <p:nvSpPr>
            <p:cNvPr id="17416" name="Text Box 28"/>
            <p:cNvSpPr txBox="1">
              <a:spLocks noChangeArrowheads="1"/>
            </p:cNvSpPr>
            <p:nvPr/>
          </p:nvSpPr>
          <p:spPr bwMode="auto">
            <a:xfrm>
              <a:off x="3282" y="1499"/>
              <a:ext cx="80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BR"/>
            </a:p>
          </p:txBody>
        </p:sp>
        <p:sp>
          <p:nvSpPr>
            <p:cNvPr id="17417" name="Text Box 31"/>
            <p:cNvSpPr txBox="1">
              <a:spLocks noChangeArrowheads="1"/>
            </p:cNvSpPr>
            <p:nvPr/>
          </p:nvSpPr>
          <p:spPr bwMode="auto">
            <a:xfrm>
              <a:off x="3325" y="1518"/>
              <a:ext cx="12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BR"/>
            </a:p>
          </p:txBody>
        </p:sp>
        <p:sp>
          <p:nvSpPr>
            <p:cNvPr id="17418" name="Rectangle 32"/>
            <p:cNvSpPr>
              <a:spLocks noChangeArrowheads="1"/>
            </p:cNvSpPr>
            <p:nvPr/>
          </p:nvSpPr>
          <p:spPr bwMode="auto">
            <a:xfrm>
              <a:off x="3326" y="1367"/>
              <a:ext cx="432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4608">
                <a:spcBef>
                  <a:spcPct val="0"/>
                </a:spcBef>
              </a:pPr>
              <a:r>
                <a:rPr lang="en-US" sz="2900" i="1"/>
                <a:t>Q:</a:t>
              </a:r>
            </a:p>
          </p:txBody>
        </p:sp>
        <p:sp>
          <p:nvSpPr>
            <p:cNvPr id="17419" name="Oval 53"/>
            <p:cNvSpPr>
              <a:spLocks noChangeArrowheads="1"/>
            </p:cNvSpPr>
            <p:nvPr/>
          </p:nvSpPr>
          <p:spPr bwMode="auto">
            <a:xfrm>
              <a:off x="4272" y="1308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0" name="Oval 54"/>
            <p:cNvSpPr>
              <a:spLocks noChangeArrowheads="1"/>
            </p:cNvSpPr>
            <p:nvPr/>
          </p:nvSpPr>
          <p:spPr bwMode="auto">
            <a:xfrm>
              <a:off x="3714" y="1884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1" name="Oval 55"/>
            <p:cNvSpPr>
              <a:spLocks noChangeArrowheads="1"/>
            </p:cNvSpPr>
            <p:nvPr/>
          </p:nvSpPr>
          <p:spPr bwMode="auto">
            <a:xfrm>
              <a:off x="4281" y="1874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2" name="Oval 56"/>
            <p:cNvSpPr>
              <a:spLocks noChangeArrowheads="1"/>
            </p:cNvSpPr>
            <p:nvPr/>
          </p:nvSpPr>
          <p:spPr bwMode="auto">
            <a:xfrm>
              <a:off x="4857" y="1874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3" name="Oval 57"/>
            <p:cNvSpPr>
              <a:spLocks noChangeArrowheads="1"/>
            </p:cNvSpPr>
            <p:nvPr/>
          </p:nvSpPr>
          <p:spPr bwMode="auto">
            <a:xfrm>
              <a:off x="3705" y="2450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4" name="Oval 58"/>
            <p:cNvSpPr>
              <a:spLocks noChangeArrowheads="1"/>
            </p:cNvSpPr>
            <p:nvPr/>
          </p:nvSpPr>
          <p:spPr bwMode="auto">
            <a:xfrm>
              <a:off x="4272" y="2450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5" name="Oval 59"/>
            <p:cNvSpPr>
              <a:spLocks noChangeArrowheads="1"/>
            </p:cNvSpPr>
            <p:nvPr/>
          </p:nvSpPr>
          <p:spPr bwMode="auto">
            <a:xfrm>
              <a:off x="4848" y="2451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6" name="Oval 60"/>
            <p:cNvSpPr>
              <a:spLocks noChangeArrowheads="1"/>
            </p:cNvSpPr>
            <p:nvPr/>
          </p:nvSpPr>
          <p:spPr bwMode="auto">
            <a:xfrm>
              <a:off x="4272" y="3017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7" name="Line 61"/>
            <p:cNvSpPr>
              <a:spLocks noChangeShapeType="1"/>
            </p:cNvSpPr>
            <p:nvPr/>
          </p:nvSpPr>
          <p:spPr bwMode="auto">
            <a:xfrm flipH="1">
              <a:off x="3744" y="1488"/>
              <a:ext cx="566" cy="5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17428" name="Line 62"/>
            <p:cNvSpPr>
              <a:spLocks noChangeShapeType="1"/>
            </p:cNvSpPr>
            <p:nvPr/>
          </p:nvSpPr>
          <p:spPr bwMode="auto">
            <a:xfrm>
              <a:off x="4300" y="1479"/>
              <a:ext cx="586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  <p:sp>
          <p:nvSpPr>
            <p:cNvPr id="17429" name="Line 63"/>
            <p:cNvSpPr>
              <a:spLocks noChangeShapeType="1"/>
            </p:cNvSpPr>
            <p:nvPr/>
          </p:nvSpPr>
          <p:spPr bwMode="auto">
            <a:xfrm>
              <a:off x="4320" y="148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30" name="Line 65"/>
            <p:cNvSpPr>
              <a:spLocks noChangeShapeType="1"/>
            </p:cNvSpPr>
            <p:nvPr/>
          </p:nvSpPr>
          <p:spPr bwMode="auto">
            <a:xfrm>
              <a:off x="3744" y="2054"/>
              <a:ext cx="0" cy="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  <p:sp>
          <p:nvSpPr>
            <p:cNvPr id="17431" name="Line 66"/>
            <p:cNvSpPr>
              <a:spLocks noChangeShapeType="1"/>
            </p:cNvSpPr>
            <p:nvPr/>
          </p:nvSpPr>
          <p:spPr bwMode="auto">
            <a:xfrm>
              <a:off x="3744" y="2630"/>
              <a:ext cx="566" cy="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32" name="Line 67"/>
            <p:cNvSpPr>
              <a:spLocks noChangeShapeType="1"/>
            </p:cNvSpPr>
            <p:nvPr/>
          </p:nvSpPr>
          <p:spPr bwMode="auto">
            <a:xfrm flipH="1">
              <a:off x="4310" y="2621"/>
              <a:ext cx="57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33" name="Line 68"/>
            <p:cNvSpPr>
              <a:spLocks noChangeShapeType="1"/>
            </p:cNvSpPr>
            <p:nvPr/>
          </p:nvSpPr>
          <p:spPr bwMode="auto">
            <a:xfrm>
              <a:off x="4896" y="2054"/>
              <a:ext cx="0" cy="6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34" name="Line 69"/>
            <p:cNvSpPr>
              <a:spLocks noChangeShapeType="1"/>
            </p:cNvSpPr>
            <p:nvPr/>
          </p:nvSpPr>
          <p:spPr bwMode="auto">
            <a:xfrm flipH="1">
              <a:off x="4310" y="2054"/>
              <a:ext cx="586" cy="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35" name="Line 70"/>
            <p:cNvSpPr>
              <a:spLocks noChangeShapeType="1"/>
            </p:cNvSpPr>
            <p:nvPr/>
          </p:nvSpPr>
          <p:spPr bwMode="auto">
            <a:xfrm flipH="1">
              <a:off x="4310" y="2074"/>
              <a:ext cx="10" cy="1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  <p:sp>
          <p:nvSpPr>
            <p:cNvPr id="17436" name="Line 71"/>
            <p:cNvSpPr>
              <a:spLocks noChangeShapeType="1"/>
            </p:cNvSpPr>
            <p:nvPr/>
          </p:nvSpPr>
          <p:spPr bwMode="auto">
            <a:xfrm flipV="1">
              <a:off x="3725" y="2045"/>
              <a:ext cx="595" cy="6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37" name="Line 72"/>
            <p:cNvSpPr>
              <a:spLocks noChangeShapeType="1"/>
            </p:cNvSpPr>
            <p:nvPr/>
          </p:nvSpPr>
          <p:spPr bwMode="auto">
            <a:xfrm>
              <a:off x="3773" y="2074"/>
              <a:ext cx="1123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38" name="Text Box 74"/>
            <p:cNvSpPr txBox="1">
              <a:spLocks noChangeArrowheads="1"/>
            </p:cNvSpPr>
            <p:nvPr/>
          </p:nvSpPr>
          <p:spPr bwMode="auto">
            <a:xfrm>
              <a:off x="4062" y="1021"/>
              <a:ext cx="55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/>
                <a:t>{</a:t>
              </a:r>
              <a:r>
                <a:rPr lang="en-US" dirty="0" err="1"/>
                <a:t>a,b,c</a:t>
              </a:r>
              <a:r>
                <a:rPr lang="en-US" dirty="0"/>
                <a:t>}</a:t>
              </a:r>
            </a:p>
          </p:txBody>
        </p:sp>
        <p:sp>
          <p:nvSpPr>
            <p:cNvPr id="17439" name="Text Box 75"/>
            <p:cNvSpPr txBox="1">
              <a:spLocks noChangeArrowheads="1"/>
            </p:cNvSpPr>
            <p:nvPr/>
          </p:nvSpPr>
          <p:spPr bwMode="auto">
            <a:xfrm>
              <a:off x="5015" y="1970"/>
              <a:ext cx="4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{b,c}</a:t>
              </a:r>
            </a:p>
          </p:txBody>
        </p:sp>
        <p:sp>
          <p:nvSpPr>
            <p:cNvPr id="17440" name="Text Box 76"/>
            <p:cNvSpPr txBox="1">
              <a:spLocks noChangeArrowheads="1"/>
            </p:cNvSpPr>
            <p:nvPr/>
          </p:nvSpPr>
          <p:spPr bwMode="auto">
            <a:xfrm>
              <a:off x="4415" y="1960"/>
              <a:ext cx="44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{a,b}</a:t>
              </a:r>
            </a:p>
          </p:txBody>
        </p:sp>
        <p:sp>
          <p:nvSpPr>
            <p:cNvPr id="17441" name="Text Box 77"/>
            <p:cNvSpPr txBox="1">
              <a:spLocks noChangeArrowheads="1"/>
            </p:cNvSpPr>
            <p:nvPr/>
          </p:nvSpPr>
          <p:spPr bwMode="auto">
            <a:xfrm>
              <a:off x="3214" y="1941"/>
              <a:ext cx="4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{a,c}</a:t>
              </a:r>
            </a:p>
          </p:txBody>
        </p:sp>
        <p:sp>
          <p:nvSpPr>
            <p:cNvPr id="17442" name="Text Box 78"/>
            <p:cNvSpPr txBox="1">
              <a:spLocks noChangeArrowheads="1"/>
            </p:cNvSpPr>
            <p:nvPr/>
          </p:nvSpPr>
          <p:spPr bwMode="auto">
            <a:xfrm>
              <a:off x="3279" y="2526"/>
              <a:ext cx="31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{a}</a:t>
              </a:r>
            </a:p>
          </p:txBody>
        </p:sp>
        <p:sp>
          <p:nvSpPr>
            <p:cNvPr id="17443" name="Text Box 79"/>
            <p:cNvSpPr txBox="1">
              <a:spLocks noChangeArrowheads="1"/>
            </p:cNvSpPr>
            <p:nvPr/>
          </p:nvSpPr>
          <p:spPr bwMode="auto">
            <a:xfrm>
              <a:off x="4445" y="2536"/>
              <a:ext cx="32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{b}</a:t>
              </a:r>
            </a:p>
          </p:txBody>
        </p:sp>
        <p:sp>
          <p:nvSpPr>
            <p:cNvPr id="17444" name="Text Box 80"/>
            <p:cNvSpPr txBox="1">
              <a:spLocks noChangeArrowheads="1"/>
            </p:cNvSpPr>
            <p:nvPr/>
          </p:nvSpPr>
          <p:spPr bwMode="auto">
            <a:xfrm>
              <a:off x="5069" y="2545"/>
              <a:ext cx="3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{c}</a:t>
              </a:r>
            </a:p>
          </p:txBody>
        </p:sp>
        <p:sp>
          <p:nvSpPr>
            <p:cNvPr id="17445" name="Text Box 81"/>
            <p:cNvSpPr txBox="1">
              <a:spLocks noChangeArrowheads="1"/>
            </p:cNvSpPr>
            <p:nvPr/>
          </p:nvSpPr>
          <p:spPr bwMode="auto">
            <a:xfrm>
              <a:off x="4228" y="3345"/>
              <a:ext cx="26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err="1"/>
                <a:t>Ø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68902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  <p:bldP spid="70686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Comic Sans MS" charset="0"/>
              </a:rPr>
              <a:t>Meet and Join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67909"/>
            <a:ext cx="8949171" cy="5633757"/>
          </a:xfrm>
        </p:spPr>
        <p:txBody>
          <a:bodyPr>
            <a:normAutofit/>
          </a:bodyPr>
          <a:lstStyle/>
          <a:p>
            <a:pPr marL="341909" indent="-341909">
              <a:lnSpc>
                <a:spcPct val="80000"/>
              </a:lnSpc>
            </a:pPr>
            <a:r>
              <a:rPr lang="en-US" sz="2200" i="1" dirty="0">
                <a:latin typeface="Book Antiqua" charset="0"/>
              </a:rPr>
              <a:t>Definition: </a:t>
            </a:r>
            <a:r>
              <a:rPr lang="en-US" sz="2200" dirty="0">
                <a:latin typeface="Book Antiqua" charset="0"/>
              </a:rPr>
              <a:t> An element </a:t>
            </a:r>
            <a:r>
              <a:rPr lang="en-US" sz="2200" i="1" dirty="0">
                <a:latin typeface="Book Antiqua" charset="0"/>
              </a:rPr>
              <a:t>m</a:t>
            </a:r>
            <a:r>
              <a:rPr lang="en-US" sz="2200" dirty="0">
                <a:latin typeface="Book Antiqua" charset="0"/>
              </a:rPr>
              <a:t> of a </a:t>
            </a:r>
            <a:r>
              <a:rPr lang="en-US" sz="2200" dirty="0" err="1">
                <a:latin typeface="Book Antiqua" charset="0"/>
              </a:rPr>
              <a:t>poset</a:t>
            </a:r>
            <a:r>
              <a:rPr lang="en-US" sz="2200" dirty="0">
                <a:latin typeface="Book Antiqua" charset="0"/>
              </a:rPr>
              <a:t> </a:t>
            </a:r>
            <a:r>
              <a:rPr lang="en-US" sz="2200" i="1" dirty="0">
                <a:latin typeface="Book Antiqua" charset="0"/>
              </a:rPr>
              <a:t>P</a:t>
            </a:r>
            <a:r>
              <a:rPr lang="en-US" sz="2200" dirty="0">
                <a:latin typeface="Book Antiqua" charset="0"/>
              </a:rPr>
              <a:t> is a </a:t>
            </a:r>
            <a:r>
              <a:rPr lang="en-US" sz="2200" b="1" dirty="0">
                <a:latin typeface="Book Antiqua" charset="0"/>
              </a:rPr>
              <a:t>lower bound</a:t>
            </a:r>
            <a:r>
              <a:rPr lang="en-US" sz="2200" dirty="0">
                <a:latin typeface="Book Antiqua" charset="0"/>
              </a:rPr>
              <a:t> of elements </a:t>
            </a:r>
            <a:r>
              <a:rPr lang="en-US" sz="2200" i="1" dirty="0" err="1">
                <a:latin typeface="Book Antiqua" charset="0"/>
              </a:rPr>
              <a:t>a</a:t>
            </a:r>
            <a:r>
              <a:rPr lang="en-US" sz="2200" dirty="0" err="1">
                <a:latin typeface="Book Antiqua" charset="0"/>
              </a:rPr>
              <a:t>,</a:t>
            </a:r>
            <a:r>
              <a:rPr lang="en-US" sz="2200" i="1" dirty="0" err="1">
                <a:latin typeface="Book Antiqua" charset="0"/>
              </a:rPr>
              <a:t>b</a:t>
            </a:r>
            <a:r>
              <a:rPr lang="en-US" sz="2200" i="1" dirty="0">
                <a:latin typeface="Book Antiqua" charset="0"/>
              </a:rPr>
              <a:t> </a:t>
            </a:r>
            <a:r>
              <a:rPr lang="en-US" sz="2200" dirty="0">
                <a:latin typeface="Book Antiqua" charset="0"/>
                <a:sym typeface="Symbol" charset="0"/>
              </a:rPr>
              <a:t> </a:t>
            </a:r>
            <a:r>
              <a:rPr lang="en-US" sz="2200" i="1" dirty="0">
                <a:latin typeface="Book Antiqua" charset="0"/>
              </a:rPr>
              <a:t>P</a:t>
            </a:r>
            <a:r>
              <a:rPr lang="en-US" sz="2200" dirty="0">
                <a:latin typeface="Book Antiqua" charset="0"/>
              </a:rPr>
              <a:t> if </a:t>
            </a:r>
            <a:r>
              <a:rPr lang="en-US" sz="2200" i="1" dirty="0">
                <a:latin typeface="Book Antiqua" charset="0"/>
              </a:rPr>
              <a:t>m </a:t>
            </a:r>
            <a:r>
              <a:rPr lang="en-US" sz="2200" dirty="0">
                <a:latin typeface="Book Antiqua" charset="0"/>
                <a:sym typeface="Symbol" charset="0"/>
              </a:rPr>
              <a:t> </a:t>
            </a:r>
            <a:r>
              <a:rPr lang="en-US" sz="2200" i="1" dirty="0">
                <a:latin typeface="Book Antiqua" charset="0"/>
              </a:rPr>
              <a:t>a</a:t>
            </a:r>
            <a:r>
              <a:rPr lang="en-US" sz="2200" dirty="0">
                <a:latin typeface="Book Antiqua" charset="0"/>
              </a:rPr>
              <a:t> and </a:t>
            </a:r>
            <a:r>
              <a:rPr lang="en-US" sz="2200" i="1" dirty="0">
                <a:latin typeface="Book Antiqua" charset="0"/>
              </a:rPr>
              <a:t>m</a:t>
            </a:r>
            <a:r>
              <a:rPr lang="en-US" sz="2200" dirty="0">
                <a:latin typeface="Book Antiqua" charset="0"/>
              </a:rPr>
              <a:t> </a:t>
            </a:r>
            <a:r>
              <a:rPr lang="en-US" sz="2200" dirty="0">
                <a:latin typeface="Book Antiqua" charset="0"/>
                <a:sym typeface="Symbol" charset="0"/>
              </a:rPr>
              <a:t> </a:t>
            </a:r>
            <a:r>
              <a:rPr lang="en-US" sz="2200" i="1" dirty="0">
                <a:latin typeface="Book Antiqua" charset="0"/>
              </a:rPr>
              <a:t>b</a:t>
            </a:r>
            <a:r>
              <a:rPr lang="en-US" sz="2200" dirty="0">
                <a:latin typeface="Book Antiqua" charset="0"/>
              </a:rPr>
              <a:t>. Further, </a:t>
            </a:r>
            <a:r>
              <a:rPr lang="en-US" sz="2200" i="1" dirty="0">
                <a:latin typeface="Book Antiqua" charset="0"/>
              </a:rPr>
              <a:t>m</a:t>
            </a:r>
            <a:r>
              <a:rPr lang="en-US" sz="2200" dirty="0">
                <a:latin typeface="Book Antiqua" charset="0"/>
              </a:rPr>
              <a:t> is the </a:t>
            </a:r>
            <a:r>
              <a:rPr lang="en-US" sz="2200" b="1" dirty="0">
                <a:latin typeface="Book Antiqua" charset="0"/>
              </a:rPr>
              <a:t>greatest lower bound</a:t>
            </a:r>
            <a:r>
              <a:rPr lang="en-US" sz="2200" dirty="0">
                <a:latin typeface="Book Antiqua" charset="0"/>
              </a:rPr>
              <a:t> or </a:t>
            </a:r>
            <a:r>
              <a:rPr lang="en-US" sz="2200" b="1" dirty="0">
                <a:latin typeface="Book Antiqua" charset="0"/>
              </a:rPr>
              <a:t>meet</a:t>
            </a:r>
            <a:r>
              <a:rPr lang="en-US" sz="2200" dirty="0">
                <a:latin typeface="Book Antiqua" charset="0"/>
              </a:rPr>
              <a:t> of </a:t>
            </a:r>
            <a:r>
              <a:rPr lang="en-US" sz="2200" i="1" dirty="0">
                <a:latin typeface="Book Antiqua" charset="0"/>
              </a:rPr>
              <a:t>a</a:t>
            </a:r>
            <a:r>
              <a:rPr lang="en-US" sz="2200" dirty="0">
                <a:latin typeface="Book Antiqua" charset="0"/>
              </a:rPr>
              <a:t> and </a:t>
            </a:r>
            <a:r>
              <a:rPr lang="en-US" sz="2200" i="1" dirty="0">
                <a:latin typeface="Book Antiqua" charset="0"/>
              </a:rPr>
              <a:t>b</a:t>
            </a:r>
            <a:r>
              <a:rPr lang="en-US" sz="2200" dirty="0">
                <a:latin typeface="Book Antiqua" charset="0"/>
              </a:rPr>
              <a:t> if </a:t>
            </a:r>
            <a:r>
              <a:rPr lang="en-US" sz="2200" i="1" dirty="0">
                <a:latin typeface="Book Antiqua" charset="0"/>
              </a:rPr>
              <a:t>m</a:t>
            </a:r>
            <a:r>
              <a:rPr lang="ja-JP" altLang="en-US" sz="2200" dirty="0">
                <a:latin typeface="Book Antiqua" charset="0"/>
              </a:rPr>
              <a:t>’</a:t>
            </a:r>
            <a:r>
              <a:rPr lang="en-US" sz="2200" dirty="0">
                <a:latin typeface="Book Antiqua" charset="0"/>
              </a:rPr>
              <a:t> </a:t>
            </a:r>
            <a:r>
              <a:rPr lang="en-US" sz="2200" dirty="0">
                <a:latin typeface="Book Antiqua" charset="0"/>
                <a:sym typeface="Symbol" charset="0"/>
              </a:rPr>
              <a:t></a:t>
            </a:r>
            <a:r>
              <a:rPr lang="en-US" sz="2200" dirty="0">
                <a:latin typeface="Book Antiqua" charset="0"/>
              </a:rPr>
              <a:t> </a:t>
            </a:r>
            <a:r>
              <a:rPr lang="en-US" sz="2200" i="1" dirty="0">
                <a:latin typeface="Book Antiqua" charset="0"/>
              </a:rPr>
              <a:t>m </a:t>
            </a:r>
            <a:r>
              <a:rPr lang="en-US" sz="2200" dirty="0">
                <a:latin typeface="Book Antiqua" charset="0"/>
              </a:rPr>
              <a:t>for any other lower bound </a:t>
            </a:r>
            <a:r>
              <a:rPr lang="en-US" sz="2200" i="1" dirty="0">
                <a:latin typeface="Book Antiqua" charset="0"/>
              </a:rPr>
              <a:t>m</a:t>
            </a:r>
            <a:r>
              <a:rPr lang="ja-JP" altLang="en-US" sz="2200" dirty="0">
                <a:latin typeface="Book Antiqua" charset="0"/>
              </a:rPr>
              <a:t>’</a:t>
            </a:r>
            <a:r>
              <a:rPr lang="en-US" sz="2200" dirty="0">
                <a:latin typeface="Book Antiqua" charset="0"/>
              </a:rPr>
              <a:t/>
            </a:r>
            <a:br>
              <a:rPr lang="en-US" sz="2200" dirty="0">
                <a:latin typeface="Book Antiqua" charset="0"/>
              </a:rPr>
            </a:br>
            <a:endParaRPr lang="en-US" sz="2200" dirty="0">
              <a:latin typeface="Book Antiqua" charset="0"/>
            </a:endParaRPr>
          </a:p>
          <a:p>
            <a:pPr marL="341909" indent="-341909">
              <a:lnSpc>
                <a:spcPct val="80000"/>
              </a:lnSpc>
            </a:pPr>
            <a:r>
              <a:rPr lang="en-US" sz="2200" dirty="0">
                <a:latin typeface="Book Antiqua" charset="0"/>
              </a:rPr>
              <a:t>We write </a:t>
            </a:r>
            <a:r>
              <a:rPr lang="en-US" sz="2200" i="1" dirty="0" err="1">
                <a:latin typeface="Book Antiqua" charset="0"/>
              </a:rPr>
              <a:t>a</a:t>
            </a:r>
            <a:r>
              <a:rPr lang="en-US" sz="2200" dirty="0" err="1">
                <a:latin typeface="Symbol" charset="0"/>
              </a:rPr>
              <a:t>×</a:t>
            </a:r>
            <a:r>
              <a:rPr lang="en-US" sz="2200" i="1" dirty="0" err="1">
                <a:latin typeface="Book Antiqua" charset="0"/>
              </a:rPr>
              <a:t>b</a:t>
            </a:r>
            <a:r>
              <a:rPr lang="en-US" sz="2200" i="1" dirty="0">
                <a:latin typeface="Book Antiqua" charset="0"/>
              </a:rPr>
              <a:t> </a:t>
            </a:r>
            <a:r>
              <a:rPr lang="en-US" sz="2200" dirty="0">
                <a:latin typeface="Book Antiqua" charset="0"/>
              </a:rPr>
              <a:t>= </a:t>
            </a:r>
            <a:r>
              <a:rPr lang="en-US" sz="2200" i="1" dirty="0">
                <a:latin typeface="Book Antiqua" charset="0"/>
              </a:rPr>
              <a:t>m</a:t>
            </a:r>
            <a:r>
              <a:rPr lang="en-US" sz="2200" dirty="0">
                <a:latin typeface="Book Antiqua" charset="0"/>
              </a:rPr>
              <a:t> or </a:t>
            </a:r>
            <a:r>
              <a:rPr lang="en-US" sz="2200" i="1" dirty="0" err="1">
                <a:latin typeface="Book Antiqua" charset="0"/>
              </a:rPr>
              <a:t>a</a:t>
            </a:r>
            <a:r>
              <a:rPr lang="en-US" sz="2200" dirty="0" err="1">
                <a:latin typeface="Symbol" charset="0"/>
              </a:rPr>
              <a:t>Ù</a:t>
            </a:r>
            <a:r>
              <a:rPr lang="en-US" sz="2200" i="1" dirty="0" err="1">
                <a:latin typeface="Book Antiqua" charset="0"/>
              </a:rPr>
              <a:t>b</a:t>
            </a:r>
            <a:r>
              <a:rPr lang="en-US" sz="2200" i="1" dirty="0">
                <a:latin typeface="Book Antiqua" charset="0"/>
              </a:rPr>
              <a:t> </a:t>
            </a:r>
            <a:r>
              <a:rPr lang="en-US" sz="2200" dirty="0">
                <a:latin typeface="Book Antiqua" charset="0"/>
              </a:rPr>
              <a:t>= </a:t>
            </a:r>
            <a:r>
              <a:rPr lang="en-US" sz="2200" i="1" dirty="0">
                <a:latin typeface="Book Antiqua" charset="0"/>
              </a:rPr>
              <a:t>m</a:t>
            </a:r>
            <a:r>
              <a:rPr lang="en-US" sz="2200" dirty="0">
                <a:latin typeface="Book Antiqua" charset="0"/>
              </a:rPr>
              <a:t> to denote that </a:t>
            </a:r>
            <a:r>
              <a:rPr lang="en-US" sz="2200" i="1" dirty="0">
                <a:latin typeface="Book Antiqua" charset="0"/>
              </a:rPr>
              <a:t>m</a:t>
            </a:r>
            <a:r>
              <a:rPr lang="en-US" sz="2200" dirty="0">
                <a:latin typeface="Book Antiqua" charset="0"/>
              </a:rPr>
              <a:t> is the meet of </a:t>
            </a:r>
            <a:r>
              <a:rPr lang="en-US" sz="2200" i="1" dirty="0">
                <a:latin typeface="Book Antiqua" charset="0"/>
              </a:rPr>
              <a:t>a</a:t>
            </a:r>
            <a:r>
              <a:rPr lang="en-US" sz="2200" dirty="0">
                <a:latin typeface="Book Antiqua" charset="0"/>
              </a:rPr>
              <a:t> and </a:t>
            </a:r>
            <a:r>
              <a:rPr lang="en-US" sz="2200" i="1" dirty="0">
                <a:latin typeface="Book Antiqua" charset="0"/>
              </a:rPr>
              <a:t>b</a:t>
            </a:r>
            <a:br>
              <a:rPr lang="en-US" sz="2200" i="1" dirty="0">
                <a:latin typeface="Book Antiqua" charset="0"/>
              </a:rPr>
            </a:br>
            <a:endParaRPr lang="en-US" sz="2200" dirty="0">
              <a:latin typeface="Book Antiqua" charset="0"/>
            </a:endParaRPr>
          </a:p>
          <a:p>
            <a:pPr marL="341909" indent="-341909">
              <a:lnSpc>
                <a:spcPct val="80000"/>
              </a:lnSpc>
            </a:pPr>
            <a:r>
              <a:rPr lang="en-US" sz="2200" i="1" dirty="0">
                <a:latin typeface="Book Antiqua" charset="0"/>
              </a:rPr>
              <a:t>Definition: </a:t>
            </a:r>
            <a:r>
              <a:rPr lang="en-US" sz="2200" dirty="0">
                <a:latin typeface="Book Antiqua" charset="0"/>
              </a:rPr>
              <a:t> An element </a:t>
            </a:r>
            <a:r>
              <a:rPr lang="en-US" sz="2200" i="1" dirty="0">
                <a:latin typeface="Book Antiqua" charset="0"/>
              </a:rPr>
              <a:t>m</a:t>
            </a:r>
            <a:r>
              <a:rPr lang="en-US" sz="2200" dirty="0">
                <a:latin typeface="Book Antiqua" charset="0"/>
              </a:rPr>
              <a:t> of a </a:t>
            </a:r>
            <a:r>
              <a:rPr lang="en-US" sz="2200" dirty="0" err="1">
                <a:latin typeface="Book Antiqua" charset="0"/>
              </a:rPr>
              <a:t>poset</a:t>
            </a:r>
            <a:r>
              <a:rPr lang="en-US" sz="2200" dirty="0">
                <a:latin typeface="Book Antiqua" charset="0"/>
              </a:rPr>
              <a:t> </a:t>
            </a:r>
            <a:r>
              <a:rPr lang="en-US" sz="2200" i="1" dirty="0">
                <a:latin typeface="Book Antiqua" charset="0"/>
              </a:rPr>
              <a:t>P</a:t>
            </a:r>
            <a:r>
              <a:rPr lang="en-US" sz="2200" dirty="0">
                <a:latin typeface="Book Antiqua" charset="0"/>
              </a:rPr>
              <a:t> is a </a:t>
            </a:r>
            <a:r>
              <a:rPr lang="en-US" sz="2200" b="1" dirty="0">
                <a:latin typeface="Book Antiqua" charset="0"/>
              </a:rPr>
              <a:t>upper bound</a:t>
            </a:r>
            <a:r>
              <a:rPr lang="en-US" sz="2200" dirty="0">
                <a:latin typeface="Book Antiqua" charset="0"/>
              </a:rPr>
              <a:t> of elements </a:t>
            </a:r>
            <a:r>
              <a:rPr lang="en-US" sz="2200" i="1" dirty="0" err="1">
                <a:latin typeface="Book Antiqua" charset="0"/>
              </a:rPr>
              <a:t>a</a:t>
            </a:r>
            <a:r>
              <a:rPr lang="en-US" sz="2200" dirty="0" err="1">
                <a:latin typeface="Book Antiqua" charset="0"/>
              </a:rPr>
              <a:t>,</a:t>
            </a:r>
            <a:r>
              <a:rPr lang="en-US" sz="2200" i="1" dirty="0" err="1">
                <a:latin typeface="Book Antiqua" charset="0"/>
              </a:rPr>
              <a:t>b</a:t>
            </a:r>
            <a:r>
              <a:rPr lang="en-US" sz="2200" dirty="0" err="1">
                <a:latin typeface="Symbol" charset="0"/>
              </a:rPr>
              <a:t>Î</a:t>
            </a:r>
            <a:r>
              <a:rPr lang="en-US" sz="2200" i="1" dirty="0" err="1">
                <a:latin typeface="Book Antiqua" charset="0"/>
              </a:rPr>
              <a:t>P</a:t>
            </a:r>
            <a:r>
              <a:rPr lang="en-US" sz="2200" dirty="0">
                <a:latin typeface="Book Antiqua" charset="0"/>
              </a:rPr>
              <a:t> if </a:t>
            </a:r>
            <a:r>
              <a:rPr lang="en-US" sz="2200" i="1" dirty="0">
                <a:latin typeface="Book Antiqua" charset="0"/>
              </a:rPr>
              <a:t>m</a:t>
            </a:r>
            <a:r>
              <a:rPr lang="en-US" sz="2200" dirty="0">
                <a:latin typeface="Symbol" charset="0"/>
              </a:rPr>
              <a:t>³</a:t>
            </a:r>
            <a:r>
              <a:rPr lang="en-US" sz="2200" i="1" dirty="0">
                <a:latin typeface="Book Antiqua" charset="0"/>
              </a:rPr>
              <a:t>a</a:t>
            </a:r>
            <a:r>
              <a:rPr lang="en-US" sz="2200" dirty="0">
                <a:latin typeface="Book Antiqua" charset="0"/>
              </a:rPr>
              <a:t> and </a:t>
            </a:r>
            <a:r>
              <a:rPr lang="en-US" sz="2200" i="1" dirty="0">
                <a:latin typeface="Book Antiqua" charset="0"/>
              </a:rPr>
              <a:t>m</a:t>
            </a:r>
            <a:r>
              <a:rPr lang="en-US" sz="2200" dirty="0">
                <a:latin typeface="Symbol" charset="0"/>
              </a:rPr>
              <a:t>³</a:t>
            </a:r>
            <a:r>
              <a:rPr lang="en-US" sz="2200" i="1" dirty="0">
                <a:latin typeface="Book Antiqua" charset="0"/>
              </a:rPr>
              <a:t>b</a:t>
            </a:r>
            <a:r>
              <a:rPr lang="en-US" sz="2200" dirty="0">
                <a:latin typeface="Book Antiqua" charset="0"/>
              </a:rPr>
              <a:t>. Further, </a:t>
            </a:r>
            <a:r>
              <a:rPr lang="en-US" sz="2200" i="1" dirty="0">
                <a:latin typeface="Book Antiqua" charset="0"/>
              </a:rPr>
              <a:t>m</a:t>
            </a:r>
            <a:r>
              <a:rPr lang="en-US" sz="2200" dirty="0">
                <a:latin typeface="Book Antiqua" charset="0"/>
              </a:rPr>
              <a:t> is the </a:t>
            </a:r>
            <a:r>
              <a:rPr lang="en-US" sz="2200" b="1" dirty="0">
                <a:latin typeface="Book Antiqua" charset="0"/>
              </a:rPr>
              <a:t>least upper bound</a:t>
            </a:r>
            <a:r>
              <a:rPr lang="en-US" sz="2200" dirty="0">
                <a:latin typeface="Book Antiqua" charset="0"/>
              </a:rPr>
              <a:t> or </a:t>
            </a:r>
            <a:r>
              <a:rPr lang="en-US" sz="2200" b="1" dirty="0">
                <a:latin typeface="Book Antiqua" charset="0"/>
              </a:rPr>
              <a:t>join</a:t>
            </a:r>
            <a:r>
              <a:rPr lang="en-US" sz="2200" dirty="0">
                <a:latin typeface="Book Antiqua" charset="0"/>
              </a:rPr>
              <a:t> of </a:t>
            </a:r>
            <a:r>
              <a:rPr lang="en-US" sz="2200" i="1" dirty="0">
                <a:latin typeface="Book Antiqua" charset="0"/>
              </a:rPr>
              <a:t>a</a:t>
            </a:r>
            <a:r>
              <a:rPr lang="en-US" sz="2200" dirty="0">
                <a:latin typeface="Book Antiqua" charset="0"/>
              </a:rPr>
              <a:t> and </a:t>
            </a:r>
            <a:r>
              <a:rPr lang="en-US" sz="2200" i="1" dirty="0">
                <a:latin typeface="Book Antiqua" charset="0"/>
              </a:rPr>
              <a:t>b</a:t>
            </a:r>
            <a:r>
              <a:rPr lang="en-US" sz="2200" dirty="0">
                <a:latin typeface="Book Antiqua" charset="0"/>
              </a:rPr>
              <a:t> if  </a:t>
            </a:r>
            <a:r>
              <a:rPr lang="en-US" sz="2200" i="1" dirty="0">
                <a:latin typeface="Book Antiqua" charset="0"/>
              </a:rPr>
              <a:t>m</a:t>
            </a:r>
            <a:r>
              <a:rPr lang="en-US" sz="2200" dirty="0">
                <a:latin typeface="Book Antiqua" charset="0"/>
              </a:rPr>
              <a:t> </a:t>
            </a:r>
            <a:r>
              <a:rPr lang="en-US" sz="2200" dirty="0">
                <a:latin typeface="Book Antiqua" charset="0"/>
                <a:sym typeface="Symbol" charset="0"/>
              </a:rPr>
              <a:t> </a:t>
            </a:r>
            <a:r>
              <a:rPr lang="en-US" sz="2200" i="1" dirty="0">
                <a:latin typeface="Book Antiqua" charset="0"/>
                <a:sym typeface="Symbol" charset="0"/>
              </a:rPr>
              <a:t>m</a:t>
            </a:r>
            <a:r>
              <a:rPr lang="ja-JP" altLang="en-US" sz="2200" dirty="0">
                <a:latin typeface="Book Antiqua" charset="0"/>
                <a:sym typeface="Symbol" charset="0"/>
              </a:rPr>
              <a:t>’</a:t>
            </a:r>
            <a:r>
              <a:rPr lang="en-US" sz="2200" dirty="0">
                <a:latin typeface="Book Antiqua" charset="0"/>
                <a:sym typeface="Symbol" charset="0"/>
              </a:rPr>
              <a:t> </a:t>
            </a:r>
            <a:r>
              <a:rPr lang="en-US" sz="2200" dirty="0">
                <a:latin typeface="Book Antiqua" charset="0"/>
              </a:rPr>
              <a:t>for any other upper bound </a:t>
            </a:r>
            <a:r>
              <a:rPr lang="en-US" sz="2200" i="1" dirty="0">
                <a:latin typeface="Book Antiqua" charset="0"/>
              </a:rPr>
              <a:t>m</a:t>
            </a:r>
            <a:r>
              <a:rPr lang="ja-JP" altLang="en-US" sz="2200" dirty="0">
                <a:latin typeface="Book Antiqua" charset="0"/>
              </a:rPr>
              <a:t>’</a:t>
            </a:r>
            <a:endParaRPr lang="en-US" sz="2200" dirty="0">
              <a:latin typeface="Book Antiqua" charset="0"/>
            </a:endParaRPr>
          </a:p>
          <a:p>
            <a:pPr marL="341909" indent="-341909">
              <a:lnSpc>
                <a:spcPct val="80000"/>
              </a:lnSpc>
              <a:buNone/>
            </a:pPr>
            <a:endParaRPr lang="en-US" sz="2200" dirty="0">
              <a:latin typeface="Book Antiqua" charset="0"/>
            </a:endParaRPr>
          </a:p>
          <a:p>
            <a:pPr marL="341909" indent="-341909">
              <a:lnSpc>
                <a:spcPct val="80000"/>
              </a:lnSpc>
            </a:pPr>
            <a:r>
              <a:rPr lang="en-US" sz="2200" dirty="0">
                <a:latin typeface="Book Antiqua" charset="0"/>
              </a:rPr>
              <a:t>We write </a:t>
            </a:r>
            <a:r>
              <a:rPr lang="en-US" sz="2200" i="1" dirty="0">
                <a:latin typeface="Book Antiqua" charset="0"/>
              </a:rPr>
              <a:t>a </a:t>
            </a:r>
            <a:r>
              <a:rPr lang="en-US" sz="2200" dirty="0">
                <a:latin typeface="Symbol" charset="0"/>
              </a:rPr>
              <a:t>+ </a:t>
            </a:r>
            <a:r>
              <a:rPr lang="en-US" sz="2200" i="1" dirty="0">
                <a:latin typeface="Book Antiqua" charset="0"/>
              </a:rPr>
              <a:t>b </a:t>
            </a:r>
            <a:r>
              <a:rPr lang="en-US" sz="2200" dirty="0">
                <a:latin typeface="Book Antiqua" charset="0"/>
              </a:rPr>
              <a:t>= </a:t>
            </a:r>
            <a:r>
              <a:rPr lang="en-US" sz="2200" i="1" dirty="0">
                <a:latin typeface="Book Antiqua" charset="0"/>
              </a:rPr>
              <a:t>m</a:t>
            </a:r>
            <a:r>
              <a:rPr lang="en-US" sz="2200" dirty="0">
                <a:latin typeface="Book Antiqua" charset="0"/>
              </a:rPr>
              <a:t> or </a:t>
            </a:r>
            <a:r>
              <a:rPr lang="en-US" sz="2200" i="1" dirty="0" err="1">
                <a:latin typeface="Book Antiqua" charset="0"/>
              </a:rPr>
              <a:t>a</a:t>
            </a:r>
            <a:r>
              <a:rPr lang="en-US" sz="2200" dirty="0" err="1">
                <a:latin typeface="Symbol" charset="0"/>
              </a:rPr>
              <a:t>Ú</a:t>
            </a:r>
            <a:r>
              <a:rPr lang="en-US" sz="2200" i="1" dirty="0" err="1">
                <a:latin typeface="Book Antiqua" charset="0"/>
              </a:rPr>
              <a:t>b</a:t>
            </a:r>
            <a:r>
              <a:rPr lang="en-US" sz="2200" i="1" dirty="0">
                <a:latin typeface="Book Antiqua" charset="0"/>
              </a:rPr>
              <a:t> </a:t>
            </a:r>
            <a:r>
              <a:rPr lang="en-US" sz="2200" dirty="0">
                <a:latin typeface="Book Antiqua" charset="0"/>
              </a:rPr>
              <a:t>= </a:t>
            </a:r>
            <a:r>
              <a:rPr lang="en-US" sz="2200" i="1" dirty="0">
                <a:latin typeface="Book Antiqua" charset="0"/>
              </a:rPr>
              <a:t>m</a:t>
            </a:r>
            <a:r>
              <a:rPr lang="en-US" sz="2200" dirty="0">
                <a:latin typeface="Book Antiqua" charset="0"/>
              </a:rPr>
              <a:t> to denote that </a:t>
            </a:r>
            <a:r>
              <a:rPr lang="en-US" sz="2200" i="1" dirty="0">
                <a:latin typeface="Book Antiqua" charset="0"/>
              </a:rPr>
              <a:t>m</a:t>
            </a:r>
            <a:r>
              <a:rPr lang="en-US" sz="2200" dirty="0">
                <a:latin typeface="Book Antiqua" charset="0"/>
              </a:rPr>
              <a:t> is the join of </a:t>
            </a:r>
            <a:r>
              <a:rPr lang="en-US" sz="2200" i="1" dirty="0">
                <a:latin typeface="Book Antiqua" charset="0"/>
              </a:rPr>
              <a:t>a</a:t>
            </a:r>
            <a:r>
              <a:rPr lang="en-US" sz="2200" dirty="0">
                <a:latin typeface="Book Antiqua" charset="0"/>
              </a:rPr>
              <a:t> and </a:t>
            </a:r>
            <a:r>
              <a:rPr lang="en-US" sz="2200" i="1" dirty="0">
                <a:latin typeface="Book Antiqua" charset="0"/>
              </a:rPr>
              <a:t>b</a:t>
            </a:r>
            <a:br>
              <a:rPr lang="en-US" sz="2200" i="1" dirty="0">
                <a:latin typeface="Book Antiqua" charset="0"/>
              </a:rPr>
            </a:br>
            <a:endParaRPr lang="en-US" sz="2200" dirty="0">
              <a:latin typeface="Book Antiqua" charset="0"/>
            </a:endParaRPr>
          </a:p>
          <a:p>
            <a:pPr marL="341909" indent="-341909">
              <a:lnSpc>
                <a:spcPct val="80000"/>
              </a:lnSpc>
            </a:pPr>
            <a:r>
              <a:rPr lang="en-US" sz="2200" dirty="0">
                <a:latin typeface="Book Antiqua" charset="0"/>
              </a:rPr>
              <a:t>The meet and join of two elements are unique when they exist</a:t>
            </a:r>
            <a:br>
              <a:rPr lang="en-US" sz="2200" dirty="0">
                <a:latin typeface="Book Antiqua" charset="0"/>
              </a:rPr>
            </a:br>
            <a:endParaRPr lang="en-US" sz="2200" dirty="0">
              <a:latin typeface="Book Antiqua" charset="0"/>
            </a:endParaRPr>
          </a:p>
          <a:p>
            <a:pPr marL="341909" indent="-341909">
              <a:lnSpc>
                <a:spcPct val="80000"/>
              </a:lnSpc>
            </a:pPr>
            <a:r>
              <a:rPr lang="en-US" sz="2200" dirty="0">
                <a:latin typeface="Book Antiqua" charset="0"/>
              </a:rPr>
              <a:t>Two elements may or may not have a lower (upper) bound and even if they do, they may not have a meet (join) because it can be the case that none of the bounds is greatest (lowest)</a:t>
            </a:r>
            <a:br>
              <a:rPr lang="en-US" sz="2200" dirty="0">
                <a:latin typeface="Book Antiqua" charset="0"/>
              </a:rPr>
            </a:br>
            <a:endParaRPr lang="en-US" sz="2200" dirty="0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5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558511" y="1910603"/>
            <a:ext cx="3063876" cy="2951349"/>
            <a:chOff x="387" y="1364"/>
            <a:chExt cx="2123" cy="2107"/>
          </a:xfrm>
        </p:grpSpPr>
        <p:sp>
          <p:nvSpPr>
            <p:cNvPr id="17446" name="Oval 4"/>
            <p:cNvSpPr>
              <a:spLocks noChangeArrowheads="1"/>
            </p:cNvSpPr>
            <p:nvPr/>
          </p:nvSpPr>
          <p:spPr bwMode="auto">
            <a:xfrm>
              <a:off x="1392" y="1364"/>
              <a:ext cx="86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47" name="Oval 5"/>
            <p:cNvSpPr>
              <a:spLocks noChangeArrowheads="1"/>
            </p:cNvSpPr>
            <p:nvPr/>
          </p:nvSpPr>
          <p:spPr bwMode="auto">
            <a:xfrm>
              <a:off x="1968" y="1951"/>
              <a:ext cx="86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48" name="Oval 6"/>
            <p:cNvSpPr>
              <a:spLocks noChangeArrowheads="1"/>
            </p:cNvSpPr>
            <p:nvPr/>
          </p:nvSpPr>
          <p:spPr bwMode="auto">
            <a:xfrm>
              <a:off x="816" y="1930"/>
              <a:ext cx="86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49" name="Oval 7"/>
            <p:cNvSpPr>
              <a:spLocks noChangeArrowheads="1"/>
            </p:cNvSpPr>
            <p:nvPr/>
          </p:nvSpPr>
          <p:spPr bwMode="auto">
            <a:xfrm>
              <a:off x="826" y="2526"/>
              <a:ext cx="86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0" name="Oval 8"/>
            <p:cNvSpPr>
              <a:spLocks noChangeArrowheads="1"/>
            </p:cNvSpPr>
            <p:nvPr/>
          </p:nvSpPr>
          <p:spPr bwMode="auto">
            <a:xfrm>
              <a:off x="1392" y="3102"/>
              <a:ext cx="86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1" name="Oval 9"/>
            <p:cNvSpPr>
              <a:spLocks noChangeArrowheads="1"/>
            </p:cNvSpPr>
            <p:nvPr/>
          </p:nvSpPr>
          <p:spPr bwMode="auto">
            <a:xfrm>
              <a:off x="1968" y="2526"/>
              <a:ext cx="86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2" name="Line 11"/>
            <p:cNvSpPr>
              <a:spLocks noChangeShapeType="1"/>
            </p:cNvSpPr>
            <p:nvPr/>
          </p:nvSpPr>
          <p:spPr bwMode="auto">
            <a:xfrm>
              <a:off x="1430" y="1393"/>
              <a:ext cx="586" cy="6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3" name="Line 12"/>
            <p:cNvSpPr>
              <a:spLocks noChangeShapeType="1"/>
            </p:cNvSpPr>
            <p:nvPr/>
          </p:nvSpPr>
          <p:spPr bwMode="auto">
            <a:xfrm>
              <a:off x="2016" y="2007"/>
              <a:ext cx="0" cy="5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4" name="Line 13"/>
            <p:cNvSpPr>
              <a:spLocks noChangeShapeType="1"/>
            </p:cNvSpPr>
            <p:nvPr/>
          </p:nvSpPr>
          <p:spPr bwMode="auto">
            <a:xfrm flipH="1">
              <a:off x="1430" y="2583"/>
              <a:ext cx="57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5" name="Line 14"/>
            <p:cNvSpPr>
              <a:spLocks noChangeShapeType="1"/>
            </p:cNvSpPr>
            <p:nvPr/>
          </p:nvSpPr>
          <p:spPr bwMode="auto">
            <a:xfrm flipH="1" flipV="1">
              <a:off x="864" y="2583"/>
              <a:ext cx="575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6" name="Line 15"/>
            <p:cNvSpPr>
              <a:spLocks noChangeShapeType="1"/>
            </p:cNvSpPr>
            <p:nvPr/>
          </p:nvSpPr>
          <p:spPr bwMode="auto">
            <a:xfrm flipV="1">
              <a:off x="864" y="1987"/>
              <a:ext cx="0" cy="5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7" name="Line 16"/>
            <p:cNvSpPr>
              <a:spLocks noChangeShapeType="1"/>
            </p:cNvSpPr>
            <p:nvPr/>
          </p:nvSpPr>
          <p:spPr bwMode="auto">
            <a:xfrm flipV="1">
              <a:off x="854" y="1431"/>
              <a:ext cx="57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8" name="Line 17"/>
            <p:cNvSpPr>
              <a:spLocks noChangeShapeType="1"/>
            </p:cNvSpPr>
            <p:nvPr/>
          </p:nvSpPr>
          <p:spPr bwMode="auto">
            <a:xfrm flipV="1">
              <a:off x="854" y="1978"/>
              <a:ext cx="1152" cy="5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9" name="Text Box 18"/>
            <p:cNvSpPr txBox="1">
              <a:spLocks noChangeArrowheads="1"/>
            </p:cNvSpPr>
            <p:nvPr/>
          </p:nvSpPr>
          <p:spPr bwMode="auto">
            <a:xfrm>
              <a:off x="1222" y="1470"/>
              <a:ext cx="4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(</a:t>
              </a:r>
              <a:r>
                <a:rPr lang="en-US"/>
                <a:t>2,3</a:t>
              </a:r>
              <a:r>
                <a:rPr lang="en-US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17460" name="Text Box 19"/>
            <p:cNvSpPr txBox="1">
              <a:spLocks noChangeArrowheads="1"/>
            </p:cNvSpPr>
            <p:nvPr/>
          </p:nvSpPr>
          <p:spPr bwMode="auto">
            <a:xfrm>
              <a:off x="2076" y="1902"/>
              <a:ext cx="4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(</a:t>
              </a:r>
              <a:r>
                <a:rPr lang="en-US"/>
                <a:t>2,2</a:t>
              </a:r>
              <a:r>
                <a:rPr lang="en-US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17461" name="Text Box 20"/>
            <p:cNvSpPr txBox="1">
              <a:spLocks noChangeArrowheads="1"/>
            </p:cNvSpPr>
            <p:nvPr/>
          </p:nvSpPr>
          <p:spPr bwMode="auto">
            <a:xfrm>
              <a:off x="2076" y="2487"/>
              <a:ext cx="4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(</a:t>
              </a:r>
              <a:r>
                <a:rPr lang="en-US"/>
                <a:t>2,1</a:t>
              </a:r>
              <a:r>
                <a:rPr lang="en-US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17462" name="Text Box 21"/>
            <p:cNvSpPr txBox="1">
              <a:spLocks noChangeArrowheads="1"/>
            </p:cNvSpPr>
            <p:nvPr/>
          </p:nvSpPr>
          <p:spPr bwMode="auto">
            <a:xfrm>
              <a:off x="1222" y="3207"/>
              <a:ext cx="4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(</a:t>
              </a:r>
              <a:r>
                <a:rPr lang="en-US"/>
                <a:t>1,1</a:t>
              </a:r>
              <a:r>
                <a:rPr lang="en-US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17463" name="Text Box 22"/>
            <p:cNvSpPr txBox="1">
              <a:spLocks noChangeArrowheads="1"/>
            </p:cNvSpPr>
            <p:nvPr/>
          </p:nvSpPr>
          <p:spPr bwMode="auto">
            <a:xfrm>
              <a:off x="396" y="1873"/>
              <a:ext cx="4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(1,3)</a:t>
              </a:r>
            </a:p>
          </p:txBody>
        </p:sp>
        <p:sp>
          <p:nvSpPr>
            <p:cNvPr id="17464" name="Text Box 23"/>
            <p:cNvSpPr txBox="1">
              <a:spLocks noChangeArrowheads="1"/>
            </p:cNvSpPr>
            <p:nvPr/>
          </p:nvSpPr>
          <p:spPr bwMode="auto">
            <a:xfrm>
              <a:off x="387" y="2468"/>
              <a:ext cx="4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(</a:t>
              </a:r>
              <a:r>
                <a:rPr lang="en-US"/>
                <a:t>1,2</a:t>
              </a:r>
              <a:r>
                <a:rPr lang="en-US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17465" name="Text Box 25"/>
            <p:cNvSpPr txBox="1">
              <a:spLocks noChangeArrowheads="1"/>
            </p:cNvSpPr>
            <p:nvPr/>
          </p:nvSpPr>
          <p:spPr bwMode="auto">
            <a:xfrm>
              <a:off x="673" y="1387"/>
              <a:ext cx="402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900" i="1"/>
                <a:t>P:</a:t>
              </a:r>
            </a:p>
          </p:txBody>
        </p:sp>
        <p:sp>
          <p:nvSpPr>
            <p:cNvPr id="17466" name="Text Box 26"/>
            <p:cNvSpPr txBox="1">
              <a:spLocks noChangeArrowheads="1"/>
            </p:cNvSpPr>
            <p:nvPr/>
          </p:nvSpPr>
          <p:spPr bwMode="auto">
            <a:xfrm>
              <a:off x="771" y="1451"/>
              <a:ext cx="12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BR"/>
            </a:p>
          </p:txBody>
        </p:sp>
      </p:grp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16934"/>
            <a:ext cx="8949171" cy="797019"/>
          </a:xfrm>
        </p:spPr>
        <p:txBody>
          <a:bodyPr/>
          <a:lstStyle/>
          <a:p>
            <a:pPr marL="341909" indent="-341909">
              <a:lnSpc>
                <a:spcPct val="80000"/>
              </a:lnSpc>
            </a:pPr>
            <a:r>
              <a:rPr lang="en-US" sz="1800">
                <a:latin typeface="Book Antiqua" charset="0"/>
              </a:rPr>
              <a:t>As an example, let </a:t>
            </a:r>
            <a:r>
              <a:rPr lang="en-US" sz="1800" i="1">
                <a:latin typeface="Book Antiqua" charset="0"/>
              </a:rPr>
              <a:t>P</a:t>
            </a:r>
            <a:r>
              <a:rPr lang="en-US" sz="1800">
                <a:latin typeface="Book Antiqua" charset="0"/>
              </a:rPr>
              <a:t>={(1,1),(1,2),(1,3),(2,1),(2,2),(2,3)} and let (</a:t>
            </a:r>
            <a:r>
              <a:rPr lang="en-US" sz="1800" i="1">
                <a:latin typeface="Book Antiqua" charset="0"/>
              </a:rPr>
              <a:t>x</a:t>
            </a:r>
            <a:r>
              <a:rPr lang="en-US" sz="1800" baseline="-25000">
                <a:latin typeface="Book Antiqua" charset="0"/>
              </a:rPr>
              <a:t>1</a:t>
            </a:r>
            <a:r>
              <a:rPr lang="en-US" sz="1800">
                <a:latin typeface="Book Antiqua" charset="0"/>
              </a:rPr>
              <a:t>,</a:t>
            </a:r>
            <a:r>
              <a:rPr lang="en-US" sz="1800" i="1">
                <a:latin typeface="Book Antiqua" charset="0"/>
              </a:rPr>
              <a:t>x</a:t>
            </a:r>
            <a:r>
              <a:rPr lang="en-US" sz="1800" baseline="-25000">
                <a:latin typeface="Book Antiqua" charset="0"/>
              </a:rPr>
              <a:t>2</a:t>
            </a:r>
            <a:r>
              <a:rPr lang="en-US" sz="1800">
                <a:latin typeface="Book Antiqua" charset="0"/>
              </a:rPr>
              <a:t>) </a:t>
            </a:r>
            <a:r>
              <a:rPr lang="en-US" sz="1800">
                <a:latin typeface="Book Antiqua" charset="0"/>
                <a:sym typeface="Symbol" charset="0"/>
              </a:rPr>
              <a:t> </a:t>
            </a:r>
            <a:r>
              <a:rPr lang="en-US" sz="1800">
                <a:latin typeface="Book Antiqua" charset="0"/>
              </a:rPr>
              <a:t>(</a:t>
            </a:r>
            <a:r>
              <a:rPr lang="en-US" sz="1800" i="1">
                <a:latin typeface="Book Antiqua" charset="0"/>
              </a:rPr>
              <a:t>y</a:t>
            </a:r>
            <a:r>
              <a:rPr lang="en-US" sz="1800" baseline="-25000">
                <a:latin typeface="Book Antiqua" charset="0"/>
              </a:rPr>
              <a:t>1</a:t>
            </a:r>
            <a:r>
              <a:rPr lang="en-US" sz="1800">
                <a:latin typeface="Book Antiqua" charset="0"/>
              </a:rPr>
              <a:t>,</a:t>
            </a:r>
            <a:r>
              <a:rPr lang="en-US" sz="1800" i="1">
                <a:latin typeface="Book Antiqua" charset="0"/>
              </a:rPr>
              <a:t>y</a:t>
            </a:r>
            <a:r>
              <a:rPr lang="en-US" sz="1800" baseline="-25000">
                <a:latin typeface="Book Antiqua" charset="0"/>
              </a:rPr>
              <a:t>2</a:t>
            </a:r>
            <a:r>
              <a:rPr lang="en-US" sz="1800">
                <a:latin typeface="Book Antiqua" charset="0"/>
              </a:rPr>
              <a:t>) whenever </a:t>
            </a:r>
            <a:r>
              <a:rPr lang="en-US" sz="1800" i="1">
                <a:latin typeface="Book Antiqua" charset="0"/>
              </a:rPr>
              <a:t>x</a:t>
            </a:r>
            <a:r>
              <a:rPr lang="en-US" sz="1800" baseline="-25000">
                <a:latin typeface="Book Antiqua" charset="0"/>
              </a:rPr>
              <a:t>1 </a:t>
            </a:r>
            <a:r>
              <a:rPr lang="en-US" sz="1800">
                <a:latin typeface="Book Antiqua" charset="0"/>
                <a:sym typeface="Symbol" charset="0"/>
              </a:rPr>
              <a:t>  </a:t>
            </a:r>
            <a:r>
              <a:rPr lang="en-US" sz="1800" i="1">
                <a:latin typeface="Book Antiqua" charset="0"/>
              </a:rPr>
              <a:t>y</a:t>
            </a:r>
            <a:r>
              <a:rPr lang="en-US" sz="1800" baseline="-25000">
                <a:latin typeface="Book Antiqua" charset="0"/>
              </a:rPr>
              <a:t>1 </a:t>
            </a:r>
            <a:r>
              <a:rPr lang="en-US" sz="1800">
                <a:latin typeface="Book Antiqua" charset="0"/>
              </a:rPr>
              <a:t>and </a:t>
            </a:r>
            <a:r>
              <a:rPr lang="en-US" sz="1800" i="1">
                <a:latin typeface="Book Antiqua" charset="0"/>
              </a:rPr>
              <a:t>x</a:t>
            </a:r>
            <a:r>
              <a:rPr lang="en-US" sz="1800" baseline="-25000">
                <a:latin typeface="Book Antiqua" charset="0"/>
              </a:rPr>
              <a:t>2 </a:t>
            </a:r>
            <a:r>
              <a:rPr lang="en-US" sz="1800">
                <a:latin typeface="Book Antiqua" charset="0"/>
                <a:sym typeface="Symbol" charset="0"/>
              </a:rPr>
              <a:t></a:t>
            </a:r>
            <a:r>
              <a:rPr lang="en-US" sz="1800">
                <a:latin typeface="Book Antiqua" charset="0"/>
              </a:rPr>
              <a:t> </a:t>
            </a:r>
            <a:r>
              <a:rPr lang="en-US" sz="1800" i="1">
                <a:latin typeface="Book Antiqua" charset="0"/>
              </a:rPr>
              <a:t>y</a:t>
            </a:r>
            <a:r>
              <a:rPr lang="en-US" sz="1800" baseline="-25000">
                <a:latin typeface="Book Antiqua" charset="0"/>
              </a:rPr>
              <a:t>2</a:t>
            </a:r>
            <a:r>
              <a:rPr lang="en-US" sz="1800">
                <a:latin typeface="Book Antiqua" charset="0"/>
              </a:rPr>
              <a:t>. This relation can be represented in the following Hasse diagram </a:t>
            </a:r>
            <a:r>
              <a:rPr lang="en-US" sz="1800" i="1">
                <a:latin typeface="Book Antiqua" charset="0"/>
              </a:rPr>
              <a:t>:</a:t>
            </a:r>
            <a:endParaRPr lang="en-US" sz="1800">
              <a:latin typeface="Book Antiqua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Comic Sans MS" charset="0"/>
              </a:rPr>
              <a:t>Example </a:t>
            </a:r>
            <a:r>
              <a:rPr lang="en-US" sz="4000" dirty="0" err="1">
                <a:solidFill>
                  <a:srgbClr val="FF0000"/>
                </a:solidFill>
                <a:latin typeface="Comic Sans MS" charset="0"/>
              </a:rPr>
              <a:t>Hasse</a:t>
            </a:r>
            <a:r>
              <a:rPr lang="en-US" sz="4000" dirty="0">
                <a:solidFill>
                  <a:srgbClr val="FF0000"/>
                </a:solidFill>
                <a:latin typeface="Comic Sans MS" charset="0"/>
              </a:rPr>
              <a:t> Diagrams</a:t>
            </a:r>
          </a:p>
        </p:txBody>
      </p:sp>
      <p:sp>
        <p:nvSpPr>
          <p:cNvPr id="70686" name="Rectangle 30"/>
          <p:cNvSpPr>
            <a:spLocks noChangeArrowheads="1"/>
          </p:cNvSpPr>
          <p:nvPr/>
        </p:nvSpPr>
        <p:spPr bwMode="auto">
          <a:xfrm>
            <a:off x="0" y="5226144"/>
            <a:ext cx="8949171" cy="79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4" tIns="46033" rIns="92064" bIns="46033"/>
          <a:lstStyle/>
          <a:p>
            <a:pPr marL="341909" indent="-341909" defTabSz="914608">
              <a:lnSpc>
                <a:spcPct val="80000"/>
              </a:lnSpc>
            </a:pPr>
            <a:r>
              <a:rPr lang="en-US"/>
              <a:t>Another example, let </a:t>
            </a:r>
            <a:r>
              <a:rPr lang="en-US" i="1"/>
              <a:t>Q</a:t>
            </a:r>
            <a:r>
              <a:rPr lang="en-US"/>
              <a:t>=2</a:t>
            </a:r>
            <a:r>
              <a:rPr lang="en-US" baseline="30000"/>
              <a:t>{</a:t>
            </a:r>
            <a:r>
              <a:rPr lang="en-US" i="1" baseline="30000"/>
              <a:t>a</a:t>
            </a:r>
            <a:r>
              <a:rPr lang="en-US" baseline="30000"/>
              <a:t>,</a:t>
            </a:r>
            <a:r>
              <a:rPr lang="en-US" i="1" baseline="30000"/>
              <a:t>b</a:t>
            </a:r>
            <a:r>
              <a:rPr lang="en-US" baseline="30000"/>
              <a:t>,</a:t>
            </a:r>
            <a:r>
              <a:rPr lang="en-US" i="1" baseline="30000"/>
              <a:t>c</a:t>
            </a:r>
            <a:r>
              <a:rPr lang="en-US" baseline="30000"/>
              <a:t>}</a:t>
            </a:r>
            <a:r>
              <a:rPr lang="en-US"/>
              <a:t> and for </a:t>
            </a:r>
            <a:r>
              <a:rPr lang="en-US" i="1"/>
              <a:t>x</a:t>
            </a:r>
            <a:r>
              <a:rPr lang="en-US"/>
              <a:t>,</a:t>
            </a:r>
            <a:r>
              <a:rPr lang="en-US" i="1"/>
              <a:t>y </a:t>
            </a:r>
            <a:r>
              <a:rPr lang="en-US">
                <a:sym typeface="Symbol" charset="0"/>
              </a:rPr>
              <a:t></a:t>
            </a:r>
            <a:r>
              <a:rPr lang="en-US"/>
              <a:t> </a:t>
            </a:r>
            <a:r>
              <a:rPr lang="en-US" i="1"/>
              <a:t>Q</a:t>
            </a:r>
            <a:r>
              <a:rPr lang="en-US"/>
              <a:t> let </a:t>
            </a:r>
            <a:r>
              <a:rPr lang="en-US" i="1"/>
              <a:t>x </a:t>
            </a:r>
            <a:r>
              <a:rPr lang="en-US">
                <a:sym typeface="Symbol" charset="0"/>
              </a:rPr>
              <a:t>  y</a:t>
            </a:r>
            <a:r>
              <a:rPr lang="en-US"/>
              <a:t> mean that </a:t>
            </a:r>
            <a:r>
              <a:rPr lang="en-US" i="1"/>
              <a:t>x </a:t>
            </a:r>
            <a:r>
              <a:rPr lang="en-US">
                <a:sym typeface="Symbol" charset="0"/>
              </a:rPr>
              <a:t> </a:t>
            </a:r>
            <a:r>
              <a:rPr lang="en-US" i="1"/>
              <a:t>y</a:t>
            </a:r>
            <a:r>
              <a:rPr lang="en-US"/>
              <a:t>. Then </a:t>
            </a:r>
            <a:r>
              <a:rPr lang="en-US" i="1"/>
              <a:t>Q</a:t>
            </a:r>
            <a:r>
              <a:rPr lang="en-US"/>
              <a:t> is a poset and we can draw the Hasse diagram for </a:t>
            </a:r>
            <a:r>
              <a:rPr lang="en-US" i="1"/>
              <a:t>Q.</a:t>
            </a:r>
            <a:endParaRPr lang="en-US"/>
          </a:p>
          <a:p>
            <a:pPr marL="341909" indent="-341909" defTabSz="914608">
              <a:lnSpc>
                <a:spcPct val="80000"/>
              </a:lnSpc>
            </a:pPr>
            <a:endParaRPr lang="en-US"/>
          </a:p>
        </p:txBody>
      </p: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4638387" y="1625036"/>
            <a:ext cx="3225511" cy="3283983"/>
            <a:chOff x="3214" y="1021"/>
            <a:chExt cx="2235" cy="2588"/>
          </a:xfrm>
        </p:grpSpPr>
        <p:sp>
          <p:nvSpPr>
            <p:cNvPr id="17415" name="Text Box 27"/>
            <p:cNvSpPr txBox="1">
              <a:spLocks noChangeArrowheads="1"/>
            </p:cNvSpPr>
            <p:nvPr/>
          </p:nvSpPr>
          <p:spPr bwMode="auto">
            <a:xfrm>
              <a:off x="3219" y="1442"/>
              <a:ext cx="12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BR"/>
            </a:p>
          </p:txBody>
        </p:sp>
        <p:sp>
          <p:nvSpPr>
            <p:cNvPr id="17416" name="Text Box 28"/>
            <p:cNvSpPr txBox="1">
              <a:spLocks noChangeArrowheads="1"/>
            </p:cNvSpPr>
            <p:nvPr/>
          </p:nvSpPr>
          <p:spPr bwMode="auto">
            <a:xfrm>
              <a:off x="3282" y="1499"/>
              <a:ext cx="80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BR"/>
            </a:p>
          </p:txBody>
        </p:sp>
        <p:sp>
          <p:nvSpPr>
            <p:cNvPr id="17417" name="Text Box 31"/>
            <p:cNvSpPr txBox="1">
              <a:spLocks noChangeArrowheads="1"/>
            </p:cNvSpPr>
            <p:nvPr/>
          </p:nvSpPr>
          <p:spPr bwMode="auto">
            <a:xfrm>
              <a:off x="3325" y="1518"/>
              <a:ext cx="12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BR"/>
            </a:p>
          </p:txBody>
        </p:sp>
        <p:sp>
          <p:nvSpPr>
            <p:cNvPr id="17418" name="Rectangle 32"/>
            <p:cNvSpPr>
              <a:spLocks noChangeArrowheads="1"/>
            </p:cNvSpPr>
            <p:nvPr/>
          </p:nvSpPr>
          <p:spPr bwMode="auto">
            <a:xfrm>
              <a:off x="3326" y="1367"/>
              <a:ext cx="432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4608">
                <a:spcBef>
                  <a:spcPct val="0"/>
                </a:spcBef>
              </a:pPr>
              <a:r>
                <a:rPr lang="en-US" sz="2900" i="1"/>
                <a:t>Q:</a:t>
              </a:r>
            </a:p>
          </p:txBody>
        </p:sp>
        <p:sp>
          <p:nvSpPr>
            <p:cNvPr id="17419" name="Oval 53"/>
            <p:cNvSpPr>
              <a:spLocks noChangeArrowheads="1"/>
            </p:cNvSpPr>
            <p:nvPr/>
          </p:nvSpPr>
          <p:spPr bwMode="auto">
            <a:xfrm>
              <a:off x="4272" y="1308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0" name="Oval 54"/>
            <p:cNvSpPr>
              <a:spLocks noChangeArrowheads="1"/>
            </p:cNvSpPr>
            <p:nvPr/>
          </p:nvSpPr>
          <p:spPr bwMode="auto">
            <a:xfrm>
              <a:off x="3714" y="1884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1" name="Oval 55"/>
            <p:cNvSpPr>
              <a:spLocks noChangeArrowheads="1"/>
            </p:cNvSpPr>
            <p:nvPr/>
          </p:nvSpPr>
          <p:spPr bwMode="auto">
            <a:xfrm>
              <a:off x="4281" y="1874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2" name="Oval 56"/>
            <p:cNvSpPr>
              <a:spLocks noChangeArrowheads="1"/>
            </p:cNvSpPr>
            <p:nvPr/>
          </p:nvSpPr>
          <p:spPr bwMode="auto">
            <a:xfrm>
              <a:off x="4857" y="1874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3" name="Oval 57"/>
            <p:cNvSpPr>
              <a:spLocks noChangeArrowheads="1"/>
            </p:cNvSpPr>
            <p:nvPr/>
          </p:nvSpPr>
          <p:spPr bwMode="auto">
            <a:xfrm>
              <a:off x="3705" y="2450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4" name="Oval 58"/>
            <p:cNvSpPr>
              <a:spLocks noChangeArrowheads="1"/>
            </p:cNvSpPr>
            <p:nvPr/>
          </p:nvSpPr>
          <p:spPr bwMode="auto">
            <a:xfrm>
              <a:off x="4272" y="2450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5" name="Oval 59"/>
            <p:cNvSpPr>
              <a:spLocks noChangeArrowheads="1"/>
            </p:cNvSpPr>
            <p:nvPr/>
          </p:nvSpPr>
          <p:spPr bwMode="auto">
            <a:xfrm>
              <a:off x="4848" y="2451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6" name="Oval 60"/>
            <p:cNvSpPr>
              <a:spLocks noChangeArrowheads="1"/>
            </p:cNvSpPr>
            <p:nvPr/>
          </p:nvSpPr>
          <p:spPr bwMode="auto">
            <a:xfrm>
              <a:off x="4272" y="3017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7" name="Line 61"/>
            <p:cNvSpPr>
              <a:spLocks noChangeShapeType="1"/>
            </p:cNvSpPr>
            <p:nvPr/>
          </p:nvSpPr>
          <p:spPr bwMode="auto">
            <a:xfrm flipH="1">
              <a:off x="3744" y="1488"/>
              <a:ext cx="566" cy="5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17428" name="Line 62"/>
            <p:cNvSpPr>
              <a:spLocks noChangeShapeType="1"/>
            </p:cNvSpPr>
            <p:nvPr/>
          </p:nvSpPr>
          <p:spPr bwMode="auto">
            <a:xfrm>
              <a:off x="4300" y="1479"/>
              <a:ext cx="586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  <p:sp>
          <p:nvSpPr>
            <p:cNvPr id="17429" name="Line 63"/>
            <p:cNvSpPr>
              <a:spLocks noChangeShapeType="1"/>
            </p:cNvSpPr>
            <p:nvPr/>
          </p:nvSpPr>
          <p:spPr bwMode="auto">
            <a:xfrm>
              <a:off x="4320" y="148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30" name="Line 65"/>
            <p:cNvSpPr>
              <a:spLocks noChangeShapeType="1"/>
            </p:cNvSpPr>
            <p:nvPr/>
          </p:nvSpPr>
          <p:spPr bwMode="auto">
            <a:xfrm>
              <a:off x="3744" y="2054"/>
              <a:ext cx="0" cy="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  <p:sp>
          <p:nvSpPr>
            <p:cNvPr id="17431" name="Line 66"/>
            <p:cNvSpPr>
              <a:spLocks noChangeShapeType="1"/>
            </p:cNvSpPr>
            <p:nvPr/>
          </p:nvSpPr>
          <p:spPr bwMode="auto">
            <a:xfrm>
              <a:off x="3744" y="2630"/>
              <a:ext cx="566" cy="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32" name="Line 67"/>
            <p:cNvSpPr>
              <a:spLocks noChangeShapeType="1"/>
            </p:cNvSpPr>
            <p:nvPr/>
          </p:nvSpPr>
          <p:spPr bwMode="auto">
            <a:xfrm flipH="1">
              <a:off x="4310" y="2621"/>
              <a:ext cx="57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33" name="Line 68"/>
            <p:cNvSpPr>
              <a:spLocks noChangeShapeType="1"/>
            </p:cNvSpPr>
            <p:nvPr/>
          </p:nvSpPr>
          <p:spPr bwMode="auto">
            <a:xfrm>
              <a:off x="4896" y="2054"/>
              <a:ext cx="0" cy="6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34" name="Line 69"/>
            <p:cNvSpPr>
              <a:spLocks noChangeShapeType="1"/>
            </p:cNvSpPr>
            <p:nvPr/>
          </p:nvSpPr>
          <p:spPr bwMode="auto">
            <a:xfrm flipH="1">
              <a:off x="4310" y="2054"/>
              <a:ext cx="586" cy="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35" name="Line 70"/>
            <p:cNvSpPr>
              <a:spLocks noChangeShapeType="1"/>
            </p:cNvSpPr>
            <p:nvPr/>
          </p:nvSpPr>
          <p:spPr bwMode="auto">
            <a:xfrm flipH="1">
              <a:off x="4310" y="2074"/>
              <a:ext cx="10" cy="1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  <p:sp>
          <p:nvSpPr>
            <p:cNvPr id="17436" name="Line 71"/>
            <p:cNvSpPr>
              <a:spLocks noChangeShapeType="1"/>
            </p:cNvSpPr>
            <p:nvPr/>
          </p:nvSpPr>
          <p:spPr bwMode="auto">
            <a:xfrm flipV="1">
              <a:off x="3725" y="2045"/>
              <a:ext cx="595" cy="6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37" name="Line 72"/>
            <p:cNvSpPr>
              <a:spLocks noChangeShapeType="1"/>
            </p:cNvSpPr>
            <p:nvPr/>
          </p:nvSpPr>
          <p:spPr bwMode="auto">
            <a:xfrm>
              <a:off x="3773" y="2074"/>
              <a:ext cx="1123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38" name="Text Box 74"/>
            <p:cNvSpPr txBox="1">
              <a:spLocks noChangeArrowheads="1"/>
            </p:cNvSpPr>
            <p:nvPr/>
          </p:nvSpPr>
          <p:spPr bwMode="auto">
            <a:xfrm>
              <a:off x="4062" y="1021"/>
              <a:ext cx="55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/>
                <a:t>{</a:t>
              </a:r>
              <a:r>
                <a:rPr lang="en-US" dirty="0" err="1"/>
                <a:t>a,b,c</a:t>
              </a:r>
              <a:r>
                <a:rPr lang="en-US" dirty="0"/>
                <a:t>}</a:t>
              </a:r>
            </a:p>
          </p:txBody>
        </p:sp>
        <p:sp>
          <p:nvSpPr>
            <p:cNvPr id="17439" name="Text Box 75"/>
            <p:cNvSpPr txBox="1">
              <a:spLocks noChangeArrowheads="1"/>
            </p:cNvSpPr>
            <p:nvPr/>
          </p:nvSpPr>
          <p:spPr bwMode="auto">
            <a:xfrm>
              <a:off x="5015" y="1970"/>
              <a:ext cx="4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{b,c}</a:t>
              </a:r>
            </a:p>
          </p:txBody>
        </p:sp>
        <p:sp>
          <p:nvSpPr>
            <p:cNvPr id="17440" name="Text Box 76"/>
            <p:cNvSpPr txBox="1">
              <a:spLocks noChangeArrowheads="1"/>
            </p:cNvSpPr>
            <p:nvPr/>
          </p:nvSpPr>
          <p:spPr bwMode="auto">
            <a:xfrm>
              <a:off x="4415" y="1960"/>
              <a:ext cx="44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{a,b}</a:t>
              </a:r>
            </a:p>
          </p:txBody>
        </p:sp>
        <p:sp>
          <p:nvSpPr>
            <p:cNvPr id="17441" name="Text Box 77"/>
            <p:cNvSpPr txBox="1">
              <a:spLocks noChangeArrowheads="1"/>
            </p:cNvSpPr>
            <p:nvPr/>
          </p:nvSpPr>
          <p:spPr bwMode="auto">
            <a:xfrm>
              <a:off x="3214" y="1941"/>
              <a:ext cx="4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{a,c}</a:t>
              </a:r>
            </a:p>
          </p:txBody>
        </p:sp>
        <p:sp>
          <p:nvSpPr>
            <p:cNvPr id="17442" name="Text Box 78"/>
            <p:cNvSpPr txBox="1">
              <a:spLocks noChangeArrowheads="1"/>
            </p:cNvSpPr>
            <p:nvPr/>
          </p:nvSpPr>
          <p:spPr bwMode="auto">
            <a:xfrm>
              <a:off x="3279" y="2526"/>
              <a:ext cx="31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{a}</a:t>
              </a:r>
            </a:p>
          </p:txBody>
        </p:sp>
        <p:sp>
          <p:nvSpPr>
            <p:cNvPr id="17443" name="Text Box 79"/>
            <p:cNvSpPr txBox="1">
              <a:spLocks noChangeArrowheads="1"/>
            </p:cNvSpPr>
            <p:nvPr/>
          </p:nvSpPr>
          <p:spPr bwMode="auto">
            <a:xfrm>
              <a:off x="4445" y="2536"/>
              <a:ext cx="32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{b}</a:t>
              </a:r>
            </a:p>
          </p:txBody>
        </p:sp>
        <p:sp>
          <p:nvSpPr>
            <p:cNvPr id="17444" name="Text Box 80"/>
            <p:cNvSpPr txBox="1">
              <a:spLocks noChangeArrowheads="1"/>
            </p:cNvSpPr>
            <p:nvPr/>
          </p:nvSpPr>
          <p:spPr bwMode="auto">
            <a:xfrm>
              <a:off x="5069" y="2545"/>
              <a:ext cx="3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{c}</a:t>
              </a:r>
            </a:p>
          </p:txBody>
        </p:sp>
        <p:sp>
          <p:nvSpPr>
            <p:cNvPr id="17445" name="Text Box 81"/>
            <p:cNvSpPr txBox="1">
              <a:spLocks noChangeArrowheads="1"/>
            </p:cNvSpPr>
            <p:nvPr/>
          </p:nvSpPr>
          <p:spPr bwMode="auto">
            <a:xfrm>
              <a:off x="4228" y="3345"/>
              <a:ext cx="26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err="1"/>
                <a:t>Ø</a:t>
              </a:r>
              <a:endParaRPr lang="en-US" dirty="0"/>
            </a:p>
          </p:txBody>
        </p:sp>
      </p:grpSp>
      <p:sp>
        <p:nvSpPr>
          <p:cNvPr id="4" name="Oval 3"/>
          <p:cNvSpPr/>
          <p:nvPr/>
        </p:nvSpPr>
        <p:spPr>
          <a:xfrm>
            <a:off x="1062401" y="3438332"/>
            <a:ext cx="489019" cy="402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Oval 59"/>
          <p:cNvSpPr/>
          <p:nvPr/>
        </p:nvSpPr>
        <p:spPr>
          <a:xfrm>
            <a:off x="2648123" y="3402107"/>
            <a:ext cx="489019" cy="402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Oval 61"/>
          <p:cNvSpPr/>
          <p:nvPr/>
        </p:nvSpPr>
        <p:spPr>
          <a:xfrm>
            <a:off x="2650513" y="2562529"/>
            <a:ext cx="489019" cy="402515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reeform 8"/>
          <p:cNvSpPr/>
          <p:nvPr/>
        </p:nvSpPr>
        <p:spPr>
          <a:xfrm>
            <a:off x="1763568" y="1813952"/>
            <a:ext cx="1985366" cy="1390095"/>
          </a:xfrm>
          <a:custGeom>
            <a:avLst/>
            <a:gdLst>
              <a:gd name="connsiteX0" fmla="*/ 4644 w 2005876"/>
              <a:gd name="connsiteY0" fmla="*/ 199439 h 1580136"/>
              <a:gd name="connsiteX1" fmla="*/ 909928 w 2005876"/>
              <a:gd name="connsiteY1" fmla="*/ 1519796 h 1580136"/>
              <a:gd name="connsiteX2" fmla="*/ 2003813 w 2005876"/>
              <a:gd name="connsiteY2" fmla="*/ 1230575 h 1580136"/>
              <a:gd name="connsiteX3" fmla="*/ 620740 w 2005876"/>
              <a:gd name="connsiteY3" fmla="*/ 111415 h 1580136"/>
              <a:gd name="connsiteX4" fmla="*/ 4644 w 2005876"/>
              <a:gd name="connsiteY4" fmla="*/ 199439 h 158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876" h="1580136">
                <a:moveTo>
                  <a:pt x="4644" y="199439"/>
                </a:moveTo>
                <a:cubicBezTo>
                  <a:pt x="52842" y="434169"/>
                  <a:pt x="576733" y="1347940"/>
                  <a:pt x="909928" y="1519796"/>
                </a:cubicBezTo>
                <a:cubicBezTo>
                  <a:pt x="1243123" y="1691652"/>
                  <a:pt x="2052011" y="1465305"/>
                  <a:pt x="2003813" y="1230575"/>
                </a:cubicBezTo>
                <a:cubicBezTo>
                  <a:pt x="1955615" y="995845"/>
                  <a:pt x="949744" y="283271"/>
                  <a:pt x="620740" y="111415"/>
                </a:cubicBezTo>
                <a:cubicBezTo>
                  <a:pt x="291736" y="-60441"/>
                  <a:pt x="-43554" y="-35291"/>
                  <a:pt x="4644" y="199439"/>
                </a:cubicBezTo>
                <a:close/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2895023" y="2428875"/>
            <a:ext cx="58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join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2648123" y="1989218"/>
            <a:ext cx="168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Upper</a:t>
            </a:r>
            <a:r>
              <a:rPr lang="pt-BR" dirty="0" smtClean="0"/>
              <a:t> </a:t>
            </a:r>
            <a:r>
              <a:rPr lang="pt-BR" dirty="0" err="1" smtClean="0"/>
              <a:t>bounds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9172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  <p:bldP spid="70686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558511" y="1910603"/>
            <a:ext cx="3063876" cy="2951349"/>
            <a:chOff x="387" y="1364"/>
            <a:chExt cx="2123" cy="2107"/>
          </a:xfrm>
        </p:grpSpPr>
        <p:sp>
          <p:nvSpPr>
            <p:cNvPr id="17446" name="Oval 4"/>
            <p:cNvSpPr>
              <a:spLocks noChangeArrowheads="1"/>
            </p:cNvSpPr>
            <p:nvPr/>
          </p:nvSpPr>
          <p:spPr bwMode="auto">
            <a:xfrm>
              <a:off x="1392" y="1364"/>
              <a:ext cx="86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47" name="Oval 5"/>
            <p:cNvSpPr>
              <a:spLocks noChangeArrowheads="1"/>
            </p:cNvSpPr>
            <p:nvPr/>
          </p:nvSpPr>
          <p:spPr bwMode="auto">
            <a:xfrm>
              <a:off x="1968" y="1951"/>
              <a:ext cx="86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48" name="Oval 6"/>
            <p:cNvSpPr>
              <a:spLocks noChangeArrowheads="1"/>
            </p:cNvSpPr>
            <p:nvPr/>
          </p:nvSpPr>
          <p:spPr bwMode="auto">
            <a:xfrm>
              <a:off x="816" y="1930"/>
              <a:ext cx="86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49" name="Oval 7"/>
            <p:cNvSpPr>
              <a:spLocks noChangeArrowheads="1"/>
            </p:cNvSpPr>
            <p:nvPr/>
          </p:nvSpPr>
          <p:spPr bwMode="auto">
            <a:xfrm>
              <a:off x="826" y="2526"/>
              <a:ext cx="86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0" name="Oval 8"/>
            <p:cNvSpPr>
              <a:spLocks noChangeArrowheads="1"/>
            </p:cNvSpPr>
            <p:nvPr/>
          </p:nvSpPr>
          <p:spPr bwMode="auto">
            <a:xfrm>
              <a:off x="1392" y="3102"/>
              <a:ext cx="86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1" name="Oval 9"/>
            <p:cNvSpPr>
              <a:spLocks noChangeArrowheads="1"/>
            </p:cNvSpPr>
            <p:nvPr/>
          </p:nvSpPr>
          <p:spPr bwMode="auto">
            <a:xfrm>
              <a:off x="1968" y="2526"/>
              <a:ext cx="86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2" name="Line 11"/>
            <p:cNvSpPr>
              <a:spLocks noChangeShapeType="1"/>
            </p:cNvSpPr>
            <p:nvPr/>
          </p:nvSpPr>
          <p:spPr bwMode="auto">
            <a:xfrm>
              <a:off x="1430" y="1393"/>
              <a:ext cx="586" cy="6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3" name="Line 12"/>
            <p:cNvSpPr>
              <a:spLocks noChangeShapeType="1"/>
            </p:cNvSpPr>
            <p:nvPr/>
          </p:nvSpPr>
          <p:spPr bwMode="auto">
            <a:xfrm>
              <a:off x="2016" y="2007"/>
              <a:ext cx="0" cy="5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4" name="Line 13"/>
            <p:cNvSpPr>
              <a:spLocks noChangeShapeType="1"/>
            </p:cNvSpPr>
            <p:nvPr/>
          </p:nvSpPr>
          <p:spPr bwMode="auto">
            <a:xfrm flipH="1">
              <a:off x="1430" y="2583"/>
              <a:ext cx="57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5" name="Line 14"/>
            <p:cNvSpPr>
              <a:spLocks noChangeShapeType="1"/>
            </p:cNvSpPr>
            <p:nvPr/>
          </p:nvSpPr>
          <p:spPr bwMode="auto">
            <a:xfrm flipH="1" flipV="1">
              <a:off x="864" y="2583"/>
              <a:ext cx="575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6" name="Line 15"/>
            <p:cNvSpPr>
              <a:spLocks noChangeShapeType="1"/>
            </p:cNvSpPr>
            <p:nvPr/>
          </p:nvSpPr>
          <p:spPr bwMode="auto">
            <a:xfrm flipV="1">
              <a:off x="864" y="1987"/>
              <a:ext cx="0" cy="5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7" name="Line 16"/>
            <p:cNvSpPr>
              <a:spLocks noChangeShapeType="1"/>
            </p:cNvSpPr>
            <p:nvPr/>
          </p:nvSpPr>
          <p:spPr bwMode="auto">
            <a:xfrm flipV="1">
              <a:off x="854" y="1431"/>
              <a:ext cx="57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8" name="Line 17"/>
            <p:cNvSpPr>
              <a:spLocks noChangeShapeType="1"/>
            </p:cNvSpPr>
            <p:nvPr/>
          </p:nvSpPr>
          <p:spPr bwMode="auto">
            <a:xfrm flipV="1">
              <a:off x="854" y="1978"/>
              <a:ext cx="1152" cy="5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9" name="Text Box 18"/>
            <p:cNvSpPr txBox="1">
              <a:spLocks noChangeArrowheads="1"/>
            </p:cNvSpPr>
            <p:nvPr/>
          </p:nvSpPr>
          <p:spPr bwMode="auto">
            <a:xfrm>
              <a:off x="1222" y="1470"/>
              <a:ext cx="4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(</a:t>
              </a:r>
              <a:r>
                <a:rPr lang="en-US"/>
                <a:t>2,3</a:t>
              </a:r>
              <a:r>
                <a:rPr lang="en-US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17460" name="Text Box 19"/>
            <p:cNvSpPr txBox="1">
              <a:spLocks noChangeArrowheads="1"/>
            </p:cNvSpPr>
            <p:nvPr/>
          </p:nvSpPr>
          <p:spPr bwMode="auto">
            <a:xfrm>
              <a:off x="2076" y="1902"/>
              <a:ext cx="4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(</a:t>
              </a:r>
              <a:r>
                <a:rPr lang="en-US"/>
                <a:t>2,2</a:t>
              </a:r>
              <a:r>
                <a:rPr lang="en-US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17461" name="Text Box 20"/>
            <p:cNvSpPr txBox="1">
              <a:spLocks noChangeArrowheads="1"/>
            </p:cNvSpPr>
            <p:nvPr/>
          </p:nvSpPr>
          <p:spPr bwMode="auto">
            <a:xfrm>
              <a:off x="2076" y="2487"/>
              <a:ext cx="4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(</a:t>
              </a:r>
              <a:r>
                <a:rPr lang="en-US"/>
                <a:t>2,1</a:t>
              </a:r>
              <a:r>
                <a:rPr lang="en-US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17462" name="Text Box 21"/>
            <p:cNvSpPr txBox="1">
              <a:spLocks noChangeArrowheads="1"/>
            </p:cNvSpPr>
            <p:nvPr/>
          </p:nvSpPr>
          <p:spPr bwMode="auto">
            <a:xfrm>
              <a:off x="1222" y="3207"/>
              <a:ext cx="4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(</a:t>
              </a:r>
              <a:r>
                <a:rPr lang="en-US"/>
                <a:t>1,1</a:t>
              </a:r>
              <a:r>
                <a:rPr lang="en-US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17463" name="Text Box 22"/>
            <p:cNvSpPr txBox="1">
              <a:spLocks noChangeArrowheads="1"/>
            </p:cNvSpPr>
            <p:nvPr/>
          </p:nvSpPr>
          <p:spPr bwMode="auto">
            <a:xfrm>
              <a:off x="396" y="1873"/>
              <a:ext cx="4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(1,3)</a:t>
              </a:r>
            </a:p>
          </p:txBody>
        </p:sp>
        <p:sp>
          <p:nvSpPr>
            <p:cNvPr id="17464" name="Text Box 23"/>
            <p:cNvSpPr txBox="1">
              <a:spLocks noChangeArrowheads="1"/>
            </p:cNvSpPr>
            <p:nvPr/>
          </p:nvSpPr>
          <p:spPr bwMode="auto">
            <a:xfrm>
              <a:off x="387" y="2468"/>
              <a:ext cx="4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(</a:t>
              </a:r>
              <a:r>
                <a:rPr lang="en-US"/>
                <a:t>1,2</a:t>
              </a:r>
              <a:r>
                <a:rPr lang="en-US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17465" name="Text Box 25"/>
            <p:cNvSpPr txBox="1">
              <a:spLocks noChangeArrowheads="1"/>
            </p:cNvSpPr>
            <p:nvPr/>
          </p:nvSpPr>
          <p:spPr bwMode="auto">
            <a:xfrm>
              <a:off x="673" y="1387"/>
              <a:ext cx="402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900" i="1"/>
                <a:t>P:</a:t>
              </a:r>
            </a:p>
          </p:txBody>
        </p:sp>
        <p:sp>
          <p:nvSpPr>
            <p:cNvPr id="17466" name="Text Box 26"/>
            <p:cNvSpPr txBox="1">
              <a:spLocks noChangeArrowheads="1"/>
            </p:cNvSpPr>
            <p:nvPr/>
          </p:nvSpPr>
          <p:spPr bwMode="auto">
            <a:xfrm>
              <a:off x="771" y="1451"/>
              <a:ext cx="12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BR"/>
            </a:p>
          </p:txBody>
        </p:sp>
      </p:grp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16934"/>
            <a:ext cx="8949171" cy="797019"/>
          </a:xfrm>
        </p:spPr>
        <p:txBody>
          <a:bodyPr/>
          <a:lstStyle/>
          <a:p>
            <a:pPr marL="341909" indent="-341909">
              <a:lnSpc>
                <a:spcPct val="80000"/>
              </a:lnSpc>
            </a:pPr>
            <a:r>
              <a:rPr lang="en-US" sz="1800">
                <a:latin typeface="Book Antiqua" charset="0"/>
              </a:rPr>
              <a:t>As an example, let </a:t>
            </a:r>
            <a:r>
              <a:rPr lang="en-US" sz="1800" i="1">
                <a:latin typeface="Book Antiqua" charset="0"/>
              </a:rPr>
              <a:t>P</a:t>
            </a:r>
            <a:r>
              <a:rPr lang="en-US" sz="1800">
                <a:latin typeface="Book Antiqua" charset="0"/>
              </a:rPr>
              <a:t>={(1,1),(1,2),(1,3),(2,1),(2,2),(2,3)} and let (</a:t>
            </a:r>
            <a:r>
              <a:rPr lang="en-US" sz="1800" i="1">
                <a:latin typeface="Book Antiqua" charset="0"/>
              </a:rPr>
              <a:t>x</a:t>
            </a:r>
            <a:r>
              <a:rPr lang="en-US" sz="1800" baseline="-25000">
                <a:latin typeface="Book Antiqua" charset="0"/>
              </a:rPr>
              <a:t>1</a:t>
            </a:r>
            <a:r>
              <a:rPr lang="en-US" sz="1800">
                <a:latin typeface="Book Antiqua" charset="0"/>
              </a:rPr>
              <a:t>,</a:t>
            </a:r>
            <a:r>
              <a:rPr lang="en-US" sz="1800" i="1">
                <a:latin typeface="Book Antiqua" charset="0"/>
              </a:rPr>
              <a:t>x</a:t>
            </a:r>
            <a:r>
              <a:rPr lang="en-US" sz="1800" baseline="-25000">
                <a:latin typeface="Book Antiqua" charset="0"/>
              </a:rPr>
              <a:t>2</a:t>
            </a:r>
            <a:r>
              <a:rPr lang="en-US" sz="1800">
                <a:latin typeface="Book Antiqua" charset="0"/>
              </a:rPr>
              <a:t>) </a:t>
            </a:r>
            <a:r>
              <a:rPr lang="en-US" sz="1800">
                <a:latin typeface="Book Antiqua" charset="0"/>
                <a:sym typeface="Symbol" charset="0"/>
              </a:rPr>
              <a:t> </a:t>
            </a:r>
            <a:r>
              <a:rPr lang="en-US" sz="1800">
                <a:latin typeface="Book Antiqua" charset="0"/>
              </a:rPr>
              <a:t>(</a:t>
            </a:r>
            <a:r>
              <a:rPr lang="en-US" sz="1800" i="1">
                <a:latin typeface="Book Antiqua" charset="0"/>
              </a:rPr>
              <a:t>y</a:t>
            </a:r>
            <a:r>
              <a:rPr lang="en-US" sz="1800" baseline="-25000">
                <a:latin typeface="Book Antiqua" charset="0"/>
              </a:rPr>
              <a:t>1</a:t>
            </a:r>
            <a:r>
              <a:rPr lang="en-US" sz="1800">
                <a:latin typeface="Book Antiqua" charset="0"/>
              </a:rPr>
              <a:t>,</a:t>
            </a:r>
            <a:r>
              <a:rPr lang="en-US" sz="1800" i="1">
                <a:latin typeface="Book Antiqua" charset="0"/>
              </a:rPr>
              <a:t>y</a:t>
            </a:r>
            <a:r>
              <a:rPr lang="en-US" sz="1800" baseline="-25000">
                <a:latin typeface="Book Antiqua" charset="0"/>
              </a:rPr>
              <a:t>2</a:t>
            </a:r>
            <a:r>
              <a:rPr lang="en-US" sz="1800">
                <a:latin typeface="Book Antiqua" charset="0"/>
              </a:rPr>
              <a:t>) whenever </a:t>
            </a:r>
            <a:r>
              <a:rPr lang="en-US" sz="1800" i="1">
                <a:latin typeface="Book Antiqua" charset="0"/>
              </a:rPr>
              <a:t>x</a:t>
            </a:r>
            <a:r>
              <a:rPr lang="en-US" sz="1800" baseline="-25000">
                <a:latin typeface="Book Antiqua" charset="0"/>
              </a:rPr>
              <a:t>1 </a:t>
            </a:r>
            <a:r>
              <a:rPr lang="en-US" sz="1800">
                <a:latin typeface="Book Antiqua" charset="0"/>
                <a:sym typeface="Symbol" charset="0"/>
              </a:rPr>
              <a:t>  </a:t>
            </a:r>
            <a:r>
              <a:rPr lang="en-US" sz="1800" i="1">
                <a:latin typeface="Book Antiqua" charset="0"/>
              </a:rPr>
              <a:t>y</a:t>
            </a:r>
            <a:r>
              <a:rPr lang="en-US" sz="1800" baseline="-25000">
                <a:latin typeface="Book Antiqua" charset="0"/>
              </a:rPr>
              <a:t>1 </a:t>
            </a:r>
            <a:r>
              <a:rPr lang="en-US" sz="1800">
                <a:latin typeface="Book Antiqua" charset="0"/>
              </a:rPr>
              <a:t>and </a:t>
            </a:r>
            <a:r>
              <a:rPr lang="en-US" sz="1800" i="1">
                <a:latin typeface="Book Antiqua" charset="0"/>
              </a:rPr>
              <a:t>x</a:t>
            </a:r>
            <a:r>
              <a:rPr lang="en-US" sz="1800" baseline="-25000">
                <a:latin typeface="Book Antiqua" charset="0"/>
              </a:rPr>
              <a:t>2 </a:t>
            </a:r>
            <a:r>
              <a:rPr lang="en-US" sz="1800">
                <a:latin typeface="Book Antiqua" charset="0"/>
                <a:sym typeface="Symbol" charset="0"/>
              </a:rPr>
              <a:t></a:t>
            </a:r>
            <a:r>
              <a:rPr lang="en-US" sz="1800">
                <a:latin typeface="Book Antiqua" charset="0"/>
              </a:rPr>
              <a:t> </a:t>
            </a:r>
            <a:r>
              <a:rPr lang="en-US" sz="1800" i="1">
                <a:latin typeface="Book Antiqua" charset="0"/>
              </a:rPr>
              <a:t>y</a:t>
            </a:r>
            <a:r>
              <a:rPr lang="en-US" sz="1800" baseline="-25000">
                <a:latin typeface="Book Antiqua" charset="0"/>
              </a:rPr>
              <a:t>2</a:t>
            </a:r>
            <a:r>
              <a:rPr lang="en-US" sz="1800">
                <a:latin typeface="Book Antiqua" charset="0"/>
              </a:rPr>
              <a:t>. This relation can be represented in the following Hasse diagram </a:t>
            </a:r>
            <a:r>
              <a:rPr lang="en-US" sz="1800" i="1">
                <a:latin typeface="Book Antiqua" charset="0"/>
              </a:rPr>
              <a:t>:</a:t>
            </a:r>
            <a:endParaRPr lang="en-US" sz="1800">
              <a:latin typeface="Book Antiqua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Comic Sans MS" charset="0"/>
              </a:rPr>
              <a:t>Example </a:t>
            </a:r>
            <a:r>
              <a:rPr lang="en-US" sz="4000" dirty="0" err="1">
                <a:solidFill>
                  <a:srgbClr val="FF0000"/>
                </a:solidFill>
                <a:latin typeface="Comic Sans MS" charset="0"/>
              </a:rPr>
              <a:t>Hasse</a:t>
            </a:r>
            <a:r>
              <a:rPr lang="en-US" sz="4000" dirty="0">
                <a:solidFill>
                  <a:srgbClr val="FF0000"/>
                </a:solidFill>
                <a:latin typeface="Comic Sans MS" charset="0"/>
              </a:rPr>
              <a:t> Diagrams</a:t>
            </a:r>
          </a:p>
        </p:txBody>
      </p:sp>
      <p:sp>
        <p:nvSpPr>
          <p:cNvPr id="70686" name="Rectangle 30"/>
          <p:cNvSpPr>
            <a:spLocks noChangeArrowheads="1"/>
          </p:cNvSpPr>
          <p:nvPr/>
        </p:nvSpPr>
        <p:spPr bwMode="auto">
          <a:xfrm>
            <a:off x="0" y="5226144"/>
            <a:ext cx="8949171" cy="79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4" tIns="46033" rIns="92064" bIns="46033"/>
          <a:lstStyle/>
          <a:p>
            <a:pPr marL="341909" indent="-341909" defTabSz="914608">
              <a:lnSpc>
                <a:spcPct val="80000"/>
              </a:lnSpc>
            </a:pPr>
            <a:r>
              <a:rPr lang="en-US"/>
              <a:t>Another example, let </a:t>
            </a:r>
            <a:r>
              <a:rPr lang="en-US" i="1"/>
              <a:t>Q</a:t>
            </a:r>
            <a:r>
              <a:rPr lang="en-US"/>
              <a:t>=2</a:t>
            </a:r>
            <a:r>
              <a:rPr lang="en-US" baseline="30000"/>
              <a:t>{</a:t>
            </a:r>
            <a:r>
              <a:rPr lang="en-US" i="1" baseline="30000"/>
              <a:t>a</a:t>
            </a:r>
            <a:r>
              <a:rPr lang="en-US" baseline="30000"/>
              <a:t>,</a:t>
            </a:r>
            <a:r>
              <a:rPr lang="en-US" i="1" baseline="30000"/>
              <a:t>b</a:t>
            </a:r>
            <a:r>
              <a:rPr lang="en-US" baseline="30000"/>
              <a:t>,</a:t>
            </a:r>
            <a:r>
              <a:rPr lang="en-US" i="1" baseline="30000"/>
              <a:t>c</a:t>
            </a:r>
            <a:r>
              <a:rPr lang="en-US" baseline="30000"/>
              <a:t>}</a:t>
            </a:r>
            <a:r>
              <a:rPr lang="en-US"/>
              <a:t> and for </a:t>
            </a:r>
            <a:r>
              <a:rPr lang="en-US" i="1"/>
              <a:t>x</a:t>
            </a:r>
            <a:r>
              <a:rPr lang="en-US"/>
              <a:t>,</a:t>
            </a:r>
            <a:r>
              <a:rPr lang="en-US" i="1"/>
              <a:t>y </a:t>
            </a:r>
            <a:r>
              <a:rPr lang="en-US">
                <a:sym typeface="Symbol" charset="0"/>
              </a:rPr>
              <a:t></a:t>
            </a:r>
            <a:r>
              <a:rPr lang="en-US"/>
              <a:t> </a:t>
            </a:r>
            <a:r>
              <a:rPr lang="en-US" i="1"/>
              <a:t>Q</a:t>
            </a:r>
            <a:r>
              <a:rPr lang="en-US"/>
              <a:t> let </a:t>
            </a:r>
            <a:r>
              <a:rPr lang="en-US" i="1"/>
              <a:t>x </a:t>
            </a:r>
            <a:r>
              <a:rPr lang="en-US">
                <a:sym typeface="Symbol" charset="0"/>
              </a:rPr>
              <a:t>  y</a:t>
            </a:r>
            <a:r>
              <a:rPr lang="en-US"/>
              <a:t> mean that </a:t>
            </a:r>
            <a:r>
              <a:rPr lang="en-US" i="1"/>
              <a:t>x </a:t>
            </a:r>
            <a:r>
              <a:rPr lang="en-US">
                <a:sym typeface="Symbol" charset="0"/>
              </a:rPr>
              <a:t> </a:t>
            </a:r>
            <a:r>
              <a:rPr lang="en-US" i="1"/>
              <a:t>y</a:t>
            </a:r>
            <a:r>
              <a:rPr lang="en-US"/>
              <a:t>. Then </a:t>
            </a:r>
            <a:r>
              <a:rPr lang="en-US" i="1"/>
              <a:t>Q</a:t>
            </a:r>
            <a:r>
              <a:rPr lang="en-US"/>
              <a:t> is a poset and we can draw the Hasse diagram for </a:t>
            </a:r>
            <a:r>
              <a:rPr lang="en-US" i="1"/>
              <a:t>Q.</a:t>
            </a:r>
            <a:endParaRPr lang="en-US"/>
          </a:p>
          <a:p>
            <a:pPr marL="341909" indent="-341909" defTabSz="914608">
              <a:lnSpc>
                <a:spcPct val="80000"/>
              </a:lnSpc>
            </a:pPr>
            <a:endParaRPr lang="en-US"/>
          </a:p>
        </p:txBody>
      </p: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4638387" y="1625036"/>
            <a:ext cx="3225511" cy="3283983"/>
            <a:chOff x="3214" y="1021"/>
            <a:chExt cx="2235" cy="2588"/>
          </a:xfrm>
        </p:grpSpPr>
        <p:sp>
          <p:nvSpPr>
            <p:cNvPr id="17415" name="Text Box 27"/>
            <p:cNvSpPr txBox="1">
              <a:spLocks noChangeArrowheads="1"/>
            </p:cNvSpPr>
            <p:nvPr/>
          </p:nvSpPr>
          <p:spPr bwMode="auto">
            <a:xfrm>
              <a:off x="3219" y="1442"/>
              <a:ext cx="12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BR"/>
            </a:p>
          </p:txBody>
        </p:sp>
        <p:sp>
          <p:nvSpPr>
            <p:cNvPr id="17416" name="Text Box 28"/>
            <p:cNvSpPr txBox="1">
              <a:spLocks noChangeArrowheads="1"/>
            </p:cNvSpPr>
            <p:nvPr/>
          </p:nvSpPr>
          <p:spPr bwMode="auto">
            <a:xfrm>
              <a:off x="3282" y="1499"/>
              <a:ext cx="80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BR"/>
            </a:p>
          </p:txBody>
        </p:sp>
        <p:sp>
          <p:nvSpPr>
            <p:cNvPr id="17417" name="Text Box 31"/>
            <p:cNvSpPr txBox="1">
              <a:spLocks noChangeArrowheads="1"/>
            </p:cNvSpPr>
            <p:nvPr/>
          </p:nvSpPr>
          <p:spPr bwMode="auto">
            <a:xfrm>
              <a:off x="3325" y="1518"/>
              <a:ext cx="12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BR"/>
            </a:p>
          </p:txBody>
        </p:sp>
        <p:sp>
          <p:nvSpPr>
            <p:cNvPr id="17418" name="Rectangle 32"/>
            <p:cNvSpPr>
              <a:spLocks noChangeArrowheads="1"/>
            </p:cNvSpPr>
            <p:nvPr/>
          </p:nvSpPr>
          <p:spPr bwMode="auto">
            <a:xfrm>
              <a:off x="3326" y="1367"/>
              <a:ext cx="432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4608">
                <a:spcBef>
                  <a:spcPct val="0"/>
                </a:spcBef>
              </a:pPr>
              <a:r>
                <a:rPr lang="en-US" sz="2900" i="1"/>
                <a:t>Q:</a:t>
              </a:r>
            </a:p>
          </p:txBody>
        </p:sp>
        <p:sp>
          <p:nvSpPr>
            <p:cNvPr id="17419" name="Oval 53"/>
            <p:cNvSpPr>
              <a:spLocks noChangeArrowheads="1"/>
            </p:cNvSpPr>
            <p:nvPr/>
          </p:nvSpPr>
          <p:spPr bwMode="auto">
            <a:xfrm>
              <a:off x="4272" y="1308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0" name="Oval 54"/>
            <p:cNvSpPr>
              <a:spLocks noChangeArrowheads="1"/>
            </p:cNvSpPr>
            <p:nvPr/>
          </p:nvSpPr>
          <p:spPr bwMode="auto">
            <a:xfrm>
              <a:off x="3714" y="1884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1" name="Oval 55"/>
            <p:cNvSpPr>
              <a:spLocks noChangeArrowheads="1"/>
            </p:cNvSpPr>
            <p:nvPr/>
          </p:nvSpPr>
          <p:spPr bwMode="auto">
            <a:xfrm>
              <a:off x="4281" y="1874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2" name="Oval 56"/>
            <p:cNvSpPr>
              <a:spLocks noChangeArrowheads="1"/>
            </p:cNvSpPr>
            <p:nvPr/>
          </p:nvSpPr>
          <p:spPr bwMode="auto">
            <a:xfrm>
              <a:off x="4857" y="1874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3" name="Oval 57"/>
            <p:cNvSpPr>
              <a:spLocks noChangeArrowheads="1"/>
            </p:cNvSpPr>
            <p:nvPr/>
          </p:nvSpPr>
          <p:spPr bwMode="auto">
            <a:xfrm>
              <a:off x="3705" y="2450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4" name="Oval 58"/>
            <p:cNvSpPr>
              <a:spLocks noChangeArrowheads="1"/>
            </p:cNvSpPr>
            <p:nvPr/>
          </p:nvSpPr>
          <p:spPr bwMode="auto">
            <a:xfrm>
              <a:off x="4272" y="2450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5" name="Oval 59"/>
            <p:cNvSpPr>
              <a:spLocks noChangeArrowheads="1"/>
            </p:cNvSpPr>
            <p:nvPr/>
          </p:nvSpPr>
          <p:spPr bwMode="auto">
            <a:xfrm>
              <a:off x="4848" y="2451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6" name="Oval 60"/>
            <p:cNvSpPr>
              <a:spLocks noChangeArrowheads="1"/>
            </p:cNvSpPr>
            <p:nvPr/>
          </p:nvSpPr>
          <p:spPr bwMode="auto">
            <a:xfrm>
              <a:off x="4272" y="3017"/>
              <a:ext cx="180" cy="3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27" name="Line 61"/>
            <p:cNvSpPr>
              <a:spLocks noChangeShapeType="1"/>
            </p:cNvSpPr>
            <p:nvPr/>
          </p:nvSpPr>
          <p:spPr bwMode="auto">
            <a:xfrm flipH="1">
              <a:off x="3744" y="1488"/>
              <a:ext cx="566" cy="5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pt-BR"/>
            </a:p>
          </p:txBody>
        </p:sp>
        <p:sp>
          <p:nvSpPr>
            <p:cNvPr id="17428" name="Line 62"/>
            <p:cNvSpPr>
              <a:spLocks noChangeShapeType="1"/>
            </p:cNvSpPr>
            <p:nvPr/>
          </p:nvSpPr>
          <p:spPr bwMode="auto">
            <a:xfrm>
              <a:off x="4300" y="1479"/>
              <a:ext cx="586" cy="5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  <p:sp>
          <p:nvSpPr>
            <p:cNvPr id="17429" name="Line 63"/>
            <p:cNvSpPr>
              <a:spLocks noChangeShapeType="1"/>
            </p:cNvSpPr>
            <p:nvPr/>
          </p:nvSpPr>
          <p:spPr bwMode="auto">
            <a:xfrm>
              <a:off x="4320" y="148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30" name="Line 65"/>
            <p:cNvSpPr>
              <a:spLocks noChangeShapeType="1"/>
            </p:cNvSpPr>
            <p:nvPr/>
          </p:nvSpPr>
          <p:spPr bwMode="auto">
            <a:xfrm>
              <a:off x="3744" y="2054"/>
              <a:ext cx="0" cy="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  <p:sp>
          <p:nvSpPr>
            <p:cNvPr id="17431" name="Line 66"/>
            <p:cNvSpPr>
              <a:spLocks noChangeShapeType="1"/>
            </p:cNvSpPr>
            <p:nvPr/>
          </p:nvSpPr>
          <p:spPr bwMode="auto">
            <a:xfrm>
              <a:off x="3744" y="2630"/>
              <a:ext cx="566" cy="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32" name="Line 67"/>
            <p:cNvSpPr>
              <a:spLocks noChangeShapeType="1"/>
            </p:cNvSpPr>
            <p:nvPr/>
          </p:nvSpPr>
          <p:spPr bwMode="auto">
            <a:xfrm flipH="1">
              <a:off x="4310" y="2621"/>
              <a:ext cx="57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33" name="Line 68"/>
            <p:cNvSpPr>
              <a:spLocks noChangeShapeType="1"/>
            </p:cNvSpPr>
            <p:nvPr/>
          </p:nvSpPr>
          <p:spPr bwMode="auto">
            <a:xfrm>
              <a:off x="4896" y="2054"/>
              <a:ext cx="0" cy="6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34" name="Line 69"/>
            <p:cNvSpPr>
              <a:spLocks noChangeShapeType="1"/>
            </p:cNvSpPr>
            <p:nvPr/>
          </p:nvSpPr>
          <p:spPr bwMode="auto">
            <a:xfrm flipH="1">
              <a:off x="4310" y="2054"/>
              <a:ext cx="586" cy="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35" name="Line 70"/>
            <p:cNvSpPr>
              <a:spLocks noChangeShapeType="1"/>
            </p:cNvSpPr>
            <p:nvPr/>
          </p:nvSpPr>
          <p:spPr bwMode="auto">
            <a:xfrm flipH="1">
              <a:off x="4310" y="2074"/>
              <a:ext cx="10" cy="1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pt-BR"/>
            </a:p>
          </p:txBody>
        </p:sp>
        <p:sp>
          <p:nvSpPr>
            <p:cNvPr id="17436" name="Line 71"/>
            <p:cNvSpPr>
              <a:spLocks noChangeShapeType="1"/>
            </p:cNvSpPr>
            <p:nvPr/>
          </p:nvSpPr>
          <p:spPr bwMode="auto">
            <a:xfrm flipV="1">
              <a:off x="3725" y="2045"/>
              <a:ext cx="595" cy="6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37" name="Line 72"/>
            <p:cNvSpPr>
              <a:spLocks noChangeShapeType="1"/>
            </p:cNvSpPr>
            <p:nvPr/>
          </p:nvSpPr>
          <p:spPr bwMode="auto">
            <a:xfrm>
              <a:off x="3773" y="2074"/>
              <a:ext cx="1123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BR"/>
            </a:p>
          </p:txBody>
        </p:sp>
        <p:sp>
          <p:nvSpPr>
            <p:cNvPr id="17438" name="Text Box 74"/>
            <p:cNvSpPr txBox="1">
              <a:spLocks noChangeArrowheads="1"/>
            </p:cNvSpPr>
            <p:nvPr/>
          </p:nvSpPr>
          <p:spPr bwMode="auto">
            <a:xfrm>
              <a:off x="4062" y="1021"/>
              <a:ext cx="55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/>
                <a:t>{</a:t>
              </a:r>
              <a:r>
                <a:rPr lang="en-US" dirty="0" err="1"/>
                <a:t>a,b,c</a:t>
              </a:r>
              <a:r>
                <a:rPr lang="en-US" dirty="0"/>
                <a:t>}</a:t>
              </a:r>
            </a:p>
          </p:txBody>
        </p:sp>
        <p:sp>
          <p:nvSpPr>
            <p:cNvPr id="17439" name="Text Box 75"/>
            <p:cNvSpPr txBox="1">
              <a:spLocks noChangeArrowheads="1"/>
            </p:cNvSpPr>
            <p:nvPr/>
          </p:nvSpPr>
          <p:spPr bwMode="auto">
            <a:xfrm>
              <a:off x="5015" y="1970"/>
              <a:ext cx="4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{b,c}</a:t>
              </a:r>
            </a:p>
          </p:txBody>
        </p:sp>
        <p:sp>
          <p:nvSpPr>
            <p:cNvPr id="17440" name="Text Box 76"/>
            <p:cNvSpPr txBox="1">
              <a:spLocks noChangeArrowheads="1"/>
            </p:cNvSpPr>
            <p:nvPr/>
          </p:nvSpPr>
          <p:spPr bwMode="auto">
            <a:xfrm>
              <a:off x="4415" y="1960"/>
              <a:ext cx="44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{a,b}</a:t>
              </a:r>
            </a:p>
          </p:txBody>
        </p:sp>
        <p:sp>
          <p:nvSpPr>
            <p:cNvPr id="17441" name="Text Box 77"/>
            <p:cNvSpPr txBox="1">
              <a:spLocks noChangeArrowheads="1"/>
            </p:cNvSpPr>
            <p:nvPr/>
          </p:nvSpPr>
          <p:spPr bwMode="auto">
            <a:xfrm>
              <a:off x="3214" y="1941"/>
              <a:ext cx="42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{a,c}</a:t>
              </a:r>
            </a:p>
          </p:txBody>
        </p:sp>
        <p:sp>
          <p:nvSpPr>
            <p:cNvPr id="17442" name="Text Box 78"/>
            <p:cNvSpPr txBox="1">
              <a:spLocks noChangeArrowheads="1"/>
            </p:cNvSpPr>
            <p:nvPr/>
          </p:nvSpPr>
          <p:spPr bwMode="auto">
            <a:xfrm>
              <a:off x="3279" y="2526"/>
              <a:ext cx="31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{a}</a:t>
              </a:r>
            </a:p>
          </p:txBody>
        </p:sp>
        <p:sp>
          <p:nvSpPr>
            <p:cNvPr id="17443" name="Text Box 79"/>
            <p:cNvSpPr txBox="1">
              <a:spLocks noChangeArrowheads="1"/>
            </p:cNvSpPr>
            <p:nvPr/>
          </p:nvSpPr>
          <p:spPr bwMode="auto">
            <a:xfrm>
              <a:off x="4445" y="2536"/>
              <a:ext cx="32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{b}</a:t>
              </a:r>
            </a:p>
          </p:txBody>
        </p:sp>
        <p:sp>
          <p:nvSpPr>
            <p:cNvPr id="17444" name="Text Box 80"/>
            <p:cNvSpPr txBox="1">
              <a:spLocks noChangeArrowheads="1"/>
            </p:cNvSpPr>
            <p:nvPr/>
          </p:nvSpPr>
          <p:spPr bwMode="auto">
            <a:xfrm>
              <a:off x="5069" y="2545"/>
              <a:ext cx="30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{c}</a:t>
              </a:r>
            </a:p>
          </p:txBody>
        </p:sp>
        <p:sp>
          <p:nvSpPr>
            <p:cNvPr id="17445" name="Text Box 81"/>
            <p:cNvSpPr txBox="1">
              <a:spLocks noChangeArrowheads="1"/>
            </p:cNvSpPr>
            <p:nvPr/>
          </p:nvSpPr>
          <p:spPr bwMode="auto">
            <a:xfrm>
              <a:off x="4228" y="3345"/>
              <a:ext cx="26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1pPr>
              <a:lvl2pPr marL="742950" indent="-28575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2pPr>
              <a:lvl3pPr marL="11430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3pPr>
              <a:lvl4pPr marL="16002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4pPr>
              <a:lvl5pPr marL="2057400" indent="-228600" defTabSz="1019175"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5pPr>
              <a:lvl6pPr marL="25146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6pPr>
              <a:lvl7pPr marL="29718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7pPr>
              <a:lvl8pPr marL="34290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8pPr>
              <a:lvl9pPr marL="3886200" indent="-228600" defTabSz="1019175" eaLnBrk="0" fontAlgn="base" hangingPunct="0">
                <a:spcBef>
                  <a:spcPct val="5000"/>
                </a:spcBef>
                <a:spcAft>
                  <a:spcPct val="0"/>
                </a:spcAft>
                <a:buClr>
                  <a:srgbClr val="990000"/>
                </a:buClr>
                <a:buSzPct val="75000"/>
                <a:buFont typeface="Monotype Sorts" charset="0"/>
                <a:buChar char="n"/>
                <a:defRPr>
                  <a:solidFill>
                    <a:schemeClr val="tx1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err="1"/>
                <a:t>Ø</a:t>
              </a:r>
              <a:endParaRPr lang="en-US" dirty="0"/>
            </a:p>
          </p:txBody>
        </p:sp>
      </p:grpSp>
      <p:sp>
        <p:nvSpPr>
          <p:cNvPr id="4" name="Oval 3"/>
          <p:cNvSpPr/>
          <p:nvPr/>
        </p:nvSpPr>
        <p:spPr>
          <a:xfrm>
            <a:off x="1062401" y="2583232"/>
            <a:ext cx="489019" cy="402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Oval 59"/>
          <p:cNvSpPr/>
          <p:nvPr/>
        </p:nvSpPr>
        <p:spPr>
          <a:xfrm>
            <a:off x="2648123" y="2597307"/>
            <a:ext cx="489019" cy="4025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Oval 61"/>
          <p:cNvSpPr/>
          <p:nvPr/>
        </p:nvSpPr>
        <p:spPr>
          <a:xfrm>
            <a:off x="1016023" y="3405054"/>
            <a:ext cx="489019" cy="402515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reeform 8"/>
          <p:cNvSpPr/>
          <p:nvPr/>
        </p:nvSpPr>
        <p:spPr>
          <a:xfrm>
            <a:off x="854816" y="3358308"/>
            <a:ext cx="1985366" cy="1390095"/>
          </a:xfrm>
          <a:custGeom>
            <a:avLst/>
            <a:gdLst>
              <a:gd name="connsiteX0" fmla="*/ 4644 w 2005876"/>
              <a:gd name="connsiteY0" fmla="*/ 199439 h 1580136"/>
              <a:gd name="connsiteX1" fmla="*/ 909928 w 2005876"/>
              <a:gd name="connsiteY1" fmla="*/ 1519796 h 1580136"/>
              <a:gd name="connsiteX2" fmla="*/ 2003813 w 2005876"/>
              <a:gd name="connsiteY2" fmla="*/ 1230575 h 1580136"/>
              <a:gd name="connsiteX3" fmla="*/ 620740 w 2005876"/>
              <a:gd name="connsiteY3" fmla="*/ 111415 h 1580136"/>
              <a:gd name="connsiteX4" fmla="*/ 4644 w 2005876"/>
              <a:gd name="connsiteY4" fmla="*/ 199439 h 158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876" h="1580136">
                <a:moveTo>
                  <a:pt x="4644" y="199439"/>
                </a:moveTo>
                <a:cubicBezTo>
                  <a:pt x="52842" y="434169"/>
                  <a:pt x="576733" y="1347940"/>
                  <a:pt x="909928" y="1519796"/>
                </a:cubicBezTo>
                <a:cubicBezTo>
                  <a:pt x="1243123" y="1691652"/>
                  <a:pt x="2052011" y="1465305"/>
                  <a:pt x="2003813" y="1230575"/>
                </a:cubicBezTo>
                <a:cubicBezTo>
                  <a:pt x="1955615" y="995845"/>
                  <a:pt x="949744" y="283271"/>
                  <a:pt x="620740" y="111415"/>
                </a:cubicBezTo>
                <a:cubicBezTo>
                  <a:pt x="291736" y="-60441"/>
                  <a:pt x="-43554" y="-35291"/>
                  <a:pt x="4644" y="199439"/>
                </a:cubicBezTo>
                <a:close/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506109" y="3684024"/>
            <a:ext cx="71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meet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2389909" y="4280878"/>
            <a:ext cx="168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lower</a:t>
            </a:r>
            <a:r>
              <a:rPr lang="pt-BR" dirty="0" smtClean="0"/>
              <a:t> </a:t>
            </a:r>
            <a:r>
              <a:rPr lang="pt-BR" dirty="0" err="1" smtClean="0"/>
              <a:t>bounds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92046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  <p:bldP spid="70686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Lattice ordered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 smtClean="0"/>
              <a:t>lattice</a:t>
            </a:r>
            <a:r>
              <a:rPr lang="pt-BR" dirty="0" smtClean="0">
                <a:solidFill>
                  <a:srgbClr val="3366FF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(L,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ymbol" charset="0"/>
              </a:rPr>
              <a:t>Ù</a:t>
            </a:r>
            <a:r>
              <a:rPr lang="en-US" dirty="0" smtClean="0">
                <a:solidFill>
                  <a:srgbClr val="FF0000"/>
                </a:solidFill>
                <a:latin typeface="Symbol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Symbol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ymbol" charset="0"/>
              </a:rPr>
              <a:t>Ú</a:t>
            </a:r>
            <a:r>
              <a:rPr lang="en-US" dirty="0" smtClean="0">
                <a:solidFill>
                  <a:srgbClr val="FF0000"/>
                </a:solidFill>
                <a:latin typeface="Symbol" charset="0"/>
              </a:rPr>
              <a:t>)</a:t>
            </a:r>
            <a:r>
              <a:rPr lang="en-US" dirty="0" smtClean="0">
                <a:latin typeface="Symbol" charset="0"/>
              </a:rPr>
              <a:t> </a:t>
            </a:r>
            <a:r>
              <a:rPr lang="pt-BR" dirty="0" smtClean="0">
                <a:solidFill>
                  <a:srgbClr val="3366FF"/>
                </a:solidFill>
              </a:rPr>
              <a:t>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partially</a:t>
            </a:r>
            <a:r>
              <a:rPr lang="pt-BR" dirty="0"/>
              <a:t> </a:t>
            </a:r>
            <a:r>
              <a:rPr lang="pt-BR" dirty="0" err="1" smtClean="0"/>
              <a:t>ordered</a:t>
            </a:r>
            <a:r>
              <a:rPr lang="pt-BR" dirty="0" smtClean="0"/>
              <a:t> set      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dirty="0" smtClean="0">
                <a:solidFill>
                  <a:srgbClr val="FF0000"/>
                </a:solidFill>
              </a:rPr>
              <a:t>L, &lt;=)</a:t>
            </a:r>
            <a:r>
              <a:rPr lang="en-US" dirty="0" smtClean="0">
                <a:latin typeface="Symbol" charset="0"/>
              </a:rPr>
              <a:t> </a:t>
            </a:r>
            <a:r>
              <a:rPr lang="pt-BR" dirty="0" err="1" smtClean="0"/>
              <a:t>such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 </a:t>
            </a:r>
            <a:r>
              <a:rPr lang="pt-BR" dirty="0" err="1" smtClean="0"/>
              <a:t>every</a:t>
            </a:r>
            <a:r>
              <a:rPr lang="pt-BR" dirty="0" smtClean="0"/>
              <a:t> </a:t>
            </a:r>
            <a:r>
              <a:rPr lang="pt-BR" dirty="0" err="1" smtClean="0"/>
              <a:t>subset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FF0000"/>
                </a:solidFill>
              </a:rPr>
              <a:t>X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L </a:t>
            </a:r>
            <a:r>
              <a:rPr lang="pt-BR" dirty="0" err="1" smtClean="0"/>
              <a:t>has</a:t>
            </a:r>
            <a:r>
              <a:rPr lang="pt-BR" dirty="0" smtClean="0"/>
              <a:t> a </a:t>
            </a:r>
            <a:r>
              <a:rPr lang="pt-BR" dirty="0" err="1" smtClean="0"/>
              <a:t>meet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Symbol" charset="0"/>
              </a:rPr>
              <a:t>Ù</a:t>
            </a:r>
            <a:r>
              <a:rPr lang="en-US" dirty="0" smtClean="0">
                <a:solidFill>
                  <a:srgbClr val="FF0000"/>
                </a:solidFill>
                <a:latin typeface="Symbol" charset="0"/>
              </a:rPr>
              <a:t>)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a </a:t>
            </a:r>
            <a:r>
              <a:rPr lang="pt-BR" dirty="0" err="1" smtClean="0"/>
              <a:t>join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Symbol" charset="0"/>
              </a:rPr>
              <a:t>Ú</a:t>
            </a:r>
            <a:r>
              <a:rPr lang="en-US" dirty="0" smtClean="0">
                <a:solidFill>
                  <a:srgbClr val="FF0000"/>
                </a:solidFill>
                <a:latin typeface="Symbol" charset="0"/>
              </a:rPr>
              <a:t>)</a:t>
            </a:r>
            <a:r>
              <a:rPr lang="pt-BR" dirty="0" smtClean="0"/>
              <a:t>.</a:t>
            </a:r>
          </a:p>
          <a:p>
            <a:r>
              <a:rPr lang="pt-BR" dirty="0" err="1" smtClean="0">
                <a:solidFill>
                  <a:srgbClr val="3366FF"/>
                </a:solidFill>
              </a:rPr>
              <a:t>Corolary</a:t>
            </a:r>
            <a:r>
              <a:rPr lang="pt-BR" dirty="0" smtClean="0">
                <a:solidFill>
                  <a:srgbClr val="3366FF"/>
                </a:solidFill>
              </a:rPr>
              <a:t>: </a:t>
            </a:r>
            <a:r>
              <a:rPr lang="pt-BR" dirty="0" err="1" smtClean="0"/>
              <a:t>every</a:t>
            </a:r>
            <a:r>
              <a:rPr lang="pt-BR" dirty="0" smtClean="0"/>
              <a:t> </a:t>
            </a:r>
            <a:r>
              <a:rPr lang="pt-BR" dirty="0" err="1" smtClean="0"/>
              <a:t>lattice</a:t>
            </a:r>
            <a:r>
              <a:rPr lang="pt-BR" dirty="0" smtClean="0"/>
              <a:t> </a:t>
            </a:r>
            <a:r>
              <a:rPr lang="pt-BR" dirty="0" err="1" smtClean="0"/>
              <a:t>has</a:t>
            </a:r>
            <a:r>
              <a:rPr lang="pt-BR" dirty="0" smtClean="0"/>
              <a:t> a </a:t>
            </a:r>
            <a:r>
              <a:rPr lang="pt-BR" dirty="0" err="1" smtClean="0"/>
              <a:t>least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a </a:t>
            </a:r>
            <a:r>
              <a:rPr lang="pt-BR" dirty="0" err="1" smtClean="0"/>
              <a:t>greatest</a:t>
            </a:r>
            <a:r>
              <a:rPr lang="pt-BR" dirty="0" smtClean="0"/>
              <a:t> </a:t>
            </a:r>
            <a:r>
              <a:rPr lang="pt-BR" dirty="0" err="1" smtClean="0"/>
              <a:t>element</a:t>
            </a:r>
            <a:r>
              <a:rPr lang="pt-BR" dirty="0" smtClean="0"/>
              <a:t>, </a:t>
            </a:r>
            <a:r>
              <a:rPr lang="pt-BR" dirty="0" err="1" smtClean="0">
                <a:solidFill>
                  <a:srgbClr val="3366FF"/>
                </a:solidFill>
              </a:rPr>
              <a:t>since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>
                <a:solidFill>
                  <a:srgbClr val="3366FF"/>
                </a:solidFill>
              </a:rPr>
              <a:t> </a:t>
            </a:r>
            <a:r>
              <a:rPr lang="pt-BR" dirty="0" smtClean="0">
                <a:solidFill>
                  <a:srgbClr val="3366FF"/>
                </a:solidFill>
              </a:rPr>
              <a:t>   </a:t>
            </a:r>
            <a:r>
              <a:rPr lang="pt-BR" dirty="0" err="1" smtClean="0">
                <a:solidFill>
                  <a:srgbClr val="3366FF"/>
                </a:solidFill>
              </a:rPr>
              <a:t>by</a:t>
            </a:r>
            <a:r>
              <a:rPr lang="pt-BR" dirty="0" smtClean="0">
                <a:solidFill>
                  <a:srgbClr val="3366FF"/>
                </a:solidFill>
              </a:rPr>
              <a:t> </a:t>
            </a:r>
            <a:r>
              <a:rPr lang="pt-BR" dirty="0" err="1" smtClean="0">
                <a:solidFill>
                  <a:srgbClr val="3366FF"/>
                </a:solidFill>
              </a:rPr>
              <a:t>dfinition</a:t>
            </a:r>
            <a:r>
              <a:rPr lang="pt-BR" dirty="0" smtClean="0">
                <a:solidFill>
                  <a:srgbClr val="3366FF"/>
                </a:solidFill>
              </a:rPr>
              <a:t>, </a:t>
            </a:r>
            <a:r>
              <a:rPr lang="pt-BR" dirty="0" err="1" smtClean="0"/>
              <a:t>the</a:t>
            </a:r>
            <a:r>
              <a:rPr lang="pt-BR" dirty="0"/>
              <a:t> </a:t>
            </a:r>
            <a:r>
              <a:rPr lang="pt-BR" dirty="0" err="1" smtClean="0"/>
              <a:t>join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meet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empty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set are, </a:t>
            </a:r>
            <a:r>
              <a:rPr lang="pt-BR" dirty="0" err="1" smtClean="0"/>
              <a:t>respectively</a:t>
            </a:r>
            <a:r>
              <a:rPr lang="pt-BR" dirty="0" smtClean="0"/>
              <a:t>,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least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greatest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 err="1" smtClean="0"/>
              <a:t>element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>
                <a:solidFill>
                  <a:srgbClr val="FF0000"/>
                </a:solidFill>
              </a:rPr>
              <a:t>L</a:t>
            </a:r>
            <a:r>
              <a:rPr lang="pt-BR" dirty="0" smtClean="0"/>
              <a:t>.</a:t>
            </a:r>
            <a:endParaRPr lang="pt-BR" dirty="0" smtClean="0">
              <a:solidFill>
                <a:srgbClr val="3366FF"/>
              </a:solidFill>
            </a:endParaRPr>
          </a:p>
          <a:p>
            <a:endParaRPr lang="pt-BR" dirty="0">
              <a:solidFill>
                <a:srgbClr val="3366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5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Lattice and Boolean Algebra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Lattice Examples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9940" name="Picture 4" descr="lati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9100" y="2209800"/>
            <a:ext cx="622300" cy="1824038"/>
          </a:xfrm>
          <a:prstGeom prst="rect">
            <a:avLst/>
          </a:prstGeom>
          <a:noFill/>
        </p:spPr>
      </p:pic>
      <p:pic>
        <p:nvPicPr>
          <p:cNvPr id="39941" name="Picture 5" descr="lati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5775" y="1730455"/>
            <a:ext cx="1757363" cy="2814638"/>
          </a:xfrm>
          <a:prstGeom prst="rect">
            <a:avLst/>
          </a:prstGeom>
          <a:noFill/>
        </p:spPr>
      </p:pic>
      <p:pic>
        <p:nvPicPr>
          <p:cNvPr id="39943" name="Picture 7" descr="latic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38083" y="2209800"/>
            <a:ext cx="2090738" cy="1911350"/>
          </a:xfrm>
          <a:prstGeom prst="rect">
            <a:avLst/>
          </a:prstGeom>
          <a:noFill/>
        </p:spPr>
      </p:pic>
      <p:pic>
        <p:nvPicPr>
          <p:cNvPr id="8" name="Picture 6" descr="latic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61382" y="1995277"/>
            <a:ext cx="1228725" cy="2357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855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Relations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410200"/>
          </a:xfrm>
        </p:spPr>
        <p:txBody>
          <a:bodyPr/>
          <a:lstStyle/>
          <a:p>
            <a:pPr marL="0" indent="0"/>
            <a:endParaRPr lang="en-US" sz="800" dirty="0">
              <a:sym typeface="Symbol" charset="0"/>
            </a:endParaRPr>
          </a:p>
          <a:p>
            <a:pPr marL="0" indent="0"/>
            <a:r>
              <a:rPr lang="en-US" sz="2800" b="1" dirty="0">
                <a:solidFill>
                  <a:srgbClr val="3366FF"/>
                </a:solidFill>
                <a:sym typeface="Symbol" charset="0"/>
              </a:rPr>
              <a:t>Definition:</a:t>
            </a:r>
            <a:r>
              <a:rPr lang="en-US" sz="2800" dirty="0">
                <a:solidFill>
                  <a:srgbClr val="3366FF"/>
                </a:solidFill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Let A and B be sets. A binary relation from A to B is a subset of AB.</a:t>
            </a:r>
          </a:p>
          <a:p>
            <a:pPr marL="0" indent="0"/>
            <a:endParaRPr lang="en-US" sz="800" dirty="0">
              <a:sym typeface="Symbol" charset="0"/>
            </a:endParaRPr>
          </a:p>
          <a:p>
            <a:pPr marL="0" indent="0"/>
            <a:r>
              <a:rPr lang="en-US" sz="2800" dirty="0">
                <a:sym typeface="Symbol" charset="0"/>
              </a:rPr>
              <a:t>In other words, for a binary relation R we have </a:t>
            </a:r>
            <a:br>
              <a:rPr lang="en-US" sz="2800" dirty="0">
                <a:sym typeface="Symbol" charset="0"/>
              </a:rPr>
            </a:br>
            <a:r>
              <a:rPr lang="en-US" sz="2800" dirty="0">
                <a:sym typeface="Symbol" charset="0"/>
              </a:rPr>
              <a:t>R  AB. We use the notation </a:t>
            </a:r>
            <a:r>
              <a:rPr lang="en-US" sz="2800" dirty="0" err="1">
                <a:sym typeface="Symbol" charset="0"/>
              </a:rPr>
              <a:t>aRb</a:t>
            </a:r>
            <a:r>
              <a:rPr lang="en-US" sz="2800" dirty="0">
                <a:sym typeface="Symbol" charset="0"/>
              </a:rPr>
              <a:t> to denote that (a, b)R and </a:t>
            </a:r>
            <a:r>
              <a:rPr lang="en-US" sz="2800" dirty="0" err="1">
                <a:sym typeface="Symbol" charset="0"/>
              </a:rPr>
              <a:t>a</a:t>
            </a:r>
            <a:r>
              <a:rPr lang="en-US" sz="2800" u="sng" dirty="0" err="1">
                <a:effectLst/>
                <a:sym typeface="Symbol" charset="0"/>
              </a:rPr>
              <a:t>R</a:t>
            </a:r>
            <a:r>
              <a:rPr lang="en-US" sz="2800" dirty="0" err="1">
                <a:sym typeface="Symbol" charset="0"/>
              </a:rPr>
              <a:t>b</a:t>
            </a:r>
            <a:r>
              <a:rPr lang="en-US" sz="2800" dirty="0">
                <a:sym typeface="Symbol" charset="0"/>
              </a:rPr>
              <a:t> to denote that (a, b)R.</a:t>
            </a:r>
          </a:p>
        </p:txBody>
      </p:sp>
    </p:spTree>
    <p:extLst>
      <p:ext uri="{BB962C8B-B14F-4D97-AF65-F5344CB8AC3E}">
        <p14:creationId xmlns:p14="http://schemas.microsoft.com/office/powerpoint/2010/main" val="101632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Non Lattice Example 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 descr="non_latti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71" y="1484676"/>
            <a:ext cx="6525590" cy="488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8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629400" cy="609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" charset="0"/>
              </a:rPr>
              <a:t>Algebra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193800" y="1117600"/>
            <a:ext cx="6934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u="sng">
                <a:solidFill>
                  <a:schemeClr val="accent1"/>
                </a:solidFill>
                <a:latin typeface="Arial" charset="0"/>
              </a:rPr>
              <a:t>Algebra</a:t>
            </a:r>
            <a:r>
              <a:rPr lang="en-US">
                <a:latin typeface="Arial" charset="0"/>
              </a:rPr>
              <a:t> – defined by the tuple:  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	</a:t>
            </a:r>
            <a:r>
              <a:rPr lang="en-US">
                <a:sym typeface="Symbol" charset="0"/>
              </a:rPr>
              <a:t></a:t>
            </a:r>
            <a:r>
              <a:rPr lang="en-US" i="1">
                <a:sym typeface="Symbol" charset="0"/>
              </a:rPr>
              <a:t>A</a:t>
            </a:r>
            <a:r>
              <a:rPr lang="en-US">
                <a:sym typeface="Symbol" charset="0"/>
              </a:rPr>
              <a:t>, </a:t>
            </a:r>
            <a:r>
              <a:rPr lang="en-US" i="1">
                <a:sym typeface="Symbol" charset="0"/>
              </a:rPr>
              <a:t>o</a:t>
            </a:r>
            <a:r>
              <a:rPr lang="en-US" baseline="-25000">
                <a:sym typeface="Symbol" charset="0"/>
              </a:rPr>
              <a:t>1</a:t>
            </a:r>
            <a:r>
              <a:rPr lang="en-US">
                <a:sym typeface="Symbol" charset="0"/>
              </a:rPr>
              <a:t>, …, </a:t>
            </a:r>
            <a:r>
              <a:rPr lang="en-US" i="1">
                <a:sym typeface="Symbol" charset="0"/>
              </a:rPr>
              <a:t>o</a:t>
            </a:r>
            <a:r>
              <a:rPr lang="en-US" i="1" baseline="-25000">
                <a:sym typeface="Symbol" charset="0"/>
              </a:rPr>
              <a:t>k</a:t>
            </a:r>
            <a:r>
              <a:rPr lang="en-US">
                <a:sym typeface="Symbol" charset="0"/>
              </a:rPr>
              <a:t>; </a:t>
            </a:r>
            <a:r>
              <a:rPr lang="en-US" i="1">
                <a:sym typeface="Symbol" charset="0"/>
              </a:rPr>
              <a:t>R</a:t>
            </a:r>
            <a:r>
              <a:rPr lang="en-US" baseline="-25000">
                <a:sym typeface="Symbol" charset="0"/>
              </a:rPr>
              <a:t>1</a:t>
            </a:r>
            <a:r>
              <a:rPr lang="en-US">
                <a:sym typeface="Symbol" charset="0"/>
              </a:rPr>
              <a:t>, …, </a:t>
            </a:r>
            <a:r>
              <a:rPr lang="en-US" i="1">
                <a:sym typeface="Symbol" charset="0"/>
              </a:rPr>
              <a:t>R</a:t>
            </a:r>
            <a:r>
              <a:rPr lang="en-US" i="1" baseline="-25000">
                <a:sym typeface="Symbol" charset="0"/>
              </a:rPr>
              <a:t>m</a:t>
            </a:r>
            <a:r>
              <a:rPr lang="en-US">
                <a:sym typeface="Symbol" charset="0"/>
              </a:rPr>
              <a:t>; </a:t>
            </a:r>
            <a:r>
              <a:rPr lang="en-US" i="1">
                <a:sym typeface="Symbol" charset="0"/>
              </a:rPr>
              <a:t>c</a:t>
            </a:r>
            <a:r>
              <a:rPr lang="en-US" baseline="-25000">
                <a:sym typeface="Symbol" charset="0"/>
              </a:rPr>
              <a:t>1</a:t>
            </a:r>
            <a:r>
              <a:rPr lang="en-US">
                <a:sym typeface="Symbol" charset="0"/>
              </a:rPr>
              <a:t>, …, </a:t>
            </a:r>
            <a:r>
              <a:rPr lang="en-US" i="1">
                <a:sym typeface="Symbol" charset="0"/>
              </a:rPr>
              <a:t>c</a:t>
            </a:r>
            <a:r>
              <a:rPr lang="en-US" i="1" baseline="-25000">
                <a:sym typeface="Symbol" charset="0"/>
              </a:rPr>
              <a:t>k</a:t>
            </a:r>
            <a:r>
              <a:rPr lang="en-US">
                <a:sym typeface="Symbol" charset="0"/>
              </a:rPr>
              <a:t>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>
                <a:latin typeface="Arial" charset="0"/>
                <a:sym typeface="Symbol" charset="0"/>
              </a:rPr>
              <a:t>Where:</a:t>
            </a:r>
            <a:br>
              <a:rPr lang="en-US">
                <a:latin typeface="Arial" charset="0"/>
                <a:sym typeface="Symbol" charset="0"/>
              </a:rPr>
            </a:br>
            <a:r>
              <a:rPr lang="en-US">
                <a:latin typeface="Arial" charset="0"/>
                <a:sym typeface="Symbol" charset="0"/>
              </a:rPr>
              <a:t>		</a:t>
            </a:r>
            <a:r>
              <a:rPr lang="en-US" i="1">
                <a:sym typeface="Symbol" charset="0"/>
              </a:rPr>
              <a:t>A</a:t>
            </a:r>
            <a:r>
              <a:rPr lang="en-US">
                <a:latin typeface="Arial" charset="0"/>
                <a:sym typeface="Symbol" charset="0"/>
              </a:rPr>
              <a:t> is a non-empty set</a:t>
            </a:r>
            <a:br>
              <a:rPr lang="en-US">
                <a:latin typeface="Arial" charset="0"/>
                <a:sym typeface="Symbol" charset="0"/>
              </a:rPr>
            </a:br>
            <a:r>
              <a:rPr lang="en-US">
                <a:latin typeface="Arial" charset="0"/>
                <a:sym typeface="Symbol" charset="0"/>
              </a:rPr>
              <a:t>		</a:t>
            </a:r>
            <a:r>
              <a:rPr lang="en-US" i="1">
                <a:sym typeface="Symbol" charset="0"/>
              </a:rPr>
              <a:t>o</a:t>
            </a:r>
            <a:r>
              <a:rPr lang="en-US" i="1" baseline="-25000">
                <a:sym typeface="Symbol" charset="0"/>
              </a:rPr>
              <a:t>i</a:t>
            </a:r>
            <a:r>
              <a:rPr lang="en-US">
                <a:latin typeface="Arial" charset="0"/>
                <a:sym typeface="Symbol" charset="0"/>
              </a:rPr>
              <a:t>  is the function, </a:t>
            </a:r>
            <a:r>
              <a:rPr lang="en-US" i="1">
                <a:sym typeface="Symbol" charset="0"/>
              </a:rPr>
              <a:t>o</a:t>
            </a:r>
            <a:r>
              <a:rPr lang="en-US" i="1" baseline="-25000">
                <a:sym typeface="Symbol" charset="0"/>
              </a:rPr>
              <a:t>i</a:t>
            </a:r>
            <a:r>
              <a:rPr lang="en-US">
                <a:sym typeface="Symbol" charset="0"/>
              </a:rPr>
              <a:t>: </a:t>
            </a:r>
            <a:r>
              <a:rPr lang="en-US" i="1">
                <a:sym typeface="Symbol" charset="0"/>
              </a:rPr>
              <a:t>A</a:t>
            </a:r>
            <a:r>
              <a:rPr lang="en-US" i="1" baseline="30000">
                <a:sym typeface="Symbol" charset="0"/>
              </a:rPr>
              <a:t>p</a:t>
            </a:r>
            <a:r>
              <a:rPr lang="en-US" sz="1200" i="1">
                <a:sym typeface="Symbol" charset="0"/>
              </a:rPr>
              <a:t>i</a:t>
            </a:r>
            <a:r>
              <a:rPr lang="en-US">
                <a:sym typeface="Symbol" charset="0"/>
              </a:rPr>
              <a:t> </a:t>
            </a:r>
            <a:r>
              <a:rPr lang="en-US" i="1">
                <a:sym typeface="Symbol" charset="0"/>
              </a:rPr>
              <a:t>A</a:t>
            </a:r>
            <a:r>
              <a:rPr lang="en-US">
                <a:sym typeface="Symbol" charset="0"/>
              </a:rPr>
              <a:t> </a:t>
            </a:r>
            <a:r>
              <a:rPr lang="en-US">
                <a:latin typeface="Arial" charset="0"/>
                <a:sym typeface="Symbol" charset="0"/>
              </a:rPr>
              <a:t/>
            </a:r>
            <a:br>
              <a:rPr lang="en-US">
                <a:latin typeface="Arial" charset="0"/>
                <a:sym typeface="Symbol" charset="0"/>
              </a:rPr>
            </a:br>
            <a:r>
              <a:rPr lang="en-US">
                <a:latin typeface="Arial" charset="0"/>
                <a:sym typeface="Symbol" charset="0"/>
              </a:rPr>
              <a:t>		    where </a:t>
            </a:r>
            <a:r>
              <a:rPr lang="en-US" i="1">
                <a:sym typeface="Symbol" charset="0"/>
              </a:rPr>
              <a:t>p</a:t>
            </a:r>
            <a:r>
              <a:rPr lang="en-US" i="1" baseline="-25000">
                <a:sym typeface="Symbol" charset="0"/>
              </a:rPr>
              <a:t>i</a:t>
            </a:r>
            <a:r>
              <a:rPr lang="en-US" baseline="-25000">
                <a:latin typeface="Arial" charset="0"/>
                <a:sym typeface="Symbol" charset="0"/>
              </a:rPr>
              <a:t>   </a:t>
            </a:r>
            <a:r>
              <a:rPr lang="en-US">
                <a:latin typeface="Arial" charset="0"/>
                <a:sym typeface="Symbol" charset="0"/>
              </a:rPr>
              <a:t>is a positive integer</a:t>
            </a:r>
            <a:br>
              <a:rPr lang="en-US">
                <a:latin typeface="Arial" charset="0"/>
                <a:sym typeface="Symbol" charset="0"/>
              </a:rPr>
            </a:br>
            <a:r>
              <a:rPr lang="en-US">
                <a:latin typeface="Arial" charset="0"/>
                <a:sym typeface="Symbol" charset="0"/>
              </a:rPr>
              <a:t>		</a:t>
            </a:r>
            <a:r>
              <a:rPr lang="en-US" i="1">
                <a:sym typeface="Symbol" charset="0"/>
              </a:rPr>
              <a:t>R</a:t>
            </a:r>
            <a:r>
              <a:rPr lang="en-US" i="1" baseline="-25000">
                <a:sym typeface="Symbol" charset="0"/>
              </a:rPr>
              <a:t>j</a:t>
            </a:r>
            <a:r>
              <a:rPr lang="en-US">
                <a:latin typeface="Arial" charset="0"/>
                <a:sym typeface="Symbol" charset="0"/>
              </a:rPr>
              <a:t> is a relation on </a:t>
            </a:r>
            <a:r>
              <a:rPr lang="en-US" i="1">
                <a:sym typeface="Symbol" charset="0"/>
              </a:rPr>
              <a:t>A</a:t>
            </a:r>
            <a:r>
              <a:rPr lang="en-US"/>
              <a:t> 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	</a:t>
            </a:r>
            <a:r>
              <a:rPr lang="en-US" i="1"/>
              <a:t>c</a:t>
            </a:r>
            <a:r>
              <a:rPr lang="en-US" i="1" baseline="-25000"/>
              <a:t>i</a:t>
            </a:r>
            <a:r>
              <a:rPr lang="en-US" i="1">
                <a:latin typeface="Arial" charset="0"/>
              </a:rPr>
              <a:t> </a:t>
            </a:r>
            <a:r>
              <a:rPr lang="en-US">
                <a:latin typeface="Arial" charset="0"/>
              </a:rPr>
              <a:t> is an element of </a:t>
            </a:r>
            <a:r>
              <a:rPr lang="en-US" i="1">
                <a:sym typeface="Symbol" charset="0"/>
              </a:rPr>
              <a:t>A</a:t>
            </a:r>
            <a:endParaRPr 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>
                <a:solidFill>
                  <a:srgbClr val="FF0000"/>
                </a:solidFill>
                <a:latin typeface="Arial" charset="0"/>
              </a:rPr>
              <a:t>EXAMPLE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>
                <a:solidFill>
                  <a:schemeClr val="accent1"/>
                </a:solidFill>
                <a:latin typeface="Arial" charset="0"/>
              </a:rPr>
              <a:t>	 </a:t>
            </a:r>
            <a:r>
              <a:rPr lang="en-US">
                <a:sym typeface="Symbol" charset="0"/>
              </a:rPr>
              <a:t></a:t>
            </a:r>
            <a:r>
              <a:rPr lang="en-US" i="1">
                <a:sym typeface="Symbol" charset="0"/>
              </a:rPr>
              <a:t>Z</a:t>
            </a:r>
            <a:r>
              <a:rPr lang="en-US">
                <a:sym typeface="Symbol" charset="0"/>
              </a:rPr>
              <a:t>, +, 	 </a:t>
            </a:r>
            <a:r>
              <a:rPr lang="en-US" i="1">
                <a:sym typeface="Symbol" charset="0"/>
              </a:rPr>
              <a:t>Z</a:t>
            </a:r>
            <a:r>
              <a:rPr lang="en-US">
                <a:sym typeface="Symbol" charset="0"/>
              </a:rPr>
              <a:t> </a:t>
            </a:r>
            <a:r>
              <a:rPr lang="en-US">
                <a:latin typeface="Arial" charset="0"/>
                <a:sym typeface="Symbol" charset="0"/>
              </a:rPr>
              <a:t>is a set of integers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>
                <a:sym typeface="Symbol" charset="0"/>
              </a:rPr>
              <a:t>	 + </a:t>
            </a:r>
            <a:r>
              <a:rPr lang="en-US">
                <a:latin typeface="Arial" charset="0"/>
                <a:sym typeface="Symbol" charset="0"/>
              </a:rPr>
              <a:t>is addition operation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>
                <a:sym typeface="Symbol" charset="0"/>
              </a:rPr>
              <a:t>	  </a:t>
            </a:r>
            <a:r>
              <a:rPr lang="en-US">
                <a:latin typeface="Arial" charset="0"/>
                <a:sym typeface="Symbol" charset="0"/>
              </a:rPr>
              <a:t>is </a:t>
            </a:r>
            <a:r>
              <a:rPr lang="ja-JP" altLang="en-US">
                <a:latin typeface="Arial"/>
                <a:sym typeface="Symbol" charset="0"/>
              </a:rPr>
              <a:t>“</a:t>
            </a:r>
            <a:r>
              <a:rPr lang="en-US">
                <a:latin typeface="Arial" charset="0"/>
                <a:sym typeface="Symbol" charset="0"/>
              </a:rPr>
              <a:t>less than or equal to</a:t>
            </a:r>
            <a:r>
              <a:rPr lang="ja-JP" altLang="en-US">
                <a:latin typeface="Arial"/>
                <a:sym typeface="Symbol" charset="0"/>
              </a:rPr>
              <a:t>”</a:t>
            </a:r>
            <a:r>
              <a:rPr lang="en-US">
                <a:latin typeface="Arial" charset="0"/>
                <a:sym typeface="Symbol" charset="0"/>
              </a:rPr>
              <a:t> relation</a:t>
            </a:r>
          </a:p>
        </p:txBody>
      </p:sp>
    </p:spTree>
    <p:extLst>
      <p:ext uri="{BB962C8B-B14F-4D97-AF65-F5344CB8AC3E}">
        <p14:creationId xmlns:p14="http://schemas.microsoft.com/office/powerpoint/2010/main" val="1402472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629400" cy="609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" charset="0"/>
              </a:rPr>
              <a:t>Lattice Algebra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30200" y="1066800"/>
            <a:ext cx="8813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u="sng" dirty="0">
                <a:solidFill>
                  <a:schemeClr val="accent1"/>
                </a:solidFill>
                <a:latin typeface="Arial" charset="0"/>
              </a:rPr>
              <a:t>Lattice Algebra</a:t>
            </a:r>
            <a:r>
              <a:rPr lang="en-US" dirty="0">
                <a:latin typeface="Arial" charset="0"/>
              </a:rPr>
              <a:t> – defined by the tuple:  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</a:t>
            </a:r>
            <a:r>
              <a:rPr lang="en-US" dirty="0">
                <a:sym typeface="Symbol" charset="0"/>
              </a:rPr>
              <a:t>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, </a:t>
            </a:r>
            <a:r>
              <a:rPr lang="en-US" dirty="0" smtClean="0">
                <a:cs typeface="Times New Roman" charset="0"/>
                <a:sym typeface="Symbol" charset="0"/>
              </a:rPr>
              <a:t>•, </a:t>
            </a:r>
            <a:r>
              <a:rPr lang="en-US" dirty="0" smtClean="0">
                <a:sym typeface="Symbol" charset="0"/>
              </a:rPr>
              <a:t></a:t>
            </a:r>
            <a:endParaRPr lang="en-US" dirty="0"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Where:</a:t>
            </a:r>
            <a:br>
              <a:rPr lang="en-US" dirty="0">
                <a:latin typeface="Arial" charset="0"/>
                <a:sym typeface="Symbol" charset="0"/>
              </a:rPr>
            </a:br>
            <a:r>
              <a:rPr lang="en-US" dirty="0">
                <a:latin typeface="Arial" charset="0"/>
                <a:sym typeface="Symbol" charset="0"/>
              </a:rPr>
              <a:t>		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latin typeface="Arial" charset="0"/>
                <a:sym typeface="Symbol" charset="0"/>
              </a:rPr>
              <a:t> is a non-empty set		 </a:t>
            </a:r>
            <a:br>
              <a:rPr lang="en-US" dirty="0">
                <a:latin typeface="Arial" charset="0"/>
                <a:sym typeface="Symbol" charset="0"/>
              </a:rPr>
            </a:br>
            <a:r>
              <a:rPr lang="en-US" dirty="0">
                <a:latin typeface="Arial" charset="0"/>
                <a:sym typeface="Symbol" charset="0"/>
              </a:rPr>
              <a:t>		</a:t>
            </a:r>
            <a:r>
              <a:rPr lang="en-US" dirty="0">
                <a:sym typeface="Symbol" charset="0"/>
              </a:rPr>
              <a:t>, </a:t>
            </a:r>
            <a:r>
              <a:rPr lang="en-US" dirty="0">
                <a:cs typeface="Times New Roman" charset="0"/>
                <a:sym typeface="Symbol" charset="0"/>
              </a:rPr>
              <a:t>•</a:t>
            </a:r>
            <a:r>
              <a:rPr lang="en-US" dirty="0">
                <a:latin typeface="Arial" charset="0"/>
                <a:sym typeface="Symbol" charset="0"/>
              </a:rPr>
              <a:t> are binary operations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dirty="0">
              <a:latin typeface="Arial" charset="0"/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And, the Following Axioms Hold:</a:t>
            </a:r>
            <a:endParaRPr lang="en-US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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=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	                  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cs typeface="Times New Roman" charset="0"/>
                <a:sym typeface="Symbol" charset="0"/>
              </a:rPr>
              <a:t>•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cs typeface="Times New Roman" charset="0"/>
                <a:sym typeface="Symbol" charset="0"/>
              </a:rPr>
              <a:t> =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cs typeface="Times New Roman" charset="0"/>
                <a:sym typeface="Symbol" charset="0"/>
              </a:rPr>
              <a:t> 			(</a:t>
            </a:r>
            <a:r>
              <a:rPr lang="en-US" dirty="0" err="1">
                <a:cs typeface="Times New Roman" charset="0"/>
                <a:sym typeface="Symbol" charset="0"/>
              </a:rPr>
              <a:t>Idempotence</a:t>
            </a:r>
            <a:r>
              <a:rPr lang="en-US" dirty="0">
                <a:cs typeface="Times New Roman" charset="0"/>
                <a:sym typeface="Symbol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 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 = 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 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		      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cs typeface="Times New Roman" charset="0"/>
                <a:sym typeface="Symbol" charset="0"/>
              </a:rPr>
              <a:t>•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 = 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cs typeface="Times New Roman" charset="0"/>
                <a:sym typeface="Symbol" charset="0"/>
              </a:rPr>
              <a:t>•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		(</a:t>
            </a:r>
            <a:r>
              <a:rPr lang="en-US" dirty="0" err="1">
                <a:sym typeface="Symbol" charset="0"/>
              </a:rPr>
              <a:t>Commutativity</a:t>
            </a:r>
            <a:r>
              <a:rPr lang="en-US" dirty="0">
                <a:sym typeface="Symbol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 (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  </a:t>
            </a:r>
            <a:r>
              <a:rPr lang="en-US" i="1" dirty="0">
                <a:sym typeface="Symbol" charset="0"/>
              </a:rPr>
              <a:t>c</a:t>
            </a:r>
            <a:r>
              <a:rPr lang="en-US" dirty="0">
                <a:sym typeface="Symbol" charset="0"/>
              </a:rPr>
              <a:t>) = (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 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 )  </a:t>
            </a:r>
            <a:r>
              <a:rPr lang="en-US" i="1" dirty="0">
                <a:sym typeface="Symbol" charset="0"/>
              </a:rPr>
              <a:t>c</a:t>
            </a:r>
            <a:r>
              <a:rPr lang="en-US" dirty="0">
                <a:sym typeface="Symbol" charset="0"/>
              </a:rPr>
              <a:t>  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cs typeface="Times New Roman" charset="0"/>
                <a:sym typeface="Symbol" charset="0"/>
              </a:rPr>
              <a:t>•</a:t>
            </a:r>
            <a:r>
              <a:rPr lang="en-US" dirty="0">
                <a:sym typeface="Symbol" charset="0"/>
              </a:rPr>
              <a:t> (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cs typeface="Times New Roman" charset="0"/>
                <a:sym typeface="Symbol" charset="0"/>
              </a:rPr>
              <a:t>•</a:t>
            </a:r>
            <a:r>
              <a:rPr lang="en-US" dirty="0">
                <a:sym typeface="Symbol" charset="0"/>
              </a:rPr>
              <a:t> c) = (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 </a:t>
            </a:r>
            <a:r>
              <a:rPr lang="en-US" dirty="0">
                <a:cs typeface="Times New Roman" charset="0"/>
                <a:sym typeface="Symbol" charset="0"/>
              </a:rPr>
              <a:t>•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) </a:t>
            </a:r>
            <a:r>
              <a:rPr lang="en-US" dirty="0">
                <a:cs typeface="Times New Roman" charset="0"/>
                <a:sym typeface="Symbol" charset="0"/>
              </a:rPr>
              <a:t>•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c</a:t>
            </a:r>
            <a:r>
              <a:rPr lang="en-US" dirty="0">
                <a:sym typeface="Symbol" charset="0"/>
              </a:rPr>
              <a:t> 	(Associativity)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 (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cs typeface="Times New Roman" charset="0"/>
                <a:sym typeface="Symbol" charset="0"/>
              </a:rPr>
              <a:t>•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) =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		      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cs typeface="Times New Roman" charset="0"/>
                <a:sym typeface="Symbol" charset="0"/>
              </a:rPr>
              <a:t>•</a:t>
            </a:r>
            <a:r>
              <a:rPr lang="en-US" dirty="0">
                <a:sym typeface="Symbol" charset="0"/>
              </a:rPr>
              <a:t> (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 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) =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		(Absorption)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dirty="0">
              <a:sym typeface="Symbol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i="1" dirty="0" err="1">
                <a:sym typeface="Symbol" charset="0"/>
              </a:rPr>
              <a:t>a,b,c</a:t>
            </a:r>
            <a:r>
              <a:rPr lang="en-US" i="1" dirty="0"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 </a:t>
            </a:r>
            <a:r>
              <a:rPr lang="en-US" i="1" dirty="0">
                <a:sym typeface="Symbol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7698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Lattice and Boolean Algebra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Lattice -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A={1,2,3,6}.</a:t>
            </a:r>
          </a:p>
          <a:p>
            <a:r>
              <a:rPr lang="en-US" dirty="0"/>
              <a:t>Let </a:t>
            </a:r>
            <a:r>
              <a:rPr lang="en-US" dirty="0">
                <a:sym typeface="Symbol" pitchFamily="-112" charset="2"/>
              </a:rPr>
              <a:t>a  b be the least common multiple</a:t>
            </a:r>
          </a:p>
          <a:p>
            <a:r>
              <a:rPr lang="en-US" dirty="0">
                <a:sym typeface="Symbol" pitchFamily="-112" charset="2"/>
              </a:rPr>
              <a:t>Let a  b be the greatest common divisor </a:t>
            </a:r>
          </a:p>
          <a:p>
            <a:r>
              <a:rPr lang="en-US" dirty="0">
                <a:sym typeface="Symbol" pitchFamily="-112" charset="2"/>
              </a:rPr>
              <a:t>Then, the algebraic system A, ,  satisfies the </a:t>
            </a:r>
            <a:r>
              <a:rPr lang="en-US" dirty="0" smtClean="0">
                <a:sym typeface="Symbol" pitchFamily="-112" charset="2"/>
              </a:rPr>
              <a:t>lattice axioms.</a:t>
            </a:r>
            <a:endParaRPr lang="en-US" dirty="0">
              <a:sym typeface="Symbol" pitchFamily="-112" charset="2"/>
            </a:endParaRPr>
          </a:p>
        </p:txBody>
      </p:sp>
      <p:pic>
        <p:nvPicPr>
          <p:cNvPr id="37892" name="Picture 4" descr="lati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0749" y="4361073"/>
            <a:ext cx="1579563" cy="2200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37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0000"/>
                </a:solidFill>
              </a:rPr>
              <a:t>Lattice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Equivalence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199" y="2136339"/>
            <a:ext cx="8054987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</a:t>
            </a:r>
            <a:r>
              <a:rPr lang="pt-BR" dirty="0" err="1" smtClean="0"/>
              <a:t>lattice</a:t>
            </a:r>
            <a:r>
              <a:rPr lang="pt-BR" dirty="0" smtClean="0"/>
              <a:t> </a:t>
            </a:r>
            <a:r>
              <a:rPr lang="pt-BR" dirty="0" err="1" smtClean="0"/>
              <a:t>algebra</a:t>
            </a:r>
            <a:r>
              <a:rPr lang="pt-BR" dirty="0" smtClean="0"/>
              <a:t>  </a:t>
            </a:r>
            <a:r>
              <a:rPr lang="pt-BR" dirty="0" smtClean="0">
                <a:solidFill>
                  <a:srgbClr val="3366FF"/>
                </a:solidFill>
              </a:rPr>
              <a:t>              </a:t>
            </a:r>
            <a:r>
              <a:rPr lang="pt-BR" dirty="0" smtClean="0"/>
              <a:t> 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obtained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a </a:t>
            </a:r>
            <a:r>
              <a:rPr lang="pt-BR" dirty="0" err="1"/>
              <a:t>lattice-ordered</a:t>
            </a:r>
            <a:r>
              <a:rPr lang="pt-BR" dirty="0"/>
              <a:t> </a:t>
            </a:r>
            <a:r>
              <a:rPr lang="pt-BR" dirty="0" err="1" smtClean="0"/>
              <a:t>poset</a:t>
            </a:r>
            <a:r>
              <a:rPr lang="pt-BR" dirty="0" smtClean="0"/>
              <a:t> </a:t>
            </a:r>
            <a:r>
              <a:rPr lang="pt-BR" dirty="0">
                <a:solidFill>
                  <a:srgbClr val="FF0000"/>
                </a:solidFill>
              </a:rPr>
              <a:t>(L,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ymbol" charset="0"/>
              </a:rPr>
              <a:t>Ù</a:t>
            </a:r>
            <a:r>
              <a:rPr lang="en-US" dirty="0">
                <a:solidFill>
                  <a:srgbClr val="FF0000"/>
                </a:solidFill>
                <a:latin typeface="Symbol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Symbol" charset="0"/>
              </a:rPr>
              <a:t>Ú</a:t>
            </a:r>
            <a:r>
              <a:rPr lang="en-US" dirty="0">
                <a:solidFill>
                  <a:srgbClr val="FF0000"/>
                </a:solidFill>
                <a:latin typeface="Symbol" charset="0"/>
              </a:rPr>
              <a:t>)</a:t>
            </a:r>
            <a:r>
              <a:rPr lang="en-US" dirty="0">
                <a:latin typeface="Symbol" charset="0"/>
              </a:rPr>
              <a:t> </a:t>
            </a:r>
            <a:r>
              <a:rPr lang="pt-BR" dirty="0" smtClean="0"/>
              <a:t>  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defining</a:t>
            </a:r>
            <a:r>
              <a:rPr lang="pt-BR" dirty="0"/>
              <a:t> </a:t>
            </a:r>
            <a:r>
              <a:rPr lang="en-US" dirty="0" smtClean="0">
                <a:sym typeface="Symbol" charset="0"/>
              </a:rPr>
              <a:t> as the join </a:t>
            </a:r>
            <a:r>
              <a:rPr lang="en-US" dirty="0" err="1" smtClean="0">
                <a:solidFill>
                  <a:srgbClr val="FF0000"/>
                </a:solidFill>
                <a:latin typeface="Symbol" charset="0"/>
              </a:rPr>
              <a:t>Ú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en-US" dirty="0" smtClean="0">
                <a:cs typeface="Times New Roman" charset="0"/>
                <a:sym typeface="Symbol" charset="0"/>
              </a:rPr>
              <a:t>• as the meet </a:t>
            </a:r>
            <a:r>
              <a:rPr lang="en-US" dirty="0" err="1" smtClean="0">
                <a:solidFill>
                  <a:srgbClr val="FF0000"/>
                </a:solidFill>
                <a:latin typeface="Symbol" charset="0"/>
              </a:rPr>
              <a:t>Ù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 </a:t>
            </a:r>
            <a:r>
              <a:rPr lang="pt-BR" dirty="0" err="1"/>
              <a:t>Also</a:t>
            </a:r>
            <a:r>
              <a:rPr lang="pt-BR" dirty="0"/>
              <a:t>, </a:t>
            </a:r>
            <a:r>
              <a:rPr lang="pt-BR" dirty="0" err="1"/>
              <a:t>from</a:t>
            </a:r>
            <a:r>
              <a:rPr lang="pt-BR" dirty="0"/>
              <a:t> a </a:t>
            </a:r>
            <a:r>
              <a:rPr lang="pt-BR" dirty="0" err="1" smtClean="0"/>
              <a:t>lattice</a:t>
            </a:r>
            <a:r>
              <a:rPr lang="pt-BR" dirty="0" smtClean="0"/>
              <a:t> </a:t>
            </a:r>
            <a:r>
              <a:rPr lang="en-US" dirty="0">
                <a:sym typeface="Symbol" charset="0"/>
              </a:rPr>
              <a:t></a:t>
            </a:r>
            <a:r>
              <a:rPr lang="en-US" i="1" dirty="0">
                <a:sym typeface="Symbol" charset="0"/>
              </a:rPr>
              <a:t>L</a:t>
            </a:r>
            <a:r>
              <a:rPr lang="en-US" dirty="0">
                <a:sym typeface="Symbol" charset="0"/>
              </a:rPr>
              <a:t>, </a:t>
            </a:r>
            <a:r>
              <a:rPr lang="en-US" dirty="0" smtClean="0">
                <a:cs typeface="Times New Roman" charset="0"/>
                <a:sym typeface="Symbol" charset="0"/>
              </a:rPr>
              <a:t>•,</a:t>
            </a:r>
            <a:r>
              <a:rPr lang="en-US" dirty="0">
                <a:sym typeface="Symbol" charset="0"/>
              </a:rPr>
              <a:t> </a:t>
            </a:r>
            <a:r>
              <a:rPr lang="en-US" dirty="0" smtClean="0">
                <a:sym typeface="Symbol" charset="0"/>
              </a:rPr>
              <a:t></a:t>
            </a:r>
            <a:r>
              <a:rPr lang="pt-BR" dirty="0" smtClean="0"/>
              <a:t> </a:t>
            </a:r>
            <a:r>
              <a:rPr lang="pt-BR" dirty="0"/>
              <a:t>,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may</a:t>
            </a:r>
            <a:r>
              <a:rPr lang="pt-BR" dirty="0"/>
              <a:t> </a:t>
            </a:r>
            <a:r>
              <a:rPr lang="pt-BR" dirty="0" err="1"/>
              <a:t>obtain</a:t>
            </a:r>
            <a:r>
              <a:rPr lang="pt-BR" dirty="0"/>
              <a:t> </a:t>
            </a:r>
            <a:r>
              <a:rPr lang="pt-BR" dirty="0" smtClean="0"/>
              <a:t>a </a:t>
            </a:r>
            <a:r>
              <a:rPr lang="pt-BR" dirty="0" err="1" smtClean="0"/>
              <a:t>lattice</a:t>
            </a:r>
            <a:r>
              <a:rPr lang="pt-BR" dirty="0" smtClean="0"/>
              <a:t> </a:t>
            </a:r>
            <a:r>
              <a:rPr lang="pt-BR" dirty="0" err="1" smtClean="0"/>
              <a:t>ordered</a:t>
            </a:r>
            <a:r>
              <a:rPr lang="pt-BR" dirty="0" smtClean="0"/>
              <a:t> set </a:t>
            </a:r>
            <a:r>
              <a:rPr lang="pt-BR" dirty="0">
                <a:solidFill>
                  <a:srgbClr val="FF0000"/>
                </a:solidFill>
              </a:rPr>
              <a:t>(L,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ymbol" charset="0"/>
              </a:rPr>
              <a:t>Ù</a:t>
            </a:r>
            <a:r>
              <a:rPr lang="en-US" dirty="0">
                <a:solidFill>
                  <a:srgbClr val="FF0000"/>
                </a:solidFill>
                <a:latin typeface="Symbol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Symbol" charset="0"/>
              </a:rPr>
              <a:t>Ú</a:t>
            </a:r>
            <a:r>
              <a:rPr lang="en-US" dirty="0" smtClean="0">
                <a:solidFill>
                  <a:srgbClr val="FF0000"/>
                </a:solidFill>
                <a:latin typeface="Symbol" charset="0"/>
              </a:rPr>
              <a:t>) </a:t>
            </a:r>
            <a:r>
              <a:rPr lang="pt-BR" dirty="0" err="1" smtClean="0"/>
              <a:t>by</a:t>
            </a:r>
            <a:r>
              <a:rPr lang="pt-BR" dirty="0" smtClean="0"/>
              <a:t> setting</a:t>
            </a:r>
          </a:p>
          <a:p>
            <a:r>
              <a:rPr lang="pt-BR" dirty="0" smtClean="0"/>
              <a:t>a </a:t>
            </a:r>
            <a:r>
              <a:rPr lang="pt-BR" dirty="0" smtClean="0">
                <a:solidFill>
                  <a:srgbClr val="FF0000"/>
                </a:solidFill>
              </a:rPr>
              <a:t>&lt;=</a:t>
            </a:r>
            <a:r>
              <a:rPr lang="pt-BR" dirty="0" smtClean="0"/>
              <a:t> </a:t>
            </a:r>
            <a:r>
              <a:rPr lang="pt-BR" dirty="0" err="1" smtClean="0"/>
              <a:t>b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only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a = a</a:t>
            </a:r>
            <a:r>
              <a:rPr lang="en-US" dirty="0" smtClean="0">
                <a:cs typeface="Times New Roman" charset="0"/>
                <a:sym typeface="Symbol" charset="0"/>
              </a:rPr>
              <a:t>•b or, equivalently, b = </a:t>
            </a:r>
            <a:r>
              <a:rPr lang="en-US" dirty="0" err="1" smtClean="0">
                <a:cs typeface="Times New Roman" charset="0"/>
                <a:sym typeface="Symbol" charset="0"/>
              </a:rPr>
              <a:t>a</a:t>
            </a:r>
            <a:r>
              <a:rPr lang="en-US" dirty="0" err="1" smtClean="0">
                <a:sym typeface="Symbol" charset="0"/>
              </a:rPr>
              <a:t>b</a:t>
            </a:r>
            <a:r>
              <a:rPr lang="en-US" dirty="0" smtClean="0">
                <a:sym typeface="Symbol" charset="0"/>
              </a:rPr>
              <a:t>.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88314" y="2169487"/>
            <a:ext cx="907370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 smtClean="0">
                <a:sym typeface="Symbol" charset="0"/>
              </a:rPr>
              <a:t></a:t>
            </a:r>
            <a:r>
              <a:rPr lang="en-US" i="1" dirty="0" smtClean="0">
                <a:sym typeface="Symbol" charset="0"/>
              </a:rPr>
              <a:t>L</a:t>
            </a:r>
            <a:r>
              <a:rPr lang="en-US" dirty="0" smtClean="0">
                <a:sym typeface="Symbol" charset="0"/>
              </a:rPr>
              <a:t>, </a:t>
            </a:r>
            <a:r>
              <a:rPr lang="en-US" dirty="0" smtClean="0">
                <a:cs typeface="Times New Roman" charset="0"/>
                <a:sym typeface="Symbol" charset="0"/>
              </a:rPr>
              <a:t>•, </a:t>
            </a:r>
            <a:r>
              <a:rPr lang="en-US" dirty="0" smtClean="0">
                <a:sym typeface="Symbol" charset="0"/>
              </a:rPr>
              <a:t></a:t>
            </a:r>
            <a:endParaRPr lang="en-US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567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629400" cy="6096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rial" charset="0"/>
              </a:rPr>
              <a:t>Boolean </a:t>
            </a:r>
            <a:r>
              <a:rPr lang="en-US" sz="3600" dirty="0">
                <a:solidFill>
                  <a:srgbClr val="FF0000"/>
                </a:solidFill>
                <a:latin typeface="Arial" charset="0"/>
              </a:rPr>
              <a:t>Algebra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30200" y="1066800"/>
            <a:ext cx="8813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u="sng" dirty="0">
                <a:solidFill>
                  <a:schemeClr val="accent1"/>
                </a:solidFill>
                <a:latin typeface="Arial" charset="0"/>
              </a:rPr>
              <a:t>Distributive Lattice Algebra</a:t>
            </a:r>
            <a:r>
              <a:rPr lang="en-US" dirty="0">
                <a:latin typeface="Arial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dirty="0">
              <a:latin typeface="Arial" charset="0"/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A Lattice Algebra plus the Following Distributive Laws Hold:</a:t>
            </a:r>
            <a:endParaRPr lang="en-US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Arial" charset="0"/>
              </a:rPr>
              <a:t>			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 (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cs typeface="Times New Roman" charset="0"/>
                <a:sym typeface="Symbol" charset="0"/>
              </a:rPr>
              <a:t>•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c</a:t>
            </a:r>
            <a:r>
              <a:rPr lang="en-US" dirty="0">
                <a:sym typeface="Symbol" charset="0"/>
              </a:rPr>
              <a:t>) = (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 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 ) </a:t>
            </a:r>
            <a:r>
              <a:rPr lang="en-US" dirty="0">
                <a:cs typeface="Times New Roman" charset="0"/>
                <a:sym typeface="Symbol" charset="0"/>
              </a:rPr>
              <a:t>•</a:t>
            </a:r>
            <a:r>
              <a:rPr lang="en-US" dirty="0">
                <a:sym typeface="Symbol" charset="0"/>
              </a:rPr>
              <a:t> (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 </a:t>
            </a:r>
            <a:r>
              <a:rPr lang="en-US" i="1" dirty="0">
                <a:sym typeface="Symbol" charset="0"/>
              </a:rPr>
              <a:t>c</a:t>
            </a:r>
            <a:r>
              <a:rPr lang="en-US" dirty="0">
                <a:sym typeface="Symbol" charset="0"/>
              </a:rPr>
              <a:t>)</a:t>
            </a:r>
            <a:endParaRPr lang="en-US" i="1" dirty="0"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sym typeface="Symbol" charset="0"/>
              </a:rPr>
              <a:t> 		            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cs typeface="Times New Roman" charset="0"/>
                <a:sym typeface="Symbol" charset="0"/>
              </a:rPr>
              <a:t>•</a:t>
            </a:r>
            <a:r>
              <a:rPr lang="en-US" dirty="0">
                <a:sym typeface="Symbol" charset="0"/>
              </a:rPr>
              <a:t> (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  </a:t>
            </a:r>
            <a:r>
              <a:rPr lang="en-US" i="1" dirty="0">
                <a:sym typeface="Symbol" charset="0"/>
              </a:rPr>
              <a:t>c</a:t>
            </a:r>
            <a:r>
              <a:rPr lang="en-US" dirty="0">
                <a:sym typeface="Symbol" charset="0"/>
              </a:rPr>
              <a:t>)  = (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cs typeface="Times New Roman" charset="0"/>
                <a:sym typeface="Symbol" charset="0"/>
              </a:rPr>
              <a:t>•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) </a:t>
            </a:r>
            <a:r>
              <a:rPr lang="en-US" dirty="0">
                <a:cs typeface="Times New Roman" charset="0"/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(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cs typeface="Times New Roman" charset="0"/>
                <a:sym typeface="Symbol" charset="0"/>
              </a:rPr>
              <a:t>•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c</a:t>
            </a:r>
            <a:r>
              <a:rPr lang="en-US" dirty="0">
                <a:sym typeface="Symbol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dirty="0"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u="sng" dirty="0">
                <a:solidFill>
                  <a:schemeClr val="accent1"/>
                </a:solidFill>
                <a:latin typeface="Arial" charset="0"/>
                <a:sym typeface="Symbol" charset="0"/>
              </a:rPr>
              <a:t>Complemented Distributive Lattice Algebra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	1) maximal element =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	2) minimal element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	3) For any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a </a:t>
            </a:r>
            <a:r>
              <a:rPr lang="en-US" dirty="0">
                <a:sym typeface="Symbol" charset="0"/>
              </a:rPr>
              <a:t>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latin typeface="Arial" charset="0"/>
                <a:sym typeface="Symbol" charset="0"/>
              </a:rPr>
              <a:t>if</a:t>
            </a:r>
            <a:r>
              <a:rPr lang="en-US" dirty="0">
                <a:sym typeface="Symbol" charset="0"/>
              </a:rPr>
              <a:t>  </a:t>
            </a:r>
            <a:r>
              <a:rPr lang="en-US" i="1" dirty="0" err="1">
                <a:sym typeface="Symbol" charset="0"/>
              </a:rPr>
              <a:t>x</a:t>
            </a:r>
            <a:r>
              <a:rPr lang="en-US" i="1" baseline="-25000" dirty="0" err="1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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latin typeface="Arial" charset="0"/>
                <a:sym typeface="Symbol" charset="0"/>
              </a:rPr>
              <a:t>such that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cs typeface="Times New Roman" charset="0"/>
                <a:sym typeface="Symbol" charset="0"/>
              </a:rPr>
              <a:t>• </a:t>
            </a:r>
            <a:r>
              <a:rPr lang="en-US" i="1" dirty="0" err="1">
                <a:sym typeface="Symbol" charset="0"/>
              </a:rPr>
              <a:t>x</a:t>
            </a:r>
            <a:r>
              <a:rPr lang="en-US" i="1" baseline="-25000" dirty="0" err="1">
                <a:sym typeface="Symbol" charset="0"/>
              </a:rPr>
              <a:t>a</a:t>
            </a:r>
            <a:r>
              <a:rPr lang="en-US" dirty="0">
                <a:cs typeface="Times New Roman" charset="0"/>
                <a:sym typeface="Symbol" charset="0"/>
              </a:rPr>
              <a:t> = 0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	4) For any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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latin typeface="Arial" charset="0"/>
                <a:sym typeface="Symbol" charset="0"/>
              </a:rPr>
              <a:t>if</a:t>
            </a:r>
            <a:r>
              <a:rPr lang="en-US" dirty="0">
                <a:sym typeface="Symbol" charset="0"/>
              </a:rPr>
              <a:t>  </a:t>
            </a:r>
            <a:r>
              <a:rPr lang="en-US" i="1" dirty="0" err="1">
                <a:sym typeface="Symbol" charset="0"/>
              </a:rPr>
              <a:t>x</a:t>
            </a:r>
            <a:r>
              <a:rPr lang="en-US" i="1" baseline="-25000" dirty="0" err="1">
                <a:sym typeface="Symbol" charset="0"/>
              </a:rPr>
              <a:t>a</a:t>
            </a:r>
            <a:r>
              <a:rPr lang="en-US" baseline="-25000" dirty="0"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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latin typeface="Arial" charset="0"/>
                <a:sym typeface="Symbol" charset="0"/>
              </a:rPr>
              <a:t>such that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 </a:t>
            </a:r>
            <a:r>
              <a:rPr lang="en-US" i="1" dirty="0" err="1">
                <a:sym typeface="Symbol" charset="0"/>
              </a:rPr>
              <a:t>x</a:t>
            </a:r>
            <a:r>
              <a:rPr lang="en-US" i="1" baseline="-25000" dirty="0" err="1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=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dirty="0">
              <a:sym typeface="Symbol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b="1" i="1" dirty="0">
                <a:latin typeface="Arial" charset="0"/>
                <a:sym typeface="Symbol" charset="0"/>
              </a:rPr>
              <a:t>A Complemented Distributive Algebra is a </a:t>
            </a:r>
            <a:r>
              <a:rPr lang="en-US" b="1" i="1" dirty="0">
                <a:solidFill>
                  <a:srgbClr val="3366FF"/>
                </a:solidFill>
                <a:latin typeface="Arial" charset="0"/>
                <a:sym typeface="Symbol" charset="0"/>
              </a:rPr>
              <a:t>Boolean</a:t>
            </a:r>
            <a:r>
              <a:rPr lang="en-US" b="1" i="1" dirty="0">
                <a:solidFill>
                  <a:srgbClr val="FF0000"/>
                </a:solidFill>
                <a:latin typeface="Arial" charset="0"/>
                <a:sym typeface="Symbol" charset="0"/>
              </a:rPr>
              <a:t> </a:t>
            </a:r>
            <a:r>
              <a:rPr lang="en-US" b="1" i="1" dirty="0">
                <a:solidFill>
                  <a:srgbClr val="3366FF"/>
                </a:solidFill>
                <a:latin typeface="Arial" charset="0"/>
                <a:sym typeface="Symbol" charset="0"/>
              </a:rPr>
              <a:t>Algebra</a:t>
            </a:r>
            <a:r>
              <a:rPr lang="en-US" dirty="0">
                <a:sym typeface="Symbol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784037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629400" cy="609600"/>
          </a:xfrm>
        </p:spPr>
        <p:txBody>
          <a:bodyPr>
            <a:normAutofit fontScale="90000"/>
          </a:bodyPr>
          <a:lstStyle/>
          <a:p>
            <a:r>
              <a:rPr lang="en-US" sz="3600">
                <a:solidFill>
                  <a:schemeClr val="accent2"/>
                </a:solidFill>
                <a:latin typeface="Arial" charset="0"/>
              </a:rPr>
              <a:t>Distributive Lattice Examples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520700" y="3309938"/>
            <a:ext cx="8315325" cy="259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i="1">
                <a:sym typeface="Symbol" charset="0"/>
              </a:rPr>
              <a:t>					a</a:t>
            </a:r>
            <a:r>
              <a:rPr lang="en-US">
                <a:sym typeface="Symbol" charset="0"/>
              </a:rPr>
              <a:t> </a:t>
            </a:r>
            <a:r>
              <a:rPr lang="en-US">
                <a:cs typeface="Times New Roman" charset="0"/>
                <a:sym typeface="Symbol" charset="0"/>
              </a:rPr>
              <a:t>•</a:t>
            </a:r>
            <a:r>
              <a:rPr lang="en-US">
                <a:sym typeface="Symbol" charset="0"/>
              </a:rPr>
              <a:t> (</a:t>
            </a:r>
            <a:r>
              <a:rPr lang="en-US" i="1">
                <a:sym typeface="Symbol" charset="0"/>
              </a:rPr>
              <a:t>b</a:t>
            </a:r>
            <a:r>
              <a:rPr lang="en-US">
                <a:sym typeface="Symbol" charset="0"/>
              </a:rPr>
              <a:t>  </a:t>
            </a:r>
            <a:r>
              <a:rPr lang="en-US" i="1">
                <a:sym typeface="Symbol" charset="0"/>
              </a:rPr>
              <a:t>c</a:t>
            </a:r>
            <a:r>
              <a:rPr lang="en-US">
                <a:sym typeface="Symbol" charset="0"/>
              </a:rPr>
              <a:t>)  = (</a:t>
            </a:r>
            <a:r>
              <a:rPr lang="en-US" i="1">
                <a:sym typeface="Symbol" charset="0"/>
              </a:rPr>
              <a:t>a</a:t>
            </a:r>
            <a:r>
              <a:rPr lang="en-US">
                <a:sym typeface="Symbol" charset="0"/>
              </a:rPr>
              <a:t> </a:t>
            </a:r>
            <a:r>
              <a:rPr lang="en-US">
                <a:cs typeface="Times New Roman" charset="0"/>
                <a:sym typeface="Symbol" charset="0"/>
              </a:rPr>
              <a:t>•</a:t>
            </a:r>
            <a:r>
              <a:rPr lang="en-US">
                <a:sym typeface="Symbol" charset="0"/>
              </a:rPr>
              <a:t> </a:t>
            </a:r>
            <a:r>
              <a:rPr lang="en-US" i="1">
                <a:sym typeface="Symbol" charset="0"/>
              </a:rPr>
              <a:t>b</a:t>
            </a:r>
            <a:r>
              <a:rPr lang="en-US">
                <a:sym typeface="Symbol" charset="0"/>
              </a:rPr>
              <a:t>) </a:t>
            </a:r>
            <a:r>
              <a:rPr lang="en-US">
                <a:cs typeface="Times New Roman" charset="0"/>
                <a:sym typeface="Symbol" charset="0"/>
              </a:rPr>
              <a:t> </a:t>
            </a:r>
            <a:r>
              <a:rPr lang="en-US">
                <a:sym typeface="Symbol" charset="0"/>
              </a:rPr>
              <a:t>(</a:t>
            </a:r>
            <a:r>
              <a:rPr lang="en-US" i="1">
                <a:sym typeface="Symbol" charset="0"/>
              </a:rPr>
              <a:t>a</a:t>
            </a:r>
            <a:r>
              <a:rPr lang="en-US">
                <a:sym typeface="Symbol" charset="0"/>
              </a:rPr>
              <a:t> </a:t>
            </a:r>
            <a:r>
              <a:rPr lang="en-US">
                <a:cs typeface="Times New Roman" charset="0"/>
                <a:sym typeface="Symbol" charset="0"/>
              </a:rPr>
              <a:t>•</a:t>
            </a:r>
            <a:r>
              <a:rPr lang="en-US">
                <a:sym typeface="Symbol" charset="0"/>
              </a:rPr>
              <a:t> </a:t>
            </a:r>
            <a:r>
              <a:rPr lang="en-US" i="1">
                <a:sym typeface="Symbol" charset="0"/>
              </a:rPr>
              <a:t>c</a:t>
            </a:r>
            <a:r>
              <a:rPr lang="en-US">
                <a:sym typeface="Symbol" charset="0"/>
              </a:rPr>
              <a:t>)?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i="1">
                <a:sym typeface="Symbol" charset="0"/>
              </a:rPr>
              <a:t>  					a</a:t>
            </a:r>
            <a:r>
              <a:rPr lang="en-US">
                <a:sym typeface="Symbol" charset="0"/>
              </a:rPr>
              <a:t> </a:t>
            </a:r>
            <a:r>
              <a:rPr lang="en-US">
                <a:cs typeface="Times New Roman" charset="0"/>
                <a:sym typeface="Symbol" charset="0"/>
              </a:rPr>
              <a:t>•</a:t>
            </a:r>
            <a:r>
              <a:rPr lang="en-US">
                <a:sym typeface="Symbol" charset="0"/>
              </a:rPr>
              <a:t> 1  = </a:t>
            </a:r>
            <a:r>
              <a:rPr lang="en-US" i="1">
                <a:sym typeface="Symbol" charset="0"/>
              </a:rPr>
              <a:t>a</a:t>
            </a:r>
            <a:endParaRPr lang="en-US"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>
                <a:sym typeface="Symbol" charset="0"/>
              </a:rPr>
              <a:t>					(</a:t>
            </a:r>
            <a:r>
              <a:rPr lang="en-US" i="1">
                <a:sym typeface="Symbol" charset="0"/>
              </a:rPr>
              <a:t>a</a:t>
            </a:r>
            <a:r>
              <a:rPr lang="en-US">
                <a:sym typeface="Symbol" charset="0"/>
              </a:rPr>
              <a:t> </a:t>
            </a:r>
            <a:r>
              <a:rPr lang="en-US">
                <a:cs typeface="Times New Roman" charset="0"/>
                <a:sym typeface="Symbol" charset="0"/>
              </a:rPr>
              <a:t>•</a:t>
            </a:r>
            <a:r>
              <a:rPr lang="en-US">
                <a:sym typeface="Symbol" charset="0"/>
              </a:rPr>
              <a:t> </a:t>
            </a:r>
            <a:r>
              <a:rPr lang="en-US" i="1">
                <a:sym typeface="Symbol" charset="0"/>
              </a:rPr>
              <a:t>b</a:t>
            </a:r>
            <a:r>
              <a:rPr lang="en-US">
                <a:sym typeface="Symbol" charset="0"/>
              </a:rPr>
              <a:t>) </a:t>
            </a:r>
            <a:r>
              <a:rPr lang="en-US">
                <a:cs typeface="Times New Roman" charset="0"/>
                <a:sym typeface="Symbol" charset="0"/>
              </a:rPr>
              <a:t> </a:t>
            </a:r>
            <a:r>
              <a:rPr lang="en-US">
                <a:sym typeface="Symbol" charset="0"/>
              </a:rPr>
              <a:t>(</a:t>
            </a:r>
            <a:r>
              <a:rPr lang="en-US" i="1">
                <a:sym typeface="Symbol" charset="0"/>
              </a:rPr>
              <a:t>a</a:t>
            </a:r>
            <a:r>
              <a:rPr lang="en-US">
                <a:sym typeface="Symbol" charset="0"/>
              </a:rPr>
              <a:t> </a:t>
            </a:r>
            <a:r>
              <a:rPr lang="en-US">
                <a:cs typeface="Times New Roman" charset="0"/>
                <a:sym typeface="Symbol" charset="0"/>
              </a:rPr>
              <a:t>•</a:t>
            </a:r>
            <a:r>
              <a:rPr lang="en-US">
                <a:sym typeface="Symbol" charset="0"/>
              </a:rPr>
              <a:t> </a:t>
            </a:r>
            <a:r>
              <a:rPr lang="en-US" i="1">
                <a:sym typeface="Symbol" charset="0"/>
              </a:rPr>
              <a:t>c</a:t>
            </a:r>
            <a:r>
              <a:rPr lang="en-US">
                <a:sym typeface="Symbol" charset="0"/>
              </a:rPr>
              <a:t>) = </a:t>
            </a:r>
            <a:r>
              <a:rPr lang="en-US" i="1">
                <a:sym typeface="Symbol" charset="0"/>
              </a:rPr>
              <a:t>b</a:t>
            </a:r>
            <a:r>
              <a:rPr lang="en-US">
                <a:sym typeface="Symbol" charset="0"/>
              </a:rPr>
              <a:t> </a:t>
            </a:r>
            <a:r>
              <a:rPr lang="en-US">
                <a:cs typeface="Times New Roman" charset="0"/>
                <a:sym typeface="Symbol" charset="0"/>
              </a:rPr>
              <a:t> </a:t>
            </a:r>
            <a:r>
              <a:rPr lang="en-US">
                <a:sym typeface="Symbol" charset="0"/>
              </a:rPr>
              <a:t>0  = </a:t>
            </a:r>
            <a:r>
              <a:rPr lang="en-US" i="1">
                <a:sym typeface="Symbol" charset="0"/>
              </a:rPr>
              <a:t>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i="1"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i="1">
                <a:sym typeface="Symbol" charset="0"/>
              </a:rPr>
              <a:t>					No, non-distributive lattice!</a:t>
            </a:r>
            <a:endParaRPr lang="en-US"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>
              <a:latin typeface="Arial" charset="0"/>
            </a:endParaRPr>
          </a:p>
        </p:txBody>
      </p:sp>
      <p:sp>
        <p:nvSpPr>
          <p:cNvPr id="82949" name="Oval 5"/>
          <p:cNvSpPr>
            <a:spLocks noChangeArrowheads="1"/>
          </p:cNvSpPr>
          <p:nvPr/>
        </p:nvSpPr>
        <p:spPr bwMode="auto">
          <a:xfrm>
            <a:off x="1352550" y="1522413"/>
            <a:ext cx="95250" cy="106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1352550" y="2176463"/>
            <a:ext cx="95250" cy="106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5440363" y="1314450"/>
            <a:ext cx="95250" cy="106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956" name="Oval 12"/>
          <p:cNvSpPr>
            <a:spLocks noChangeArrowheads="1"/>
          </p:cNvSpPr>
          <p:nvPr/>
        </p:nvSpPr>
        <p:spPr bwMode="auto">
          <a:xfrm>
            <a:off x="1352550" y="2832100"/>
            <a:ext cx="95250" cy="106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1403350" y="1617663"/>
            <a:ext cx="0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>
            <a:off x="1403350" y="2276475"/>
            <a:ext cx="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961" name="Line 17"/>
          <p:cNvSpPr>
            <a:spLocks noChangeShapeType="1"/>
          </p:cNvSpPr>
          <p:nvPr/>
        </p:nvSpPr>
        <p:spPr bwMode="auto">
          <a:xfrm flipH="1">
            <a:off x="5592763" y="1849438"/>
            <a:ext cx="446087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962" name="Line 18"/>
          <p:cNvSpPr>
            <a:spLocks noChangeShapeType="1"/>
          </p:cNvSpPr>
          <p:nvPr/>
        </p:nvSpPr>
        <p:spPr bwMode="auto">
          <a:xfrm>
            <a:off x="5529263" y="1382713"/>
            <a:ext cx="509587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963" name="Line 19"/>
          <p:cNvSpPr>
            <a:spLocks noChangeShapeType="1"/>
          </p:cNvSpPr>
          <p:nvPr/>
        </p:nvSpPr>
        <p:spPr bwMode="auto">
          <a:xfrm flipH="1">
            <a:off x="4911725" y="1403350"/>
            <a:ext cx="563563" cy="319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964" name="Line 20"/>
          <p:cNvSpPr>
            <a:spLocks noChangeShapeType="1"/>
          </p:cNvSpPr>
          <p:nvPr/>
        </p:nvSpPr>
        <p:spPr bwMode="auto">
          <a:xfrm flipV="1">
            <a:off x="4933950" y="1765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965" name="Line 21"/>
          <p:cNvSpPr>
            <a:spLocks noChangeShapeType="1"/>
          </p:cNvSpPr>
          <p:nvPr/>
        </p:nvSpPr>
        <p:spPr bwMode="auto">
          <a:xfrm>
            <a:off x="4945063" y="2200275"/>
            <a:ext cx="617537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5970588" y="1751013"/>
            <a:ext cx="95250" cy="106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952" name="Oval 8"/>
          <p:cNvSpPr>
            <a:spLocks noChangeArrowheads="1"/>
          </p:cNvSpPr>
          <p:nvPr/>
        </p:nvSpPr>
        <p:spPr bwMode="auto">
          <a:xfrm>
            <a:off x="4879975" y="1679575"/>
            <a:ext cx="95250" cy="106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4873625" y="2108200"/>
            <a:ext cx="95250" cy="106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955" name="Oval 11"/>
          <p:cNvSpPr>
            <a:spLocks noChangeArrowheads="1"/>
          </p:cNvSpPr>
          <p:nvPr/>
        </p:nvSpPr>
        <p:spPr bwMode="auto">
          <a:xfrm>
            <a:off x="5518150" y="2668588"/>
            <a:ext cx="95250" cy="106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966" name="Text Box 22"/>
          <p:cNvSpPr txBox="1">
            <a:spLocks noChangeArrowheads="1"/>
          </p:cNvSpPr>
          <p:nvPr/>
        </p:nvSpPr>
        <p:spPr bwMode="auto">
          <a:xfrm>
            <a:off x="1524000" y="12827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82968" name="Rectangle 24"/>
          <p:cNvSpPr>
            <a:spLocks noChangeArrowheads="1"/>
          </p:cNvSpPr>
          <p:nvPr/>
        </p:nvSpPr>
        <p:spPr bwMode="auto">
          <a:xfrm>
            <a:off x="5711825" y="27146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4551363" y="15128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1"/>
              <a:t>a</a:t>
            </a:r>
          </a:p>
        </p:txBody>
      </p:sp>
      <p:sp>
        <p:nvSpPr>
          <p:cNvPr id="82970" name="Rectangle 26"/>
          <p:cNvSpPr>
            <a:spLocks noChangeArrowheads="1"/>
          </p:cNvSpPr>
          <p:nvPr/>
        </p:nvSpPr>
        <p:spPr bwMode="auto">
          <a:xfrm>
            <a:off x="6116638" y="15748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c</a:t>
            </a:r>
          </a:p>
        </p:txBody>
      </p:sp>
      <p:sp>
        <p:nvSpPr>
          <p:cNvPr id="82971" name="Rectangle 27"/>
          <p:cNvSpPr>
            <a:spLocks noChangeArrowheads="1"/>
          </p:cNvSpPr>
          <p:nvPr/>
        </p:nvSpPr>
        <p:spPr bwMode="auto">
          <a:xfrm>
            <a:off x="5551488" y="10541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82972" name="Rectangle 28"/>
          <p:cNvSpPr>
            <a:spLocks noChangeArrowheads="1"/>
          </p:cNvSpPr>
          <p:nvPr/>
        </p:nvSpPr>
        <p:spPr bwMode="auto">
          <a:xfrm>
            <a:off x="1579563" y="27511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82973" name="Rectangle 29"/>
          <p:cNvSpPr>
            <a:spLocks noChangeArrowheads="1"/>
          </p:cNvSpPr>
          <p:nvPr/>
        </p:nvSpPr>
        <p:spPr bwMode="auto">
          <a:xfrm>
            <a:off x="4570413" y="19780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1"/>
              <a:t>b</a:t>
            </a:r>
          </a:p>
        </p:txBody>
      </p:sp>
      <p:sp>
        <p:nvSpPr>
          <p:cNvPr id="82974" name="Rectangle 30"/>
          <p:cNvSpPr>
            <a:spLocks noChangeArrowheads="1"/>
          </p:cNvSpPr>
          <p:nvPr/>
        </p:nvSpPr>
        <p:spPr bwMode="auto">
          <a:xfrm>
            <a:off x="1576388" y="20462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1"/>
              <a:t>a</a:t>
            </a:r>
          </a:p>
        </p:txBody>
      </p:sp>
      <p:sp>
        <p:nvSpPr>
          <p:cNvPr id="82975" name="Text Box 31"/>
          <p:cNvSpPr txBox="1">
            <a:spLocks noChangeArrowheads="1"/>
          </p:cNvSpPr>
          <p:nvPr/>
        </p:nvSpPr>
        <p:spPr bwMode="auto">
          <a:xfrm>
            <a:off x="2381250" y="1881188"/>
            <a:ext cx="1881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No complement</a:t>
            </a:r>
          </a:p>
        </p:txBody>
      </p:sp>
      <p:sp>
        <p:nvSpPr>
          <p:cNvPr id="82976" name="Line 32"/>
          <p:cNvSpPr>
            <a:spLocks noChangeShapeType="1"/>
          </p:cNvSpPr>
          <p:nvPr/>
        </p:nvSpPr>
        <p:spPr bwMode="auto">
          <a:xfrm flipH="1">
            <a:off x="1903413" y="2073275"/>
            <a:ext cx="457200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977" name="Text Box 33"/>
          <p:cNvSpPr txBox="1">
            <a:spLocks noChangeArrowheads="1"/>
          </p:cNvSpPr>
          <p:nvPr/>
        </p:nvSpPr>
        <p:spPr bwMode="auto">
          <a:xfrm>
            <a:off x="6361113" y="1192213"/>
            <a:ext cx="2284412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latin typeface="Arial" charset="0"/>
              </a:rPr>
              <a:t>c</a:t>
            </a:r>
            <a:r>
              <a:rPr lang="en-US" sz="1800">
                <a:latin typeface="Arial" charset="0"/>
              </a:rPr>
              <a:t> is complement of </a:t>
            </a:r>
            <a:r>
              <a:rPr lang="en-US" sz="1800" i="1">
                <a:latin typeface="Arial" charset="0"/>
              </a:rPr>
              <a:t>a</a:t>
            </a:r>
          </a:p>
          <a:p>
            <a:pPr>
              <a:spcBef>
                <a:spcPct val="50000"/>
              </a:spcBef>
            </a:pPr>
            <a:endParaRPr lang="en-US" sz="1800" i="1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1800" i="1">
                <a:latin typeface="Arial" charset="0"/>
              </a:rPr>
              <a:t>c</a:t>
            </a:r>
            <a:r>
              <a:rPr lang="en-US" sz="1800">
                <a:latin typeface="Arial" charset="0"/>
              </a:rPr>
              <a:t> is complement of </a:t>
            </a:r>
            <a:r>
              <a:rPr lang="en-US" sz="1800" i="1">
                <a:latin typeface="Arial" charset="0"/>
              </a:rPr>
              <a:t>b</a:t>
            </a:r>
          </a:p>
        </p:txBody>
      </p:sp>
      <p:sp>
        <p:nvSpPr>
          <p:cNvPr id="82978" name="Line 34"/>
          <p:cNvSpPr>
            <a:spLocks noChangeShapeType="1"/>
          </p:cNvSpPr>
          <p:nvPr/>
        </p:nvSpPr>
        <p:spPr bwMode="auto">
          <a:xfrm flipH="1">
            <a:off x="5167313" y="1446213"/>
            <a:ext cx="123348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979" name="Line 35"/>
          <p:cNvSpPr>
            <a:spLocks noChangeShapeType="1"/>
          </p:cNvSpPr>
          <p:nvPr/>
        </p:nvSpPr>
        <p:spPr bwMode="auto">
          <a:xfrm flipH="1">
            <a:off x="6061075" y="1444625"/>
            <a:ext cx="33020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980" name="Line 36"/>
          <p:cNvSpPr>
            <a:spLocks noChangeShapeType="1"/>
          </p:cNvSpPr>
          <p:nvPr/>
        </p:nvSpPr>
        <p:spPr bwMode="auto">
          <a:xfrm flipH="1" flipV="1">
            <a:off x="6081713" y="1935163"/>
            <a:ext cx="26670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982" name="Line 38"/>
          <p:cNvSpPr>
            <a:spLocks noChangeShapeType="1"/>
          </p:cNvSpPr>
          <p:nvPr/>
        </p:nvSpPr>
        <p:spPr bwMode="auto">
          <a:xfrm flipH="1" flipV="1">
            <a:off x="5081588" y="2179638"/>
            <a:ext cx="1309687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983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Lattice and Boolean Algebra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pic>
        <p:nvPicPr>
          <p:cNvPr id="39940" name="Picture 4" descr="lati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438400"/>
            <a:ext cx="622300" cy="1824038"/>
          </a:xfrm>
          <a:prstGeom prst="rect">
            <a:avLst/>
          </a:prstGeom>
          <a:noFill/>
        </p:spPr>
      </p:pic>
      <p:pic>
        <p:nvPicPr>
          <p:cNvPr id="39941" name="Picture 5" descr="latic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2057400"/>
            <a:ext cx="1757363" cy="2814638"/>
          </a:xfrm>
          <a:prstGeom prst="rect">
            <a:avLst/>
          </a:prstGeom>
          <a:noFill/>
        </p:spPr>
      </p:pic>
      <p:pic>
        <p:nvPicPr>
          <p:cNvPr id="39942" name="Picture 6" descr="latic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2133600"/>
            <a:ext cx="1228725" cy="2357438"/>
          </a:xfrm>
          <a:prstGeom prst="rect">
            <a:avLst/>
          </a:prstGeom>
          <a:noFill/>
        </p:spPr>
      </p:pic>
      <p:pic>
        <p:nvPicPr>
          <p:cNvPr id="39943" name="Picture 7" descr="latic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2209800"/>
            <a:ext cx="2090738" cy="1911350"/>
          </a:xfrm>
          <a:prstGeom prst="rect">
            <a:avLst/>
          </a:prstGeom>
          <a:noFill/>
        </p:spPr>
      </p:pic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457200" y="1447800"/>
            <a:ext cx="272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distributive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5562600" y="1600200"/>
            <a:ext cx="272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non-distributive</a:t>
            </a:r>
          </a:p>
        </p:txBody>
      </p:sp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5334000" y="4648200"/>
          <a:ext cx="27432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8" imgW="1130300" imgH="139700" progId="Equation.3">
                  <p:embed/>
                </p:oleObj>
              </mc:Choice>
              <mc:Fallback>
                <p:oleObj name="Equation" r:id="rId8" imgW="11303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48200"/>
                        <a:ext cx="27432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37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/>
      <p:bldP spid="399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Lattice and Boolean Algebra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21087"/>
          </a:xfrm>
        </p:spPr>
        <p:txBody>
          <a:bodyPr>
            <a:normAutofit/>
          </a:bodyPr>
          <a:lstStyle/>
          <a:p>
            <a:pPr marL="533400" indent="-533400">
              <a:buNone/>
            </a:pPr>
            <a:r>
              <a:rPr lang="en-US" sz="2400" dirty="0" smtClean="0"/>
              <a:t>         Let </a:t>
            </a:r>
            <a:r>
              <a:rPr lang="en-US" sz="2400" dirty="0"/>
              <a:t>B be a set with at least two elements 0 and 1. Let two </a:t>
            </a:r>
            <a:r>
              <a:rPr lang="en-US" sz="2400" dirty="0" smtClean="0"/>
              <a:t>binary operations </a:t>
            </a:r>
            <a:r>
              <a:rPr lang="en-US" sz="2400" dirty="0">
                <a:sym typeface="Symbol" pitchFamily="-112" charset="2"/>
              </a:rPr>
              <a:t> and , and </a:t>
            </a:r>
            <a:r>
              <a:rPr lang="en-US" sz="2400" dirty="0" smtClean="0">
                <a:sym typeface="Symbol" pitchFamily="-112" charset="2"/>
              </a:rPr>
              <a:t>an </a:t>
            </a:r>
            <a:r>
              <a:rPr lang="en-US" sz="2400" dirty="0">
                <a:sym typeface="Symbol" pitchFamily="-112" charset="2"/>
              </a:rPr>
              <a:t>unary operation   </a:t>
            </a:r>
            <a:r>
              <a:rPr lang="en-US" sz="2400" dirty="0" smtClean="0">
                <a:sym typeface="Symbol" pitchFamily="-112" charset="2"/>
              </a:rPr>
              <a:t>   be </a:t>
            </a:r>
            <a:r>
              <a:rPr lang="en-US" sz="2400" dirty="0">
                <a:sym typeface="Symbol" pitchFamily="-112" charset="2"/>
              </a:rPr>
              <a:t>defined on B. The algebraic system </a:t>
            </a:r>
            <a:endParaRPr lang="en-US" sz="2400" dirty="0" smtClean="0">
              <a:sym typeface="Symbol" pitchFamily="-112" charset="2"/>
            </a:endParaRPr>
          </a:p>
          <a:p>
            <a:pPr marL="533400" indent="-533400">
              <a:buNone/>
            </a:pPr>
            <a:r>
              <a:rPr lang="en-US" sz="2400" dirty="0">
                <a:sym typeface="Symbol" pitchFamily="-112" charset="2"/>
              </a:rPr>
              <a:t/>
            </a:r>
            <a:br>
              <a:rPr lang="en-US" sz="2400" dirty="0">
                <a:sym typeface="Symbol" pitchFamily="-112" charset="2"/>
              </a:rPr>
            </a:br>
            <a:r>
              <a:rPr lang="en-US" sz="2400" dirty="0" smtClean="0">
                <a:sym typeface="Symbol" pitchFamily="-112" charset="2"/>
              </a:rPr>
              <a:t>                                   </a:t>
            </a:r>
            <a:r>
              <a:rPr lang="en-US" sz="2400" dirty="0">
                <a:sym typeface="Symbol" pitchFamily="-112" charset="2"/>
              </a:rPr>
              <a:t>B, ,  ,   , 0,1 </a:t>
            </a:r>
            <a:endParaRPr lang="en-US" sz="2400" dirty="0" smtClean="0">
              <a:sym typeface="Symbol" pitchFamily="-112" charset="2"/>
            </a:endParaRPr>
          </a:p>
          <a:p>
            <a:pPr marL="533400" indent="-533400">
              <a:buNone/>
            </a:pPr>
            <a:endParaRPr lang="en-US" sz="2400" dirty="0" smtClean="0">
              <a:sym typeface="Symbol" pitchFamily="-112" charset="2"/>
            </a:endParaRPr>
          </a:p>
          <a:p>
            <a:pPr marL="533400" indent="-533400">
              <a:buNone/>
            </a:pPr>
            <a:r>
              <a:rPr lang="en-US" sz="2400" dirty="0" smtClean="0">
                <a:sym typeface="Symbol" pitchFamily="-112" charset="2"/>
              </a:rPr>
              <a:t>        is </a:t>
            </a:r>
            <a:r>
              <a:rPr lang="en-US" sz="2400" dirty="0">
                <a:sym typeface="Symbol" pitchFamily="-112" charset="2"/>
              </a:rPr>
              <a:t>a </a:t>
            </a:r>
            <a:r>
              <a:rPr lang="en-US" sz="2400" b="1" dirty="0">
                <a:sym typeface="Symbol" pitchFamily="-112" charset="2"/>
              </a:rPr>
              <a:t>Boolean algebra</a:t>
            </a:r>
            <a:r>
              <a:rPr lang="en-US" sz="2400" dirty="0">
                <a:sym typeface="Symbol" pitchFamily="-112" charset="2"/>
              </a:rPr>
              <a:t>, </a:t>
            </a:r>
            <a:r>
              <a:rPr lang="en-US" sz="2400" dirty="0" smtClean="0">
                <a:sym typeface="Symbol" pitchFamily="-112" charset="2"/>
              </a:rPr>
              <a:t>if it is a distributive and  complemented lattice.</a:t>
            </a:r>
            <a:endParaRPr lang="en-US" sz="2400" dirty="0">
              <a:sym typeface="Symbol" pitchFamily="-11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284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Lattice and Boolean Algebra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r>
              <a:rPr lang="en-US" dirty="0"/>
              <a:t>of Boolean </a:t>
            </a:r>
            <a:r>
              <a:rPr lang="en-US" dirty="0" smtClean="0"/>
              <a:t>Algebras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/>
              <a:t>Boolean Algebra over {0,1}</a:t>
            </a:r>
          </a:p>
          <a:p>
            <a:pPr lvl="1">
              <a:buFontTx/>
              <a:buNone/>
            </a:pPr>
            <a:r>
              <a:rPr lang="en-US" sz="2000">
                <a:sym typeface="Symbol" pitchFamily="-112" charset="2"/>
              </a:rPr>
              <a:t>B={0,1}. B, ,  ,   , 0,1</a:t>
            </a:r>
          </a:p>
          <a:p>
            <a:r>
              <a:rPr lang="en-US" sz="2400">
                <a:sym typeface="Symbol" pitchFamily="-112" charset="2"/>
              </a:rPr>
              <a:t>Boolean Algebra over Boolean Vectors</a:t>
            </a:r>
          </a:p>
          <a:p>
            <a:pPr lvl="1">
              <a:buFontTx/>
              <a:buNone/>
            </a:pPr>
            <a:r>
              <a:rPr lang="en-US" sz="2000">
                <a:sym typeface="Symbol" pitchFamily="-112" charset="2"/>
              </a:rPr>
              <a:t>B</a:t>
            </a:r>
            <a:r>
              <a:rPr lang="en-US" sz="2000" baseline="30000"/>
              <a:t>n</a:t>
            </a:r>
            <a:r>
              <a:rPr lang="en-US" sz="2000">
                <a:sym typeface="Symbol" pitchFamily="-112" charset="2"/>
              </a:rPr>
              <a:t> = {(a</a:t>
            </a:r>
            <a:r>
              <a:rPr lang="en-US" sz="2000" baseline="-25000"/>
              <a:t>1</a:t>
            </a:r>
            <a:r>
              <a:rPr lang="en-US" sz="2000">
                <a:sym typeface="Symbol" pitchFamily="-112" charset="2"/>
              </a:rPr>
              <a:t>, a</a:t>
            </a:r>
            <a:r>
              <a:rPr lang="en-US" sz="2000" baseline="-25000"/>
              <a:t>2</a:t>
            </a:r>
            <a:r>
              <a:rPr lang="en-US" sz="2000">
                <a:sym typeface="Symbol" pitchFamily="-112" charset="2"/>
              </a:rPr>
              <a:t>, … , a</a:t>
            </a:r>
            <a:r>
              <a:rPr lang="en-US" sz="2000" baseline="-25000"/>
              <a:t>n</a:t>
            </a:r>
            <a:r>
              <a:rPr lang="en-US" sz="2000">
                <a:sym typeface="Symbol" pitchFamily="-112" charset="2"/>
              </a:rPr>
              <a:t>) | a</a:t>
            </a:r>
            <a:r>
              <a:rPr lang="en-US" sz="2000" baseline="-25000"/>
              <a:t>i</a:t>
            </a:r>
            <a:r>
              <a:rPr lang="en-US" sz="2000">
                <a:sym typeface="Symbol" pitchFamily="-112" charset="2"/>
              </a:rPr>
              <a:t>  {0,1}}</a:t>
            </a:r>
          </a:p>
          <a:p>
            <a:pPr lvl="1">
              <a:buFontTx/>
              <a:buNone/>
            </a:pPr>
            <a:r>
              <a:rPr lang="en-US" sz="2000">
                <a:sym typeface="Symbol" pitchFamily="-112" charset="2"/>
              </a:rPr>
              <a:t>Let  a=(a</a:t>
            </a:r>
            <a:r>
              <a:rPr lang="en-US" sz="2000" baseline="-25000"/>
              <a:t>1</a:t>
            </a:r>
            <a:r>
              <a:rPr lang="en-US" sz="2000">
                <a:sym typeface="Symbol" pitchFamily="-112" charset="2"/>
              </a:rPr>
              <a:t>, a</a:t>
            </a:r>
            <a:r>
              <a:rPr lang="en-US" sz="2000" baseline="-25000"/>
              <a:t>2</a:t>
            </a:r>
            <a:r>
              <a:rPr lang="en-US" sz="2000">
                <a:sym typeface="Symbol" pitchFamily="-112" charset="2"/>
              </a:rPr>
              <a:t>, … , a</a:t>
            </a:r>
            <a:r>
              <a:rPr lang="en-US" sz="2000" baseline="-25000"/>
              <a:t>n</a:t>
            </a:r>
            <a:r>
              <a:rPr lang="en-US" sz="2000">
                <a:sym typeface="Symbol" pitchFamily="-112" charset="2"/>
              </a:rPr>
              <a:t>) and b = (b</a:t>
            </a:r>
            <a:r>
              <a:rPr lang="en-US" sz="2000" baseline="-25000"/>
              <a:t>1</a:t>
            </a:r>
            <a:r>
              <a:rPr lang="en-US" sz="2000">
                <a:sym typeface="Symbol" pitchFamily="-112" charset="2"/>
              </a:rPr>
              <a:t>, b</a:t>
            </a:r>
            <a:r>
              <a:rPr lang="en-US" sz="2000" baseline="-25000"/>
              <a:t>2</a:t>
            </a:r>
            <a:r>
              <a:rPr lang="en-US" sz="2000">
                <a:sym typeface="Symbol" pitchFamily="-112" charset="2"/>
              </a:rPr>
              <a:t>, … , b</a:t>
            </a:r>
            <a:r>
              <a:rPr lang="en-US" sz="2000" baseline="-25000"/>
              <a:t>n</a:t>
            </a:r>
            <a:r>
              <a:rPr lang="en-US" sz="2000">
                <a:sym typeface="Symbol" pitchFamily="-112" charset="2"/>
              </a:rPr>
              <a:t>)  B</a:t>
            </a:r>
            <a:r>
              <a:rPr lang="en-US" sz="2000" baseline="30000"/>
              <a:t>n</a:t>
            </a:r>
            <a:r>
              <a:rPr lang="en-US" sz="2000">
                <a:sym typeface="Symbol" pitchFamily="-112" charset="2"/>
              </a:rPr>
              <a:t> </a:t>
            </a:r>
          </a:p>
          <a:p>
            <a:pPr lvl="1">
              <a:buFontTx/>
              <a:buNone/>
            </a:pPr>
            <a:r>
              <a:rPr lang="en-US" sz="2000">
                <a:sym typeface="Symbol" pitchFamily="-112" charset="2"/>
              </a:rPr>
              <a:t>define</a:t>
            </a:r>
          </a:p>
          <a:p>
            <a:pPr lvl="1">
              <a:buFontTx/>
              <a:buNone/>
            </a:pPr>
            <a:r>
              <a:rPr lang="en-US" sz="2000">
                <a:sym typeface="Symbol" pitchFamily="-112" charset="2"/>
              </a:rPr>
              <a:t>a  b = (a</a:t>
            </a:r>
            <a:r>
              <a:rPr lang="en-US" sz="2000" baseline="-25000"/>
              <a:t>1 </a:t>
            </a:r>
            <a:r>
              <a:rPr lang="en-US" sz="2000">
                <a:sym typeface="Symbol" pitchFamily="-112" charset="2"/>
              </a:rPr>
              <a:t> b</a:t>
            </a:r>
            <a:r>
              <a:rPr lang="en-US" sz="2000" baseline="-25000"/>
              <a:t>1</a:t>
            </a:r>
            <a:r>
              <a:rPr lang="en-US" sz="2000">
                <a:sym typeface="Symbol" pitchFamily="-112" charset="2"/>
              </a:rPr>
              <a:t>, a</a:t>
            </a:r>
            <a:r>
              <a:rPr lang="en-US" sz="2000" baseline="-25000"/>
              <a:t>2 </a:t>
            </a:r>
            <a:r>
              <a:rPr lang="en-US" sz="2000">
                <a:sym typeface="Symbol" pitchFamily="-112" charset="2"/>
              </a:rPr>
              <a:t> b</a:t>
            </a:r>
            <a:r>
              <a:rPr lang="en-US" sz="2000" baseline="-25000"/>
              <a:t>2</a:t>
            </a:r>
            <a:r>
              <a:rPr lang="en-US" sz="2000">
                <a:sym typeface="Symbol" pitchFamily="-112" charset="2"/>
              </a:rPr>
              <a:t>, … , a</a:t>
            </a:r>
            <a:r>
              <a:rPr lang="en-US" sz="2000" baseline="-25000"/>
              <a:t>n </a:t>
            </a:r>
            <a:r>
              <a:rPr lang="en-US" sz="2000">
                <a:sym typeface="Symbol" pitchFamily="-112" charset="2"/>
              </a:rPr>
              <a:t> b</a:t>
            </a:r>
            <a:r>
              <a:rPr lang="en-US" sz="2000" baseline="-25000"/>
              <a:t>n</a:t>
            </a:r>
            <a:r>
              <a:rPr lang="en-US" sz="2000">
                <a:sym typeface="Symbol" pitchFamily="-112" charset="2"/>
              </a:rPr>
              <a:t>) </a:t>
            </a:r>
          </a:p>
          <a:p>
            <a:pPr lvl="1">
              <a:buFontTx/>
              <a:buNone/>
            </a:pPr>
            <a:r>
              <a:rPr lang="en-US" sz="2000">
                <a:sym typeface="Symbol" pitchFamily="-112" charset="2"/>
              </a:rPr>
              <a:t>a  b = (a</a:t>
            </a:r>
            <a:r>
              <a:rPr lang="en-US" sz="2000" baseline="-25000"/>
              <a:t>1 </a:t>
            </a:r>
            <a:r>
              <a:rPr lang="en-US" sz="2000">
                <a:sym typeface="Symbol" pitchFamily="-112" charset="2"/>
              </a:rPr>
              <a:t> b</a:t>
            </a:r>
            <a:r>
              <a:rPr lang="en-US" sz="2000" baseline="-25000"/>
              <a:t>1</a:t>
            </a:r>
            <a:r>
              <a:rPr lang="en-US" sz="2000">
                <a:sym typeface="Symbol" pitchFamily="-112" charset="2"/>
              </a:rPr>
              <a:t>, a</a:t>
            </a:r>
            <a:r>
              <a:rPr lang="en-US" sz="2000" baseline="-25000"/>
              <a:t>2 </a:t>
            </a:r>
            <a:r>
              <a:rPr lang="en-US" sz="2000">
                <a:sym typeface="Symbol" pitchFamily="-112" charset="2"/>
              </a:rPr>
              <a:t> b</a:t>
            </a:r>
            <a:r>
              <a:rPr lang="en-US" sz="2000" baseline="-25000"/>
              <a:t>2</a:t>
            </a:r>
            <a:r>
              <a:rPr lang="en-US" sz="2000">
                <a:sym typeface="Symbol" pitchFamily="-112" charset="2"/>
              </a:rPr>
              <a:t>, … , a</a:t>
            </a:r>
            <a:r>
              <a:rPr lang="en-US" sz="2000" baseline="-25000"/>
              <a:t>n </a:t>
            </a:r>
            <a:r>
              <a:rPr lang="en-US" sz="2000">
                <a:sym typeface="Symbol" pitchFamily="-112" charset="2"/>
              </a:rPr>
              <a:t> b</a:t>
            </a:r>
            <a:r>
              <a:rPr lang="en-US" sz="2000" baseline="-25000"/>
              <a:t>n</a:t>
            </a:r>
            <a:r>
              <a:rPr lang="en-US" sz="2000">
                <a:sym typeface="Symbol" pitchFamily="-112" charset="2"/>
              </a:rPr>
              <a:t>)</a:t>
            </a:r>
          </a:p>
          <a:p>
            <a:pPr lvl="1">
              <a:buFontTx/>
              <a:buNone/>
            </a:pPr>
            <a:r>
              <a:rPr lang="en-US" sz="2000">
                <a:sym typeface="Symbol" pitchFamily="-112" charset="2"/>
              </a:rPr>
              <a:t>a=(a</a:t>
            </a:r>
            <a:r>
              <a:rPr lang="en-US" sz="2000" baseline="-25000"/>
              <a:t>1</a:t>
            </a:r>
            <a:r>
              <a:rPr lang="en-US" sz="2000">
                <a:sym typeface="Symbol" pitchFamily="-112" charset="2"/>
              </a:rPr>
              <a:t>, a</a:t>
            </a:r>
            <a:r>
              <a:rPr lang="en-US" sz="2000" baseline="-25000"/>
              <a:t>2</a:t>
            </a:r>
            <a:r>
              <a:rPr lang="en-US" sz="2000">
                <a:sym typeface="Symbol" pitchFamily="-112" charset="2"/>
              </a:rPr>
              <a:t>, … , a</a:t>
            </a:r>
            <a:r>
              <a:rPr lang="en-US" sz="2000" baseline="-25000"/>
              <a:t>n</a:t>
            </a:r>
            <a:r>
              <a:rPr lang="en-US" sz="2000">
                <a:sym typeface="Symbol" pitchFamily="-112" charset="2"/>
              </a:rPr>
              <a:t>)</a:t>
            </a:r>
          </a:p>
          <a:p>
            <a:pPr lvl="1">
              <a:buFontTx/>
              <a:buNone/>
            </a:pPr>
            <a:r>
              <a:rPr lang="en-US" sz="2000">
                <a:sym typeface="Symbol" pitchFamily="-112" charset="2"/>
              </a:rPr>
              <a:t>then B</a:t>
            </a:r>
            <a:r>
              <a:rPr lang="en-US" sz="2000" baseline="30000"/>
              <a:t>n</a:t>
            </a:r>
            <a:r>
              <a:rPr lang="en-US" sz="2000">
                <a:sym typeface="Symbol" pitchFamily="-112" charset="2"/>
              </a:rPr>
              <a:t>, ,  ,   , </a:t>
            </a:r>
            <a:r>
              <a:rPr lang="en-US" sz="2000" b="1">
                <a:sym typeface="Symbol" pitchFamily="-112" charset="2"/>
              </a:rPr>
              <a:t>0</a:t>
            </a:r>
            <a:r>
              <a:rPr lang="en-US" sz="2000">
                <a:sym typeface="Symbol" pitchFamily="-112" charset="2"/>
              </a:rPr>
              <a:t>,</a:t>
            </a:r>
            <a:r>
              <a:rPr lang="en-US" sz="2000" b="1">
                <a:sym typeface="Symbol" pitchFamily="-112" charset="2"/>
              </a:rPr>
              <a:t>1</a:t>
            </a:r>
            <a:r>
              <a:rPr lang="en-US" sz="2000">
                <a:sym typeface="Symbol" pitchFamily="-112" charset="2"/>
              </a:rPr>
              <a:t> is a Boolean algebra, where, </a:t>
            </a:r>
            <a:br>
              <a:rPr lang="en-US" sz="2000">
                <a:sym typeface="Symbol" pitchFamily="-112" charset="2"/>
              </a:rPr>
            </a:br>
            <a:r>
              <a:rPr lang="en-US" sz="2000" b="1">
                <a:sym typeface="Symbol" pitchFamily="-112" charset="2"/>
              </a:rPr>
              <a:t>0</a:t>
            </a:r>
            <a:r>
              <a:rPr lang="en-US" sz="2000">
                <a:sym typeface="Symbol" pitchFamily="-112" charset="2"/>
              </a:rPr>
              <a:t> = (0,0, …, 0) and </a:t>
            </a:r>
            <a:r>
              <a:rPr lang="en-US" sz="2000" b="1">
                <a:sym typeface="Symbol" pitchFamily="-112" charset="2"/>
              </a:rPr>
              <a:t>1</a:t>
            </a:r>
            <a:r>
              <a:rPr lang="en-US" sz="2000">
                <a:sym typeface="Symbol" pitchFamily="-112" charset="2"/>
              </a:rPr>
              <a:t> = (1,1, …, 1)</a:t>
            </a:r>
          </a:p>
          <a:p>
            <a:r>
              <a:rPr lang="en-US" sz="2400">
                <a:sym typeface="Symbol" pitchFamily="-112" charset="2"/>
              </a:rPr>
              <a:t>Boolean Algebra over Power Set</a:t>
            </a:r>
          </a:p>
        </p:txBody>
      </p:sp>
    </p:spTree>
    <p:extLst>
      <p:ext uri="{BB962C8B-B14F-4D97-AF65-F5344CB8AC3E}">
        <p14:creationId xmlns:p14="http://schemas.microsoft.com/office/powerpoint/2010/main" val="900192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7620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Relations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5626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sz="2800" dirty="0">
                <a:sym typeface="Symbol" charset="0"/>
              </a:rPr>
              <a:t>When (a, b) belongs to R, a is said to be </a:t>
            </a:r>
            <a:r>
              <a:rPr lang="en-US" sz="2800" b="1" dirty="0">
                <a:solidFill>
                  <a:srgbClr val="3366FF"/>
                </a:solidFill>
                <a:sym typeface="Symbol" charset="0"/>
              </a:rPr>
              <a:t>related</a:t>
            </a:r>
            <a:r>
              <a:rPr lang="en-US" sz="2800" dirty="0">
                <a:sym typeface="Symbol" charset="0"/>
              </a:rPr>
              <a:t> to b by R.</a:t>
            </a:r>
          </a:p>
          <a:p>
            <a:pPr marL="0" indent="0">
              <a:lnSpc>
                <a:spcPct val="90000"/>
              </a:lnSpc>
            </a:pPr>
            <a:r>
              <a:rPr lang="en-US" sz="2800" b="1" dirty="0">
                <a:solidFill>
                  <a:srgbClr val="3366FF"/>
                </a:solidFill>
                <a:sym typeface="Symbol" charset="0"/>
              </a:rPr>
              <a:t>Example:</a:t>
            </a:r>
            <a:r>
              <a:rPr lang="en-US" sz="2800" dirty="0">
                <a:solidFill>
                  <a:srgbClr val="3366FF"/>
                </a:solidFill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Let P be a set of people, C be a set of cars, and D be the relation describing which person drives which car(s).</a:t>
            </a:r>
          </a:p>
          <a:p>
            <a:pPr marL="0" indent="0">
              <a:lnSpc>
                <a:spcPct val="90000"/>
              </a:lnSpc>
            </a:pPr>
            <a:r>
              <a:rPr lang="en-US" sz="2800" dirty="0">
                <a:solidFill>
                  <a:srgbClr val="3366FF"/>
                </a:solidFill>
                <a:sym typeface="Symbol" charset="0"/>
              </a:rPr>
              <a:t>P = {Carl, Suzanne, Peter, Carla}, </a:t>
            </a:r>
          </a:p>
          <a:p>
            <a:pPr marL="0" indent="0">
              <a:lnSpc>
                <a:spcPct val="90000"/>
              </a:lnSpc>
            </a:pPr>
            <a:r>
              <a:rPr lang="en-US" sz="2800" dirty="0">
                <a:solidFill>
                  <a:srgbClr val="3366FF"/>
                </a:solidFill>
                <a:sym typeface="Symbol" charset="0"/>
              </a:rPr>
              <a:t>C = {Mercedes, BMW, tricycle}</a:t>
            </a:r>
          </a:p>
          <a:p>
            <a:pPr marL="0" indent="0">
              <a:lnSpc>
                <a:spcPct val="90000"/>
              </a:lnSpc>
            </a:pPr>
            <a:r>
              <a:rPr lang="en-US" sz="2800" dirty="0">
                <a:solidFill>
                  <a:srgbClr val="3366FF"/>
                </a:solidFill>
                <a:sym typeface="Symbol" charset="0"/>
              </a:rPr>
              <a:t>D = {(Carl, Mercedes), (Suzanne, Mercedes),</a:t>
            </a:r>
            <a:br>
              <a:rPr lang="en-US" sz="2800" dirty="0">
                <a:solidFill>
                  <a:srgbClr val="3366FF"/>
                </a:solidFill>
                <a:sym typeface="Symbol" charset="0"/>
              </a:rPr>
            </a:br>
            <a:r>
              <a:rPr lang="en-US" sz="2800" dirty="0">
                <a:solidFill>
                  <a:srgbClr val="3366FF"/>
                </a:solidFill>
                <a:sym typeface="Symbol" charset="0"/>
              </a:rPr>
              <a:t>        (Suzanne, BMW), (Peter, tricycle)}</a:t>
            </a:r>
          </a:p>
          <a:p>
            <a:pPr marL="0" indent="0">
              <a:lnSpc>
                <a:spcPct val="90000"/>
              </a:lnSpc>
            </a:pPr>
            <a:r>
              <a:rPr lang="en-US" sz="2800" dirty="0">
                <a:sym typeface="Symbol" charset="0"/>
              </a:rPr>
              <a:t>This means that Carl drives a Mercedes, Suzanne drives a Mercedes and a BMW, Peter drives a tricycle, and Carla does not drive any of these vehicles.</a:t>
            </a:r>
          </a:p>
        </p:txBody>
      </p:sp>
    </p:spTree>
    <p:extLst>
      <p:ext uri="{BB962C8B-B14F-4D97-AF65-F5344CB8AC3E}">
        <p14:creationId xmlns:p14="http://schemas.microsoft.com/office/powerpoint/2010/main" val="22467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Lattice and Boolean Algebra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pic>
        <p:nvPicPr>
          <p:cNvPr id="57348" name="Picture 4" descr="latti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676400"/>
            <a:ext cx="2058988" cy="2590800"/>
          </a:xfrm>
          <a:prstGeom prst="rect">
            <a:avLst/>
          </a:prstGeom>
          <a:noFill/>
        </p:spPr>
      </p:pic>
      <p:pic>
        <p:nvPicPr>
          <p:cNvPr id="57349" name="Picture 5" descr="lati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1676400"/>
            <a:ext cx="2055813" cy="2586038"/>
          </a:xfrm>
          <a:prstGeom prst="rect">
            <a:avLst/>
          </a:prstGeom>
          <a:noFill/>
        </p:spPr>
      </p:pic>
      <p:pic>
        <p:nvPicPr>
          <p:cNvPr id="57350" name="Picture 6" descr="latic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600200"/>
            <a:ext cx="2119313" cy="2667000"/>
          </a:xfrm>
          <a:prstGeom prst="rect">
            <a:avLst/>
          </a:prstGeom>
          <a:noFill/>
        </p:spPr>
      </p:pic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812925" y="4695825"/>
            <a:ext cx="500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  <a:r>
              <a:rPr lang="en-US" baseline="30000"/>
              <a:t>3</a:t>
            </a:r>
            <a:endParaRPr 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886200" y="4648200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P({a,b,c})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553200" y="4648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{n </a:t>
            </a:r>
            <a:r>
              <a:rPr lang="en-US">
                <a:sym typeface="Symbol" pitchFamily="-112" charset="2"/>
              </a:rPr>
              <a:t> | n|30</a:t>
            </a: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709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Lattice and Boolean Algebra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 Representations</a:t>
            </a:r>
            <a:endParaRPr lang="en-US" dirty="0"/>
          </a:p>
        </p:txBody>
      </p:sp>
      <p:pic>
        <p:nvPicPr>
          <p:cNvPr id="57348" name="Picture 4" descr="latti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2513" y="1588375"/>
            <a:ext cx="2058988" cy="2590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468880" y="3009337"/>
            <a:ext cx="118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Átomos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38355" y="2290126"/>
            <a:ext cx="15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rgbClr val="FF0000"/>
                </a:solidFill>
              </a:rPr>
              <a:t>Anti</a:t>
            </a:r>
            <a:r>
              <a:rPr lang="pt-BR" dirty="0" smtClean="0">
                <a:solidFill>
                  <a:srgbClr val="FF0000"/>
                </a:solidFill>
              </a:rPr>
              <a:t>-átomos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9719" y="2290126"/>
            <a:ext cx="37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rgbClr val="3366FF"/>
                </a:solidFill>
              </a:rPr>
              <a:t>X</a:t>
            </a:r>
            <a:endParaRPr lang="pt-BR" dirty="0">
              <a:solidFill>
                <a:srgbClr val="3366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4835" y="4577240"/>
            <a:ext cx="22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X</a:t>
            </a:r>
            <a:r>
              <a:rPr lang="pt-BR" dirty="0" smtClean="0"/>
              <a:t> = </a:t>
            </a:r>
            <a:r>
              <a:rPr lang="pt-BR" dirty="0" err="1" smtClean="0"/>
              <a:t>Sup</a:t>
            </a:r>
            <a:r>
              <a:rPr lang="pt-BR" dirty="0" smtClean="0"/>
              <a:t>{a</a:t>
            </a:r>
            <a:r>
              <a:rPr lang="pt-BR" baseline="-25000" dirty="0" smtClean="0"/>
              <a:t>i</a:t>
            </a:r>
            <a:r>
              <a:rPr lang="pt-BR" dirty="0" smtClean="0"/>
              <a:t>: a</a:t>
            </a:r>
            <a:r>
              <a:rPr lang="pt-BR" baseline="-25000" dirty="0" smtClean="0"/>
              <a:t>a</a:t>
            </a:r>
            <a:r>
              <a:rPr lang="pt-BR" dirty="0" smtClean="0"/>
              <a:t>&lt;= </a:t>
            </a:r>
            <a:r>
              <a:rPr lang="pt-BR" dirty="0" err="1" smtClean="0"/>
              <a:t>X</a:t>
            </a: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139662" y="4583404"/>
            <a:ext cx="275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X</a:t>
            </a:r>
            <a:r>
              <a:rPr lang="pt-BR" dirty="0" smtClean="0"/>
              <a:t> = </a:t>
            </a:r>
            <a:r>
              <a:rPr lang="pt-BR" dirty="0" err="1" smtClean="0"/>
              <a:t>Inf</a:t>
            </a:r>
            <a:r>
              <a:rPr lang="pt-BR" dirty="0" smtClean="0"/>
              <a:t> {</a:t>
            </a:r>
            <a:r>
              <a:rPr lang="pt-BR" dirty="0" err="1" smtClean="0"/>
              <a:t>anti</a:t>
            </a:r>
            <a:r>
              <a:rPr lang="pt-BR" dirty="0" smtClean="0"/>
              <a:t>-a</a:t>
            </a:r>
            <a:r>
              <a:rPr lang="pt-BR" baseline="-25000" dirty="0" smtClean="0"/>
              <a:t>i</a:t>
            </a:r>
            <a:r>
              <a:rPr lang="pt-BR" dirty="0" smtClean="0"/>
              <a:t>: </a:t>
            </a:r>
            <a:r>
              <a:rPr lang="pt-BR" dirty="0" err="1" smtClean="0"/>
              <a:t>anti</a:t>
            </a:r>
            <a:r>
              <a:rPr lang="pt-BR" dirty="0" smtClean="0"/>
              <a:t>-a</a:t>
            </a:r>
            <a:r>
              <a:rPr lang="pt-BR" baseline="-25000" dirty="0" smtClean="0"/>
              <a:t>a</a:t>
            </a:r>
            <a:r>
              <a:rPr lang="pt-BR" dirty="0" smtClean="0"/>
              <a:t>&gt;= </a:t>
            </a:r>
            <a:r>
              <a:rPr lang="pt-BR" dirty="0" err="1" smtClean="0"/>
              <a:t>X</a:t>
            </a: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597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182" y="1012732"/>
            <a:ext cx="9144000" cy="5590334"/>
          </a:xfrm>
          <a:noFill/>
        </p:spPr>
        <p:txBody>
          <a:bodyPr>
            <a:normAutofit/>
          </a:bodyPr>
          <a:lstStyle/>
          <a:p>
            <a:pPr marL="341909" indent="-341909"/>
            <a:r>
              <a:rPr lang="en-US" sz="2100" dirty="0">
                <a:latin typeface="Book Antiqua" charset="0"/>
              </a:rPr>
              <a:t>For example, the Boolean algebra of two variable switching functions has </a:t>
            </a:r>
            <a:r>
              <a:rPr lang="en-US" sz="2100" dirty="0" err="1">
                <a:latin typeface="Book Antiqua" charset="0"/>
              </a:rPr>
              <a:t>Hasse</a:t>
            </a:r>
            <a:r>
              <a:rPr lang="en-US" sz="2100" dirty="0">
                <a:latin typeface="Book Antiqua" charset="0"/>
              </a:rPr>
              <a:t> diagram</a:t>
            </a:r>
            <a:br>
              <a:rPr lang="en-US" sz="2100" dirty="0">
                <a:latin typeface="Book Antiqua" charset="0"/>
              </a:rPr>
            </a:br>
            <a:r>
              <a:rPr lang="en-US" sz="2100" dirty="0">
                <a:latin typeface="Book Antiqua" charset="0"/>
              </a:rPr>
              <a:t/>
            </a:r>
            <a:br>
              <a:rPr lang="en-US" sz="2100" dirty="0">
                <a:latin typeface="Book Antiqua" charset="0"/>
              </a:rPr>
            </a:br>
            <a:r>
              <a:rPr lang="en-US" sz="2100" dirty="0">
                <a:latin typeface="Book Antiqua" charset="0"/>
              </a:rPr>
              <a:t/>
            </a:r>
            <a:br>
              <a:rPr lang="en-US" sz="2100" dirty="0">
                <a:latin typeface="Book Antiqua" charset="0"/>
              </a:rPr>
            </a:br>
            <a:r>
              <a:rPr lang="en-US" sz="2100" dirty="0">
                <a:latin typeface="Book Antiqua" charset="0"/>
              </a:rPr>
              <a:t/>
            </a:r>
            <a:br>
              <a:rPr lang="en-US" sz="2100" dirty="0">
                <a:latin typeface="Book Antiqua" charset="0"/>
              </a:rPr>
            </a:br>
            <a:r>
              <a:rPr lang="en-US" sz="2100" dirty="0">
                <a:latin typeface="Book Antiqua" charset="0"/>
              </a:rPr>
              <a:t/>
            </a:r>
            <a:br>
              <a:rPr lang="en-US" sz="2100" dirty="0">
                <a:latin typeface="Book Antiqua" charset="0"/>
              </a:rPr>
            </a:br>
            <a:r>
              <a:rPr lang="en-US" sz="2100" dirty="0">
                <a:latin typeface="Book Antiqua" charset="0"/>
              </a:rPr>
              <a:t/>
            </a:r>
            <a:br>
              <a:rPr lang="en-US" sz="2100" dirty="0">
                <a:latin typeface="Book Antiqua" charset="0"/>
              </a:rPr>
            </a:br>
            <a:r>
              <a:rPr lang="en-US" sz="2100" dirty="0">
                <a:latin typeface="Book Antiqua" charset="0"/>
              </a:rPr>
              <a:t/>
            </a:r>
            <a:br>
              <a:rPr lang="en-US" sz="2100" dirty="0">
                <a:latin typeface="Book Antiqua" charset="0"/>
              </a:rPr>
            </a:br>
            <a:r>
              <a:rPr lang="en-US" sz="2100" dirty="0">
                <a:latin typeface="Book Antiqua" charset="0"/>
              </a:rPr>
              <a:t/>
            </a:r>
            <a:br>
              <a:rPr lang="en-US" sz="2100" dirty="0">
                <a:latin typeface="Book Antiqua" charset="0"/>
              </a:rPr>
            </a:br>
            <a:r>
              <a:rPr lang="en-US" sz="2100" dirty="0">
                <a:latin typeface="Book Antiqua" charset="0"/>
              </a:rPr>
              <a:t/>
            </a:r>
            <a:br>
              <a:rPr lang="en-US" sz="2100" dirty="0">
                <a:latin typeface="Book Antiqua" charset="0"/>
              </a:rPr>
            </a:br>
            <a:r>
              <a:rPr lang="en-US" sz="2100" dirty="0">
                <a:latin typeface="Book Antiqua" charset="0"/>
              </a:rPr>
              <a:t/>
            </a:r>
            <a:br>
              <a:rPr lang="en-US" sz="2100" dirty="0">
                <a:latin typeface="Book Antiqua" charset="0"/>
              </a:rPr>
            </a:br>
            <a:r>
              <a:rPr lang="en-US" sz="2100" dirty="0">
                <a:latin typeface="Book Antiqua" charset="0"/>
              </a:rPr>
              <a:t/>
            </a:r>
            <a:br>
              <a:rPr lang="en-US" sz="2100" dirty="0">
                <a:latin typeface="Book Antiqua" charset="0"/>
              </a:rPr>
            </a:br>
            <a:endParaRPr lang="en-US" sz="2100" dirty="0">
              <a:latin typeface="Book Antiqua" charset="0"/>
            </a:endParaRPr>
          </a:p>
          <a:p>
            <a:pPr marL="341909" indent="-341909"/>
            <a:endParaRPr lang="en-US" sz="2100" dirty="0">
              <a:latin typeface="Book Antiqua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700" dirty="0" err="1">
                <a:solidFill>
                  <a:srgbClr val="FF0000"/>
                </a:solidFill>
                <a:latin typeface="Comic Sans MS" charset="0"/>
              </a:rPr>
              <a:t>Hasse</a:t>
            </a:r>
            <a:r>
              <a:rPr lang="en-US" sz="3700" dirty="0">
                <a:solidFill>
                  <a:srgbClr val="FF0000"/>
                </a:solidFill>
                <a:latin typeface="Comic Sans MS" charset="0"/>
              </a:rPr>
              <a:t> Diagram of</a:t>
            </a:r>
            <a:r>
              <a:rPr lang="en-US" sz="4900" dirty="0">
                <a:solidFill>
                  <a:srgbClr val="FF0000"/>
                </a:solidFill>
                <a:latin typeface="Comic Sans MS" charset="0"/>
              </a:rPr>
              <a:t> t</a:t>
            </a:r>
            <a:r>
              <a:rPr lang="en-US" sz="3700" dirty="0">
                <a:solidFill>
                  <a:srgbClr val="FF0000"/>
                </a:solidFill>
                <a:latin typeface="Comic Sans MS" charset="0"/>
              </a:rPr>
              <a:t>he Boolean Algebra</a:t>
            </a:r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99" y="2113432"/>
            <a:ext cx="6254461" cy="406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936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629400" cy="609600"/>
          </a:xfrm>
        </p:spPr>
        <p:txBody>
          <a:bodyPr>
            <a:normAutofit fontScale="90000"/>
          </a:bodyPr>
          <a:lstStyle/>
          <a:p>
            <a:r>
              <a:rPr lang="en-US" sz="3600">
                <a:solidFill>
                  <a:schemeClr val="accent2"/>
                </a:solidFill>
                <a:latin typeface="Arial" charset="0"/>
              </a:rPr>
              <a:t>Boolean Algebra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30200" y="1066800"/>
            <a:ext cx="82169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>
                <a:sym typeface="Symbol" charset="0"/>
              </a:rPr>
              <a:t></a:t>
            </a:r>
            <a:r>
              <a:rPr lang="en-US" i="1">
                <a:sym typeface="Symbol" charset="0"/>
              </a:rPr>
              <a:t>B</a:t>
            </a:r>
            <a:r>
              <a:rPr lang="en-US">
                <a:sym typeface="Symbol" charset="0"/>
              </a:rPr>
              <a:t>, , </a:t>
            </a:r>
            <a:r>
              <a:rPr lang="en-US">
                <a:cs typeface="Times New Roman" charset="0"/>
                <a:sym typeface="Symbol" charset="0"/>
              </a:rPr>
              <a:t>•,    , 0, 1</a:t>
            </a:r>
            <a:r>
              <a:rPr lang="en-US">
                <a:sym typeface="Symbol" charset="0"/>
              </a:rPr>
              <a:t>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>
                <a:sym typeface="Symbol" charset="0"/>
              </a:rPr>
              <a:t>0, 1 </a:t>
            </a:r>
            <a:r>
              <a:rPr lang="en-US" i="1">
                <a:sym typeface="Symbol" charset="0"/>
              </a:rPr>
              <a:t>B</a:t>
            </a:r>
            <a:r>
              <a:rPr lang="en-US">
                <a:sym typeface="Symbol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>
                <a:latin typeface="Arial" charset="0"/>
              </a:rPr>
              <a:t>	     		   is a unary operation over </a:t>
            </a:r>
            <a:r>
              <a:rPr lang="en-US" i="1">
                <a:sym typeface="Symbol" charset="0"/>
              </a:rPr>
              <a:t>B</a:t>
            </a:r>
            <a:r>
              <a:rPr lang="en-US">
                <a:latin typeface="Arial" charset="0"/>
              </a:rPr>
              <a:t> </a:t>
            </a:r>
            <a:endParaRPr 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>
                <a:latin typeface="Arial" charset="0"/>
              </a:rPr>
              <a:t>	 		</a:t>
            </a:r>
            <a:r>
              <a:rPr lang="en-US">
                <a:sym typeface="Symbol" charset="0"/>
              </a:rPr>
              <a:t>, </a:t>
            </a:r>
            <a:r>
              <a:rPr lang="en-US">
                <a:cs typeface="Times New Roman" charset="0"/>
                <a:sym typeface="Symbol" charset="0"/>
              </a:rPr>
              <a:t>• </a:t>
            </a:r>
            <a:r>
              <a:rPr lang="en-US">
                <a:latin typeface="Arial" charset="0"/>
                <a:cs typeface="Times New Roman" charset="0"/>
                <a:sym typeface="Symbol" charset="0"/>
              </a:rPr>
              <a:t>are binary operations over</a:t>
            </a:r>
            <a:r>
              <a:rPr lang="en-US">
                <a:cs typeface="Times New Roman" charset="0"/>
                <a:sym typeface="Symbol" charset="0"/>
              </a:rPr>
              <a:t> </a:t>
            </a:r>
            <a:r>
              <a:rPr lang="en-US" i="1">
                <a:sym typeface="Symbol" charset="0"/>
              </a:rPr>
              <a:t>B</a:t>
            </a:r>
            <a:endParaRPr lang="en-US">
              <a:cs typeface="Times New Roman" charset="0"/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>
                <a:cs typeface="Times New Roman" charset="0"/>
                <a:sym typeface="Symbol" charset="0"/>
              </a:rPr>
              <a:t>			0 </a:t>
            </a:r>
            <a:r>
              <a:rPr lang="en-US">
                <a:latin typeface="Arial" charset="0"/>
                <a:cs typeface="Times New Roman" charset="0"/>
                <a:sym typeface="Symbol" charset="0"/>
              </a:rPr>
              <a:t>is the </a:t>
            </a:r>
            <a:r>
              <a:rPr lang="ja-JP" altLang="en-US">
                <a:solidFill>
                  <a:schemeClr val="accent1"/>
                </a:solidFill>
                <a:latin typeface="Arial" charset="0"/>
                <a:cs typeface="Times New Roman" charset="0"/>
                <a:sym typeface="Symbol" charset="0"/>
              </a:rPr>
              <a:t>“</a:t>
            </a:r>
            <a:r>
              <a:rPr lang="en-US">
                <a:solidFill>
                  <a:schemeClr val="accent1"/>
                </a:solidFill>
                <a:latin typeface="Arial" charset="0"/>
                <a:cs typeface="Times New Roman" charset="0"/>
                <a:sym typeface="Symbol" charset="0"/>
              </a:rPr>
              <a:t>identity element</a:t>
            </a:r>
            <a:r>
              <a:rPr lang="ja-JP" altLang="en-US">
                <a:solidFill>
                  <a:schemeClr val="accent1"/>
                </a:solidFill>
                <a:latin typeface="Arial" charset="0"/>
                <a:cs typeface="Times New Roman" charset="0"/>
                <a:sym typeface="Symbol" charset="0"/>
              </a:rPr>
              <a:t>”</a:t>
            </a:r>
            <a:r>
              <a:rPr lang="en-US">
                <a:latin typeface="Arial" charset="0"/>
                <a:cs typeface="Times New Roman" charset="0"/>
                <a:sym typeface="Symbol" charset="0"/>
              </a:rPr>
              <a:t> </a:t>
            </a:r>
            <a:r>
              <a:rPr lang="en-US">
                <a:solidFill>
                  <a:schemeClr val="accent1"/>
                </a:solidFill>
                <a:latin typeface="Arial" charset="0"/>
                <a:cs typeface="Times New Roman" charset="0"/>
                <a:sym typeface="Symbol" charset="0"/>
              </a:rPr>
              <a:t>wrt</a:t>
            </a:r>
            <a:r>
              <a:rPr lang="en-US">
                <a:solidFill>
                  <a:schemeClr val="accent1"/>
                </a:solidFill>
                <a:cs typeface="Times New Roman" charset="0"/>
                <a:sym typeface="Symbol" charset="0"/>
              </a:rPr>
              <a:t> </a:t>
            </a:r>
            <a:r>
              <a:rPr lang="en-US">
                <a:solidFill>
                  <a:schemeClr val="accent1"/>
                </a:solidFill>
                <a:sym typeface="Symbol" charset="0"/>
              </a:rPr>
              <a:t></a:t>
            </a:r>
            <a:r>
              <a:rPr lang="en-US">
                <a:cs typeface="Times New Roman" charset="0"/>
                <a:sym typeface="Symbol" charset="0"/>
              </a:rPr>
              <a:t> </a:t>
            </a:r>
            <a:br>
              <a:rPr lang="en-US">
                <a:cs typeface="Times New Roman" charset="0"/>
                <a:sym typeface="Symbol" charset="0"/>
              </a:rPr>
            </a:br>
            <a:r>
              <a:rPr lang="en-US">
                <a:cs typeface="Times New Roman" charset="0"/>
                <a:sym typeface="Symbol" charset="0"/>
              </a:rPr>
              <a:t> 		1 </a:t>
            </a:r>
            <a:r>
              <a:rPr lang="en-US">
                <a:latin typeface="Arial" charset="0"/>
                <a:cs typeface="Times New Roman" charset="0"/>
                <a:sym typeface="Symbol" charset="0"/>
              </a:rPr>
              <a:t>is the </a:t>
            </a:r>
            <a:r>
              <a:rPr lang="ja-JP" altLang="en-US">
                <a:solidFill>
                  <a:schemeClr val="accent1"/>
                </a:solidFill>
                <a:latin typeface="Arial" charset="0"/>
                <a:cs typeface="Times New Roman" charset="0"/>
                <a:sym typeface="Symbol" charset="0"/>
              </a:rPr>
              <a:t>“</a:t>
            </a:r>
            <a:r>
              <a:rPr lang="en-US">
                <a:solidFill>
                  <a:schemeClr val="accent1"/>
                </a:solidFill>
                <a:latin typeface="Arial" charset="0"/>
                <a:cs typeface="Times New Roman" charset="0"/>
                <a:sym typeface="Symbol" charset="0"/>
              </a:rPr>
              <a:t>identity element</a:t>
            </a:r>
            <a:r>
              <a:rPr lang="ja-JP" altLang="en-US">
                <a:solidFill>
                  <a:schemeClr val="accent1"/>
                </a:solidFill>
                <a:latin typeface="Arial" charset="0"/>
                <a:cs typeface="Times New Roman" charset="0"/>
                <a:sym typeface="Symbol" charset="0"/>
              </a:rPr>
              <a:t>”</a:t>
            </a:r>
            <a:r>
              <a:rPr lang="en-US">
                <a:latin typeface="Arial" charset="0"/>
                <a:cs typeface="Times New Roman" charset="0"/>
                <a:sym typeface="Symbol" charset="0"/>
              </a:rPr>
              <a:t> </a:t>
            </a:r>
            <a:r>
              <a:rPr lang="en-US">
                <a:solidFill>
                  <a:schemeClr val="accent1"/>
                </a:solidFill>
                <a:latin typeface="Arial" charset="0"/>
                <a:cs typeface="Times New Roman" charset="0"/>
                <a:sym typeface="Symbol" charset="0"/>
              </a:rPr>
              <a:t>wrt</a:t>
            </a:r>
            <a:r>
              <a:rPr lang="en-US">
                <a:solidFill>
                  <a:schemeClr val="accent1"/>
                </a:solidFill>
                <a:cs typeface="Times New Roman" charset="0"/>
                <a:sym typeface="Symbol" charset="0"/>
              </a:rPr>
              <a:t> •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4483100" y="118110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2222500" y="196850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1435100" y="3759200"/>
            <a:ext cx="6223000" cy="279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2222500" y="4292600"/>
            <a:ext cx="4699000" cy="1803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2832100" y="4673600"/>
            <a:ext cx="3632200" cy="1092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3314700" y="5003800"/>
            <a:ext cx="2590800" cy="482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3984625" y="3895725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Ordered Set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4240213" y="4302125"/>
            <a:ext cx="782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Lattice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4008438" y="4657725"/>
            <a:ext cx="1246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Dist. Lattice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3771900" y="5064125"/>
            <a:ext cx="168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Arial" charset="0"/>
              </a:rPr>
              <a:t>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1373364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629400" cy="609600"/>
          </a:xfrm>
        </p:spPr>
        <p:txBody>
          <a:bodyPr>
            <a:normAutofit fontScale="90000"/>
          </a:bodyPr>
          <a:lstStyle/>
          <a:p>
            <a:r>
              <a:rPr lang="en-US" sz="3600">
                <a:solidFill>
                  <a:schemeClr val="accent2"/>
                </a:solidFill>
                <a:latin typeface="Arial" charset="0"/>
              </a:rPr>
              <a:t>Boolean Algebra Postulates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30200" y="1066800"/>
            <a:ext cx="8813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sym typeface="Symbol" charset="0"/>
              </a:rPr>
              <a:t>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, , </a:t>
            </a:r>
            <a:r>
              <a:rPr lang="en-US" dirty="0">
                <a:cs typeface="Times New Roman" charset="0"/>
                <a:sym typeface="Symbol" charset="0"/>
              </a:rPr>
              <a:t>•,    , 0, 1</a:t>
            </a:r>
            <a:r>
              <a:rPr lang="en-US" dirty="0">
                <a:sym typeface="Symbol" charset="0"/>
              </a:rPr>
              <a:t>	0, 1 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 </a:t>
            </a:r>
            <a:endParaRPr lang="en-US" dirty="0">
              <a:latin typeface="Arial" charset="0"/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For arbitrary elements </a:t>
            </a:r>
            <a:r>
              <a:rPr lang="en-US" i="1" dirty="0" err="1">
                <a:sym typeface="Symbol" charset="0"/>
              </a:rPr>
              <a:t>a,b,c</a:t>
            </a:r>
            <a:r>
              <a:rPr lang="en-US" i="1" dirty="0"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 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latin typeface="Arial" charset="0"/>
                <a:sym typeface="Symbol" charset="0"/>
              </a:rPr>
              <a:t> the Following Postulates Hold:</a:t>
            </a:r>
            <a:endParaRPr lang="en-US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					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Absorption 	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 (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)  =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			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(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 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)  = </a:t>
            </a:r>
            <a:r>
              <a:rPr lang="en-US" sz="1800" i="1" dirty="0">
                <a:sym typeface="Symbol" charset="0"/>
              </a:rPr>
              <a:t>a</a:t>
            </a:r>
            <a:endParaRPr lang="en-US" sz="1800" dirty="0">
              <a:solidFill>
                <a:schemeClr val="accent1"/>
              </a:solidFill>
              <a:latin typeface="Arial" charset="0"/>
              <a:sym typeface="Symbo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800" dirty="0">
                <a:solidFill>
                  <a:schemeClr val="accent1"/>
                </a:solidFill>
                <a:latin typeface="Arial" charset="0"/>
                <a:sym typeface="Symbol" charset="0"/>
              </a:rPr>
              <a:t>Associativity</a:t>
            </a:r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 	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 (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  </a:t>
            </a:r>
            <a:r>
              <a:rPr lang="en-US" sz="1800" i="1" dirty="0">
                <a:sym typeface="Symbol" charset="0"/>
              </a:rPr>
              <a:t>c</a:t>
            </a:r>
            <a:r>
              <a:rPr lang="en-US" sz="1800" dirty="0">
                <a:sym typeface="Symbol" charset="0"/>
              </a:rPr>
              <a:t>)  = (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 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 )  </a:t>
            </a:r>
            <a:r>
              <a:rPr lang="en-US" sz="1800" i="1" dirty="0">
                <a:sym typeface="Symbol" charset="0"/>
              </a:rPr>
              <a:t>c</a:t>
            </a:r>
            <a:r>
              <a:rPr lang="en-US" sz="1800" dirty="0">
                <a:sym typeface="Symbol" charset="0"/>
              </a:rPr>
              <a:t> 		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(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i="1" dirty="0">
                <a:sym typeface="Symbol" charset="0"/>
              </a:rPr>
              <a:t>c</a:t>
            </a:r>
            <a:r>
              <a:rPr lang="en-US" sz="1800" dirty="0">
                <a:sym typeface="Symbol" charset="0"/>
              </a:rPr>
              <a:t> ) = (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)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i="1" dirty="0">
                <a:sym typeface="Symbol" charset="0"/>
              </a:rPr>
              <a:t>c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800" dirty="0" err="1">
                <a:solidFill>
                  <a:schemeClr val="accent1"/>
                </a:solidFill>
                <a:latin typeface="Arial" charset="0"/>
                <a:sym typeface="Symbol" charset="0"/>
              </a:rPr>
              <a:t>Commutativity</a:t>
            </a:r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 	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 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 = 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 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			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 = 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i="1" dirty="0">
                <a:sym typeface="Symbol" charset="0"/>
              </a:rPr>
              <a:t>a</a:t>
            </a:r>
            <a:endParaRPr lang="en-US" sz="1800" dirty="0">
              <a:solidFill>
                <a:schemeClr val="accent1"/>
              </a:solidFill>
              <a:latin typeface="Arial" charset="0"/>
              <a:sym typeface="Symbo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800" dirty="0" err="1">
                <a:solidFill>
                  <a:schemeClr val="accent1"/>
                </a:solidFill>
                <a:latin typeface="Arial" charset="0"/>
                <a:sym typeface="Symbol" charset="0"/>
              </a:rPr>
              <a:t>Idempotence</a:t>
            </a:r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 	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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=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				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= </a:t>
            </a:r>
            <a:r>
              <a:rPr lang="en-US" sz="1800" i="1" dirty="0">
                <a:sym typeface="Symbol" charset="0"/>
              </a:rPr>
              <a:t>a</a:t>
            </a:r>
            <a:endParaRPr lang="en-US" sz="1800" dirty="0">
              <a:sym typeface="Symbo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800" dirty="0" err="1">
                <a:solidFill>
                  <a:schemeClr val="accent1"/>
                </a:solidFill>
                <a:latin typeface="Arial" charset="0"/>
                <a:sym typeface="Symbol" charset="0"/>
              </a:rPr>
              <a:t>Distributivity</a:t>
            </a:r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 	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 (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i="1" dirty="0">
                <a:sym typeface="Symbol" charset="0"/>
              </a:rPr>
              <a:t>c</a:t>
            </a:r>
            <a:r>
              <a:rPr lang="en-US" sz="1800" dirty="0">
                <a:sym typeface="Symbol" charset="0"/>
              </a:rPr>
              <a:t>)  = (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 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) </a:t>
            </a:r>
            <a:r>
              <a:rPr lang="en-US" sz="1800" dirty="0">
                <a:cs typeface="Times New Roman" charset="0"/>
                <a:sym typeface="Symbol" charset="0"/>
              </a:rPr>
              <a:t>• </a:t>
            </a:r>
            <a:r>
              <a:rPr lang="en-US" sz="1800" dirty="0">
                <a:sym typeface="Symbol" charset="0"/>
              </a:rPr>
              <a:t>(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 </a:t>
            </a:r>
            <a:r>
              <a:rPr lang="en-US" sz="1800" i="1" dirty="0">
                <a:sym typeface="Symbol" charset="0"/>
              </a:rPr>
              <a:t>c</a:t>
            </a:r>
            <a:r>
              <a:rPr lang="en-US" sz="1800" dirty="0">
                <a:sym typeface="Symbol" charset="0"/>
              </a:rPr>
              <a:t>)		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(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  </a:t>
            </a:r>
            <a:r>
              <a:rPr lang="en-US" sz="1800" i="1" dirty="0">
                <a:sym typeface="Symbol" charset="0"/>
              </a:rPr>
              <a:t>c</a:t>
            </a:r>
            <a:r>
              <a:rPr lang="en-US" sz="1800" dirty="0">
                <a:sym typeface="Symbol" charset="0"/>
              </a:rPr>
              <a:t>)  = (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) </a:t>
            </a:r>
            <a:r>
              <a:rPr lang="en-US" sz="1800" dirty="0">
                <a:cs typeface="Times New Roman" charset="0"/>
                <a:sym typeface="Symbol" charset="0"/>
              </a:rPr>
              <a:t> </a:t>
            </a:r>
            <a:r>
              <a:rPr lang="en-US" sz="1800" dirty="0">
                <a:sym typeface="Symbol" charset="0"/>
              </a:rPr>
              <a:t>(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i="1" dirty="0">
                <a:sym typeface="Symbol" charset="0"/>
              </a:rPr>
              <a:t>c</a:t>
            </a:r>
            <a:r>
              <a:rPr lang="en-US" sz="1800" dirty="0">
                <a:sym typeface="Symbol" charset="0"/>
              </a:rPr>
              <a:t>)</a:t>
            </a:r>
            <a:endParaRPr lang="en-US" sz="1800" dirty="0">
              <a:solidFill>
                <a:schemeClr val="accent1"/>
              </a:solidFill>
              <a:latin typeface="Arial" charset="0"/>
              <a:sym typeface="Symbo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800" dirty="0">
                <a:solidFill>
                  <a:schemeClr val="accent1"/>
                </a:solidFill>
                <a:latin typeface="Arial" charset="0"/>
                <a:sym typeface="Symbol" charset="0"/>
              </a:rPr>
              <a:t>Involution</a:t>
            </a:r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 	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= </a:t>
            </a:r>
            <a:r>
              <a:rPr lang="en-US" sz="1800" i="1" dirty="0">
                <a:sym typeface="Symbol" charset="0"/>
              </a:rPr>
              <a:t>a</a:t>
            </a:r>
            <a:endParaRPr lang="en-US" sz="1800" dirty="0">
              <a:sym typeface="Symbo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800" dirty="0">
                <a:solidFill>
                  <a:schemeClr val="accent1"/>
                </a:solidFill>
                <a:latin typeface="Arial" charset="0"/>
                <a:sym typeface="Symbol" charset="0"/>
              </a:rPr>
              <a:t>Complement</a:t>
            </a:r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 	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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= 1				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= 0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800" dirty="0">
                <a:solidFill>
                  <a:schemeClr val="accent1"/>
                </a:solidFill>
                <a:latin typeface="Arial" charset="0"/>
                <a:sym typeface="Symbol" charset="0"/>
              </a:rPr>
              <a:t>Identity</a:t>
            </a:r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 		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 0  =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	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1  =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	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 1  = 1	</a:t>
            </a:r>
            <a:r>
              <a:rPr lang="en-US" sz="1800" dirty="0" smtClean="0">
                <a:sym typeface="Symbol" charset="0"/>
              </a:rPr>
              <a:t>   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0  = 0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800" dirty="0" err="1">
                <a:solidFill>
                  <a:schemeClr val="accent1"/>
                </a:solidFill>
                <a:latin typeface="Arial" charset="0"/>
                <a:sym typeface="Symbol" charset="0"/>
              </a:rPr>
              <a:t>DeMorgan</a:t>
            </a:r>
            <a:r>
              <a:rPr lang="ja-JP" altLang="en-US" sz="1800" dirty="0">
                <a:solidFill>
                  <a:schemeClr val="accent1"/>
                </a:solidFill>
                <a:latin typeface="Arial"/>
                <a:sym typeface="Symbol" charset="0"/>
              </a:rPr>
              <a:t>’</a:t>
            </a:r>
            <a:r>
              <a:rPr lang="en-US" sz="1800" dirty="0">
                <a:solidFill>
                  <a:schemeClr val="accent1"/>
                </a:solidFill>
                <a:latin typeface="Arial" charset="0"/>
                <a:sym typeface="Symbol" charset="0"/>
              </a:rPr>
              <a:t>s</a:t>
            </a:r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 	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 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 =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 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 			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 =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 </a:t>
            </a:r>
            <a:r>
              <a:rPr lang="en-US" sz="1800" i="1" dirty="0">
                <a:sym typeface="Symbol" charset="0"/>
              </a:rPr>
              <a:t>b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4201160" y="120650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2109089" y="453565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2121662" y="448485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2134870" y="499285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4443857" y="4996025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2474722" y="5924338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2773299" y="590700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747641" y="5933993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5123561" y="590725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1844104" y="5889788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4134803" y="5894675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456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629400" cy="609600"/>
          </a:xfrm>
        </p:spPr>
        <p:txBody>
          <a:bodyPr>
            <a:normAutofit fontScale="90000"/>
          </a:bodyPr>
          <a:lstStyle/>
          <a:p>
            <a:r>
              <a:rPr lang="en-US" sz="3600">
                <a:solidFill>
                  <a:schemeClr val="accent2"/>
                </a:solidFill>
                <a:latin typeface="Arial" charset="0"/>
              </a:rPr>
              <a:t>Huntington</a:t>
            </a:r>
            <a:r>
              <a:rPr lang="ja-JP" altLang="en-US" sz="3600">
                <a:solidFill>
                  <a:schemeClr val="accent2"/>
                </a:solidFill>
                <a:latin typeface="Arial"/>
              </a:rPr>
              <a:t>’</a:t>
            </a:r>
            <a:r>
              <a:rPr lang="en-US" sz="3600">
                <a:solidFill>
                  <a:schemeClr val="accent2"/>
                </a:solidFill>
                <a:latin typeface="Arial" charset="0"/>
              </a:rPr>
              <a:t>s Postulates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30200" y="1295400"/>
            <a:ext cx="8813800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sym typeface="Symbol" charset="0"/>
              </a:rPr>
              <a:t>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, , </a:t>
            </a:r>
            <a:r>
              <a:rPr lang="en-US" dirty="0">
                <a:cs typeface="Times New Roman" charset="0"/>
                <a:sym typeface="Symbol" charset="0"/>
              </a:rPr>
              <a:t>•,    , 0, 1</a:t>
            </a:r>
            <a:r>
              <a:rPr lang="en-US" dirty="0">
                <a:sym typeface="Symbol" charset="0"/>
              </a:rPr>
              <a:t>	0, 1 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 </a:t>
            </a:r>
            <a:endParaRPr lang="en-US" dirty="0">
              <a:latin typeface="Arial" charset="0"/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All Previous Postulates may be Derived Using:</a:t>
            </a:r>
            <a:endParaRPr lang="en-US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					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800" dirty="0" err="1">
                <a:solidFill>
                  <a:schemeClr val="accent1"/>
                </a:solidFill>
                <a:latin typeface="Arial" charset="0"/>
                <a:sym typeface="Symbol" charset="0"/>
              </a:rPr>
              <a:t>Commutativity</a:t>
            </a:r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 	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 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 = 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 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			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 = 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i="1" dirty="0">
                <a:sym typeface="Symbol" charset="0"/>
              </a:rPr>
              <a:t>a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800" dirty="0" err="1">
                <a:solidFill>
                  <a:schemeClr val="accent1"/>
                </a:solidFill>
                <a:latin typeface="Arial" charset="0"/>
                <a:sym typeface="Symbol" charset="0"/>
              </a:rPr>
              <a:t>Distributivity</a:t>
            </a:r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 	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 (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i="1" dirty="0">
                <a:sym typeface="Symbol" charset="0"/>
              </a:rPr>
              <a:t>c</a:t>
            </a:r>
            <a:r>
              <a:rPr lang="en-US" sz="1800" dirty="0">
                <a:sym typeface="Symbol" charset="0"/>
              </a:rPr>
              <a:t>)  = (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 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) </a:t>
            </a:r>
            <a:r>
              <a:rPr lang="en-US" sz="1800" dirty="0">
                <a:cs typeface="Times New Roman" charset="0"/>
                <a:sym typeface="Symbol" charset="0"/>
              </a:rPr>
              <a:t>• </a:t>
            </a:r>
            <a:r>
              <a:rPr lang="en-US" sz="1800" dirty="0">
                <a:sym typeface="Symbol" charset="0"/>
              </a:rPr>
              <a:t>(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 </a:t>
            </a:r>
            <a:r>
              <a:rPr lang="en-US" sz="1800" i="1" dirty="0">
                <a:sym typeface="Symbol" charset="0"/>
              </a:rPr>
              <a:t>c</a:t>
            </a:r>
            <a:r>
              <a:rPr lang="en-US" sz="1800" dirty="0">
                <a:sym typeface="Symbol" charset="0"/>
              </a:rPr>
              <a:t>)		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(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  </a:t>
            </a:r>
            <a:r>
              <a:rPr lang="en-US" sz="1800" i="1" dirty="0">
                <a:sym typeface="Symbol" charset="0"/>
              </a:rPr>
              <a:t>c</a:t>
            </a:r>
            <a:r>
              <a:rPr lang="en-US" sz="1800" dirty="0">
                <a:sym typeface="Symbol" charset="0"/>
              </a:rPr>
              <a:t>)  = (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i="1" dirty="0">
                <a:sym typeface="Symbol" charset="0"/>
              </a:rPr>
              <a:t>b</a:t>
            </a:r>
            <a:r>
              <a:rPr lang="en-US" sz="1800" dirty="0">
                <a:sym typeface="Symbol" charset="0"/>
              </a:rPr>
              <a:t>) </a:t>
            </a:r>
            <a:r>
              <a:rPr lang="en-US" sz="1800" dirty="0">
                <a:cs typeface="Times New Roman" charset="0"/>
                <a:sym typeface="Symbol" charset="0"/>
              </a:rPr>
              <a:t> </a:t>
            </a:r>
            <a:r>
              <a:rPr lang="en-US" sz="1800" dirty="0">
                <a:sym typeface="Symbol" charset="0"/>
              </a:rPr>
              <a:t>(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i="1" dirty="0">
                <a:sym typeface="Symbol" charset="0"/>
              </a:rPr>
              <a:t>c</a:t>
            </a:r>
            <a:r>
              <a:rPr lang="en-US" sz="1800" dirty="0">
                <a:sym typeface="Symbol" charset="0"/>
              </a:rPr>
              <a:t>)</a:t>
            </a:r>
            <a:endParaRPr lang="en-US" sz="1800" dirty="0">
              <a:solidFill>
                <a:schemeClr val="accent1"/>
              </a:solidFill>
              <a:latin typeface="Arial" charset="0"/>
              <a:sym typeface="Symbo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800" dirty="0">
                <a:solidFill>
                  <a:schemeClr val="accent1"/>
                </a:solidFill>
                <a:latin typeface="Arial" charset="0"/>
                <a:sym typeface="Symbol" charset="0"/>
              </a:rPr>
              <a:t>Complement</a:t>
            </a:r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 	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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= 1				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= 0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800" dirty="0">
                <a:solidFill>
                  <a:schemeClr val="accent1"/>
                </a:solidFill>
                <a:latin typeface="Arial" charset="0"/>
                <a:sym typeface="Symbol" charset="0"/>
              </a:rPr>
              <a:t>Identity</a:t>
            </a:r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 		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 0  =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	 		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</a:t>
            </a:r>
            <a:r>
              <a:rPr lang="en-US" sz="1800" dirty="0">
                <a:cs typeface="Times New Roman" charset="0"/>
                <a:sym typeface="Symbol" charset="0"/>
              </a:rPr>
              <a:t>•</a:t>
            </a:r>
            <a:r>
              <a:rPr lang="en-US" sz="1800" dirty="0">
                <a:sym typeface="Symbol" charset="0"/>
              </a:rPr>
              <a:t> 1  = </a:t>
            </a:r>
            <a:r>
              <a:rPr lang="en-US" sz="1800" i="1" dirty="0">
                <a:sym typeface="Symbol" charset="0"/>
              </a:rPr>
              <a:t>a</a:t>
            </a:r>
            <a:r>
              <a:rPr lang="en-US" sz="1800" dirty="0">
                <a:sym typeface="Symbol" charset="0"/>
              </a:rPr>
              <a:t> 	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endParaRPr lang="en-US" sz="2000" dirty="0">
              <a:latin typeface="Arial" charset="0"/>
              <a:sym typeface="Symbol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latin typeface="Arial" charset="0"/>
                <a:sym typeface="Symbol" charset="0"/>
              </a:rPr>
              <a:t>If Huntington</a:t>
            </a:r>
            <a:r>
              <a:rPr lang="ja-JP" altLang="en-US" sz="2000" dirty="0">
                <a:latin typeface="Arial"/>
                <a:sym typeface="Symbol" charset="0"/>
              </a:rPr>
              <a:t>’</a:t>
            </a:r>
            <a:r>
              <a:rPr lang="en-US" sz="2000" dirty="0">
                <a:latin typeface="Arial" charset="0"/>
                <a:sym typeface="Symbol" charset="0"/>
              </a:rPr>
              <a:t>s Postulates Hold for an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sym typeface="Symbol" charset="0"/>
              </a:rPr>
              <a:t>Algebra</a:t>
            </a:r>
            <a:r>
              <a:rPr lang="en-US" sz="2000" dirty="0">
                <a:latin typeface="Arial" charset="0"/>
                <a:sym typeface="Symbol" charset="0"/>
              </a:rPr>
              <a:t> then it is a </a:t>
            </a:r>
            <a:r>
              <a:rPr lang="en-US" sz="2000" dirty="0">
                <a:solidFill>
                  <a:srgbClr val="FF0000"/>
                </a:solidFill>
                <a:latin typeface="Arial" charset="0"/>
                <a:sym typeface="Symbol" charset="0"/>
              </a:rPr>
              <a:t>Boolean Algebra</a:t>
            </a: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4254383" y="1462088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2128520" y="3357475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4429824" y="3345025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652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629400" cy="609600"/>
          </a:xfrm>
        </p:spPr>
        <p:txBody>
          <a:bodyPr>
            <a:normAutofit fontScale="90000"/>
          </a:bodyPr>
          <a:lstStyle/>
          <a:p>
            <a:r>
              <a:rPr lang="en-US" sz="3600">
                <a:solidFill>
                  <a:schemeClr val="accent2"/>
                </a:solidFill>
                <a:latin typeface="Arial" charset="0"/>
              </a:rPr>
              <a:t>DeMorgan</a:t>
            </a:r>
            <a:r>
              <a:rPr lang="ja-JP" altLang="en-US" sz="3600">
                <a:solidFill>
                  <a:schemeClr val="accent2"/>
                </a:solidFill>
                <a:latin typeface="Arial"/>
              </a:rPr>
              <a:t>’</a:t>
            </a:r>
            <a:r>
              <a:rPr lang="en-US" sz="3600">
                <a:solidFill>
                  <a:schemeClr val="accent2"/>
                </a:solidFill>
                <a:latin typeface="Arial" charset="0"/>
              </a:rPr>
              <a:t>s Theorem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30200" y="1066800"/>
            <a:ext cx="8813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sym typeface="Symbol" charset="0"/>
              </a:rPr>
              <a:t>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, , </a:t>
            </a:r>
            <a:r>
              <a:rPr lang="en-US" dirty="0">
                <a:cs typeface="Times New Roman" charset="0"/>
                <a:sym typeface="Symbol" charset="0"/>
              </a:rPr>
              <a:t>•,    , 0, 1</a:t>
            </a:r>
            <a:r>
              <a:rPr lang="en-US" dirty="0">
                <a:sym typeface="Symbol" charset="0"/>
              </a:rPr>
              <a:t>	0, 1 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 </a:t>
            </a:r>
            <a:endParaRPr lang="en-US" dirty="0">
              <a:latin typeface="Arial" charset="0"/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	</a:t>
            </a:r>
            <a:r>
              <a:rPr lang="en-US" b="1" i="1" dirty="0">
                <a:latin typeface="Arial" charset="0"/>
                <a:sym typeface="Symbol" charset="0"/>
              </a:rPr>
              <a:t>Theorem</a:t>
            </a:r>
            <a:r>
              <a:rPr lang="en-US" dirty="0">
                <a:latin typeface="Arial" charset="0"/>
                <a:sym typeface="Symbol" charset="0"/>
              </a:rPr>
              <a:t>: Let </a:t>
            </a:r>
            <a:r>
              <a:rPr lang="en-US" i="1" dirty="0">
                <a:sym typeface="Symbol" charset="0"/>
              </a:rPr>
              <a:t>F</a:t>
            </a:r>
            <a:r>
              <a:rPr lang="en-US" dirty="0">
                <a:sym typeface="Symbol" charset="0"/>
              </a:rPr>
              <a:t>(</a:t>
            </a:r>
            <a:r>
              <a:rPr lang="en-US" i="1" dirty="0">
                <a:sym typeface="Symbol" charset="0"/>
              </a:rPr>
              <a:t>x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 </a:t>
            </a:r>
            <a:r>
              <a:rPr lang="en-US" i="1" dirty="0">
                <a:sym typeface="Symbol" charset="0"/>
              </a:rPr>
              <a:t>x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,…,</a:t>
            </a:r>
            <a:r>
              <a:rPr lang="en-US" i="1" dirty="0" err="1">
                <a:sym typeface="Symbol" charset="0"/>
              </a:rPr>
              <a:t>x</a:t>
            </a:r>
            <a:r>
              <a:rPr lang="en-US" i="1" baseline="-25000" dirty="0" err="1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)</a:t>
            </a:r>
            <a:r>
              <a:rPr lang="en-US" dirty="0">
                <a:latin typeface="Arial" charset="0"/>
                <a:sym typeface="Symbol" charset="0"/>
              </a:rPr>
              <a:t> be a Boolean expression.  Then, the complement of the Boolean expression </a:t>
            </a:r>
            <a:r>
              <a:rPr lang="en-US" i="1" dirty="0">
                <a:sym typeface="Symbol" charset="0"/>
              </a:rPr>
              <a:t>F</a:t>
            </a:r>
            <a:r>
              <a:rPr lang="en-US" dirty="0">
                <a:sym typeface="Symbol" charset="0"/>
              </a:rPr>
              <a:t>(</a:t>
            </a:r>
            <a:r>
              <a:rPr lang="en-US" i="1" dirty="0">
                <a:sym typeface="Symbol" charset="0"/>
              </a:rPr>
              <a:t>x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 </a:t>
            </a:r>
            <a:r>
              <a:rPr lang="en-US" i="1" dirty="0">
                <a:sym typeface="Symbol" charset="0"/>
              </a:rPr>
              <a:t>x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,…, </a:t>
            </a:r>
            <a:r>
              <a:rPr lang="en-US" i="1" dirty="0" err="1">
                <a:sym typeface="Symbol" charset="0"/>
              </a:rPr>
              <a:t>x</a:t>
            </a:r>
            <a:r>
              <a:rPr lang="en-US" i="1" baseline="-25000" dirty="0" err="1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)</a:t>
            </a:r>
            <a:r>
              <a:rPr lang="en-US" dirty="0">
                <a:latin typeface="Arial" charset="0"/>
                <a:sym typeface="Symbol" charset="0"/>
              </a:rPr>
              <a:t> is obtained from </a:t>
            </a:r>
            <a:r>
              <a:rPr lang="en-US" i="1" dirty="0">
                <a:sym typeface="Symbol" charset="0"/>
              </a:rPr>
              <a:t>F</a:t>
            </a:r>
            <a:r>
              <a:rPr lang="en-US" dirty="0">
                <a:latin typeface="Arial" charset="0"/>
                <a:sym typeface="Symbol" charset="0"/>
              </a:rPr>
              <a:t> as follows: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	1) Add parentheses according to order of operation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	2) Interchange all occurrences of </a:t>
            </a:r>
            <a:r>
              <a:rPr lang="en-US" dirty="0">
                <a:sym typeface="Symbol" charset="0"/>
              </a:rPr>
              <a:t></a:t>
            </a:r>
            <a:r>
              <a:rPr lang="en-US" dirty="0">
                <a:latin typeface="Arial" charset="0"/>
                <a:sym typeface="Symbol" charset="0"/>
              </a:rPr>
              <a:t> with </a:t>
            </a:r>
            <a:r>
              <a:rPr lang="en-US" dirty="0">
                <a:cs typeface="Times New Roman" charset="0"/>
                <a:sym typeface="Symbol" charset="0"/>
              </a:rPr>
              <a:t>•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cs typeface="Times New Roman" charset="0"/>
                <a:sym typeface="Symbol" charset="0"/>
              </a:rPr>
              <a:t>	</a:t>
            </a:r>
            <a:r>
              <a:rPr lang="en-US" dirty="0">
                <a:latin typeface="Arial" charset="0"/>
                <a:sym typeface="Symbol" charset="0"/>
              </a:rPr>
              <a:t>3) Interchange all occurrences of </a:t>
            </a:r>
            <a:r>
              <a:rPr lang="en-US" i="1" dirty="0">
                <a:sym typeface="Symbol" charset="0"/>
              </a:rPr>
              <a:t>x</a:t>
            </a:r>
            <a:r>
              <a:rPr lang="en-US" i="1" baseline="-25000" dirty="0">
                <a:sym typeface="Symbol" charset="0"/>
              </a:rPr>
              <a:t>i</a:t>
            </a:r>
            <a:r>
              <a:rPr lang="en-US" dirty="0">
                <a:latin typeface="Arial" charset="0"/>
                <a:sym typeface="Symbol" charset="0"/>
              </a:rPr>
              <a:t> with </a:t>
            </a:r>
            <a:r>
              <a:rPr lang="en-US" i="1" dirty="0">
                <a:cs typeface="Times New Roman" charset="0"/>
                <a:sym typeface="Symbol" charset="0"/>
              </a:rPr>
              <a:t>x</a:t>
            </a:r>
            <a:r>
              <a:rPr lang="en-US" i="1" baseline="-25000" dirty="0">
                <a:cs typeface="Times New Roman" charset="0"/>
                <a:sym typeface="Symbol" charset="0"/>
              </a:rPr>
              <a:t>i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cs typeface="Times New Roman" charset="0"/>
                <a:sym typeface="Symbol" charset="0"/>
              </a:rPr>
              <a:t>	</a:t>
            </a:r>
            <a:r>
              <a:rPr lang="en-US" dirty="0">
                <a:latin typeface="Arial" charset="0"/>
                <a:cs typeface="Times New Roman" charset="0"/>
                <a:sym typeface="Symbol" charset="0"/>
              </a:rPr>
              <a:t>4) Interchange all occurrences of</a:t>
            </a:r>
            <a:r>
              <a:rPr lang="en-US" dirty="0">
                <a:cs typeface="Times New Roman" charset="0"/>
                <a:sym typeface="Symbol" charset="0"/>
              </a:rPr>
              <a:t> 0 </a:t>
            </a:r>
            <a:r>
              <a:rPr lang="en-US" dirty="0">
                <a:latin typeface="Arial" charset="0"/>
                <a:cs typeface="Times New Roman" charset="0"/>
                <a:sym typeface="Symbol" charset="0"/>
              </a:rPr>
              <a:t>with </a:t>
            </a:r>
            <a:r>
              <a:rPr lang="en-US" dirty="0">
                <a:cs typeface="Times New Roman" charset="0"/>
                <a:sym typeface="Symbol" charset="0"/>
              </a:rPr>
              <a:t>1		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				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800" dirty="0">
                <a:solidFill>
                  <a:schemeClr val="accent1"/>
                </a:solidFill>
                <a:latin typeface="Arial" charset="0"/>
                <a:sym typeface="Symbol" charset="0"/>
              </a:rPr>
              <a:t>EXAMPLE</a:t>
            </a:r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	</a:t>
            </a:r>
            <a:r>
              <a:rPr lang="en-US" sz="2000" i="1" dirty="0"/>
              <a:t>F</a:t>
            </a:r>
            <a:r>
              <a:rPr lang="en-US" sz="2000" dirty="0"/>
              <a:t> =</a:t>
            </a:r>
            <a:r>
              <a:rPr lang="en-US" sz="2000" i="1" dirty="0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en-US" sz="2000" i="1" dirty="0">
                <a:sym typeface="Symbol" charset="0"/>
              </a:rPr>
              <a:t>a</a:t>
            </a:r>
            <a:r>
              <a:rPr lang="en-US" sz="2000" dirty="0">
                <a:sym typeface="Symbol" charset="0"/>
              </a:rPr>
              <a:t>  ( </a:t>
            </a:r>
            <a:r>
              <a:rPr lang="en-US" sz="2000" i="1" dirty="0">
                <a:sym typeface="Symbol" charset="0"/>
              </a:rPr>
              <a:t>b </a:t>
            </a:r>
            <a:r>
              <a:rPr lang="en-US" sz="2000" i="1" dirty="0">
                <a:cs typeface="Times New Roman" charset="0"/>
                <a:sym typeface="Symbol" charset="0"/>
              </a:rPr>
              <a:t>•</a:t>
            </a:r>
            <a:r>
              <a:rPr lang="en-US" sz="2000" i="1" dirty="0">
                <a:sym typeface="Symbol" charset="0"/>
              </a:rPr>
              <a:t> c</a:t>
            </a:r>
            <a:r>
              <a:rPr lang="en-US" sz="2000" dirty="0">
                <a:sym typeface="Symbol" charset="0"/>
              </a:rPr>
              <a:t> ) 	</a:t>
            </a:r>
            <a:r>
              <a:rPr lang="en-US" sz="2000" i="1" dirty="0"/>
              <a:t>F</a:t>
            </a:r>
            <a:r>
              <a:rPr lang="en-US" sz="2000" dirty="0">
                <a:sym typeface="Symbol" charset="0"/>
              </a:rPr>
              <a:t> = </a:t>
            </a:r>
            <a:r>
              <a:rPr lang="en-US" sz="2000" i="1" dirty="0">
                <a:sym typeface="Symbol" charset="0"/>
              </a:rPr>
              <a:t>a</a:t>
            </a:r>
            <a:r>
              <a:rPr lang="en-US" sz="2000" dirty="0">
                <a:sym typeface="Symbol" charset="0"/>
              </a:rPr>
              <a:t> </a:t>
            </a:r>
            <a:r>
              <a:rPr lang="en-US" sz="2000" dirty="0">
                <a:cs typeface="Times New Roman" charset="0"/>
                <a:sym typeface="Symbol" charset="0"/>
              </a:rPr>
              <a:t>•</a:t>
            </a:r>
            <a:r>
              <a:rPr lang="en-US" sz="2000" dirty="0">
                <a:sym typeface="Symbol" charset="0"/>
              </a:rPr>
              <a:t> (</a:t>
            </a:r>
            <a:r>
              <a:rPr lang="en-US" sz="2000" i="1" dirty="0">
                <a:sym typeface="Symbol" charset="0"/>
              </a:rPr>
              <a:t> b</a:t>
            </a:r>
            <a:r>
              <a:rPr lang="en-US" sz="2000" dirty="0">
                <a:sym typeface="Symbol" charset="0"/>
              </a:rPr>
              <a:t>  </a:t>
            </a:r>
            <a:r>
              <a:rPr lang="en-US" sz="2000" i="1" dirty="0">
                <a:sym typeface="Symbol" charset="0"/>
              </a:rPr>
              <a:t>c</a:t>
            </a:r>
            <a:r>
              <a:rPr lang="en-US" sz="2000" dirty="0">
                <a:sym typeface="Symbol" charset="0"/>
              </a:rPr>
              <a:t>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sz="2000" dirty="0"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sz="2000" dirty="0"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sym typeface="Symbol" charset="0"/>
              </a:rPr>
              <a:t>				 </a:t>
            </a:r>
            <a:r>
              <a:rPr lang="en-US" sz="2000" i="1" dirty="0">
                <a:sym typeface="Symbol" charset="0"/>
              </a:rPr>
              <a:t>a</a:t>
            </a:r>
            <a:r>
              <a:rPr lang="en-US" sz="2000" dirty="0">
                <a:sym typeface="Symbol" charset="0"/>
              </a:rPr>
              <a:t>  (</a:t>
            </a:r>
            <a:r>
              <a:rPr lang="en-US" sz="2000" i="1" dirty="0">
                <a:sym typeface="Symbol" charset="0"/>
              </a:rPr>
              <a:t>b </a:t>
            </a:r>
            <a:r>
              <a:rPr lang="en-US" sz="2000" i="1" dirty="0">
                <a:cs typeface="Times New Roman" charset="0"/>
                <a:sym typeface="Symbol" charset="0"/>
              </a:rPr>
              <a:t>•</a:t>
            </a:r>
            <a:r>
              <a:rPr lang="en-US" sz="2000" i="1" dirty="0">
                <a:sym typeface="Symbol" charset="0"/>
              </a:rPr>
              <a:t> c</a:t>
            </a:r>
            <a:r>
              <a:rPr lang="en-US" sz="2000" dirty="0">
                <a:sym typeface="Symbol" charset="0"/>
              </a:rPr>
              <a:t> ) = </a:t>
            </a:r>
            <a:r>
              <a:rPr lang="en-US" sz="2000" i="1" dirty="0">
                <a:sym typeface="Symbol" charset="0"/>
              </a:rPr>
              <a:t>a</a:t>
            </a:r>
            <a:r>
              <a:rPr lang="en-US" sz="2000" dirty="0">
                <a:sym typeface="Symbol" charset="0"/>
              </a:rPr>
              <a:t> </a:t>
            </a:r>
            <a:r>
              <a:rPr lang="en-US" sz="2000" dirty="0">
                <a:cs typeface="Times New Roman" charset="0"/>
                <a:sym typeface="Symbol" charset="0"/>
              </a:rPr>
              <a:t>•</a:t>
            </a:r>
            <a:r>
              <a:rPr lang="en-US" sz="2000" dirty="0">
                <a:sym typeface="Symbol" charset="0"/>
              </a:rPr>
              <a:t> ( </a:t>
            </a:r>
            <a:r>
              <a:rPr lang="en-US" sz="2000" i="1" dirty="0">
                <a:sym typeface="Symbol" charset="0"/>
              </a:rPr>
              <a:t>b</a:t>
            </a:r>
            <a:r>
              <a:rPr lang="en-US" sz="2000" dirty="0">
                <a:sym typeface="Symbol" charset="0"/>
              </a:rPr>
              <a:t>  </a:t>
            </a:r>
            <a:r>
              <a:rPr lang="en-US" sz="2000" i="1" dirty="0">
                <a:sym typeface="Symbol" charset="0"/>
              </a:rPr>
              <a:t>c</a:t>
            </a:r>
            <a:r>
              <a:rPr lang="en-US" sz="2000" dirty="0">
                <a:sym typeface="Symbol" charset="0"/>
              </a:rPr>
              <a:t> </a:t>
            </a:r>
            <a:r>
              <a:rPr lang="en-US" sz="2000" dirty="0" smtClean="0">
                <a:sym typeface="Symbol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sym typeface="Symbol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i="1" dirty="0" smtClean="0">
                <a:sym typeface="Symbol" charset="0"/>
              </a:rPr>
              <a:t>                                            </a:t>
            </a:r>
            <a:r>
              <a:rPr lang="en-US" sz="2000" dirty="0" smtClean="0">
                <a:sym typeface="Symbol" charset="0"/>
              </a:rPr>
              <a:t>= </a:t>
            </a:r>
            <a:r>
              <a:rPr lang="en-US" sz="2000" i="1" dirty="0">
                <a:sym typeface="Symbol" charset="0"/>
              </a:rPr>
              <a:t>a</a:t>
            </a:r>
            <a:r>
              <a:rPr lang="en-US" sz="2000" dirty="0">
                <a:sym typeface="Symbol" charset="0"/>
              </a:rPr>
              <a:t> </a:t>
            </a:r>
            <a:r>
              <a:rPr lang="en-US" sz="2000" dirty="0">
                <a:cs typeface="Times New Roman" charset="0"/>
                <a:sym typeface="Symbol" charset="0"/>
              </a:rPr>
              <a:t>•</a:t>
            </a:r>
            <a:r>
              <a:rPr lang="en-US" sz="2000" dirty="0">
                <a:sym typeface="Symbol" charset="0"/>
              </a:rPr>
              <a:t> ( </a:t>
            </a:r>
            <a:r>
              <a:rPr lang="en-US" sz="2000" i="1" dirty="0">
                <a:sym typeface="Symbol" charset="0"/>
              </a:rPr>
              <a:t>b</a:t>
            </a:r>
            <a:r>
              <a:rPr lang="en-US" sz="2000" dirty="0">
                <a:sym typeface="Symbol" charset="0"/>
              </a:rPr>
              <a:t>  </a:t>
            </a:r>
            <a:r>
              <a:rPr lang="en-US" sz="2000" i="1" dirty="0">
                <a:sym typeface="Symbol" charset="0"/>
              </a:rPr>
              <a:t>c</a:t>
            </a:r>
            <a:r>
              <a:rPr lang="en-US" sz="2000" dirty="0">
                <a:sym typeface="Symbol" charset="0"/>
              </a:rPr>
              <a:t>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sz="2000" dirty="0"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>
                <a:sym typeface="Symbol" charset="0"/>
              </a:rPr>
              <a:t>     </a:t>
            </a:r>
            <a:endParaRPr lang="en-US" sz="2000" dirty="0">
              <a:sym typeface="Symbol" charset="0"/>
            </a:endParaRPr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4213733" y="120650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6670675" y="184150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4803458" y="262750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3560763" y="3475401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3972814" y="3538276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4471988" y="3525688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4871720" y="3487963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140749" y="5176426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4010533" y="5209736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3624644" y="5176426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1871302" y="439272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3192565" y="4536601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709734" y="4511451"/>
            <a:ext cx="49142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163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629400" cy="609600"/>
          </a:xfrm>
        </p:spPr>
        <p:txBody>
          <a:bodyPr>
            <a:normAutofit fontScale="90000"/>
          </a:bodyPr>
          <a:lstStyle/>
          <a:p>
            <a:r>
              <a:rPr lang="en-US" sz="3600">
                <a:solidFill>
                  <a:schemeClr val="accent2"/>
                </a:solidFill>
                <a:latin typeface="Arial" charset="0"/>
              </a:rPr>
              <a:t>Principle of Duality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30200" y="1066800"/>
            <a:ext cx="8813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sym typeface="Symbol" charset="0"/>
              </a:rPr>
              <a:t>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, , </a:t>
            </a:r>
            <a:r>
              <a:rPr lang="en-US" dirty="0">
                <a:cs typeface="Times New Roman" charset="0"/>
                <a:sym typeface="Symbol" charset="0"/>
              </a:rPr>
              <a:t>•,    , 0, 1</a:t>
            </a:r>
            <a:r>
              <a:rPr lang="en-US" dirty="0">
                <a:sym typeface="Symbol" charset="0"/>
              </a:rPr>
              <a:t>	0, 1 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 </a:t>
            </a:r>
            <a:endParaRPr lang="en-US" dirty="0">
              <a:latin typeface="Arial" charset="0"/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	Interchanging all occurrences of </a:t>
            </a:r>
            <a:r>
              <a:rPr lang="en-US" dirty="0">
                <a:sym typeface="Symbol" charset="0"/>
              </a:rPr>
              <a:t></a:t>
            </a:r>
            <a:r>
              <a:rPr lang="en-US" dirty="0">
                <a:latin typeface="Arial" charset="0"/>
                <a:sym typeface="Symbol" charset="0"/>
              </a:rPr>
              <a:t> with </a:t>
            </a:r>
            <a:r>
              <a:rPr lang="en-US" dirty="0">
                <a:cs typeface="Times New Roman" charset="0"/>
                <a:sym typeface="Symbol" charset="0"/>
              </a:rPr>
              <a:t>•</a:t>
            </a:r>
            <a:r>
              <a:rPr lang="en-US" dirty="0">
                <a:latin typeface="Arial" charset="0"/>
                <a:sym typeface="Symbol" charset="0"/>
              </a:rPr>
              <a:t> </a:t>
            </a:r>
            <a:r>
              <a:rPr lang="en-US" dirty="0" smtClean="0">
                <a:latin typeface="Arial" charset="0"/>
                <a:sym typeface="Symbol" charset="0"/>
              </a:rPr>
              <a:t>and</a:t>
            </a:r>
            <a:r>
              <a:rPr lang="en-US" dirty="0">
                <a:latin typeface="Arial" charset="0"/>
                <a:sym typeface="Symbol" charset="0"/>
              </a:rPr>
              <a:t> </a:t>
            </a:r>
            <a:r>
              <a:rPr lang="en-US" dirty="0" smtClean="0">
                <a:latin typeface="Arial" charset="0"/>
                <a:sym typeface="Symbol" charset="0"/>
              </a:rPr>
              <a:t> </a:t>
            </a:r>
            <a:r>
              <a:rPr lang="en-US" dirty="0">
                <a:latin typeface="Arial" charset="0"/>
                <a:sym typeface="Symbol" charset="0"/>
              </a:rPr>
              <a:t>interchanging all occurrences of </a:t>
            </a:r>
            <a:r>
              <a:rPr lang="en-US" dirty="0">
                <a:sym typeface="Symbol" charset="0"/>
              </a:rPr>
              <a:t>0</a:t>
            </a:r>
            <a:r>
              <a:rPr lang="en-US" dirty="0">
                <a:latin typeface="Arial" charset="0"/>
                <a:sym typeface="Symbol" charset="0"/>
              </a:rPr>
              <a:t> with </a:t>
            </a:r>
            <a:r>
              <a:rPr lang="en-US" dirty="0">
                <a:sym typeface="Symbol" charset="0"/>
              </a:rPr>
              <a:t>1</a:t>
            </a:r>
            <a:r>
              <a:rPr lang="en-US" dirty="0">
                <a:latin typeface="Arial" charset="0"/>
                <a:sym typeface="Symbol" charset="0"/>
              </a:rPr>
              <a:t> in an identity, results in another identity that holds.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dirty="0">
              <a:latin typeface="Arial" charset="0"/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	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latin typeface="Arial" charset="0"/>
                <a:sym typeface="Symbol" charset="0"/>
              </a:rPr>
              <a:t> is a Boolean expression and </a:t>
            </a:r>
            <a:r>
              <a:rPr lang="en-US" i="1" dirty="0">
                <a:sym typeface="Symbol" charset="0"/>
              </a:rPr>
              <a:t>A</a:t>
            </a:r>
            <a:r>
              <a:rPr lang="en-US" i="1" baseline="30000" dirty="0">
                <a:sym typeface="Symbol" charset="0"/>
              </a:rPr>
              <a:t>D</a:t>
            </a:r>
            <a:r>
              <a:rPr lang="en-US" dirty="0">
                <a:latin typeface="Arial" charset="0"/>
                <a:sym typeface="Symbol" charset="0"/>
              </a:rPr>
              <a:t> is the Dual of </a:t>
            </a:r>
            <a:r>
              <a:rPr lang="en-US" i="1" dirty="0">
                <a:sym typeface="Symbol" charset="0"/>
              </a:rPr>
              <a:t>A</a:t>
            </a:r>
            <a:endParaRPr lang="en-US" dirty="0"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sym typeface="Symbol" charset="0"/>
              </a:rPr>
              <a:t>			0</a:t>
            </a:r>
            <a:r>
              <a:rPr lang="en-US" i="1" baseline="30000" dirty="0">
                <a:sym typeface="Symbol" charset="0"/>
              </a:rPr>
              <a:t>D</a:t>
            </a:r>
            <a:r>
              <a:rPr lang="en-US" dirty="0">
                <a:sym typeface="Symbol" charset="0"/>
              </a:rPr>
              <a:t>=1			1</a:t>
            </a:r>
            <a:r>
              <a:rPr lang="en-US" i="1" baseline="30000" dirty="0">
                <a:sym typeface="Symbol" charset="0"/>
              </a:rPr>
              <a:t>D</a:t>
            </a:r>
            <a:r>
              <a:rPr lang="en-US" dirty="0">
                <a:sym typeface="Symbol" charset="0"/>
              </a:rPr>
              <a:t>=0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sym typeface="Symbol" charset="0"/>
              </a:rPr>
              <a:t>	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, 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latin typeface="Arial" charset="0"/>
                <a:sym typeface="Symbol" charset="0"/>
              </a:rPr>
              <a:t>and </a:t>
            </a:r>
            <a:r>
              <a:rPr lang="en-US" i="1" dirty="0">
                <a:sym typeface="Symbol" charset="0"/>
              </a:rPr>
              <a:t>C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latin typeface="Arial" charset="0"/>
                <a:sym typeface="Symbol" charset="0"/>
              </a:rPr>
              <a:t>are Boolean Expressions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sym typeface="Symbol" charset="0"/>
              </a:rPr>
              <a:t>	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sym typeface="Symbol" charset="0"/>
              </a:rPr>
              <a:t>			</a:t>
            </a:r>
            <a:r>
              <a:rPr lang="en-US" dirty="0">
                <a:latin typeface="Arial" charset="0"/>
                <a:sym typeface="Symbol" charset="0"/>
              </a:rPr>
              <a:t>if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= 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  </a:t>
            </a:r>
            <a:r>
              <a:rPr lang="en-US" i="1" dirty="0">
                <a:sym typeface="Symbol" charset="0"/>
              </a:rPr>
              <a:t>C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latin typeface="Arial" charset="0"/>
                <a:sym typeface="Symbol" charset="0"/>
              </a:rPr>
              <a:t>then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A</a:t>
            </a:r>
            <a:r>
              <a:rPr lang="en-US" i="1" baseline="30000" dirty="0">
                <a:sym typeface="Symbol" charset="0"/>
              </a:rPr>
              <a:t>D</a:t>
            </a:r>
            <a:r>
              <a:rPr lang="en-US" dirty="0">
                <a:sym typeface="Symbol" charset="0"/>
              </a:rPr>
              <a:t> = </a:t>
            </a:r>
            <a:r>
              <a:rPr lang="en-US" i="1" dirty="0">
                <a:sym typeface="Symbol" charset="0"/>
              </a:rPr>
              <a:t>B</a:t>
            </a:r>
            <a:r>
              <a:rPr lang="en-US" i="1" baseline="30000" dirty="0">
                <a:sym typeface="Symbol" charset="0"/>
              </a:rPr>
              <a:t>D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cs typeface="Times New Roman" charset="0"/>
                <a:sym typeface="Symbol" charset="0"/>
              </a:rPr>
              <a:t>• </a:t>
            </a:r>
            <a:r>
              <a:rPr lang="en-US" i="1" dirty="0">
                <a:cs typeface="Times New Roman" charset="0"/>
                <a:sym typeface="Symbol" charset="0"/>
              </a:rPr>
              <a:t>C</a:t>
            </a:r>
            <a:r>
              <a:rPr lang="en-US" i="1" baseline="30000" dirty="0">
                <a:cs typeface="Times New Roman" charset="0"/>
                <a:sym typeface="Symbol" charset="0"/>
              </a:rPr>
              <a:t>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baseline="30000" dirty="0">
                <a:cs typeface="Times New Roman" charset="0"/>
                <a:sym typeface="Symbol" charset="0"/>
              </a:rPr>
              <a:t>		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baseline="30000" dirty="0">
                <a:cs typeface="Times New Roman" charset="0"/>
                <a:sym typeface="Symbol" charset="0"/>
              </a:rPr>
              <a:t>			</a:t>
            </a:r>
            <a:r>
              <a:rPr lang="en-US" dirty="0">
                <a:latin typeface="Arial" charset="0"/>
                <a:sym typeface="Symbol" charset="0"/>
              </a:rPr>
              <a:t>if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= 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cs typeface="Times New Roman" charset="0"/>
                <a:sym typeface="Symbol" charset="0"/>
              </a:rPr>
              <a:t>•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C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latin typeface="Arial" charset="0"/>
                <a:sym typeface="Symbol" charset="0"/>
              </a:rPr>
              <a:t>then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A</a:t>
            </a:r>
            <a:r>
              <a:rPr lang="en-US" i="1" baseline="30000" dirty="0">
                <a:sym typeface="Symbol" charset="0"/>
              </a:rPr>
              <a:t>D</a:t>
            </a:r>
            <a:r>
              <a:rPr lang="en-US" dirty="0">
                <a:sym typeface="Symbol" charset="0"/>
              </a:rPr>
              <a:t> = </a:t>
            </a:r>
            <a:r>
              <a:rPr lang="en-US" i="1" dirty="0">
                <a:sym typeface="Symbol" charset="0"/>
              </a:rPr>
              <a:t>B</a:t>
            </a:r>
            <a:r>
              <a:rPr lang="en-US" i="1" baseline="30000" dirty="0">
                <a:sym typeface="Symbol" charset="0"/>
              </a:rPr>
              <a:t>D</a:t>
            </a:r>
            <a:r>
              <a:rPr lang="en-US" dirty="0">
                <a:sym typeface="Symbol" charset="0"/>
              </a:rPr>
              <a:t> </a:t>
            </a:r>
            <a:r>
              <a:rPr lang="en-US" dirty="0">
                <a:cs typeface="Times New Roman" charset="0"/>
                <a:sym typeface="Symbol" charset="0"/>
              </a:rPr>
              <a:t> </a:t>
            </a:r>
            <a:r>
              <a:rPr lang="en-US" i="1" dirty="0">
                <a:cs typeface="Times New Roman" charset="0"/>
                <a:sym typeface="Symbol" charset="0"/>
              </a:rPr>
              <a:t>C</a:t>
            </a:r>
            <a:r>
              <a:rPr lang="en-US" i="1" baseline="30000" dirty="0">
                <a:cs typeface="Times New Roman" charset="0"/>
                <a:sym typeface="Symbol" charset="0"/>
              </a:rPr>
              <a:t>D</a:t>
            </a:r>
            <a:endParaRPr lang="en-US" baseline="30000" dirty="0">
              <a:cs typeface="Times New Roman" charset="0"/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baseline="30000" dirty="0">
              <a:cs typeface="Times New Roman" charset="0"/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baseline="30000" dirty="0">
                <a:cs typeface="Times New Roman" charset="0"/>
                <a:sym typeface="Symbol" charset="0"/>
              </a:rPr>
              <a:t>		</a:t>
            </a:r>
            <a:r>
              <a:rPr lang="en-US" baseline="30000" dirty="0">
                <a:latin typeface="Arial" charset="0"/>
                <a:cs typeface="Times New Roman" charset="0"/>
                <a:sym typeface="Symbol" charset="0"/>
              </a:rPr>
              <a:t>	 </a:t>
            </a:r>
            <a:r>
              <a:rPr lang="en-US" dirty="0">
                <a:latin typeface="Arial" charset="0"/>
                <a:sym typeface="Symbol" charset="0"/>
              </a:rPr>
              <a:t>if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A</a:t>
            </a:r>
            <a:r>
              <a:rPr lang="en-US" dirty="0">
                <a:sym typeface="Symbol" charset="0"/>
              </a:rPr>
              <a:t> = 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latin typeface="Arial" charset="0"/>
                <a:sym typeface="Symbol" charset="0"/>
              </a:rPr>
              <a:t> then </a:t>
            </a:r>
            <a:r>
              <a:rPr lang="en-US" i="1" dirty="0">
                <a:sym typeface="Symbol" charset="0"/>
              </a:rPr>
              <a:t>A</a:t>
            </a:r>
            <a:r>
              <a:rPr lang="en-US" i="1" baseline="30000" dirty="0">
                <a:sym typeface="Symbol" charset="0"/>
              </a:rPr>
              <a:t>D</a:t>
            </a:r>
            <a:r>
              <a:rPr lang="en-US" dirty="0">
                <a:sym typeface="Symbol" charset="0"/>
              </a:rPr>
              <a:t> = </a:t>
            </a:r>
            <a:r>
              <a:rPr lang="en-US" i="1" dirty="0">
                <a:sym typeface="Symbol" charset="0"/>
              </a:rPr>
              <a:t>B</a:t>
            </a:r>
            <a:r>
              <a:rPr lang="en-US" i="1" baseline="30000" dirty="0">
                <a:sym typeface="Symbol" charset="0"/>
              </a:rPr>
              <a:t>D</a:t>
            </a: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4226306" y="120650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3060700" y="6324600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4660900" y="6324600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283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629400" cy="609600"/>
          </a:xfrm>
        </p:spPr>
        <p:txBody>
          <a:bodyPr>
            <a:normAutofit fontScale="90000"/>
          </a:bodyPr>
          <a:lstStyle/>
          <a:p>
            <a:r>
              <a:rPr lang="en-US" sz="3600">
                <a:solidFill>
                  <a:schemeClr val="accent2"/>
                </a:solidFill>
                <a:latin typeface="Arial" charset="0"/>
              </a:rPr>
              <a:t>Logic (Switching) Functions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1041400"/>
            <a:ext cx="8813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 ={0, 1}</a:t>
            </a:r>
            <a:endParaRPr lang="en-US" dirty="0">
              <a:latin typeface="Arial" charset="0"/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	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	The set of all mappings </a:t>
            </a:r>
            <a:r>
              <a:rPr lang="en-US" i="1" dirty="0" err="1">
                <a:sym typeface="Symbol" charset="0"/>
              </a:rPr>
              <a:t>B</a:t>
            </a:r>
            <a:r>
              <a:rPr lang="en-US" i="1" baseline="30000" dirty="0" err="1">
                <a:sym typeface="Symbol" charset="0"/>
              </a:rPr>
              <a:t>n</a:t>
            </a:r>
            <a:r>
              <a:rPr lang="en-US" baseline="30000" dirty="0">
                <a:sym typeface="Symbol" charset="0"/>
              </a:rPr>
              <a:t> </a:t>
            </a:r>
            <a:r>
              <a:rPr lang="en-US" dirty="0">
                <a:latin typeface="Arial" charset="0"/>
                <a:sym typeface="Symbol" charset="0"/>
              </a:rPr>
              <a:t> 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latin typeface="Arial" charset="0"/>
                <a:sym typeface="Symbol" charset="0"/>
              </a:rPr>
              <a:t> for 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 ={0,1}</a:t>
            </a:r>
            <a:r>
              <a:rPr lang="en-US" dirty="0">
                <a:latin typeface="Arial" charset="0"/>
                <a:sym typeface="Symbol" charset="0"/>
              </a:rPr>
              <a:t> can be represented by Boolean expressions and are called </a:t>
            </a:r>
            <a:r>
              <a:rPr lang="ja-JP" altLang="en-US" dirty="0">
                <a:latin typeface="Arial"/>
                <a:sym typeface="Symbol" charset="0"/>
              </a:rPr>
              <a:t>“</a:t>
            </a:r>
            <a:r>
              <a:rPr lang="en-US" dirty="0">
                <a:solidFill>
                  <a:schemeClr val="accent1"/>
                </a:solidFill>
                <a:latin typeface="Arial" charset="0"/>
                <a:sym typeface="Symbol" charset="0"/>
              </a:rPr>
              <a:t>two-valued logic functions</a:t>
            </a:r>
            <a:r>
              <a:rPr lang="ja-JP" altLang="en-US" dirty="0">
                <a:latin typeface="Arial"/>
                <a:sym typeface="Symbol" charset="0"/>
              </a:rPr>
              <a:t>”</a:t>
            </a:r>
            <a:r>
              <a:rPr lang="en-US" dirty="0">
                <a:latin typeface="Arial" charset="0"/>
                <a:sym typeface="Symbol" charset="0"/>
              </a:rPr>
              <a:t> or </a:t>
            </a:r>
            <a:r>
              <a:rPr lang="ja-JP" altLang="en-US" dirty="0">
                <a:latin typeface="Arial"/>
                <a:sym typeface="Symbol" charset="0"/>
              </a:rPr>
              <a:t>“</a:t>
            </a:r>
            <a:r>
              <a:rPr lang="en-US" dirty="0">
                <a:solidFill>
                  <a:schemeClr val="accent1"/>
                </a:solidFill>
                <a:latin typeface="Arial" charset="0"/>
                <a:sym typeface="Symbol" charset="0"/>
              </a:rPr>
              <a:t>switching functions</a:t>
            </a:r>
            <a:r>
              <a:rPr lang="ja-JP" altLang="en-US" dirty="0">
                <a:latin typeface="Arial"/>
                <a:sym typeface="Symbol" charset="0"/>
              </a:rPr>
              <a:t>”</a:t>
            </a:r>
            <a:r>
              <a:rPr lang="en-US" dirty="0">
                <a:latin typeface="Arial" charset="0"/>
                <a:sym typeface="Symbol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dirty="0">
              <a:latin typeface="Arial" charset="0"/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	The set </a:t>
            </a:r>
            <a:r>
              <a:rPr lang="en-US" i="1" dirty="0" err="1">
                <a:sym typeface="Symbol" charset="0"/>
              </a:rPr>
              <a:t>B</a:t>
            </a:r>
            <a:r>
              <a:rPr lang="en-US" i="1" baseline="30000" dirty="0" err="1">
                <a:sym typeface="Symbol" charset="0"/>
              </a:rPr>
              <a:t>n</a:t>
            </a:r>
            <a:r>
              <a:rPr lang="en-US" dirty="0">
                <a:latin typeface="Arial" charset="0"/>
                <a:sym typeface="Symbol" charset="0"/>
              </a:rPr>
              <a:t> contains </a:t>
            </a:r>
            <a:r>
              <a:rPr lang="en-US" dirty="0">
                <a:sym typeface="Symbol" charset="0"/>
              </a:rPr>
              <a:t>2</a:t>
            </a:r>
            <a:r>
              <a:rPr lang="en-US" i="1" baseline="30000" dirty="0">
                <a:sym typeface="Symbol" charset="0"/>
              </a:rPr>
              <a:t>n</a:t>
            </a:r>
            <a:r>
              <a:rPr lang="en-US" dirty="0">
                <a:latin typeface="Arial" charset="0"/>
                <a:sym typeface="Symbol" charset="0"/>
              </a:rPr>
              <a:t> elements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dirty="0">
              <a:latin typeface="Arial" charset="0"/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	The total number of mappings or functions is</a:t>
            </a:r>
            <a:endParaRPr lang="en-US" baseline="30000" dirty="0"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dirty="0">
              <a:latin typeface="Arial" charset="0"/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	The notation we use is </a:t>
            </a:r>
            <a:r>
              <a:rPr lang="en-US" i="1" dirty="0">
                <a:sym typeface="Symbol" charset="0"/>
              </a:rPr>
              <a:t>f</a:t>
            </a:r>
            <a:r>
              <a:rPr lang="en-US" dirty="0">
                <a:sym typeface="Symbol" charset="0"/>
              </a:rPr>
              <a:t>: </a:t>
            </a:r>
            <a:r>
              <a:rPr lang="en-US" i="1" dirty="0" err="1">
                <a:sym typeface="Symbol" charset="0"/>
              </a:rPr>
              <a:t>B</a:t>
            </a:r>
            <a:r>
              <a:rPr lang="en-US" i="1" baseline="30000" dirty="0" err="1">
                <a:sym typeface="Symbol" charset="0"/>
              </a:rPr>
              <a:t>n</a:t>
            </a:r>
            <a:r>
              <a:rPr lang="en-US" baseline="30000" dirty="0">
                <a:sym typeface="Symbol" charset="0"/>
              </a:rPr>
              <a:t> </a:t>
            </a:r>
            <a:r>
              <a:rPr lang="en-US" dirty="0">
                <a:latin typeface="Arial" charset="0"/>
                <a:sym typeface="Symbol" charset="0"/>
              </a:rPr>
              <a:t> </a:t>
            </a:r>
            <a:r>
              <a:rPr lang="en-US" i="1" dirty="0">
                <a:sym typeface="Symbol" charset="0"/>
              </a:rPr>
              <a:t>B</a:t>
            </a:r>
            <a:endParaRPr lang="en-US" dirty="0">
              <a:latin typeface="Arial" charset="0"/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dirty="0">
              <a:latin typeface="Arial" charset="0"/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	</a:t>
            </a:r>
            <a:r>
              <a:rPr lang="en-US" i="1" dirty="0">
                <a:sym typeface="Symbol" charset="0"/>
              </a:rPr>
              <a:t>f</a:t>
            </a:r>
            <a:r>
              <a:rPr lang="en-US" dirty="0">
                <a:latin typeface="Arial" charset="0"/>
                <a:sym typeface="Symbol" charset="0"/>
              </a:rPr>
              <a:t> can also be described through the use of an expression</a:t>
            </a:r>
            <a:r>
              <a:rPr lang="en-US" dirty="0">
                <a:sym typeface="Symbol" charset="0"/>
              </a:rPr>
              <a:t> 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370287"/>
              </p:ext>
            </p:extLst>
          </p:nvPr>
        </p:nvGraphicFramePr>
        <p:xfrm>
          <a:off x="5166951" y="3005876"/>
          <a:ext cx="5207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Equation" r:id="rId3" imgW="241200" imgH="215640" progId="Equation.3">
                  <p:embed/>
                </p:oleObj>
              </mc:Choice>
              <mc:Fallback>
                <p:oleObj name="Equation" r:id="rId3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6951" y="3005876"/>
                        <a:ext cx="5207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9681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330200"/>
            <a:ext cx="7518400" cy="609600"/>
          </a:xfrm>
        </p:spPr>
        <p:txBody>
          <a:bodyPr>
            <a:normAutofit fontScale="90000"/>
          </a:bodyPr>
          <a:lstStyle/>
          <a:p>
            <a:r>
              <a:rPr lang="en-US" sz="3600">
                <a:solidFill>
                  <a:schemeClr val="accent2"/>
                </a:solidFill>
                <a:latin typeface="Arial" charset="0"/>
              </a:rPr>
              <a:t>Multi-dimensional Logic Functions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30200" y="1066800"/>
            <a:ext cx="81026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>
                <a:sym typeface="Symbol" charset="0"/>
              </a:rPr>
              <a:t>	</a:t>
            </a:r>
            <a:r>
              <a:rPr lang="en-US" i="1" u="sng">
                <a:sym typeface="Symbol" charset="0"/>
              </a:rPr>
              <a:t>f</a:t>
            </a:r>
            <a:r>
              <a:rPr lang="en-US">
                <a:sym typeface="Symbol" charset="0"/>
              </a:rPr>
              <a:t>:</a:t>
            </a:r>
            <a:r>
              <a:rPr lang="en-US" i="1">
                <a:sym typeface="Symbol" charset="0"/>
              </a:rPr>
              <a:t>B</a:t>
            </a:r>
            <a:r>
              <a:rPr lang="en-US" i="1" baseline="30000">
                <a:sym typeface="Symbol" charset="0"/>
              </a:rPr>
              <a:t>n</a:t>
            </a:r>
            <a:r>
              <a:rPr lang="en-US">
                <a:latin typeface="Arial" charset="0"/>
                <a:sym typeface="Symbol" charset="0"/>
              </a:rPr>
              <a:t></a:t>
            </a:r>
            <a:r>
              <a:rPr lang="en-US" i="1">
                <a:sym typeface="Symbol" charset="0"/>
              </a:rPr>
              <a:t>B</a:t>
            </a:r>
            <a:r>
              <a:rPr lang="en-US" i="1" baseline="30000">
                <a:sym typeface="Symbol" charset="0"/>
              </a:rPr>
              <a:t>m</a:t>
            </a:r>
            <a:r>
              <a:rPr lang="en-US">
                <a:latin typeface="Arial" charset="0"/>
                <a:sym typeface="Symbol" charset="0"/>
              </a:rPr>
              <a:t> 			</a:t>
            </a:r>
            <a:r>
              <a:rPr lang="en-US" i="1">
                <a:sym typeface="Symbol" charset="0"/>
              </a:rPr>
              <a:t>B</a:t>
            </a:r>
            <a:r>
              <a:rPr lang="en-US">
                <a:sym typeface="Symbol" charset="0"/>
              </a:rPr>
              <a:t>={0,1}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>
              <a:sym typeface="Symbo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i="1" u="sng">
                <a:sym typeface="Symbol" charset="0"/>
              </a:rPr>
              <a:t>f</a:t>
            </a:r>
            <a:r>
              <a:rPr lang="en-US" i="1">
                <a:sym typeface="Symbol" charset="0"/>
              </a:rPr>
              <a:t> </a:t>
            </a:r>
            <a:r>
              <a:rPr lang="en-US">
                <a:latin typeface="Arial" charset="0"/>
                <a:sym typeface="Symbol" charset="0"/>
              </a:rPr>
              <a:t>is a vector of functions</a:t>
            </a:r>
            <a:r>
              <a:rPr lang="en-US">
                <a:sym typeface="Symbol" charset="0"/>
              </a:rPr>
              <a:t> </a:t>
            </a:r>
            <a:r>
              <a:rPr lang="en-US" i="1">
                <a:sym typeface="Symbol" charset="0"/>
              </a:rPr>
              <a:t>f</a:t>
            </a:r>
            <a:r>
              <a:rPr lang="en-US" i="1" baseline="-25000">
                <a:sym typeface="Symbol" charset="0"/>
              </a:rPr>
              <a:t>i</a:t>
            </a:r>
            <a:r>
              <a:rPr lang="en-US">
                <a:sym typeface="Symbol" charset="0"/>
              </a:rPr>
              <a:t>: </a:t>
            </a:r>
            <a:r>
              <a:rPr lang="en-US" i="1">
                <a:sym typeface="Symbol" charset="0"/>
              </a:rPr>
              <a:t>B</a:t>
            </a:r>
            <a:r>
              <a:rPr lang="en-US" i="1" baseline="30000">
                <a:sym typeface="Symbol" charset="0"/>
              </a:rPr>
              <a:t>n</a:t>
            </a:r>
            <a:r>
              <a:rPr lang="en-US">
                <a:latin typeface="Arial" charset="0"/>
                <a:sym typeface="Symbol" charset="0"/>
              </a:rPr>
              <a:t></a:t>
            </a:r>
            <a:r>
              <a:rPr lang="en-US" i="1">
                <a:sym typeface="Symbol" charset="0"/>
              </a:rPr>
              <a:t>B</a:t>
            </a:r>
            <a:r>
              <a:rPr lang="en-US" baseline="30000">
                <a:sym typeface="Symbol" charset="0"/>
              </a:rPr>
              <a:t> </a:t>
            </a:r>
            <a:r>
              <a:rPr lang="en-US">
                <a:latin typeface="Arial" charset="0"/>
                <a:sym typeface="Symbol" charset="0"/>
              </a:rPr>
              <a:t>where </a:t>
            </a:r>
            <a:r>
              <a:rPr lang="en-US" i="1">
                <a:sym typeface="Symbol" charset="0"/>
              </a:rPr>
              <a:t>I </a:t>
            </a:r>
            <a:r>
              <a:rPr lang="en-US">
                <a:sym typeface="Symbol" charset="0"/>
              </a:rPr>
              <a:t>= 1</a:t>
            </a:r>
            <a:r>
              <a:rPr lang="en-US">
                <a:latin typeface="Arial" charset="0"/>
                <a:sym typeface="Symbol" charset="0"/>
              </a:rPr>
              <a:t> to </a:t>
            </a:r>
            <a:r>
              <a:rPr lang="en-US" i="1">
                <a:sym typeface="Symbol" charset="0"/>
              </a:rPr>
              <a:t>m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>
              <a:sym typeface="Symbo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i="1">
                <a:sym typeface="Symbol" charset="0"/>
              </a:rPr>
              <a:t>B</a:t>
            </a:r>
            <a:r>
              <a:rPr lang="en-US" i="1" baseline="30000">
                <a:sym typeface="Symbol" charset="0"/>
              </a:rPr>
              <a:t>n</a:t>
            </a:r>
            <a:r>
              <a:rPr lang="en-US">
                <a:sym typeface="Symbol" charset="0"/>
              </a:rPr>
              <a:t> </a:t>
            </a:r>
            <a:r>
              <a:rPr lang="en-US">
                <a:latin typeface="Arial" charset="0"/>
                <a:sym typeface="Symbol" charset="0"/>
              </a:rPr>
              <a:t>represents the set of all elements in the set formed by</a:t>
            </a:r>
            <a:r>
              <a:rPr lang="en-US">
                <a:sym typeface="Symbol" charset="0"/>
              </a:rPr>
              <a:t> </a:t>
            </a:r>
            <a:r>
              <a:rPr lang="en-US" i="1">
                <a:sym typeface="Symbol" charset="0"/>
              </a:rPr>
              <a:t>n</a:t>
            </a:r>
            <a:r>
              <a:rPr lang="en-US">
                <a:sym typeface="Symbol" charset="0"/>
              </a:rPr>
              <a:t> </a:t>
            </a:r>
            <a:r>
              <a:rPr lang="en-US">
                <a:latin typeface="Arial" charset="0"/>
                <a:sym typeface="Symbol" charset="0"/>
              </a:rPr>
              <a:t>applications of the Cartesian Product</a:t>
            </a:r>
            <a:r>
              <a:rPr lang="en-US">
                <a:sym typeface="Symbol" charset="0"/>
              </a:rPr>
              <a:t> </a:t>
            </a:r>
            <a:r>
              <a:rPr lang="en-US" i="1">
                <a:sym typeface="Symbol" charset="0"/>
              </a:rPr>
              <a:t>B</a:t>
            </a:r>
            <a:r>
              <a:rPr lang="en-US">
                <a:sym typeface="Symbol" charset="0"/>
              </a:rPr>
              <a:t> </a:t>
            </a:r>
            <a:r>
              <a:rPr lang="en-US" i="1">
                <a:sym typeface="Symbol" charset="0"/>
              </a:rPr>
              <a:t>B</a:t>
            </a:r>
            <a:r>
              <a:rPr lang="en-US">
                <a:sym typeface="Symbol" charset="0"/>
              </a:rPr>
              <a:t>  …  </a:t>
            </a:r>
            <a:r>
              <a:rPr lang="en-US" i="1">
                <a:sym typeface="Symbol" charset="0"/>
              </a:rPr>
              <a:t>B</a:t>
            </a:r>
            <a:endParaRPr lang="en-US">
              <a:sym typeface="Symbo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>
              <a:sym typeface="Symbo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i="1">
                <a:sym typeface="Symbol" charset="0"/>
              </a:rPr>
              <a:t>B</a:t>
            </a:r>
            <a:r>
              <a:rPr lang="en-US" i="1" baseline="30000">
                <a:sym typeface="Symbol" charset="0"/>
              </a:rPr>
              <a:t>n</a:t>
            </a:r>
            <a:r>
              <a:rPr lang="en-US">
                <a:sym typeface="Symbol" charset="0"/>
              </a:rPr>
              <a:t> </a:t>
            </a:r>
            <a:r>
              <a:rPr lang="en-US">
                <a:latin typeface="Arial" charset="0"/>
                <a:sym typeface="Symbol" charset="0"/>
              </a:rPr>
              <a:t>can also be interpreted </a:t>
            </a:r>
            <a:r>
              <a:rPr lang="en-US">
                <a:solidFill>
                  <a:schemeClr val="accent1"/>
                </a:solidFill>
                <a:latin typeface="Arial" charset="0"/>
                <a:sym typeface="Symbol" charset="0"/>
              </a:rPr>
              <a:t>geometrically</a:t>
            </a:r>
            <a:r>
              <a:rPr lang="en-US">
                <a:latin typeface="Arial" charset="0"/>
                <a:sym typeface="Symbol" charset="0"/>
              </a:rPr>
              <a:t> as an</a:t>
            </a:r>
            <a:r>
              <a:rPr lang="en-US">
                <a:sym typeface="Symbol" charset="0"/>
              </a:rPr>
              <a:t> </a:t>
            </a:r>
            <a:br>
              <a:rPr lang="en-US">
                <a:sym typeface="Symbol" charset="0"/>
              </a:rPr>
            </a:br>
            <a:r>
              <a:rPr lang="en-US" i="1">
                <a:sym typeface="Symbol" charset="0"/>
              </a:rPr>
              <a:t>n</a:t>
            </a:r>
            <a:r>
              <a:rPr lang="en-US">
                <a:latin typeface="Arial" charset="0"/>
                <a:sym typeface="Symbol" charset="0"/>
              </a:rPr>
              <a:t>-dimensional</a:t>
            </a:r>
            <a:r>
              <a:rPr lang="en-US">
                <a:sym typeface="Symbol" charset="0"/>
              </a:rPr>
              <a:t> </a:t>
            </a:r>
            <a:r>
              <a:rPr lang="en-US">
                <a:latin typeface="Arial" charset="0"/>
                <a:sym typeface="Symbol" charset="0"/>
              </a:rPr>
              <a:t>hypercube</a:t>
            </a:r>
            <a:r>
              <a:rPr lang="en-US">
                <a:sym typeface="Symbol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>
              <a:sym typeface="Symbo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>
                <a:latin typeface="Arial" charset="0"/>
                <a:sym typeface="Symbol" charset="0"/>
              </a:rPr>
              <a:t>The geometrical representations are referred to as </a:t>
            </a:r>
            <a:r>
              <a:rPr lang="ja-JP" altLang="en-US">
                <a:latin typeface="Arial"/>
                <a:sym typeface="Symbol" charset="0"/>
              </a:rPr>
              <a:t>“</a:t>
            </a:r>
            <a:r>
              <a:rPr lang="en-US">
                <a:solidFill>
                  <a:schemeClr val="accent1"/>
                </a:solidFill>
                <a:latin typeface="Arial" charset="0"/>
                <a:sym typeface="Symbol" charset="0"/>
              </a:rPr>
              <a:t>cubical representations</a:t>
            </a:r>
            <a:r>
              <a:rPr lang="ja-JP" altLang="en-US">
                <a:latin typeface="Arial"/>
                <a:sym typeface="Symbol" charset="0"/>
              </a:rPr>
              <a:t>”</a:t>
            </a:r>
            <a:endParaRPr lang="en-US">
              <a:latin typeface="Arial" charset="0"/>
              <a:sym typeface="Symbo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>
              <a:latin typeface="Arial" charset="0"/>
              <a:sym typeface="Symbo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>
                <a:latin typeface="Arial" charset="0"/>
                <a:sym typeface="Symbol" charset="0"/>
              </a:rPr>
              <a:t>Each element in</a:t>
            </a:r>
            <a:r>
              <a:rPr lang="en-US">
                <a:sym typeface="Symbol" charset="0"/>
              </a:rPr>
              <a:t> </a:t>
            </a:r>
            <a:r>
              <a:rPr lang="en-US" i="1">
                <a:sym typeface="Symbol" charset="0"/>
              </a:rPr>
              <a:t>B</a:t>
            </a:r>
            <a:r>
              <a:rPr lang="en-US" i="1" baseline="30000">
                <a:sym typeface="Symbol" charset="0"/>
              </a:rPr>
              <a:t>n</a:t>
            </a:r>
            <a:r>
              <a:rPr lang="en-US">
                <a:sym typeface="Symbol" charset="0"/>
              </a:rPr>
              <a:t> </a:t>
            </a:r>
            <a:r>
              <a:rPr lang="en-US">
                <a:latin typeface="Arial" charset="0"/>
                <a:sym typeface="Symbol" charset="0"/>
              </a:rPr>
              <a:t>is represents a geometric coordinate a </a:t>
            </a:r>
            <a:r>
              <a:rPr lang="en-US">
                <a:solidFill>
                  <a:schemeClr val="accent1"/>
                </a:solidFill>
                <a:latin typeface="Arial" charset="0"/>
                <a:sym typeface="Symbol" charset="0"/>
              </a:rPr>
              <a:t>discrete hyperspace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>
              <a:latin typeface="Arial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0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7620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Functions as Relations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410200"/>
          </a:xfrm>
        </p:spPr>
        <p:txBody>
          <a:bodyPr/>
          <a:lstStyle/>
          <a:p>
            <a:pPr marL="0" indent="0"/>
            <a:r>
              <a:rPr lang="en-US" sz="2800" dirty="0">
                <a:sym typeface="Symbol" charset="0"/>
              </a:rPr>
              <a:t>You might remember that a </a:t>
            </a:r>
            <a:r>
              <a:rPr lang="en-US" sz="2800" b="1" dirty="0">
                <a:solidFill>
                  <a:srgbClr val="3366FF"/>
                </a:solidFill>
                <a:sym typeface="Symbol" charset="0"/>
              </a:rPr>
              <a:t>function</a:t>
            </a:r>
            <a:r>
              <a:rPr lang="en-US" sz="2800" dirty="0">
                <a:sym typeface="Symbol" charset="0"/>
              </a:rPr>
              <a:t> f from a set A to a set B assigns a unique element of B to each element of A.</a:t>
            </a:r>
          </a:p>
          <a:p>
            <a:pPr marL="0" indent="0"/>
            <a:r>
              <a:rPr lang="en-US" sz="2800" dirty="0">
                <a:sym typeface="Symbol" charset="0"/>
              </a:rPr>
              <a:t>The </a:t>
            </a:r>
            <a:r>
              <a:rPr lang="en-US" sz="2800" b="1" dirty="0">
                <a:solidFill>
                  <a:srgbClr val="3366FF"/>
                </a:solidFill>
                <a:sym typeface="Symbol" charset="0"/>
              </a:rPr>
              <a:t>graph</a:t>
            </a:r>
            <a:r>
              <a:rPr lang="en-US" sz="2800" dirty="0">
                <a:sym typeface="Symbol" charset="0"/>
              </a:rPr>
              <a:t> of f is the set of ordered pairs (a, b) such that b = f(a).</a:t>
            </a:r>
          </a:p>
          <a:p>
            <a:pPr marL="0" indent="0"/>
            <a:r>
              <a:rPr lang="en-US" sz="2800" dirty="0">
                <a:sym typeface="Symbol" charset="0"/>
              </a:rPr>
              <a:t>Since the graph of f is a subset of AB, it is </a:t>
            </a:r>
            <a:r>
              <a:rPr lang="en-US" sz="2800" dirty="0">
                <a:solidFill>
                  <a:srgbClr val="3366FF"/>
                </a:solidFill>
                <a:sym typeface="Symbol" charset="0"/>
              </a:rPr>
              <a:t>a </a:t>
            </a:r>
            <a:r>
              <a:rPr lang="en-US" sz="2800" b="1" dirty="0">
                <a:solidFill>
                  <a:srgbClr val="3366FF"/>
                </a:solidFill>
                <a:sym typeface="Symbol" charset="0"/>
              </a:rPr>
              <a:t>relation</a:t>
            </a:r>
            <a:r>
              <a:rPr lang="en-US" sz="2800" dirty="0">
                <a:solidFill>
                  <a:srgbClr val="3366FF"/>
                </a:solidFill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from A to B.</a:t>
            </a:r>
          </a:p>
          <a:p>
            <a:pPr marL="0" indent="0"/>
            <a:r>
              <a:rPr lang="en-US" sz="2800" dirty="0">
                <a:sym typeface="Symbol" charset="0"/>
              </a:rPr>
              <a:t>Moreover, for each element </a:t>
            </a:r>
            <a:r>
              <a:rPr lang="en-US" sz="2800" b="1" dirty="0">
                <a:solidFill>
                  <a:srgbClr val="3366FF"/>
                </a:solidFill>
                <a:sym typeface="Symbol" charset="0"/>
              </a:rPr>
              <a:t>a</a:t>
            </a:r>
            <a:r>
              <a:rPr lang="en-US" sz="2800" dirty="0">
                <a:sym typeface="Symbol" charset="0"/>
              </a:rPr>
              <a:t> of A, there is exactly one ordered pair in the graph that has </a:t>
            </a:r>
            <a:r>
              <a:rPr lang="en-US" sz="2800" b="1" dirty="0">
                <a:solidFill>
                  <a:srgbClr val="3366FF"/>
                </a:solidFill>
                <a:sym typeface="Symbol" charset="0"/>
              </a:rPr>
              <a:t>a</a:t>
            </a:r>
            <a:r>
              <a:rPr lang="en-US" sz="2800" dirty="0">
                <a:sym typeface="Symbol" charset="0"/>
              </a:rPr>
              <a:t> as its first element.</a:t>
            </a:r>
          </a:p>
        </p:txBody>
      </p:sp>
    </p:spTree>
    <p:extLst>
      <p:ext uri="{BB962C8B-B14F-4D97-AF65-F5344CB8AC3E}">
        <p14:creationId xmlns:p14="http://schemas.microsoft.com/office/powerpoint/2010/main" val="417004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330200"/>
            <a:ext cx="7518400" cy="609600"/>
          </a:xfrm>
        </p:spPr>
        <p:txBody>
          <a:bodyPr>
            <a:normAutofit fontScale="90000"/>
          </a:bodyPr>
          <a:lstStyle/>
          <a:p>
            <a:r>
              <a:rPr lang="en-US" sz="3600">
                <a:solidFill>
                  <a:schemeClr val="accent2"/>
                </a:solidFill>
                <a:latin typeface="Arial" charset="0"/>
              </a:rPr>
              <a:t>Cubical Representation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30200" y="1066800"/>
            <a:ext cx="81026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>
                <a:latin typeface="Arial" charset="0"/>
                <a:sym typeface="Symbol" charset="0"/>
              </a:rPr>
              <a:t>Consider</a:t>
            </a:r>
            <a:r>
              <a:rPr lang="en-US">
                <a:sym typeface="Symbol" charset="0"/>
              </a:rPr>
              <a:t>	</a:t>
            </a:r>
            <a:r>
              <a:rPr lang="en-US" i="1">
                <a:sym typeface="Symbol" charset="0"/>
              </a:rPr>
              <a:t>f</a:t>
            </a:r>
            <a:r>
              <a:rPr lang="en-US">
                <a:sym typeface="Symbol" charset="0"/>
              </a:rPr>
              <a:t>:</a:t>
            </a:r>
            <a:r>
              <a:rPr lang="en-US" i="1">
                <a:sym typeface="Symbol" charset="0"/>
              </a:rPr>
              <a:t>B</a:t>
            </a:r>
            <a:r>
              <a:rPr lang="en-US" baseline="30000">
                <a:sym typeface="Symbol" charset="0"/>
              </a:rPr>
              <a:t>3</a:t>
            </a:r>
            <a:r>
              <a:rPr lang="en-US">
                <a:latin typeface="Arial" charset="0"/>
                <a:sym typeface="Symbol" charset="0"/>
              </a:rPr>
              <a:t></a:t>
            </a:r>
            <a:r>
              <a:rPr lang="en-US" i="1">
                <a:sym typeface="Symbol" charset="0"/>
              </a:rPr>
              <a:t>B</a:t>
            </a:r>
            <a:r>
              <a:rPr lang="en-US">
                <a:latin typeface="Arial" charset="0"/>
                <a:sym typeface="Symbol" charset="0"/>
              </a:rPr>
              <a:t> 		</a:t>
            </a:r>
            <a:r>
              <a:rPr lang="en-US" i="1">
                <a:sym typeface="Symbol" charset="0"/>
              </a:rPr>
              <a:t>B</a:t>
            </a:r>
            <a:r>
              <a:rPr lang="en-US">
                <a:sym typeface="Symbol" charset="0"/>
              </a:rPr>
              <a:t>={0,1}</a:t>
            </a:r>
          </a:p>
          <a:p>
            <a:pPr marL="342900" indent="-342900"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endParaRPr lang="en-US">
              <a:sym typeface="Symbol" charset="0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>
                <a:latin typeface="Arial" charset="0"/>
                <a:sym typeface="Symbol" charset="0"/>
              </a:rPr>
              <a:t>The domain of</a:t>
            </a:r>
            <a:r>
              <a:rPr lang="en-US">
                <a:sym typeface="Symbol" charset="0"/>
              </a:rPr>
              <a:t> </a:t>
            </a:r>
            <a:r>
              <a:rPr lang="en-US" i="1">
                <a:sym typeface="Symbol" charset="0"/>
              </a:rPr>
              <a:t>f</a:t>
            </a:r>
            <a:r>
              <a:rPr lang="en-US">
                <a:sym typeface="Symbol" charset="0"/>
              </a:rPr>
              <a:t>  </a:t>
            </a:r>
            <a:r>
              <a:rPr lang="en-US">
                <a:latin typeface="Arial" charset="0"/>
                <a:sym typeface="Symbol" charset="0"/>
              </a:rPr>
              <a:t>is a hypercube of dimension</a:t>
            </a:r>
            <a:r>
              <a:rPr lang="en-US">
                <a:sym typeface="Symbol" charset="0"/>
              </a:rPr>
              <a:t> </a:t>
            </a:r>
            <a:r>
              <a:rPr lang="en-US" i="1">
                <a:sym typeface="Symbol" charset="0"/>
              </a:rPr>
              <a:t>n </a:t>
            </a:r>
            <a:r>
              <a:rPr lang="en-US">
                <a:sym typeface="Symbol" charset="0"/>
              </a:rPr>
              <a:t>= 3</a:t>
            </a:r>
            <a:endParaRPr lang="en-US">
              <a:latin typeface="Arial" charset="0"/>
              <a:sym typeface="Symbol" charset="0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>
              <a:latin typeface="Arial" charset="0"/>
              <a:sym typeface="Symbol" charset="0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>
                <a:latin typeface="Arial" charset="0"/>
                <a:sym typeface="Symbol" charset="0"/>
              </a:rPr>
              <a:t>The range of </a:t>
            </a:r>
            <a:r>
              <a:rPr lang="en-US" i="1">
                <a:sym typeface="Symbol" charset="0"/>
              </a:rPr>
              <a:t>f </a:t>
            </a:r>
            <a:r>
              <a:rPr lang="en-US">
                <a:latin typeface="Arial" charset="0"/>
                <a:sym typeface="Symbol" charset="0"/>
              </a:rPr>
              <a:t> is a hypercube of dimension </a:t>
            </a:r>
            <a:r>
              <a:rPr lang="en-US" i="1">
                <a:sym typeface="Symbol" charset="0"/>
              </a:rPr>
              <a:t>n </a:t>
            </a:r>
            <a:r>
              <a:rPr lang="en-US">
                <a:sym typeface="Symbol" charset="0"/>
              </a:rPr>
              <a:t>= 1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>
              <a:latin typeface="Arial" charset="0"/>
              <a:sym typeface="Symbol" charset="0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397000" y="3581400"/>
            <a:ext cx="1727200" cy="154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184400" y="3022600"/>
            <a:ext cx="1727200" cy="154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 flipV="1">
            <a:off x="1397000" y="3022600"/>
            <a:ext cx="787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flipV="1">
            <a:off x="3124200" y="3022600"/>
            <a:ext cx="787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1397000" y="4572000"/>
            <a:ext cx="787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 flipV="1">
            <a:off x="3124200" y="4572000"/>
            <a:ext cx="7620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5842000" y="3911600"/>
            <a:ext cx="157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5521325" y="37449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7400925" y="37449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75789" name="Oval 13"/>
          <p:cNvSpPr>
            <a:spLocks noChangeArrowheads="1"/>
          </p:cNvSpPr>
          <p:nvPr/>
        </p:nvSpPr>
        <p:spPr bwMode="auto">
          <a:xfrm>
            <a:off x="7340600" y="38608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790" name="Oval 14"/>
          <p:cNvSpPr>
            <a:spLocks noChangeArrowheads="1"/>
          </p:cNvSpPr>
          <p:nvPr/>
        </p:nvSpPr>
        <p:spPr bwMode="auto">
          <a:xfrm>
            <a:off x="5791200" y="38608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791" name="Oval 15"/>
          <p:cNvSpPr>
            <a:spLocks noChangeArrowheads="1"/>
          </p:cNvSpPr>
          <p:nvPr/>
        </p:nvSpPr>
        <p:spPr bwMode="auto">
          <a:xfrm>
            <a:off x="2133600" y="29718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792" name="Oval 16"/>
          <p:cNvSpPr>
            <a:spLocks noChangeArrowheads="1"/>
          </p:cNvSpPr>
          <p:nvPr/>
        </p:nvSpPr>
        <p:spPr bwMode="auto">
          <a:xfrm>
            <a:off x="3860800" y="45212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793" name="Oval 17"/>
          <p:cNvSpPr>
            <a:spLocks noChangeArrowheads="1"/>
          </p:cNvSpPr>
          <p:nvPr/>
        </p:nvSpPr>
        <p:spPr bwMode="auto">
          <a:xfrm>
            <a:off x="3860800" y="29718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794" name="Oval 18"/>
          <p:cNvSpPr>
            <a:spLocks noChangeArrowheads="1"/>
          </p:cNvSpPr>
          <p:nvPr/>
        </p:nvSpPr>
        <p:spPr bwMode="auto">
          <a:xfrm>
            <a:off x="2133600" y="45212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795" name="Oval 19"/>
          <p:cNvSpPr>
            <a:spLocks noChangeArrowheads="1"/>
          </p:cNvSpPr>
          <p:nvPr/>
        </p:nvSpPr>
        <p:spPr bwMode="auto">
          <a:xfrm>
            <a:off x="1346200" y="35306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796" name="Oval 20"/>
          <p:cNvSpPr>
            <a:spLocks noChangeArrowheads="1"/>
          </p:cNvSpPr>
          <p:nvPr/>
        </p:nvSpPr>
        <p:spPr bwMode="auto">
          <a:xfrm>
            <a:off x="1346200" y="50546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797" name="Oval 21"/>
          <p:cNvSpPr>
            <a:spLocks noChangeArrowheads="1"/>
          </p:cNvSpPr>
          <p:nvPr/>
        </p:nvSpPr>
        <p:spPr bwMode="auto">
          <a:xfrm>
            <a:off x="3073400" y="50800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1050925" y="51927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(0,0,0)</a:t>
            </a:r>
          </a:p>
        </p:txBody>
      </p:sp>
      <p:sp>
        <p:nvSpPr>
          <p:cNvPr id="75799" name="Text Box 23"/>
          <p:cNvSpPr txBox="1">
            <a:spLocks noChangeArrowheads="1"/>
          </p:cNvSpPr>
          <p:nvPr/>
        </p:nvSpPr>
        <p:spPr bwMode="auto">
          <a:xfrm>
            <a:off x="2727325" y="52181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(1,0,0)</a:t>
            </a:r>
          </a:p>
        </p:txBody>
      </p:sp>
      <p:sp>
        <p:nvSpPr>
          <p:cNvPr id="75800" name="Text Box 24"/>
          <p:cNvSpPr txBox="1">
            <a:spLocks noChangeArrowheads="1"/>
          </p:cNvSpPr>
          <p:nvPr/>
        </p:nvSpPr>
        <p:spPr bwMode="auto">
          <a:xfrm>
            <a:off x="3921125" y="43799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(1,0,1)</a:t>
            </a:r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3921125" y="28559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(1,1,1)</a:t>
            </a:r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1863725" y="26527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(0,1,1)</a:t>
            </a:r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619125" y="33893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(0,1,0)</a:t>
            </a:r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2168525" y="42275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(0,0,1)</a:t>
            </a:r>
          </a:p>
        </p:txBody>
      </p:sp>
      <p:sp>
        <p:nvSpPr>
          <p:cNvPr id="75805" name="Text Box 29"/>
          <p:cNvSpPr txBox="1">
            <a:spLocks noChangeArrowheads="1"/>
          </p:cNvSpPr>
          <p:nvPr/>
        </p:nvSpPr>
        <p:spPr bwMode="auto">
          <a:xfrm>
            <a:off x="2524125" y="32623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(1,1,0)</a:t>
            </a:r>
          </a:p>
        </p:txBody>
      </p:sp>
      <p:sp>
        <p:nvSpPr>
          <p:cNvPr id="75806" name="Rectangle 30"/>
          <p:cNvSpPr>
            <a:spLocks noChangeArrowheads="1"/>
          </p:cNvSpPr>
          <p:nvPr/>
        </p:nvSpPr>
        <p:spPr bwMode="auto">
          <a:xfrm>
            <a:off x="0" y="5842000"/>
            <a:ext cx="89916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endParaRPr lang="en-US" i="1">
              <a:solidFill>
                <a:schemeClr val="accent1"/>
              </a:solidFill>
              <a:latin typeface="Arial" charset="0"/>
              <a:sym typeface="Symbol" charset="0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i="1">
                <a:solidFill>
                  <a:schemeClr val="accent1"/>
                </a:solidFill>
                <a:latin typeface="Arial" charset="0"/>
                <a:sym typeface="Symbol" charset="0"/>
              </a:rPr>
              <a:t>NOTE:</a:t>
            </a:r>
            <a:r>
              <a:rPr lang="en-US">
                <a:latin typeface="Arial" charset="0"/>
                <a:sym typeface="Symbol" charset="0"/>
              </a:rPr>
              <a:t> These are (sideways) Hasse Diagrams for </a:t>
            </a:r>
            <a:r>
              <a:rPr lang="en-US" i="1">
                <a:sym typeface="Symbol" charset="0"/>
              </a:rPr>
              <a:t>B</a:t>
            </a:r>
            <a:r>
              <a:rPr lang="en-US" baseline="30000">
                <a:sym typeface="Symbol" charset="0"/>
              </a:rPr>
              <a:t>3</a:t>
            </a:r>
            <a:r>
              <a:rPr lang="en-US">
                <a:latin typeface="Arial" charset="0"/>
                <a:sym typeface="Symbol" charset="0"/>
              </a:rPr>
              <a:t> and </a:t>
            </a:r>
            <a:r>
              <a:rPr lang="en-US" i="1">
                <a:sym typeface="Symbol" charset="0"/>
              </a:rPr>
              <a:t>B</a:t>
            </a:r>
            <a:r>
              <a:rPr lang="en-US" baseline="30000">
                <a:sym typeface="Symbol" charset="0"/>
              </a:rPr>
              <a:t>1</a:t>
            </a:r>
            <a:r>
              <a:rPr lang="en-US">
                <a:latin typeface="Arial" charset="0"/>
                <a:sym typeface="Symbol" charset="0"/>
              </a:rPr>
              <a:t> !!!</a:t>
            </a:r>
          </a:p>
        </p:txBody>
      </p:sp>
      <p:sp>
        <p:nvSpPr>
          <p:cNvPr id="75807" name="Line 31"/>
          <p:cNvSpPr>
            <a:spLocks noChangeShapeType="1"/>
          </p:cNvSpPr>
          <p:nvPr/>
        </p:nvSpPr>
        <p:spPr bwMode="auto">
          <a:xfrm>
            <a:off x="4292600" y="3606800"/>
            <a:ext cx="1092200" cy="1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4708525" y="3338513"/>
            <a:ext cx="252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</a:t>
            </a:r>
          </a:p>
        </p:txBody>
      </p:sp>
      <p:sp>
        <p:nvSpPr>
          <p:cNvPr id="75809" name="Oval 33"/>
          <p:cNvSpPr>
            <a:spLocks noChangeArrowheads="1"/>
          </p:cNvSpPr>
          <p:nvPr/>
        </p:nvSpPr>
        <p:spPr bwMode="auto">
          <a:xfrm>
            <a:off x="3073400" y="35306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968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518400" cy="609600"/>
          </a:xfrm>
        </p:spPr>
        <p:txBody>
          <a:bodyPr>
            <a:normAutofit fontScale="90000"/>
          </a:bodyPr>
          <a:lstStyle/>
          <a:p>
            <a:r>
              <a:rPr lang="en-US" sz="3600">
                <a:solidFill>
                  <a:schemeClr val="accent2"/>
                </a:solidFill>
                <a:latin typeface="Arial" charset="0"/>
              </a:rPr>
              <a:t>Some Definitions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457200" y="914400"/>
            <a:ext cx="8102600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dirty="0">
                <a:solidFill>
                  <a:schemeClr val="accent1"/>
                </a:solidFill>
                <a:latin typeface="Arial" charset="0"/>
                <a:sym typeface="Symbol" charset="0"/>
              </a:rPr>
              <a:t>variable</a:t>
            </a:r>
            <a:r>
              <a:rPr lang="en-US" dirty="0">
                <a:latin typeface="Arial" charset="0"/>
                <a:sym typeface="Symbol" charset="0"/>
              </a:rPr>
              <a:t> – A symbol representing an element of </a:t>
            </a:r>
            <a:r>
              <a:rPr lang="en-US" i="1" dirty="0">
                <a:sym typeface="Symbol" charset="0"/>
              </a:rPr>
              <a:t>B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i="1" dirty="0">
                <a:sym typeface="Symbol" charset="0"/>
              </a:rPr>
              <a:t>x</a:t>
            </a:r>
            <a:r>
              <a:rPr lang="en-US" i="1" baseline="-25000" dirty="0">
                <a:sym typeface="Symbol" charset="0"/>
              </a:rPr>
              <a:t>i</a:t>
            </a:r>
            <a:r>
              <a:rPr lang="en-US" baseline="-25000" dirty="0"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 </a:t>
            </a:r>
            <a:r>
              <a:rPr lang="en-US" i="1" dirty="0">
                <a:sym typeface="Symbol" charset="0"/>
              </a:rPr>
              <a:t>B</a:t>
            </a:r>
            <a:endParaRPr lang="en-US" dirty="0">
              <a:latin typeface="Arial" charset="0"/>
              <a:sym typeface="Symbo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dirty="0">
                <a:solidFill>
                  <a:schemeClr val="accent1"/>
                </a:solidFill>
                <a:latin typeface="Arial" charset="0"/>
                <a:sym typeface="Symbol" charset="0"/>
              </a:rPr>
              <a:t>literal</a:t>
            </a:r>
            <a:r>
              <a:rPr lang="en-US" dirty="0">
                <a:latin typeface="Arial" charset="0"/>
                <a:sym typeface="Symbol" charset="0"/>
              </a:rPr>
              <a:t> – </a:t>
            </a:r>
            <a:r>
              <a:rPr lang="en-US" i="1" dirty="0">
                <a:sym typeface="Symbol" charset="0"/>
              </a:rPr>
              <a:t>x</a:t>
            </a:r>
            <a:r>
              <a:rPr lang="en-US" i="1" baseline="-25000" dirty="0">
                <a:sym typeface="Symbol" charset="0"/>
              </a:rPr>
              <a:t>i </a:t>
            </a:r>
            <a:r>
              <a:rPr lang="en-US" dirty="0">
                <a:latin typeface="Arial" charset="0"/>
                <a:sym typeface="Symbol" charset="0"/>
              </a:rPr>
              <a:t>or </a:t>
            </a:r>
            <a:r>
              <a:rPr lang="en-US" i="1" dirty="0">
                <a:sym typeface="Symbol" charset="0"/>
              </a:rPr>
              <a:t>x</a:t>
            </a:r>
            <a:r>
              <a:rPr lang="en-US" i="1" baseline="-25000" dirty="0">
                <a:sym typeface="Symbol" charset="0"/>
              </a:rPr>
              <a:t>i</a:t>
            </a:r>
            <a:endParaRPr lang="en-US" baseline="-25000" dirty="0">
              <a:sym typeface="Symbol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if </a:t>
            </a:r>
            <a:r>
              <a:rPr lang="en-US" i="1" dirty="0">
                <a:sym typeface="Symbol" charset="0"/>
              </a:rPr>
              <a:t>x</a:t>
            </a:r>
            <a:r>
              <a:rPr lang="en-US" i="1" baseline="-25000" dirty="0">
                <a:sym typeface="Symbol" charset="0"/>
              </a:rPr>
              <a:t>i</a:t>
            </a:r>
            <a:r>
              <a:rPr lang="en-US" dirty="0">
                <a:latin typeface="Arial" charset="0"/>
                <a:sym typeface="Symbol" charset="0"/>
              </a:rPr>
              <a:t>=0 then </a:t>
            </a:r>
            <a:r>
              <a:rPr lang="en-US" i="1" dirty="0">
                <a:sym typeface="Symbol" charset="0"/>
              </a:rPr>
              <a:t>x</a:t>
            </a:r>
            <a:r>
              <a:rPr lang="en-US" i="1" baseline="-25000" dirty="0">
                <a:sym typeface="Symbol" charset="0"/>
              </a:rPr>
              <a:t>i</a:t>
            </a:r>
            <a:r>
              <a:rPr lang="en-US" baseline="-25000" dirty="0">
                <a:latin typeface="Arial" charset="0"/>
                <a:sym typeface="Symbol" charset="0"/>
              </a:rPr>
              <a:t> </a:t>
            </a:r>
            <a:r>
              <a:rPr lang="en-US" dirty="0">
                <a:latin typeface="Arial" charset="0"/>
                <a:sym typeface="Symbol" charset="0"/>
              </a:rPr>
              <a:t>=1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if </a:t>
            </a:r>
            <a:r>
              <a:rPr lang="en-US" i="1" dirty="0">
                <a:sym typeface="Symbol" charset="0"/>
              </a:rPr>
              <a:t>x</a:t>
            </a:r>
            <a:r>
              <a:rPr lang="en-US" i="1" baseline="-25000" dirty="0">
                <a:sym typeface="Symbol" charset="0"/>
              </a:rPr>
              <a:t>i</a:t>
            </a:r>
            <a:r>
              <a:rPr lang="en-US" baseline="-25000" dirty="0">
                <a:latin typeface="Arial" charset="0"/>
                <a:sym typeface="Symbol" charset="0"/>
              </a:rPr>
              <a:t> </a:t>
            </a:r>
            <a:r>
              <a:rPr lang="en-US" dirty="0">
                <a:latin typeface="Arial" charset="0"/>
                <a:sym typeface="Symbol" charset="0"/>
              </a:rPr>
              <a:t>=1 then </a:t>
            </a:r>
            <a:r>
              <a:rPr lang="en-US" i="1" dirty="0">
                <a:sym typeface="Symbol" charset="0"/>
              </a:rPr>
              <a:t>x</a:t>
            </a:r>
            <a:r>
              <a:rPr lang="en-US" i="1" baseline="-25000" dirty="0">
                <a:sym typeface="Symbol" charset="0"/>
              </a:rPr>
              <a:t>i</a:t>
            </a:r>
            <a:r>
              <a:rPr lang="en-US" baseline="-25000" dirty="0">
                <a:latin typeface="Arial" charset="0"/>
                <a:sym typeface="Symbol" charset="0"/>
              </a:rPr>
              <a:t> </a:t>
            </a:r>
            <a:r>
              <a:rPr lang="en-US" dirty="0">
                <a:latin typeface="Arial" charset="0"/>
                <a:sym typeface="Symbol" charset="0"/>
              </a:rPr>
              <a:t>=0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dirty="0">
                <a:solidFill>
                  <a:schemeClr val="accent1"/>
                </a:solidFill>
                <a:latin typeface="Arial" charset="0"/>
                <a:sym typeface="Symbol" charset="0"/>
              </a:rPr>
              <a:t>product</a:t>
            </a:r>
            <a:r>
              <a:rPr lang="en-US" dirty="0">
                <a:latin typeface="Arial" charset="0"/>
                <a:sym typeface="Symbol" charset="0"/>
              </a:rPr>
              <a:t> – a Boolean expression composed of literals and the  operator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(e.g.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x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</a:t>
            </a:r>
            <a:r>
              <a:rPr lang="en-US" i="1" dirty="0">
                <a:sym typeface="Symbol" charset="0"/>
              </a:rPr>
              <a:t>x</a:t>
            </a:r>
            <a:r>
              <a:rPr lang="en-US" baseline="-25000" dirty="0">
                <a:sym typeface="Symbol" charset="0"/>
              </a:rPr>
              <a:t>3</a:t>
            </a:r>
            <a:r>
              <a:rPr lang="en-US" dirty="0">
                <a:sym typeface="Symbol" charset="0"/>
              </a:rPr>
              <a:t></a:t>
            </a:r>
            <a:r>
              <a:rPr lang="en-US" i="1" dirty="0">
                <a:sym typeface="Symbol" charset="0"/>
              </a:rPr>
              <a:t>x</a:t>
            </a:r>
            <a:r>
              <a:rPr lang="en-US" baseline="-25000" dirty="0">
                <a:sym typeface="Symbol" charset="0"/>
              </a:rPr>
              <a:t>4</a:t>
            </a:r>
            <a:r>
              <a:rPr lang="en-US" dirty="0">
                <a:latin typeface="Arial" charset="0"/>
                <a:sym typeface="Symbol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i="1" dirty="0">
                <a:solidFill>
                  <a:schemeClr val="accent1"/>
                </a:solidFill>
                <a:latin typeface="Arial" charset="0"/>
                <a:sym typeface="Symbol" charset="0"/>
              </a:rPr>
              <a:t>	NOTE</a:t>
            </a:r>
            <a:r>
              <a:rPr lang="en-US" dirty="0">
                <a:latin typeface="Arial" charset="0"/>
                <a:sym typeface="Symbol" charset="0"/>
              </a:rPr>
              <a:t>: when two literals appear next to each other, the  operation is </a:t>
            </a:r>
            <a:r>
              <a:rPr lang="ja-JP" altLang="en-US" dirty="0">
                <a:latin typeface="Arial"/>
                <a:sym typeface="Symbol" charset="0"/>
              </a:rPr>
              <a:t>“</a:t>
            </a:r>
            <a:r>
              <a:rPr lang="en-US" dirty="0">
                <a:latin typeface="Arial" charset="0"/>
                <a:sym typeface="Symbol" charset="0"/>
              </a:rPr>
              <a:t>assumed</a:t>
            </a:r>
            <a:r>
              <a:rPr lang="ja-JP" altLang="en-US" dirty="0">
                <a:latin typeface="Arial"/>
                <a:sym typeface="Symbol" charset="0"/>
              </a:rPr>
              <a:t>”</a:t>
            </a:r>
            <a:r>
              <a:rPr lang="en-US" dirty="0">
                <a:latin typeface="Arial" charset="0"/>
                <a:sym typeface="Symbol" charset="0"/>
              </a:rPr>
              <a:t> to be present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dirty="0">
                <a:latin typeface="Arial" charset="0"/>
                <a:sym typeface="Symbol" charset="0"/>
              </a:rPr>
              <a:t>(e.g.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x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i="1" dirty="0">
                <a:sym typeface="Symbol" charset="0"/>
              </a:rPr>
              <a:t>x</a:t>
            </a:r>
            <a:r>
              <a:rPr lang="en-US" baseline="-25000" dirty="0">
                <a:sym typeface="Symbol" charset="0"/>
              </a:rPr>
              <a:t>3</a:t>
            </a:r>
            <a:r>
              <a:rPr lang="en-US" i="1" dirty="0">
                <a:sym typeface="Symbol" charset="0"/>
              </a:rPr>
              <a:t>x</a:t>
            </a:r>
            <a:r>
              <a:rPr lang="en-US" baseline="-25000" dirty="0">
                <a:sym typeface="Symbol" charset="0"/>
              </a:rPr>
              <a:t>4</a:t>
            </a:r>
            <a:r>
              <a:rPr lang="en-US" dirty="0">
                <a:latin typeface="Arial" charset="0"/>
                <a:sym typeface="Symbol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dirty="0">
                <a:solidFill>
                  <a:schemeClr val="accent1"/>
                </a:solidFill>
                <a:latin typeface="Arial" charset="0"/>
                <a:sym typeface="Symbol" charset="0"/>
              </a:rPr>
              <a:t>cube</a:t>
            </a:r>
            <a:r>
              <a:rPr lang="en-US" dirty="0">
                <a:latin typeface="Arial" charset="0"/>
                <a:sym typeface="Symbol" charset="0"/>
              </a:rPr>
              <a:t> – another term for a product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dirty="0" err="1">
                <a:solidFill>
                  <a:schemeClr val="accent1"/>
                </a:solidFill>
                <a:latin typeface="Arial" charset="0"/>
                <a:sym typeface="Symbol" charset="0"/>
              </a:rPr>
              <a:t>minterm</a:t>
            </a:r>
            <a:r>
              <a:rPr lang="en-US" dirty="0">
                <a:latin typeface="Arial" charset="0"/>
                <a:sym typeface="Symbol" charset="0"/>
              </a:rPr>
              <a:t> – an element of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 err="1">
                <a:sym typeface="Symbol" charset="0"/>
              </a:rPr>
              <a:t>B</a:t>
            </a:r>
            <a:r>
              <a:rPr lang="en-US" i="1" baseline="30000" dirty="0" err="1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latin typeface="Arial" charset="0"/>
                <a:sym typeface="Symbol" charset="0"/>
              </a:rPr>
              <a:t>for </a:t>
            </a:r>
            <a:r>
              <a:rPr lang="en-US" i="1" dirty="0" err="1">
                <a:sym typeface="Symbol" charset="0"/>
              </a:rPr>
              <a:t>f</a:t>
            </a:r>
            <a:r>
              <a:rPr lang="en-US" dirty="0" err="1">
                <a:sym typeface="Symbol" charset="0"/>
              </a:rPr>
              <a:t>:</a:t>
            </a:r>
            <a:r>
              <a:rPr lang="en-US" i="1" dirty="0" err="1">
                <a:sym typeface="Symbol" charset="0"/>
              </a:rPr>
              <a:t>B</a:t>
            </a:r>
            <a:r>
              <a:rPr lang="en-US" i="1" baseline="30000" dirty="0" err="1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 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latin typeface="Arial" charset="0"/>
                <a:sym typeface="Symbol" charset="0"/>
              </a:rPr>
              <a:t>such that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f </a:t>
            </a:r>
            <a:r>
              <a:rPr lang="en-US" dirty="0">
                <a:sym typeface="Symbol" charset="0"/>
              </a:rPr>
              <a:t>= 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i="1" dirty="0">
                <a:solidFill>
                  <a:schemeClr val="accent1"/>
                </a:solidFill>
                <a:sym typeface="Symbol" charset="0"/>
              </a:rPr>
              <a:t>j</a:t>
            </a:r>
            <a:r>
              <a:rPr lang="en-US" dirty="0">
                <a:solidFill>
                  <a:schemeClr val="accent1"/>
                </a:solidFill>
                <a:latin typeface="Arial" charset="0"/>
                <a:sym typeface="Symbol" charset="0"/>
              </a:rPr>
              <a:t>-cube</a:t>
            </a:r>
            <a:r>
              <a:rPr lang="en-US" dirty="0">
                <a:latin typeface="Arial" charset="0"/>
                <a:sym typeface="Symbol" charset="0"/>
              </a:rPr>
              <a:t> – a product composed of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n-j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latin typeface="Arial" charset="0"/>
                <a:sym typeface="Symbol" charset="0"/>
              </a:rPr>
              <a:t>literals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i="1" dirty="0">
                <a:sym typeface="Symbol" charset="0"/>
              </a:rPr>
              <a:t>f</a:t>
            </a:r>
            <a:r>
              <a:rPr lang="en-US" dirty="0">
                <a:sym typeface="Symbol" charset="0"/>
              </a:rPr>
              <a:t>(</a:t>
            </a:r>
            <a:r>
              <a:rPr lang="en-US" i="1" dirty="0">
                <a:sym typeface="Symbol" charset="0"/>
              </a:rPr>
              <a:t>x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 </a:t>
            </a:r>
            <a:r>
              <a:rPr lang="en-US" i="1" dirty="0">
                <a:sym typeface="Symbol" charset="0"/>
              </a:rPr>
              <a:t>x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,…,</a:t>
            </a:r>
            <a:r>
              <a:rPr lang="en-US" i="1" dirty="0" err="1">
                <a:sym typeface="Symbol" charset="0"/>
              </a:rPr>
              <a:t>x</a:t>
            </a:r>
            <a:r>
              <a:rPr lang="en-US" i="1" baseline="-25000" dirty="0" err="1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) </a:t>
            </a:r>
            <a:r>
              <a:rPr lang="en-US" dirty="0">
                <a:latin typeface="Arial" charset="0"/>
                <a:sym typeface="Symbol" charset="0"/>
              </a:rPr>
              <a:t>– a function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f</a:t>
            </a:r>
            <a:r>
              <a:rPr lang="en-US" dirty="0">
                <a:sym typeface="Symbol" charset="0"/>
              </a:rPr>
              <a:t>: </a:t>
            </a:r>
            <a:r>
              <a:rPr lang="en-US" i="1" dirty="0" err="1">
                <a:sym typeface="Symbol" charset="0"/>
              </a:rPr>
              <a:t>B</a:t>
            </a:r>
            <a:r>
              <a:rPr lang="en-US" i="1" baseline="30000" dirty="0" err="1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 </a:t>
            </a:r>
            <a:r>
              <a:rPr lang="en-US" i="1" dirty="0">
                <a:sym typeface="Symbol" charset="0"/>
              </a:rPr>
              <a:t>B</a:t>
            </a:r>
            <a:r>
              <a:rPr lang="en-US" dirty="0">
                <a:sym typeface="Symbol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i="1" dirty="0">
                <a:sym typeface="Symbol" charset="0"/>
              </a:rPr>
              <a:t>f</a:t>
            </a:r>
            <a:r>
              <a:rPr lang="en-US" dirty="0">
                <a:sym typeface="Symbol" charset="0"/>
              </a:rPr>
              <a:t>(</a:t>
            </a:r>
            <a:r>
              <a:rPr lang="en-US" i="1" dirty="0">
                <a:sym typeface="Symbol" charset="0"/>
              </a:rPr>
              <a:t>x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 </a:t>
            </a:r>
            <a:r>
              <a:rPr lang="en-US" i="1" dirty="0">
                <a:sym typeface="Symbol" charset="0"/>
              </a:rPr>
              <a:t>x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,…, </a:t>
            </a:r>
            <a:r>
              <a:rPr lang="en-US" i="1" dirty="0" err="1">
                <a:sym typeface="Symbol" charset="0"/>
              </a:rPr>
              <a:t>x</a:t>
            </a:r>
            <a:r>
              <a:rPr lang="en-US" i="1" baseline="-25000" dirty="0" err="1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) </a:t>
            </a:r>
            <a:r>
              <a:rPr lang="en-US" dirty="0">
                <a:latin typeface="Arial" charset="0"/>
                <a:sym typeface="Symbol" charset="0"/>
              </a:rPr>
              <a:t>– a multi-dimensional function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f</a:t>
            </a:r>
            <a:r>
              <a:rPr lang="en-US" dirty="0">
                <a:sym typeface="Symbol" charset="0"/>
              </a:rPr>
              <a:t> : </a:t>
            </a:r>
            <a:r>
              <a:rPr lang="en-US" i="1" dirty="0" err="1">
                <a:sym typeface="Symbol" charset="0"/>
              </a:rPr>
              <a:t>B</a:t>
            </a:r>
            <a:r>
              <a:rPr lang="en-US" i="1" baseline="30000" dirty="0" err="1">
                <a:sym typeface="Symbol" charset="0"/>
              </a:rPr>
              <a:t>n</a:t>
            </a:r>
            <a:r>
              <a:rPr lang="en-US" dirty="0">
                <a:sym typeface="Symbol" charset="0"/>
              </a:rPr>
              <a:t> </a:t>
            </a:r>
            <a:r>
              <a:rPr lang="en-US" i="1" dirty="0" err="1">
                <a:sym typeface="Symbol" charset="0"/>
              </a:rPr>
              <a:t>B</a:t>
            </a:r>
            <a:r>
              <a:rPr lang="en-US" i="1" baseline="30000" dirty="0" err="1">
                <a:sym typeface="Symbol" charset="0"/>
              </a:rPr>
              <a:t>m</a:t>
            </a:r>
            <a:endParaRPr lang="en-US" i="1" baseline="30000" dirty="0">
              <a:sym typeface="Symbol" charset="0"/>
            </a:endParaRPr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4852797" y="2044325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4991100" y="2362200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4686300" y="3429000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4689475" y="4429125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2096883" y="1484352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965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77800"/>
            <a:ext cx="6629400" cy="609600"/>
          </a:xfrm>
        </p:spPr>
        <p:txBody>
          <a:bodyPr>
            <a:normAutofit fontScale="90000"/>
          </a:bodyPr>
          <a:lstStyle/>
          <a:p>
            <a:r>
              <a:rPr lang="en-US" sz="3600">
                <a:solidFill>
                  <a:schemeClr val="accent2"/>
                </a:solidFill>
                <a:latin typeface="Arial" charset="0"/>
              </a:rPr>
              <a:t>Functions and Expressions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30200" y="1066800"/>
            <a:ext cx="86233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>
                <a:sym typeface="Symbol" charset="0"/>
              </a:rPr>
              <a:t></a:t>
            </a:r>
            <a:r>
              <a:rPr lang="en-US" i="1">
                <a:sym typeface="Symbol" charset="0"/>
              </a:rPr>
              <a:t>B</a:t>
            </a:r>
            <a:r>
              <a:rPr lang="en-US">
                <a:sym typeface="Symbol" charset="0"/>
              </a:rPr>
              <a:t>, +, </a:t>
            </a:r>
            <a:r>
              <a:rPr lang="en-US">
                <a:cs typeface="Times New Roman" charset="0"/>
                <a:sym typeface="Symbol" charset="0"/>
              </a:rPr>
              <a:t>•,    , 0, 1</a:t>
            </a:r>
            <a:r>
              <a:rPr lang="en-US">
                <a:sym typeface="Symbol" charset="0"/>
              </a:rPr>
              <a:t>	 </a:t>
            </a:r>
            <a:r>
              <a:rPr lang="en-US" i="1">
                <a:sym typeface="Symbol" charset="0"/>
              </a:rPr>
              <a:t>B</a:t>
            </a:r>
            <a:r>
              <a:rPr lang="en-US">
                <a:sym typeface="Symbol" charset="0"/>
              </a:rPr>
              <a:t> ={0, 1} </a:t>
            </a:r>
            <a:endParaRPr lang="en-US">
              <a:latin typeface="Arial" charset="0"/>
              <a:sym typeface="Symbol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>
                <a:latin typeface="Arial" charset="0"/>
                <a:sym typeface="Symbol" charset="0"/>
              </a:rPr>
              <a:t>	A specific </a:t>
            </a:r>
            <a:r>
              <a:rPr lang="en-US">
                <a:solidFill>
                  <a:schemeClr val="accent1"/>
                </a:solidFill>
                <a:latin typeface="Arial" charset="0"/>
                <a:sym typeface="Symbol" charset="0"/>
              </a:rPr>
              <a:t>function</a:t>
            </a:r>
            <a:r>
              <a:rPr lang="en-US">
                <a:latin typeface="Arial" charset="0"/>
                <a:sym typeface="Symbol" charset="0"/>
              </a:rPr>
              <a:t> may be defined by an </a:t>
            </a:r>
            <a:r>
              <a:rPr lang="en-US">
                <a:solidFill>
                  <a:schemeClr val="accent1"/>
                </a:solidFill>
                <a:latin typeface="Arial" charset="0"/>
                <a:sym typeface="Symbol" charset="0"/>
              </a:rPr>
              <a:t>expression</a:t>
            </a:r>
            <a:r>
              <a:rPr lang="en-US">
                <a:latin typeface="Arial" charset="0"/>
                <a:sym typeface="Symbol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sz="600">
              <a:latin typeface="Arial" charset="0"/>
              <a:sym typeface="Symbol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>
                <a:latin typeface="Arial" charset="0"/>
                <a:sym typeface="Symbol" charset="0"/>
              </a:rPr>
              <a:t>	</a:t>
            </a:r>
            <a:r>
              <a:rPr lang="en-US" sz="2000" i="1">
                <a:solidFill>
                  <a:srgbClr val="FF0000"/>
                </a:solidFill>
                <a:latin typeface="Arial" charset="0"/>
                <a:sym typeface="Symbol" charset="0"/>
              </a:rPr>
              <a:t>EXAMPLE</a:t>
            </a:r>
            <a:r>
              <a:rPr lang="en-US" sz="2000">
                <a:latin typeface="Arial" charset="0"/>
                <a:sym typeface="Symbol" charset="0"/>
              </a:rPr>
              <a:t>:  Consider the Boolean algebra defined above.  Each operation can be given a name and defined by a </a:t>
            </a:r>
            <a:r>
              <a:rPr lang="en-US" sz="2000">
                <a:solidFill>
                  <a:schemeClr val="accent1"/>
                </a:solidFill>
                <a:latin typeface="Arial" charset="0"/>
                <a:sym typeface="Symbol" charset="0"/>
              </a:rPr>
              <a:t>personality matrix</a:t>
            </a:r>
            <a:r>
              <a:rPr lang="en-US" sz="2000">
                <a:latin typeface="Arial" charset="0"/>
                <a:sym typeface="Symbol" charset="0"/>
              </a:rPr>
              <a:t> or </a:t>
            </a:r>
            <a:r>
              <a:rPr lang="en-US" sz="2000">
                <a:solidFill>
                  <a:schemeClr val="accent1"/>
                </a:solidFill>
                <a:latin typeface="Arial" charset="0"/>
                <a:sym typeface="Symbol" charset="0"/>
              </a:rPr>
              <a:t>table</a:t>
            </a:r>
            <a:r>
              <a:rPr lang="en-US" sz="2000">
                <a:latin typeface="Arial" charset="0"/>
                <a:sym typeface="Symbol" charset="0"/>
              </a:rPr>
              <a:t>.  The table contains the operation result for each element in </a:t>
            </a:r>
            <a:r>
              <a:rPr lang="en-US" sz="2000" i="1">
                <a:sym typeface="Symbol" charset="0"/>
              </a:rPr>
              <a:t>B</a:t>
            </a:r>
            <a:r>
              <a:rPr lang="en-US" sz="2000">
                <a:sym typeface="Symbol" charset="0"/>
              </a:rPr>
              <a:t></a:t>
            </a:r>
            <a:r>
              <a:rPr lang="en-US" sz="2000" i="1">
                <a:sym typeface="Symbol" charset="0"/>
              </a:rPr>
              <a:t>B</a:t>
            </a:r>
            <a:r>
              <a:rPr lang="en-US" sz="2000">
                <a:latin typeface="Arial" charset="0"/>
                <a:sym typeface="Symbol" charset="0"/>
              </a:rPr>
              <a:t> for a </a:t>
            </a:r>
            <a:r>
              <a:rPr lang="en-US" sz="2000">
                <a:solidFill>
                  <a:schemeClr val="accent1"/>
                </a:solidFill>
                <a:latin typeface="Arial" charset="0"/>
                <a:sym typeface="Symbol" charset="0"/>
              </a:rPr>
              <a:t>binary</a:t>
            </a:r>
            <a:r>
              <a:rPr lang="en-US" sz="2000">
                <a:latin typeface="Arial" charset="0"/>
                <a:sym typeface="Symbol" charset="0"/>
              </a:rPr>
              <a:t> operation and for each element in </a:t>
            </a:r>
            <a:r>
              <a:rPr lang="en-US" sz="2000" i="1">
                <a:sym typeface="Symbol" charset="0"/>
              </a:rPr>
              <a:t>B</a:t>
            </a:r>
            <a:r>
              <a:rPr lang="en-US" sz="2000">
                <a:latin typeface="Arial" charset="0"/>
                <a:sym typeface="Symbol" charset="0"/>
              </a:rPr>
              <a:t> for a </a:t>
            </a:r>
            <a:r>
              <a:rPr lang="en-US" sz="2000">
                <a:solidFill>
                  <a:schemeClr val="accent1"/>
                </a:solidFill>
                <a:latin typeface="Arial" charset="0"/>
                <a:sym typeface="Symbol" charset="0"/>
              </a:rPr>
              <a:t>unary</a:t>
            </a:r>
            <a:r>
              <a:rPr lang="en-US" sz="2000">
                <a:latin typeface="Arial" charset="0"/>
                <a:sym typeface="Symbol" charset="0"/>
              </a:rPr>
              <a:t> operation.</a:t>
            </a:r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>
            <a:off x="4031327" y="123190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77829" name="Group 5"/>
          <p:cNvGraphicFramePr>
            <a:graphicFrameLocks noGrp="1"/>
          </p:cNvGraphicFramePr>
          <p:nvPr/>
        </p:nvGraphicFramePr>
        <p:xfrm>
          <a:off x="2235200" y="3784600"/>
          <a:ext cx="1498600" cy="1397001"/>
        </p:xfrm>
        <a:graphic>
          <a:graphicData uri="http://schemas.openxmlformats.org/drawingml/2006/table">
            <a:tbl>
              <a:tblPr/>
              <a:tblGrid>
                <a:gridCol w="500063"/>
                <a:gridCol w="498475"/>
                <a:gridCol w="500062"/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845" name="Group 21"/>
          <p:cNvGraphicFramePr>
            <a:graphicFrameLocks noGrp="1"/>
          </p:cNvGraphicFramePr>
          <p:nvPr/>
        </p:nvGraphicFramePr>
        <p:xfrm>
          <a:off x="4064000" y="3784600"/>
          <a:ext cx="1498600" cy="1430339"/>
        </p:xfrm>
        <a:graphic>
          <a:graphicData uri="http://schemas.openxmlformats.org/drawingml/2006/table">
            <a:tbl>
              <a:tblPr/>
              <a:tblGrid>
                <a:gridCol w="500063"/>
                <a:gridCol w="498475"/>
                <a:gridCol w="500062"/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sym typeface="Symbol" charset="0"/>
                        </a:rPr>
                        <a:t>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861" name="Group 37"/>
          <p:cNvGraphicFramePr>
            <a:graphicFrameLocks noGrp="1"/>
          </p:cNvGraphicFramePr>
          <p:nvPr/>
        </p:nvGraphicFramePr>
        <p:xfrm>
          <a:off x="5867400" y="3784600"/>
          <a:ext cx="998538" cy="1430339"/>
        </p:xfrm>
        <a:graphic>
          <a:graphicData uri="http://schemas.openxmlformats.org/drawingml/2006/table">
            <a:tbl>
              <a:tblPr/>
              <a:tblGrid>
                <a:gridCol w="500063"/>
                <a:gridCol w="498475"/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74" name="Line 50"/>
          <p:cNvSpPr>
            <a:spLocks noChangeShapeType="1"/>
          </p:cNvSpPr>
          <p:nvPr/>
        </p:nvSpPr>
        <p:spPr bwMode="auto">
          <a:xfrm>
            <a:off x="6489700" y="393700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7875" name="Text Box 51"/>
          <p:cNvSpPr txBox="1">
            <a:spLocks noChangeArrowheads="1"/>
          </p:cNvSpPr>
          <p:nvPr/>
        </p:nvSpPr>
        <p:spPr bwMode="auto">
          <a:xfrm>
            <a:off x="2282825" y="3413125"/>
            <a:ext cx="1335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NAME is </a:t>
            </a:r>
            <a:r>
              <a:rPr lang="en-US" sz="1600" b="1">
                <a:latin typeface="Arial" charset="0"/>
              </a:rPr>
              <a:t>OR</a:t>
            </a:r>
          </a:p>
        </p:txBody>
      </p:sp>
      <p:sp>
        <p:nvSpPr>
          <p:cNvPr id="77876" name="Text Box 52"/>
          <p:cNvSpPr txBox="1">
            <a:spLocks noChangeArrowheads="1"/>
          </p:cNvSpPr>
          <p:nvPr/>
        </p:nvSpPr>
        <p:spPr bwMode="auto">
          <a:xfrm>
            <a:off x="4086225" y="3413125"/>
            <a:ext cx="1468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NAME is </a:t>
            </a:r>
            <a:r>
              <a:rPr lang="en-US" sz="1600" b="1">
                <a:latin typeface="Arial" charset="0"/>
              </a:rPr>
              <a:t>AND</a:t>
            </a:r>
          </a:p>
        </p:txBody>
      </p:sp>
      <p:sp>
        <p:nvSpPr>
          <p:cNvPr id="77877" name="Text Box 53"/>
          <p:cNvSpPr txBox="1">
            <a:spLocks noChangeArrowheads="1"/>
          </p:cNvSpPr>
          <p:nvPr/>
        </p:nvSpPr>
        <p:spPr bwMode="auto">
          <a:xfrm>
            <a:off x="5686425" y="3413125"/>
            <a:ext cx="1458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NAME is </a:t>
            </a:r>
            <a:r>
              <a:rPr lang="en-US" sz="1600" b="1">
                <a:latin typeface="Arial" charset="0"/>
              </a:rPr>
              <a:t>NOT</a:t>
            </a:r>
          </a:p>
        </p:txBody>
      </p:sp>
      <p:sp>
        <p:nvSpPr>
          <p:cNvPr id="77878" name="Text Box 54"/>
          <p:cNvSpPr txBox="1">
            <a:spLocks noChangeArrowheads="1"/>
          </p:cNvSpPr>
          <p:nvPr/>
        </p:nvSpPr>
        <p:spPr bwMode="auto">
          <a:xfrm>
            <a:off x="606425" y="5421313"/>
            <a:ext cx="7705725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i="1">
                <a:solidFill>
                  <a:srgbClr val="FF0000"/>
                </a:solidFill>
                <a:latin typeface="Arial" charset="0"/>
                <a:sym typeface="Symbol" charset="0"/>
              </a:rPr>
              <a:t>EXAMPLE</a:t>
            </a:r>
            <a:r>
              <a:rPr lang="en-US" sz="2000">
                <a:latin typeface="Arial" charset="0"/>
                <a:sym typeface="Symbol" charset="0"/>
              </a:rPr>
              <a:t>:  A function </a:t>
            </a:r>
            <a:r>
              <a:rPr lang="en-US" sz="2000" i="1">
                <a:sym typeface="Symbol" charset="0"/>
              </a:rPr>
              <a:t>f</a:t>
            </a:r>
            <a:r>
              <a:rPr lang="en-US" sz="2000">
                <a:sym typeface="Symbol" charset="0"/>
              </a:rPr>
              <a:t>: </a:t>
            </a:r>
            <a:r>
              <a:rPr lang="en-US" i="1">
                <a:sym typeface="Symbol" charset="0"/>
              </a:rPr>
              <a:t>B</a:t>
            </a:r>
            <a:r>
              <a:rPr lang="en-US" sz="2000" baseline="30000">
                <a:sym typeface="Symbol" charset="0"/>
              </a:rPr>
              <a:t>3</a:t>
            </a:r>
            <a:r>
              <a:rPr lang="en-US" sz="2000">
                <a:sym typeface="Symbol" charset="0"/>
              </a:rPr>
              <a:t> </a:t>
            </a:r>
            <a:r>
              <a:rPr lang="en-US" i="1">
                <a:sym typeface="Symbol" charset="0"/>
              </a:rPr>
              <a:t>B</a:t>
            </a:r>
            <a:r>
              <a:rPr lang="en-US" sz="2000">
                <a:latin typeface="Arial" charset="0"/>
                <a:sym typeface="Symbol" charset="0"/>
              </a:rPr>
              <a:t> can be specified by an expression over some Boolean algebra.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sz="1200">
              <a:latin typeface="Arial" charset="0"/>
              <a:sym typeface="Symbol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i="1">
                <a:sym typeface="Symbol" charset="0"/>
              </a:rPr>
              <a:t>f</a:t>
            </a:r>
            <a:r>
              <a:rPr lang="en-US" sz="2000">
                <a:sym typeface="Symbol" charset="0"/>
              </a:rPr>
              <a:t>(</a:t>
            </a:r>
            <a:r>
              <a:rPr lang="en-US" sz="2000" i="1">
                <a:sym typeface="Symbol" charset="0"/>
              </a:rPr>
              <a:t>x</a:t>
            </a:r>
            <a:r>
              <a:rPr lang="en-US" sz="2000" baseline="-25000">
                <a:sym typeface="Symbol" charset="0"/>
              </a:rPr>
              <a:t>1</a:t>
            </a:r>
            <a:r>
              <a:rPr lang="en-US" sz="2000">
                <a:sym typeface="Symbol" charset="0"/>
              </a:rPr>
              <a:t>, </a:t>
            </a:r>
            <a:r>
              <a:rPr lang="en-US" sz="2000" i="1">
                <a:sym typeface="Symbol" charset="0"/>
              </a:rPr>
              <a:t>x</a:t>
            </a:r>
            <a:r>
              <a:rPr lang="en-US" sz="2000" baseline="-25000">
                <a:sym typeface="Symbol" charset="0"/>
              </a:rPr>
              <a:t>2</a:t>
            </a:r>
            <a:r>
              <a:rPr lang="en-US" sz="2000">
                <a:sym typeface="Symbol" charset="0"/>
              </a:rPr>
              <a:t>, </a:t>
            </a:r>
            <a:r>
              <a:rPr lang="en-US" sz="2000" i="1">
                <a:sym typeface="Symbol" charset="0"/>
              </a:rPr>
              <a:t>x</a:t>
            </a:r>
            <a:r>
              <a:rPr lang="en-US" sz="2000" baseline="-25000">
                <a:sym typeface="Symbol" charset="0"/>
              </a:rPr>
              <a:t>3</a:t>
            </a:r>
            <a:r>
              <a:rPr lang="en-US" sz="2000">
                <a:sym typeface="Symbol" charset="0"/>
              </a:rPr>
              <a:t>) = </a:t>
            </a:r>
            <a:r>
              <a:rPr lang="en-US" sz="2000" i="1">
                <a:sym typeface="Symbol" charset="0"/>
              </a:rPr>
              <a:t>x</a:t>
            </a:r>
            <a:r>
              <a:rPr lang="en-US" sz="2000" baseline="-25000">
                <a:sym typeface="Symbol" charset="0"/>
              </a:rPr>
              <a:t>1</a:t>
            </a:r>
            <a:r>
              <a:rPr lang="en-US" sz="2000">
                <a:sym typeface="Symbol" charset="0"/>
              </a:rPr>
              <a:t> + </a:t>
            </a:r>
            <a:r>
              <a:rPr lang="en-US" sz="2000" i="1">
                <a:sym typeface="Symbol" charset="0"/>
              </a:rPr>
              <a:t>x</a:t>
            </a:r>
            <a:r>
              <a:rPr lang="en-US" sz="2000" baseline="-25000">
                <a:sym typeface="Symbol" charset="0"/>
              </a:rPr>
              <a:t>1</a:t>
            </a:r>
            <a:r>
              <a:rPr lang="en-US" sz="2000">
                <a:sym typeface="Symbol" charset="0"/>
              </a:rPr>
              <a:t> </a:t>
            </a:r>
            <a:r>
              <a:rPr lang="en-US" sz="2000" i="1">
                <a:sym typeface="Symbol" charset="0"/>
              </a:rPr>
              <a:t>x</a:t>
            </a:r>
            <a:r>
              <a:rPr lang="en-US" sz="2000" baseline="-25000">
                <a:sym typeface="Symbol" charset="0"/>
              </a:rPr>
              <a:t>2</a:t>
            </a:r>
            <a:r>
              <a:rPr lang="en-US" sz="2000">
                <a:sym typeface="Symbol" charset="0"/>
              </a:rPr>
              <a:t> </a:t>
            </a:r>
            <a:r>
              <a:rPr lang="en-US" sz="2000" i="1">
                <a:sym typeface="Symbol" charset="0"/>
              </a:rPr>
              <a:t>x</a:t>
            </a:r>
            <a:r>
              <a:rPr lang="en-US" sz="2000" baseline="-25000">
                <a:sym typeface="Symbol" charset="0"/>
              </a:rPr>
              <a:t>3</a:t>
            </a:r>
          </a:p>
        </p:txBody>
      </p:sp>
      <p:sp>
        <p:nvSpPr>
          <p:cNvPr id="77879" name="Line 55"/>
          <p:cNvSpPr>
            <a:spLocks noChangeShapeType="1"/>
          </p:cNvSpPr>
          <p:nvPr/>
        </p:nvSpPr>
        <p:spPr bwMode="auto">
          <a:xfrm>
            <a:off x="5473700" y="633730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7880" name="Line 56"/>
          <p:cNvSpPr>
            <a:spLocks noChangeShapeType="1"/>
          </p:cNvSpPr>
          <p:nvPr/>
        </p:nvSpPr>
        <p:spPr bwMode="auto">
          <a:xfrm>
            <a:off x="4457700" y="633730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996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77800"/>
            <a:ext cx="8991600" cy="609600"/>
          </a:xfrm>
        </p:spPr>
        <p:txBody>
          <a:bodyPr>
            <a:normAutofit fontScale="90000"/>
          </a:bodyPr>
          <a:lstStyle/>
          <a:p>
            <a:r>
              <a:rPr lang="en-US" sz="3600">
                <a:solidFill>
                  <a:schemeClr val="accent2"/>
                </a:solidFill>
                <a:latin typeface="Arial" charset="0"/>
              </a:rPr>
              <a:t>Geometric Interpretation of a Function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41313" y="1055688"/>
            <a:ext cx="86233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>
                <a:sym typeface="Symbol" charset="0"/>
              </a:rPr>
              <a:t></a:t>
            </a:r>
            <a:r>
              <a:rPr lang="en-US" i="1">
                <a:sym typeface="Symbol" charset="0"/>
              </a:rPr>
              <a:t>B</a:t>
            </a:r>
            <a:r>
              <a:rPr lang="en-US">
                <a:sym typeface="Symbol" charset="0"/>
              </a:rPr>
              <a:t>, +, </a:t>
            </a:r>
            <a:r>
              <a:rPr lang="en-US">
                <a:cs typeface="Times New Roman" charset="0"/>
                <a:sym typeface="Symbol" charset="0"/>
              </a:rPr>
              <a:t>•,    , 0, 1</a:t>
            </a:r>
            <a:r>
              <a:rPr lang="en-US">
                <a:sym typeface="Symbol" charset="0"/>
              </a:rPr>
              <a:t>	 </a:t>
            </a:r>
            <a:r>
              <a:rPr lang="en-US" i="1">
                <a:sym typeface="Symbol" charset="0"/>
              </a:rPr>
              <a:t>B</a:t>
            </a:r>
            <a:r>
              <a:rPr lang="en-US">
                <a:sym typeface="Symbol" charset="0"/>
              </a:rPr>
              <a:t> ={0, 1}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000" i="1">
                <a:sym typeface="Symbol" charset="0"/>
              </a:rPr>
              <a:t>f</a:t>
            </a:r>
            <a:r>
              <a:rPr lang="en-US" sz="2000">
                <a:sym typeface="Symbol" charset="0"/>
              </a:rPr>
              <a:t>(</a:t>
            </a:r>
            <a:r>
              <a:rPr lang="en-US" i="1"/>
              <a:t>x</a:t>
            </a:r>
            <a:r>
              <a:rPr lang="en-US" sz="2000" baseline="-25000">
                <a:sym typeface="Symbol" charset="0"/>
              </a:rPr>
              <a:t>1</a:t>
            </a:r>
            <a:r>
              <a:rPr lang="en-US" sz="2000">
                <a:sym typeface="Symbol" charset="0"/>
              </a:rPr>
              <a:t>, </a:t>
            </a:r>
            <a:r>
              <a:rPr lang="en-US" i="1"/>
              <a:t>x</a:t>
            </a:r>
            <a:r>
              <a:rPr lang="en-US" sz="2000" baseline="-25000">
                <a:sym typeface="Symbol" charset="0"/>
              </a:rPr>
              <a:t>2</a:t>
            </a:r>
            <a:r>
              <a:rPr lang="en-US" sz="2000">
                <a:sym typeface="Symbol" charset="0"/>
              </a:rPr>
              <a:t>, </a:t>
            </a:r>
            <a:r>
              <a:rPr lang="en-US" i="1"/>
              <a:t>x</a:t>
            </a:r>
            <a:r>
              <a:rPr lang="en-US" sz="2000" baseline="-25000">
                <a:sym typeface="Symbol" charset="0"/>
              </a:rPr>
              <a:t>3</a:t>
            </a:r>
            <a:r>
              <a:rPr lang="en-US" sz="2000">
                <a:sym typeface="Symbol" charset="0"/>
              </a:rPr>
              <a:t>) = </a:t>
            </a:r>
            <a:r>
              <a:rPr lang="en-US" i="1"/>
              <a:t>x</a:t>
            </a:r>
            <a:r>
              <a:rPr lang="en-US" sz="2000" baseline="-25000">
                <a:sym typeface="Symbol" charset="0"/>
              </a:rPr>
              <a:t>1</a:t>
            </a:r>
            <a:r>
              <a:rPr lang="en-US" sz="2000">
                <a:sym typeface="Symbol" charset="0"/>
              </a:rPr>
              <a:t> + </a:t>
            </a:r>
            <a:r>
              <a:rPr lang="en-US" i="1"/>
              <a:t>x</a:t>
            </a:r>
            <a:r>
              <a:rPr lang="en-US" sz="2000" baseline="-25000">
                <a:sym typeface="Symbol" charset="0"/>
              </a:rPr>
              <a:t>1</a:t>
            </a:r>
            <a:r>
              <a:rPr lang="en-US" sz="2000">
                <a:sym typeface="Symbol" charset="0"/>
              </a:rPr>
              <a:t> </a:t>
            </a:r>
            <a:r>
              <a:rPr lang="en-US" i="1"/>
              <a:t>x</a:t>
            </a:r>
            <a:r>
              <a:rPr lang="en-US" sz="2000" baseline="-25000">
                <a:sym typeface="Symbol" charset="0"/>
              </a:rPr>
              <a:t>2 </a:t>
            </a:r>
            <a:r>
              <a:rPr lang="en-US" i="1"/>
              <a:t>x</a:t>
            </a:r>
            <a:r>
              <a:rPr lang="en-US" sz="2000" baseline="-25000">
                <a:sym typeface="Symbol" charset="0"/>
              </a:rPr>
              <a:t>3</a:t>
            </a:r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>
            <a:off x="4035171" y="1219325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5626354" y="148665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4685792" y="148665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2032000" y="2921000"/>
            <a:ext cx="1727200" cy="154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2819400" y="2362200"/>
            <a:ext cx="1727200" cy="154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 flipV="1">
            <a:off x="2032000" y="2362200"/>
            <a:ext cx="787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 flipV="1">
            <a:off x="3759200" y="2362200"/>
            <a:ext cx="787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 flipV="1">
            <a:off x="2032000" y="3911600"/>
            <a:ext cx="787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 flipV="1">
            <a:off x="3759200" y="3911600"/>
            <a:ext cx="7620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6477000" y="3251200"/>
            <a:ext cx="157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6156325" y="30845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8035925" y="30845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78864" name="Oval 16"/>
          <p:cNvSpPr>
            <a:spLocks noChangeArrowheads="1"/>
          </p:cNvSpPr>
          <p:nvPr/>
        </p:nvSpPr>
        <p:spPr bwMode="auto">
          <a:xfrm>
            <a:off x="7975600" y="32004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865" name="Oval 17"/>
          <p:cNvSpPr>
            <a:spLocks noChangeArrowheads="1"/>
          </p:cNvSpPr>
          <p:nvPr/>
        </p:nvSpPr>
        <p:spPr bwMode="auto">
          <a:xfrm>
            <a:off x="6426200" y="32004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866" name="Oval 18"/>
          <p:cNvSpPr>
            <a:spLocks noChangeArrowheads="1"/>
          </p:cNvSpPr>
          <p:nvPr/>
        </p:nvSpPr>
        <p:spPr bwMode="auto">
          <a:xfrm>
            <a:off x="2768600" y="23114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867" name="Oval 19"/>
          <p:cNvSpPr>
            <a:spLocks noChangeArrowheads="1"/>
          </p:cNvSpPr>
          <p:nvPr/>
        </p:nvSpPr>
        <p:spPr bwMode="auto">
          <a:xfrm>
            <a:off x="4495800" y="38608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868" name="Oval 20"/>
          <p:cNvSpPr>
            <a:spLocks noChangeArrowheads="1"/>
          </p:cNvSpPr>
          <p:nvPr/>
        </p:nvSpPr>
        <p:spPr bwMode="auto">
          <a:xfrm>
            <a:off x="4495800" y="23114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869" name="Oval 21"/>
          <p:cNvSpPr>
            <a:spLocks noChangeArrowheads="1"/>
          </p:cNvSpPr>
          <p:nvPr/>
        </p:nvSpPr>
        <p:spPr bwMode="auto">
          <a:xfrm>
            <a:off x="2768600" y="38608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870" name="Oval 22"/>
          <p:cNvSpPr>
            <a:spLocks noChangeArrowheads="1"/>
          </p:cNvSpPr>
          <p:nvPr/>
        </p:nvSpPr>
        <p:spPr bwMode="auto">
          <a:xfrm>
            <a:off x="1981200" y="28702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871" name="Oval 23"/>
          <p:cNvSpPr>
            <a:spLocks noChangeArrowheads="1"/>
          </p:cNvSpPr>
          <p:nvPr/>
        </p:nvSpPr>
        <p:spPr bwMode="auto">
          <a:xfrm>
            <a:off x="1981200" y="43942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872" name="Oval 24"/>
          <p:cNvSpPr>
            <a:spLocks noChangeArrowheads="1"/>
          </p:cNvSpPr>
          <p:nvPr/>
        </p:nvSpPr>
        <p:spPr bwMode="auto">
          <a:xfrm>
            <a:off x="3708400" y="44196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873" name="Text Box 25"/>
          <p:cNvSpPr txBox="1">
            <a:spLocks noChangeArrowheads="1"/>
          </p:cNvSpPr>
          <p:nvPr/>
        </p:nvSpPr>
        <p:spPr bwMode="auto">
          <a:xfrm>
            <a:off x="1685925" y="45323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(0,0,0)</a:t>
            </a:r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3362325" y="45577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(1,0,0)</a:t>
            </a:r>
          </a:p>
        </p:txBody>
      </p:sp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4556125" y="37195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(1,0,1)</a:t>
            </a:r>
          </a:p>
        </p:txBody>
      </p:sp>
      <p:sp>
        <p:nvSpPr>
          <p:cNvPr id="78876" name="Text Box 28"/>
          <p:cNvSpPr txBox="1">
            <a:spLocks noChangeArrowheads="1"/>
          </p:cNvSpPr>
          <p:nvPr/>
        </p:nvSpPr>
        <p:spPr bwMode="auto">
          <a:xfrm>
            <a:off x="4556125" y="21955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(1,1,1)</a:t>
            </a:r>
          </a:p>
        </p:txBody>
      </p:sp>
      <p:sp>
        <p:nvSpPr>
          <p:cNvPr id="78877" name="Text Box 29"/>
          <p:cNvSpPr txBox="1">
            <a:spLocks noChangeArrowheads="1"/>
          </p:cNvSpPr>
          <p:nvPr/>
        </p:nvSpPr>
        <p:spPr bwMode="auto">
          <a:xfrm>
            <a:off x="2498725" y="19923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(0,1,1)</a:t>
            </a:r>
          </a:p>
        </p:txBody>
      </p:sp>
      <p:sp>
        <p:nvSpPr>
          <p:cNvPr id="78878" name="Text Box 30"/>
          <p:cNvSpPr txBox="1">
            <a:spLocks noChangeArrowheads="1"/>
          </p:cNvSpPr>
          <p:nvPr/>
        </p:nvSpPr>
        <p:spPr bwMode="auto">
          <a:xfrm>
            <a:off x="1254125" y="27289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(0,1,0)</a:t>
            </a:r>
          </a:p>
        </p:txBody>
      </p:sp>
      <p:sp>
        <p:nvSpPr>
          <p:cNvPr id="78879" name="Text Box 31"/>
          <p:cNvSpPr txBox="1">
            <a:spLocks noChangeArrowheads="1"/>
          </p:cNvSpPr>
          <p:nvPr/>
        </p:nvSpPr>
        <p:spPr bwMode="auto">
          <a:xfrm>
            <a:off x="2803525" y="35671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(0,0,1)</a:t>
            </a:r>
          </a:p>
        </p:txBody>
      </p:sp>
      <p:sp>
        <p:nvSpPr>
          <p:cNvPr id="78880" name="Text Box 32"/>
          <p:cNvSpPr txBox="1">
            <a:spLocks noChangeArrowheads="1"/>
          </p:cNvSpPr>
          <p:nvPr/>
        </p:nvSpPr>
        <p:spPr bwMode="auto">
          <a:xfrm>
            <a:off x="3159125" y="26019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(1,1,0)</a:t>
            </a:r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4927600" y="2946400"/>
            <a:ext cx="1092200" cy="1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82" name="Text Box 34"/>
          <p:cNvSpPr txBox="1">
            <a:spLocks noChangeArrowheads="1"/>
          </p:cNvSpPr>
          <p:nvPr/>
        </p:nvSpPr>
        <p:spPr bwMode="auto">
          <a:xfrm>
            <a:off x="5343525" y="2678113"/>
            <a:ext cx="252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f</a:t>
            </a:r>
          </a:p>
        </p:txBody>
      </p:sp>
      <p:sp>
        <p:nvSpPr>
          <p:cNvPr id="78883" name="Text Box 35"/>
          <p:cNvSpPr txBox="1">
            <a:spLocks noChangeArrowheads="1"/>
          </p:cNvSpPr>
          <p:nvPr/>
        </p:nvSpPr>
        <p:spPr bwMode="auto">
          <a:xfrm>
            <a:off x="798513" y="5070475"/>
            <a:ext cx="79454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/>
              <a:t>f </a:t>
            </a:r>
            <a:r>
              <a:rPr lang="en-US" baseline="30000"/>
              <a:t>1</a:t>
            </a:r>
            <a:r>
              <a:rPr lang="en-US"/>
              <a:t> </a:t>
            </a:r>
            <a:r>
              <a:rPr lang="en-US">
                <a:latin typeface="Arial" charset="0"/>
              </a:rPr>
              <a:t>denotes the </a:t>
            </a:r>
            <a:r>
              <a:rPr lang="ja-JP" altLang="en-US">
                <a:solidFill>
                  <a:schemeClr val="accent1"/>
                </a:solidFill>
                <a:latin typeface="Arial"/>
              </a:rPr>
              <a:t>“</a:t>
            </a:r>
            <a:r>
              <a:rPr lang="en-US">
                <a:solidFill>
                  <a:schemeClr val="accent1"/>
                </a:solidFill>
                <a:latin typeface="Arial" charset="0"/>
              </a:rPr>
              <a:t>on-set</a:t>
            </a:r>
            <a:r>
              <a:rPr lang="ja-JP" altLang="en-US">
                <a:solidFill>
                  <a:schemeClr val="accent1"/>
                </a:solidFill>
                <a:latin typeface="Arial"/>
              </a:rPr>
              <a:t>”</a:t>
            </a:r>
            <a:r>
              <a:rPr lang="en-US">
                <a:latin typeface="Arial" charset="0"/>
              </a:rPr>
              <a:t> of the function</a:t>
            </a:r>
            <a:r>
              <a:rPr lang="en-US"/>
              <a:t> </a:t>
            </a:r>
            <a:r>
              <a:rPr lang="en-US" i="1"/>
              <a:t>f</a:t>
            </a:r>
            <a:endParaRPr lang="en-US"/>
          </a:p>
          <a:p>
            <a:pPr algn="ctr"/>
            <a:r>
              <a:rPr lang="ja-JP" altLang="en-US">
                <a:latin typeface="Arial"/>
              </a:rPr>
              <a:t>“</a:t>
            </a:r>
            <a:r>
              <a:rPr lang="en-US">
                <a:latin typeface="Arial" charset="0"/>
              </a:rPr>
              <a:t>on-set</a:t>
            </a:r>
            <a:r>
              <a:rPr lang="ja-JP" altLang="en-US">
                <a:latin typeface="Arial"/>
              </a:rPr>
              <a:t>”</a:t>
            </a:r>
            <a:r>
              <a:rPr lang="en-US">
                <a:latin typeface="Arial" charset="0"/>
              </a:rPr>
              <a:t> is a set of cubes in the domain of</a:t>
            </a:r>
            <a:r>
              <a:rPr lang="en-US"/>
              <a:t> </a:t>
            </a:r>
            <a:r>
              <a:rPr lang="en-US" i="1"/>
              <a:t>f</a:t>
            </a:r>
            <a:r>
              <a:rPr lang="en-US"/>
              <a:t>  </a:t>
            </a:r>
            <a:r>
              <a:rPr lang="en-US">
                <a:latin typeface="Arial" charset="0"/>
              </a:rPr>
              <a:t>for which</a:t>
            </a:r>
            <a:r>
              <a:rPr lang="en-US"/>
              <a:t> </a:t>
            </a:r>
            <a:r>
              <a:rPr lang="en-US" i="1"/>
              <a:t>f </a:t>
            </a:r>
            <a:r>
              <a:rPr lang="en-US"/>
              <a:t>= 1</a:t>
            </a:r>
          </a:p>
          <a:p>
            <a:pPr algn="ctr"/>
            <a:r>
              <a:rPr lang="en-US" i="1"/>
              <a:t>f </a:t>
            </a:r>
            <a:r>
              <a:rPr lang="en-US" baseline="30000"/>
              <a:t>1</a:t>
            </a:r>
            <a:r>
              <a:rPr lang="en-US"/>
              <a:t>={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 i="1"/>
              <a:t>x</a:t>
            </a:r>
            <a:r>
              <a:rPr lang="en-US" baseline="-25000"/>
              <a:t>2</a:t>
            </a:r>
            <a:r>
              <a:rPr lang="en-US" i="1"/>
              <a:t>x</a:t>
            </a:r>
            <a:r>
              <a:rPr lang="en-US" baseline="-25000"/>
              <a:t>3</a:t>
            </a:r>
            <a:r>
              <a:rPr lang="en-US"/>
              <a:t>}</a:t>
            </a:r>
          </a:p>
        </p:txBody>
      </p:sp>
      <p:sp>
        <p:nvSpPr>
          <p:cNvPr id="78884" name="Line 36"/>
          <p:cNvSpPr>
            <a:spLocks noChangeShapeType="1"/>
          </p:cNvSpPr>
          <p:nvPr/>
        </p:nvSpPr>
        <p:spPr bwMode="auto">
          <a:xfrm>
            <a:off x="4479163" y="575485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85" name="Line 37"/>
          <p:cNvSpPr>
            <a:spLocks noChangeShapeType="1"/>
          </p:cNvSpPr>
          <p:nvPr/>
        </p:nvSpPr>
        <p:spPr bwMode="auto">
          <a:xfrm>
            <a:off x="5132451" y="575485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86" name="Line 38"/>
          <p:cNvSpPr>
            <a:spLocks noChangeShapeType="1"/>
          </p:cNvSpPr>
          <p:nvPr/>
        </p:nvSpPr>
        <p:spPr bwMode="auto">
          <a:xfrm flipV="1">
            <a:off x="927100" y="3454400"/>
            <a:ext cx="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87" name="Line 39"/>
          <p:cNvSpPr>
            <a:spLocks noChangeShapeType="1"/>
          </p:cNvSpPr>
          <p:nvPr/>
        </p:nvSpPr>
        <p:spPr bwMode="auto">
          <a:xfrm>
            <a:off x="927100" y="40894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88" name="Line 40"/>
          <p:cNvSpPr>
            <a:spLocks noChangeShapeType="1"/>
          </p:cNvSpPr>
          <p:nvPr/>
        </p:nvSpPr>
        <p:spPr bwMode="auto">
          <a:xfrm flipV="1">
            <a:off x="927100" y="3835400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89" name="Text Box 41"/>
          <p:cNvSpPr txBox="1">
            <a:spLocks noChangeArrowheads="1"/>
          </p:cNvSpPr>
          <p:nvPr/>
        </p:nvSpPr>
        <p:spPr bwMode="auto">
          <a:xfrm>
            <a:off x="1546225" y="3825875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x</a:t>
            </a:r>
            <a:r>
              <a:rPr lang="en-US" sz="2000" baseline="-25000">
                <a:sym typeface="Symbol" charset="0"/>
              </a:rPr>
              <a:t>1</a:t>
            </a:r>
          </a:p>
        </p:txBody>
      </p:sp>
      <p:sp>
        <p:nvSpPr>
          <p:cNvPr id="78890" name="Text Box 42"/>
          <p:cNvSpPr txBox="1">
            <a:spLocks noChangeArrowheads="1"/>
          </p:cNvSpPr>
          <p:nvPr/>
        </p:nvSpPr>
        <p:spPr bwMode="auto">
          <a:xfrm>
            <a:off x="1393825" y="3495675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x</a:t>
            </a:r>
            <a:r>
              <a:rPr lang="en-US" sz="2000" baseline="-25000">
                <a:sym typeface="Symbol" charset="0"/>
              </a:rPr>
              <a:t>3</a:t>
            </a:r>
          </a:p>
        </p:txBody>
      </p:sp>
      <p:sp>
        <p:nvSpPr>
          <p:cNvPr id="78891" name="Text Box 43"/>
          <p:cNvSpPr txBox="1">
            <a:spLocks noChangeArrowheads="1"/>
          </p:cNvSpPr>
          <p:nvPr/>
        </p:nvSpPr>
        <p:spPr bwMode="auto">
          <a:xfrm>
            <a:off x="758825" y="3063875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x</a:t>
            </a:r>
            <a:r>
              <a:rPr lang="en-US" sz="2000" baseline="-25000">
                <a:sym typeface="Symbol" charset="0"/>
              </a:rPr>
              <a:t>2</a:t>
            </a:r>
          </a:p>
        </p:txBody>
      </p:sp>
      <p:sp>
        <p:nvSpPr>
          <p:cNvPr id="78892" name="Oval 44"/>
          <p:cNvSpPr>
            <a:spLocks noChangeArrowheads="1"/>
          </p:cNvSpPr>
          <p:nvPr/>
        </p:nvSpPr>
        <p:spPr bwMode="auto">
          <a:xfrm>
            <a:off x="3733800" y="28702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2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52400"/>
            <a:ext cx="8089900" cy="609600"/>
          </a:xfrm>
        </p:spPr>
        <p:txBody>
          <a:bodyPr>
            <a:normAutofit fontScale="90000"/>
          </a:bodyPr>
          <a:lstStyle/>
          <a:p>
            <a:r>
              <a:rPr lang="en-US" sz="3600">
                <a:solidFill>
                  <a:schemeClr val="accent2"/>
                </a:solidFill>
                <a:latin typeface="Arial" charset="0"/>
              </a:rPr>
              <a:t>Geometric Description of a Function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30200" y="1066800"/>
            <a:ext cx="86233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>
                <a:sym typeface="Symbol" charset="0"/>
              </a:rPr>
              <a:t> </a:t>
            </a:r>
            <a:r>
              <a:rPr lang="en-US" i="1">
                <a:sym typeface="Symbol" charset="0"/>
              </a:rPr>
              <a:t>B</a:t>
            </a:r>
            <a:r>
              <a:rPr lang="en-US">
                <a:sym typeface="Symbol" charset="0"/>
              </a:rPr>
              <a:t>, +, </a:t>
            </a:r>
            <a:r>
              <a:rPr lang="en-US">
                <a:cs typeface="Times New Roman" charset="0"/>
                <a:sym typeface="Symbol" charset="0"/>
              </a:rPr>
              <a:t>•,    , 0, 1</a:t>
            </a:r>
            <a:r>
              <a:rPr lang="en-US">
                <a:sym typeface="Symbol" charset="0"/>
              </a:rPr>
              <a:t>	 </a:t>
            </a:r>
            <a:r>
              <a:rPr lang="en-US" i="1">
                <a:sym typeface="Symbol" charset="0"/>
              </a:rPr>
              <a:t>B</a:t>
            </a:r>
            <a:r>
              <a:rPr lang="en-US">
                <a:sym typeface="Symbol" charset="0"/>
              </a:rPr>
              <a:t> ={0, 1}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i="1"/>
              <a:t>f</a:t>
            </a:r>
            <a:r>
              <a:rPr lang="en-US" sz="2000">
                <a:sym typeface="Symbol" charset="0"/>
              </a:rPr>
              <a:t>(</a:t>
            </a:r>
            <a:r>
              <a:rPr lang="en-US" i="1"/>
              <a:t>x</a:t>
            </a:r>
            <a:r>
              <a:rPr lang="en-US" sz="2000" baseline="-25000">
                <a:sym typeface="Symbol" charset="0"/>
              </a:rPr>
              <a:t>1</a:t>
            </a:r>
            <a:r>
              <a:rPr lang="en-US" sz="2000">
                <a:sym typeface="Symbol" charset="0"/>
              </a:rPr>
              <a:t>, </a:t>
            </a:r>
            <a:r>
              <a:rPr lang="en-US" i="1"/>
              <a:t>x</a:t>
            </a:r>
            <a:r>
              <a:rPr lang="en-US" sz="2000" baseline="-25000">
                <a:sym typeface="Symbol" charset="0"/>
              </a:rPr>
              <a:t>2</a:t>
            </a:r>
            <a:r>
              <a:rPr lang="en-US" sz="2000">
                <a:sym typeface="Symbol" charset="0"/>
              </a:rPr>
              <a:t>, </a:t>
            </a:r>
            <a:r>
              <a:rPr lang="en-US" i="1"/>
              <a:t>x</a:t>
            </a:r>
            <a:r>
              <a:rPr lang="en-US" sz="2000" baseline="-25000">
                <a:sym typeface="Symbol" charset="0"/>
              </a:rPr>
              <a:t>3</a:t>
            </a:r>
            <a:r>
              <a:rPr lang="en-US" sz="2000">
                <a:sym typeface="Symbol" charset="0"/>
              </a:rPr>
              <a:t>) = </a:t>
            </a:r>
            <a:r>
              <a:rPr lang="en-US" i="1"/>
              <a:t>x</a:t>
            </a:r>
            <a:r>
              <a:rPr lang="en-US" sz="2000" baseline="-25000">
                <a:sym typeface="Symbol" charset="0"/>
              </a:rPr>
              <a:t>1</a:t>
            </a:r>
            <a:r>
              <a:rPr lang="en-US" sz="2000">
                <a:sym typeface="Symbol" charset="0"/>
              </a:rPr>
              <a:t> + </a:t>
            </a:r>
            <a:r>
              <a:rPr lang="en-US" i="1"/>
              <a:t>x</a:t>
            </a:r>
            <a:r>
              <a:rPr lang="en-US" sz="2000" baseline="-25000">
                <a:sym typeface="Symbol" charset="0"/>
              </a:rPr>
              <a:t>1</a:t>
            </a:r>
            <a:r>
              <a:rPr lang="en-US" sz="2000">
                <a:sym typeface="Symbol" charset="0"/>
              </a:rPr>
              <a:t> </a:t>
            </a:r>
            <a:r>
              <a:rPr lang="en-US" i="1"/>
              <a:t>x</a:t>
            </a:r>
            <a:r>
              <a:rPr lang="en-US" sz="2000" baseline="-25000">
                <a:sym typeface="Symbol" charset="0"/>
              </a:rPr>
              <a:t>2</a:t>
            </a:r>
            <a:r>
              <a:rPr lang="en-US" sz="2000">
                <a:sym typeface="Symbol" charset="0"/>
              </a:rPr>
              <a:t> </a:t>
            </a:r>
            <a:r>
              <a:rPr lang="en-US" i="1"/>
              <a:t>x</a:t>
            </a:r>
            <a:r>
              <a:rPr lang="en-US" sz="2000" baseline="-25000">
                <a:sym typeface="Symbol" charset="0"/>
              </a:rPr>
              <a:t>3</a:t>
            </a:r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>
            <a:off x="4060317" y="120675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5592953" y="1499225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>
            <a:off x="4704144" y="148665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3784600" y="2844800"/>
            <a:ext cx="1727200" cy="154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572000" y="2286000"/>
            <a:ext cx="1727200" cy="154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881" name="Line 9"/>
          <p:cNvSpPr>
            <a:spLocks noChangeShapeType="1"/>
          </p:cNvSpPr>
          <p:nvPr/>
        </p:nvSpPr>
        <p:spPr bwMode="auto">
          <a:xfrm flipV="1">
            <a:off x="3784600" y="2286000"/>
            <a:ext cx="787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 flipV="1">
            <a:off x="5511800" y="2286000"/>
            <a:ext cx="787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 flipV="1">
            <a:off x="3784600" y="3835400"/>
            <a:ext cx="787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 flipV="1">
            <a:off x="5511800" y="3835400"/>
            <a:ext cx="7620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>
            <a:off x="4521200" y="22352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>
            <a:off x="6248400" y="37846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>
            <a:off x="6248400" y="22352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521200" y="37846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3733800" y="27940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3733800" y="43180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461000" y="43434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3438525" y="44561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(0,0,0)</a:t>
            </a:r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5114925" y="44815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(1,0,0)</a:t>
            </a:r>
          </a:p>
        </p:txBody>
      </p:sp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6308725" y="36433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(1,0,1)</a:t>
            </a: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308725" y="21193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(1,1,1)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251325" y="19161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(0,1,1)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3006725" y="26527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(0,1,0)</a:t>
            </a:r>
          </a:p>
        </p:txBody>
      </p:sp>
      <p:sp>
        <p:nvSpPr>
          <p:cNvPr id="79898" name="Text Box 26"/>
          <p:cNvSpPr txBox="1">
            <a:spLocks noChangeArrowheads="1"/>
          </p:cNvSpPr>
          <p:nvPr/>
        </p:nvSpPr>
        <p:spPr bwMode="auto">
          <a:xfrm>
            <a:off x="4556125" y="34909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(0,0,1)</a:t>
            </a:r>
          </a:p>
        </p:txBody>
      </p:sp>
      <p:sp>
        <p:nvSpPr>
          <p:cNvPr id="79899" name="Text Box 27"/>
          <p:cNvSpPr txBox="1">
            <a:spLocks noChangeArrowheads="1"/>
          </p:cNvSpPr>
          <p:nvPr/>
        </p:nvSpPr>
        <p:spPr bwMode="auto">
          <a:xfrm>
            <a:off x="4911725" y="25257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(1,1,0)</a:t>
            </a:r>
          </a:p>
        </p:txBody>
      </p:sp>
      <p:sp>
        <p:nvSpPr>
          <p:cNvPr id="79900" name="Line 28"/>
          <p:cNvSpPr>
            <a:spLocks noChangeShapeType="1"/>
          </p:cNvSpPr>
          <p:nvPr/>
        </p:nvSpPr>
        <p:spPr bwMode="auto">
          <a:xfrm flipV="1">
            <a:off x="1968500" y="3378200"/>
            <a:ext cx="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901" name="Line 29"/>
          <p:cNvSpPr>
            <a:spLocks noChangeShapeType="1"/>
          </p:cNvSpPr>
          <p:nvPr/>
        </p:nvSpPr>
        <p:spPr bwMode="auto">
          <a:xfrm>
            <a:off x="1968500" y="40132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 flipV="1">
            <a:off x="1968500" y="3759200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2587625" y="3749675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x</a:t>
            </a:r>
            <a:r>
              <a:rPr lang="en-US" sz="2000" baseline="-25000">
                <a:sym typeface="Symbol" charset="0"/>
              </a:rPr>
              <a:t>1</a:t>
            </a:r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2435225" y="3419475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x</a:t>
            </a:r>
            <a:r>
              <a:rPr lang="en-US" sz="2000" baseline="-25000">
                <a:sym typeface="Symbol" charset="0"/>
              </a:rPr>
              <a:t>3</a:t>
            </a:r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1800225" y="2987675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x</a:t>
            </a:r>
            <a:r>
              <a:rPr lang="en-US" sz="2000" baseline="-25000">
                <a:sym typeface="Symbol" charset="0"/>
              </a:rPr>
              <a:t>2</a:t>
            </a:r>
          </a:p>
        </p:txBody>
      </p:sp>
      <p:sp>
        <p:nvSpPr>
          <p:cNvPr id="79906" name="Oval 34"/>
          <p:cNvSpPr>
            <a:spLocks noChangeArrowheads="1"/>
          </p:cNvSpPr>
          <p:nvPr/>
        </p:nvSpPr>
        <p:spPr bwMode="auto">
          <a:xfrm>
            <a:off x="3568700" y="4140200"/>
            <a:ext cx="406400" cy="381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907" name="Oval 35"/>
          <p:cNvSpPr>
            <a:spLocks noChangeArrowheads="1"/>
          </p:cNvSpPr>
          <p:nvPr/>
        </p:nvSpPr>
        <p:spPr bwMode="auto">
          <a:xfrm>
            <a:off x="4381500" y="3632200"/>
            <a:ext cx="406400" cy="381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908" name="Oval 36"/>
          <p:cNvSpPr>
            <a:spLocks noChangeArrowheads="1"/>
          </p:cNvSpPr>
          <p:nvPr/>
        </p:nvSpPr>
        <p:spPr bwMode="auto">
          <a:xfrm>
            <a:off x="3568700" y="2641600"/>
            <a:ext cx="406400" cy="381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909" name="Oval 37"/>
          <p:cNvSpPr>
            <a:spLocks noChangeArrowheads="1"/>
          </p:cNvSpPr>
          <p:nvPr/>
        </p:nvSpPr>
        <p:spPr bwMode="auto">
          <a:xfrm>
            <a:off x="4381500" y="2082800"/>
            <a:ext cx="406400" cy="381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910" name="Oval 38"/>
          <p:cNvSpPr>
            <a:spLocks noChangeArrowheads="1"/>
          </p:cNvSpPr>
          <p:nvPr/>
        </p:nvSpPr>
        <p:spPr bwMode="auto">
          <a:xfrm>
            <a:off x="5295900" y="2616200"/>
            <a:ext cx="406400" cy="381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911" name="Oval 39"/>
          <p:cNvSpPr>
            <a:spLocks noChangeArrowheads="1"/>
          </p:cNvSpPr>
          <p:nvPr/>
        </p:nvSpPr>
        <p:spPr bwMode="auto">
          <a:xfrm>
            <a:off x="5461000" y="27940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912" name="Text Box 40"/>
          <p:cNvSpPr txBox="1">
            <a:spLocks noChangeArrowheads="1"/>
          </p:cNvSpPr>
          <p:nvPr/>
        </p:nvSpPr>
        <p:spPr bwMode="auto">
          <a:xfrm>
            <a:off x="631825" y="5013325"/>
            <a:ext cx="76327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 i="1"/>
              <a:t>f </a:t>
            </a:r>
            <a:r>
              <a:rPr lang="en-US"/>
              <a:t>= </a:t>
            </a:r>
            <a:r>
              <a:rPr lang="en-US">
                <a:sym typeface="Symbol" charset="0"/>
              </a:rPr>
              <a:t>(0,1,2,3,6) </a:t>
            </a:r>
            <a:r>
              <a:rPr lang="en-US">
                <a:latin typeface="Arial" charset="0"/>
                <a:sym typeface="Symbol" charset="0"/>
              </a:rPr>
              <a:t>where each value represents a</a:t>
            </a:r>
            <a:r>
              <a:rPr lang="en-US">
                <a:sym typeface="Symbol" charset="0"/>
              </a:rPr>
              <a:t> 0</a:t>
            </a:r>
            <a:r>
              <a:rPr lang="en-US">
                <a:latin typeface="Arial" charset="0"/>
                <a:sym typeface="Symbol" charset="0"/>
              </a:rPr>
              <a:t>-cube</a:t>
            </a:r>
          </a:p>
          <a:p>
            <a:pPr>
              <a:buFontTx/>
              <a:buChar char="•"/>
            </a:pPr>
            <a:r>
              <a:rPr lang="en-US">
                <a:sym typeface="Symbol" charset="0"/>
              </a:rPr>
              <a:t> </a:t>
            </a:r>
            <a:r>
              <a:rPr lang="en-US">
                <a:latin typeface="Arial" charset="0"/>
                <a:sym typeface="Symbol" charset="0"/>
              </a:rPr>
              <a:t>Each cube in</a:t>
            </a:r>
            <a:r>
              <a:rPr lang="en-US">
                <a:sym typeface="Symbol" charset="0"/>
              </a:rPr>
              <a:t> </a:t>
            </a:r>
            <a:r>
              <a:rPr lang="en-US" i="1">
                <a:sym typeface="Symbol" charset="0"/>
              </a:rPr>
              <a:t>f</a:t>
            </a:r>
            <a:r>
              <a:rPr lang="en-US" baseline="-25000">
                <a:sym typeface="Symbol" charset="0"/>
              </a:rPr>
              <a:t>1</a:t>
            </a:r>
            <a:r>
              <a:rPr lang="en-US">
                <a:sym typeface="Symbol" charset="0"/>
              </a:rPr>
              <a:t>={</a:t>
            </a:r>
            <a:r>
              <a:rPr lang="en-US" i="1"/>
              <a:t>x</a:t>
            </a:r>
            <a:r>
              <a:rPr lang="en-US" baseline="-25000">
                <a:sym typeface="Symbol" charset="0"/>
              </a:rPr>
              <a:t>1</a:t>
            </a:r>
            <a:r>
              <a:rPr lang="en-US">
                <a:sym typeface="Symbol" charset="0"/>
              </a:rPr>
              <a:t>, </a:t>
            </a:r>
            <a:r>
              <a:rPr lang="en-US" i="1"/>
              <a:t>x</a:t>
            </a:r>
            <a:r>
              <a:rPr lang="en-US" baseline="-25000">
                <a:sym typeface="Symbol" charset="0"/>
              </a:rPr>
              <a:t>1</a:t>
            </a:r>
            <a:r>
              <a:rPr lang="en-US" i="1"/>
              <a:t>x</a:t>
            </a:r>
            <a:r>
              <a:rPr lang="en-US" baseline="-25000">
                <a:sym typeface="Symbol" charset="0"/>
              </a:rPr>
              <a:t>2</a:t>
            </a:r>
            <a:r>
              <a:rPr lang="en-US" i="1"/>
              <a:t>x</a:t>
            </a:r>
            <a:r>
              <a:rPr lang="en-US" baseline="-25000">
                <a:sym typeface="Symbol" charset="0"/>
              </a:rPr>
              <a:t>3</a:t>
            </a:r>
            <a:r>
              <a:rPr lang="en-US">
                <a:sym typeface="Symbol" charset="0"/>
              </a:rPr>
              <a:t>} </a:t>
            </a:r>
            <a:r>
              <a:rPr lang="ja-JP" altLang="en-US">
                <a:latin typeface="Arial"/>
                <a:sym typeface="Symbol" charset="0"/>
              </a:rPr>
              <a:t>“</a:t>
            </a:r>
            <a:r>
              <a:rPr lang="en-US">
                <a:latin typeface="Arial" charset="0"/>
                <a:sym typeface="Symbol" charset="0"/>
              </a:rPr>
              <a:t>covers</a:t>
            </a:r>
            <a:r>
              <a:rPr lang="ja-JP" altLang="en-US">
                <a:latin typeface="Arial"/>
                <a:sym typeface="Symbol" charset="0"/>
              </a:rPr>
              <a:t>”</a:t>
            </a:r>
            <a:r>
              <a:rPr lang="en-US">
                <a:sym typeface="Symbol" charset="0"/>
              </a:rPr>
              <a:t> 1 </a:t>
            </a:r>
            <a:r>
              <a:rPr lang="en-US">
                <a:latin typeface="Arial" charset="0"/>
                <a:sym typeface="Symbol" charset="0"/>
              </a:rPr>
              <a:t>or more</a:t>
            </a:r>
            <a:r>
              <a:rPr lang="en-US">
                <a:sym typeface="Symbol" charset="0"/>
              </a:rPr>
              <a:t> 0</a:t>
            </a:r>
            <a:r>
              <a:rPr lang="en-US">
                <a:latin typeface="Arial" charset="0"/>
                <a:sym typeface="Symbol" charset="0"/>
              </a:rPr>
              <a:t>-cubes</a:t>
            </a:r>
          </a:p>
          <a:p>
            <a:pPr>
              <a:buFontTx/>
              <a:buChar char="•"/>
            </a:pPr>
            <a:r>
              <a:rPr lang="en-US">
                <a:sym typeface="Symbol" charset="0"/>
              </a:rPr>
              <a:t> </a:t>
            </a:r>
            <a:r>
              <a:rPr lang="en-US" i="1"/>
              <a:t>x</a:t>
            </a:r>
            <a:r>
              <a:rPr lang="en-US" baseline="-25000">
                <a:sym typeface="Symbol" charset="0"/>
              </a:rPr>
              <a:t>1 </a:t>
            </a:r>
            <a:r>
              <a:rPr lang="en-US">
                <a:latin typeface="Arial" charset="0"/>
                <a:sym typeface="Symbol" charset="0"/>
              </a:rPr>
              <a:t>covers </a:t>
            </a:r>
            <a:r>
              <a:rPr lang="en-US">
                <a:sym typeface="Symbol" charset="0"/>
              </a:rPr>
              <a:t>{000, 001, 010, 011}	</a:t>
            </a:r>
            <a:r>
              <a:rPr lang="en-US" i="1"/>
              <a:t>x</a:t>
            </a:r>
            <a:r>
              <a:rPr lang="en-US" baseline="-25000">
                <a:sym typeface="Symbol" charset="0"/>
              </a:rPr>
              <a:t>1</a:t>
            </a:r>
            <a:r>
              <a:rPr lang="en-US">
                <a:sym typeface="Symbol" charset="0"/>
              </a:rPr>
              <a:t> </a:t>
            </a:r>
            <a:r>
              <a:rPr lang="en-US">
                <a:latin typeface="Arial" charset="0"/>
                <a:sym typeface="Symbol" charset="0"/>
              </a:rPr>
              <a:t>is a</a:t>
            </a:r>
            <a:r>
              <a:rPr lang="en-US">
                <a:sym typeface="Symbol" charset="0"/>
              </a:rPr>
              <a:t> 2</a:t>
            </a:r>
            <a:r>
              <a:rPr lang="en-US">
                <a:latin typeface="Arial" charset="0"/>
                <a:sym typeface="Symbol" charset="0"/>
              </a:rPr>
              <a:t>-cube</a:t>
            </a:r>
          </a:p>
          <a:p>
            <a:pPr>
              <a:buFontTx/>
              <a:buChar char="•"/>
            </a:pPr>
            <a:r>
              <a:rPr lang="en-US">
                <a:sym typeface="Symbol" charset="0"/>
              </a:rPr>
              <a:t> </a:t>
            </a:r>
            <a:r>
              <a:rPr lang="en-US" i="1"/>
              <a:t>x</a:t>
            </a:r>
            <a:r>
              <a:rPr lang="en-US" baseline="-25000">
                <a:sym typeface="Symbol" charset="0"/>
              </a:rPr>
              <a:t>1</a:t>
            </a:r>
            <a:r>
              <a:rPr lang="en-US" i="1"/>
              <a:t>x</a:t>
            </a:r>
            <a:r>
              <a:rPr lang="en-US" baseline="-25000">
                <a:sym typeface="Symbol" charset="0"/>
              </a:rPr>
              <a:t>2</a:t>
            </a:r>
            <a:r>
              <a:rPr lang="en-US" i="1"/>
              <a:t>x</a:t>
            </a:r>
            <a:r>
              <a:rPr lang="en-US" baseline="-25000">
                <a:sym typeface="Symbol" charset="0"/>
              </a:rPr>
              <a:t>3</a:t>
            </a:r>
            <a:r>
              <a:rPr lang="en-US">
                <a:sym typeface="Symbol" charset="0"/>
              </a:rPr>
              <a:t> </a:t>
            </a:r>
            <a:r>
              <a:rPr lang="en-US">
                <a:latin typeface="Arial" charset="0"/>
                <a:sym typeface="Symbol" charset="0"/>
              </a:rPr>
              <a:t>covers</a:t>
            </a:r>
            <a:r>
              <a:rPr lang="en-US">
                <a:sym typeface="Symbol" charset="0"/>
              </a:rPr>
              <a:t> {110}		</a:t>
            </a:r>
            <a:r>
              <a:rPr lang="en-US" i="1"/>
              <a:t>x</a:t>
            </a:r>
            <a:r>
              <a:rPr lang="en-US" baseline="-25000">
                <a:sym typeface="Symbol" charset="0"/>
              </a:rPr>
              <a:t>1</a:t>
            </a:r>
            <a:r>
              <a:rPr lang="en-US" i="1"/>
              <a:t>x</a:t>
            </a:r>
            <a:r>
              <a:rPr lang="en-US" baseline="-25000">
                <a:sym typeface="Symbol" charset="0"/>
              </a:rPr>
              <a:t>2</a:t>
            </a:r>
            <a:r>
              <a:rPr lang="en-US" i="1"/>
              <a:t>x</a:t>
            </a:r>
            <a:r>
              <a:rPr lang="en-US" baseline="-25000">
                <a:sym typeface="Symbol" charset="0"/>
              </a:rPr>
              <a:t>3</a:t>
            </a:r>
            <a:r>
              <a:rPr lang="en-US">
                <a:sym typeface="Symbol" charset="0"/>
              </a:rPr>
              <a:t> </a:t>
            </a:r>
            <a:r>
              <a:rPr lang="en-US">
                <a:latin typeface="Arial" charset="0"/>
                <a:sym typeface="Symbol" charset="0"/>
              </a:rPr>
              <a:t>is a</a:t>
            </a:r>
            <a:r>
              <a:rPr lang="en-US">
                <a:sym typeface="Symbol" charset="0"/>
              </a:rPr>
              <a:t> 0</a:t>
            </a:r>
            <a:r>
              <a:rPr lang="en-US">
                <a:latin typeface="Arial" charset="0"/>
                <a:sym typeface="Symbol" charset="0"/>
              </a:rPr>
              <a:t>-cube</a:t>
            </a:r>
          </a:p>
        </p:txBody>
      </p:sp>
      <p:sp>
        <p:nvSpPr>
          <p:cNvPr id="79913" name="Line 41"/>
          <p:cNvSpPr>
            <a:spLocks noChangeShapeType="1"/>
          </p:cNvSpPr>
          <p:nvPr/>
        </p:nvSpPr>
        <p:spPr bwMode="auto">
          <a:xfrm>
            <a:off x="3226181" y="5417550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914" name="Line 42"/>
          <p:cNvSpPr>
            <a:spLocks noChangeShapeType="1"/>
          </p:cNvSpPr>
          <p:nvPr/>
        </p:nvSpPr>
        <p:spPr bwMode="auto">
          <a:xfrm>
            <a:off x="4110038" y="5537200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915" name="Line 43"/>
          <p:cNvSpPr>
            <a:spLocks noChangeShapeType="1"/>
          </p:cNvSpPr>
          <p:nvPr/>
        </p:nvSpPr>
        <p:spPr bwMode="auto">
          <a:xfrm>
            <a:off x="868617" y="5685375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916" name="Line 44"/>
          <p:cNvSpPr>
            <a:spLocks noChangeShapeType="1"/>
          </p:cNvSpPr>
          <p:nvPr/>
        </p:nvSpPr>
        <p:spPr bwMode="auto">
          <a:xfrm>
            <a:off x="2571179" y="5411620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1214819" y="5966420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3779711" y="5966420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198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52400"/>
            <a:ext cx="8089900" cy="609600"/>
          </a:xfrm>
        </p:spPr>
        <p:txBody>
          <a:bodyPr>
            <a:normAutofit fontScale="90000"/>
          </a:bodyPr>
          <a:lstStyle/>
          <a:p>
            <a:r>
              <a:rPr lang="en-US" sz="3600">
                <a:solidFill>
                  <a:schemeClr val="accent2"/>
                </a:solidFill>
                <a:latin typeface="Arial" charset="0"/>
              </a:rPr>
              <a:t>Geometric Description (cont)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46075" y="814388"/>
            <a:ext cx="86233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>
                <a:sym typeface="Symbol" charset="0"/>
              </a:rPr>
              <a:t> </a:t>
            </a:r>
            <a:r>
              <a:rPr lang="en-US" i="1">
                <a:sym typeface="Symbol" charset="0"/>
              </a:rPr>
              <a:t>B</a:t>
            </a:r>
            <a:r>
              <a:rPr lang="en-US">
                <a:sym typeface="Symbol" charset="0"/>
              </a:rPr>
              <a:t>, +, </a:t>
            </a:r>
            <a:r>
              <a:rPr lang="en-US">
                <a:cs typeface="Times New Roman" charset="0"/>
                <a:sym typeface="Symbol" charset="0"/>
              </a:rPr>
              <a:t>•,    , 0, 1</a:t>
            </a:r>
            <a:r>
              <a:rPr lang="en-US">
                <a:sym typeface="Symbol" charset="0"/>
              </a:rPr>
              <a:t>	 </a:t>
            </a:r>
            <a:r>
              <a:rPr lang="en-US" i="1">
                <a:sym typeface="Symbol" charset="0"/>
              </a:rPr>
              <a:t>B</a:t>
            </a:r>
            <a:r>
              <a:rPr lang="en-US">
                <a:sym typeface="Symbol" charset="0"/>
              </a:rPr>
              <a:t> ={0, 1}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i="1"/>
              <a:t>f</a:t>
            </a:r>
            <a:r>
              <a:rPr lang="en-US" sz="2000">
                <a:sym typeface="Symbol" charset="0"/>
              </a:rPr>
              <a:t>(</a:t>
            </a:r>
            <a:r>
              <a:rPr lang="en-US" sz="2000" i="1">
                <a:sym typeface="Symbol" charset="0"/>
              </a:rPr>
              <a:t>x</a:t>
            </a:r>
            <a:r>
              <a:rPr lang="en-US" sz="2000" baseline="-25000">
                <a:sym typeface="Symbol" charset="0"/>
              </a:rPr>
              <a:t>1</a:t>
            </a:r>
            <a:r>
              <a:rPr lang="en-US" sz="2000">
                <a:sym typeface="Symbol" charset="0"/>
              </a:rPr>
              <a:t>, </a:t>
            </a:r>
            <a:r>
              <a:rPr lang="en-US" sz="2000" i="1">
                <a:sym typeface="Symbol" charset="0"/>
              </a:rPr>
              <a:t>x</a:t>
            </a:r>
            <a:r>
              <a:rPr lang="en-US" sz="2000" baseline="-25000">
                <a:sym typeface="Symbol" charset="0"/>
              </a:rPr>
              <a:t>2</a:t>
            </a:r>
            <a:r>
              <a:rPr lang="en-US" sz="2000">
                <a:sym typeface="Symbol" charset="0"/>
              </a:rPr>
              <a:t>, </a:t>
            </a:r>
            <a:r>
              <a:rPr lang="en-US" sz="2000" i="1">
                <a:sym typeface="Symbol" charset="0"/>
              </a:rPr>
              <a:t>x</a:t>
            </a:r>
            <a:r>
              <a:rPr lang="en-US" sz="2000" baseline="-25000">
                <a:sym typeface="Symbol" charset="0"/>
              </a:rPr>
              <a:t>3</a:t>
            </a:r>
            <a:r>
              <a:rPr lang="en-US" sz="2000">
                <a:sym typeface="Symbol" charset="0"/>
              </a:rPr>
              <a:t>) = </a:t>
            </a:r>
            <a:r>
              <a:rPr lang="en-US" sz="2000" i="1">
                <a:sym typeface="Symbol" charset="0"/>
              </a:rPr>
              <a:t>x</a:t>
            </a:r>
            <a:r>
              <a:rPr lang="en-US" sz="2000" baseline="-25000">
                <a:sym typeface="Symbol" charset="0"/>
              </a:rPr>
              <a:t>1</a:t>
            </a:r>
            <a:r>
              <a:rPr lang="en-US" sz="2000">
                <a:sym typeface="Symbol" charset="0"/>
              </a:rPr>
              <a:t> + </a:t>
            </a:r>
            <a:r>
              <a:rPr lang="en-US" sz="2000" i="1">
                <a:sym typeface="Symbol" charset="0"/>
              </a:rPr>
              <a:t>x</a:t>
            </a:r>
            <a:r>
              <a:rPr lang="en-US" sz="2000" baseline="-25000">
                <a:sym typeface="Symbol" charset="0"/>
              </a:rPr>
              <a:t>1</a:t>
            </a:r>
            <a:r>
              <a:rPr lang="en-US" sz="2000">
                <a:sym typeface="Symbol" charset="0"/>
              </a:rPr>
              <a:t> </a:t>
            </a:r>
            <a:r>
              <a:rPr lang="en-US" sz="2000" i="1">
                <a:sym typeface="Symbol" charset="0"/>
              </a:rPr>
              <a:t>x</a:t>
            </a:r>
            <a:r>
              <a:rPr lang="en-US" sz="2000" baseline="-25000">
                <a:sym typeface="Symbol" charset="0"/>
              </a:rPr>
              <a:t>2</a:t>
            </a:r>
            <a:r>
              <a:rPr lang="en-US" sz="2000">
                <a:sym typeface="Symbol" charset="0"/>
              </a:rPr>
              <a:t> </a:t>
            </a:r>
            <a:r>
              <a:rPr lang="en-US" sz="2000" i="1">
                <a:sym typeface="Symbol" charset="0"/>
              </a:rPr>
              <a:t>x</a:t>
            </a:r>
            <a:r>
              <a:rPr lang="en-US" sz="2000" baseline="-25000">
                <a:sym typeface="Symbol" charset="0"/>
              </a:rPr>
              <a:t>3 </a:t>
            </a:r>
            <a:r>
              <a:rPr lang="en-US" sz="2000">
                <a:sym typeface="Symbol" charset="0"/>
              </a:rPr>
              <a:t>=</a:t>
            </a:r>
            <a:r>
              <a:rPr lang="en-US" sz="2000" baseline="-25000">
                <a:sym typeface="Symbol" charset="0"/>
              </a:rPr>
              <a:t> </a:t>
            </a:r>
            <a:r>
              <a:rPr lang="en-US" sz="2000" i="1">
                <a:sym typeface="Symbol" charset="0"/>
              </a:rPr>
              <a:t>x</a:t>
            </a:r>
            <a:r>
              <a:rPr lang="en-US" sz="2000" baseline="-25000">
                <a:sym typeface="Symbol" charset="0"/>
              </a:rPr>
              <a:t>1 </a:t>
            </a:r>
            <a:r>
              <a:rPr lang="en-US" sz="2000">
                <a:sym typeface="Symbol" charset="0"/>
              </a:rPr>
              <a:t>+ </a:t>
            </a:r>
            <a:r>
              <a:rPr lang="en-US" sz="2000" i="1">
                <a:sym typeface="Symbol" charset="0"/>
              </a:rPr>
              <a:t>x</a:t>
            </a:r>
            <a:r>
              <a:rPr lang="en-US" sz="2000" baseline="-25000">
                <a:sym typeface="Symbol" charset="0"/>
              </a:rPr>
              <a:t>2</a:t>
            </a:r>
            <a:r>
              <a:rPr lang="en-US" sz="2000">
                <a:sym typeface="Symbol" charset="0"/>
              </a:rPr>
              <a:t> </a:t>
            </a:r>
            <a:r>
              <a:rPr lang="en-US" sz="2000" i="1">
                <a:sym typeface="Symbol" charset="0"/>
              </a:rPr>
              <a:t>x</a:t>
            </a:r>
            <a:r>
              <a:rPr lang="en-US" sz="2000" baseline="-25000">
                <a:sym typeface="Symbol" charset="0"/>
              </a:rPr>
              <a:t>3 </a:t>
            </a:r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>
            <a:off x="3711575" y="987425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5083175" y="1285875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4060825" y="1277938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1854200" y="2819400"/>
            <a:ext cx="1727200" cy="154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2641600" y="2260600"/>
            <a:ext cx="1727200" cy="154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 flipV="1">
            <a:off x="1854200" y="2260600"/>
            <a:ext cx="787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 flipV="1">
            <a:off x="3581400" y="2260600"/>
            <a:ext cx="787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07" name="Line 11"/>
          <p:cNvSpPr>
            <a:spLocks noChangeShapeType="1"/>
          </p:cNvSpPr>
          <p:nvPr/>
        </p:nvSpPr>
        <p:spPr bwMode="auto">
          <a:xfrm flipV="1">
            <a:off x="1854200" y="3810000"/>
            <a:ext cx="787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 flipV="1">
            <a:off x="3581400" y="3810000"/>
            <a:ext cx="7620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09" name="Oval 13"/>
          <p:cNvSpPr>
            <a:spLocks noChangeArrowheads="1"/>
          </p:cNvSpPr>
          <p:nvPr/>
        </p:nvSpPr>
        <p:spPr bwMode="auto">
          <a:xfrm>
            <a:off x="2590800" y="22098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10" name="Oval 14"/>
          <p:cNvSpPr>
            <a:spLocks noChangeArrowheads="1"/>
          </p:cNvSpPr>
          <p:nvPr/>
        </p:nvSpPr>
        <p:spPr bwMode="auto">
          <a:xfrm>
            <a:off x="4318000" y="37592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11" name="Oval 15"/>
          <p:cNvSpPr>
            <a:spLocks noChangeArrowheads="1"/>
          </p:cNvSpPr>
          <p:nvPr/>
        </p:nvSpPr>
        <p:spPr bwMode="auto">
          <a:xfrm>
            <a:off x="4318000" y="22098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12" name="Oval 16"/>
          <p:cNvSpPr>
            <a:spLocks noChangeArrowheads="1"/>
          </p:cNvSpPr>
          <p:nvPr/>
        </p:nvSpPr>
        <p:spPr bwMode="auto">
          <a:xfrm>
            <a:off x="2590800" y="37592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13" name="Oval 17"/>
          <p:cNvSpPr>
            <a:spLocks noChangeArrowheads="1"/>
          </p:cNvSpPr>
          <p:nvPr/>
        </p:nvSpPr>
        <p:spPr bwMode="auto">
          <a:xfrm>
            <a:off x="1803400" y="27686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14" name="Oval 18"/>
          <p:cNvSpPr>
            <a:spLocks noChangeArrowheads="1"/>
          </p:cNvSpPr>
          <p:nvPr/>
        </p:nvSpPr>
        <p:spPr bwMode="auto">
          <a:xfrm>
            <a:off x="1803400" y="42926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15" name="Oval 19"/>
          <p:cNvSpPr>
            <a:spLocks noChangeArrowheads="1"/>
          </p:cNvSpPr>
          <p:nvPr/>
        </p:nvSpPr>
        <p:spPr bwMode="auto">
          <a:xfrm>
            <a:off x="3530600" y="43180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1508125" y="44307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(0,0,0)</a:t>
            </a:r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3184525" y="44561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(1,0,0)</a:t>
            </a:r>
          </a:p>
        </p:txBody>
      </p:sp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4378325" y="36179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(1,0,1)</a:t>
            </a:r>
          </a:p>
        </p:txBody>
      </p: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4378325" y="20939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(1,1,1)</a:t>
            </a:r>
          </a:p>
        </p:txBody>
      </p:sp>
      <p:sp>
        <p:nvSpPr>
          <p:cNvPr id="80920" name="Text Box 24"/>
          <p:cNvSpPr txBox="1">
            <a:spLocks noChangeArrowheads="1"/>
          </p:cNvSpPr>
          <p:nvPr/>
        </p:nvSpPr>
        <p:spPr bwMode="auto">
          <a:xfrm>
            <a:off x="2320925" y="18907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(0,1,1)</a:t>
            </a:r>
          </a:p>
        </p:txBody>
      </p:sp>
      <p:sp>
        <p:nvSpPr>
          <p:cNvPr id="80921" name="Text Box 25"/>
          <p:cNvSpPr txBox="1">
            <a:spLocks noChangeArrowheads="1"/>
          </p:cNvSpPr>
          <p:nvPr/>
        </p:nvSpPr>
        <p:spPr bwMode="auto">
          <a:xfrm>
            <a:off x="1076325" y="26273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(0,1,0)</a:t>
            </a:r>
          </a:p>
        </p:txBody>
      </p:sp>
      <p:sp>
        <p:nvSpPr>
          <p:cNvPr id="80922" name="Text Box 26"/>
          <p:cNvSpPr txBox="1">
            <a:spLocks noChangeArrowheads="1"/>
          </p:cNvSpPr>
          <p:nvPr/>
        </p:nvSpPr>
        <p:spPr bwMode="auto">
          <a:xfrm>
            <a:off x="2625725" y="34655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(0,0,1)</a:t>
            </a:r>
          </a:p>
        </p:txBody>
      </p:sp>
      <p:sp>
        <p:nvSpPr>
          <p:cNvPr id="80923" name="Text Box 27"/>
          <p:cNvSpPr txBox="1">
            <a:spLocks noChangeArrowheads="1"/>
          </p:cNvSpPr>
          <p:nvPr/>
        </p:nvSpPr>
        <p:spPr bwMode="auto">
          <a:xfrm>
            <a:off x="2981325" y="25003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(1,1,0)</a:t>
            </a:r>
          </a:p>
        </p:txBody>
      </p:sp>
      <p:sp>
        <p:nvSpPr>
          <p:cNvPr id="80924" name="Line 28"/>
          <p:cNvSpPr>
            <a:spLocks noChangeShapeType="1"/>
          </p:cNvSpPr>
          <p:nvPr/>
        </p:nvSpPr>
        <p:spPr bwMode="auto">
          <a:xfrm flipV="1">
            <a:off x="749300" y="3352800"/>
            <a:ext cx="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25" name="Line 29"/>
          <p:cNvSpPr>
            <a:spLocks noChangeShapeType="1"/>
          </p:cNvSpPr>
          <p:nvPr/>
        </p:nvSpPr>
        <p:spPr bwMode="auto">
          <a:xfrm>
            <a:off x="749300" y="3987800"/>
            <a:ext cx="58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26" name="Line 30"/>
          <p:cNvSpPr>
            <a:spLocks noChangeShapeType="1"/>
          </p:cNvSpPr>
          <p:nvPr/>
        </p:nvSpPr>
        <p:spPr bwMode="auto">
          <a:xfrm flipV="1">
            <a:off x="749300" y="3733800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27" name="Text Box 31"/>
          <p:cNvSpPr txBox="1">
            <a:spLocks noChangeArrowheads="1"/>
          </p:cNvSpPr>
          <p:nvPr/>
        </p:nvSpPr>
        <p:spPr bwMode="auto">
          <a:xfrm>
            <a:off x="1368425" y="3773488"/>
            <a:ext cx="379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ym typeface="Symbol" charset="0"/>
              </a:rPr>
              <a:t>x</a:t>
            </a:r>
            <a:r>
              <a:rPr lang="en-US" sz="2000" baseline="-25000">
                <a:sym typeface="Symbol" charset="0"/>
              </a:rPr>
              <a:t>1</a:t>
            </a:r>
          </a:p>
        </p:txBody>
      </p:sp>
      <p:sp>
        <p:nvSpPr>
          <p:cNvPr id="80928" name="Text Box 32"/>
          <p:cNvSpPr txBox="1">
            <a:spLocks noChangeArrowheads="1"/>
          </p:cNvSpPr>
          <p:nvPr/>
        </p:nvSpPr>
        <p:spPr bwMode="auto">
          <a:xfrm>
            <a:off x="1216025" y="3443288"/>
            <a:ext cx="379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ym typeface="Symbol" charset="0"/>
              </a:rPr>
              <a:t>x</a:t>
            </a:r>
            <a:r>
              <a:rPr lang="en-US" sz="2000" baseline="-25000">
                <a:sym typeface="Symbol" charset="0"/>
              </a:rPr>
              <a:t>3</a:t>
            </a:r>
          </a:p>
        </p:txBody>
      </p:sp>
      <p:sp>
        <p:nvSpPr>
          <p:cNvPr id="80929" name="Text Box 33"/>
          <p:cNvSpPr txBox="1">
            <a:spLocks noChangeArrowheads="1"/>
          </p:cNvSpPr>
          <p:nvPr/>
        </p:nvSpPr>
        <p:spPr bwMode="auto">
          <a:xfrm>
            <a:off x="581025" y="3011488"/>
            <a:ext cx="379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ym typeface="Symbol" charset="0"/>
              </a:rPr>
              <a:t>x</a:t>
            </a:r>
            <a:r>
              <a:rPr lang="en-US" sz="2000" baseline="-25000">
                <a:sym typeface="Symbol" charset="0"/>
              </a:rPr>
              <a:t>2</a:t>
            </a:r>
          </a:p>
        </p:txBody>
      </p:sp>
      <p:sp>
        <p:nvSpPr>
          <p:cNvPr id="80930" name="Oval 34"/>
          <p:cNvSpPr>
            <a:spLocks noChangeArrowheads="1"/>
          </p:cNvSpPr>
          <p:nvPr/>
        </p:nvSpPr>
        <p:spPr bwMode="auto">
          <a:xfrm>
            <a:off x="3365500" y="2590800"/>
            <a:ext cx="406400" cy="381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31" name="Oval 35"/>
          <p:cNvSpPr>
            <a:spLocks noChangeArrowheads="1"/>
          </p:cNvSpPr>
          <p:nvPr/>
        </p:nvSpPr>
        <p:spPr bwMode="auto">
          <a:xfrm>
            <a:off x="3530600" y="27686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32" name="Text Box 36"/>
          <p:cNvSpPr txBox="1">
            <a:spLocks noChangeArrowheads="1"/>
          </p:cNvSpPr>
          <p:nvPr/>
        </p:nvSpPr>
        <p:spPr bwMode="auto">
          <a:xfrm>
            <a:off x="606425" y="4816475"/>
            <a:ext cx="81708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chemeClr val="accent1"/>
                </a:solidFill>
                <a:latin typeface="Arial" charset="0"/>
              </a:rPr>
              <a:t>minterm</a:t>
            </a:r>
            <a:r>
              <a:rPr lang="en-US">
                <a:latin typeface="Arial" charset="0"/>
              </a:rPr>
              <a:t> – any</a:t>
            </a:r>
            <a:r>
              <a:rPr lang="en-US"/>
              <a:t> 0</a:t>
            </a:r>
            <a:r>
              <a:rPr lang="en-US">
                <a:latin typeface="Arial" charset="0"/>
              </a:rPr>
              <a:t>-cube that is covered by any element in</a:t>
            </a:r>
            <a:r>
              <a:rPr lang="en-US"/>
              <a:t> </a:t>
            </a:r>
            <a:r>
              <a:rPr lang="en-US" i="1"/>
              <a:t>f </a:t>
            </a:r>
            <a:r>
              <a:rPr lang="en-US" baseline="30000"/>
              <a:t>1</a:t>
            </a:r>
            <a:endParaRPr lang="en-US" baseline="30000">
              <a:latin typeface="Arial" charset="0"/>
              <a:sym typeface="Symbol" charset="0"/>
            </a:endParaRPr>
          </a:p>
          <a:p>
            <a:pPr>
              <a:buFontTx/>
              <a:buChar char="•"/>
            </a:pPr>
            <a:r>
              <a:rPr lang="en-US">
                <a:sym typeface="Symbol" charset="0"/>
              </a:rPr>
              <a:t> </a:t>
            </a:r>
            <a:r>
              <a:rPr lang="ja-JP" altLang="en-US">
                <a:latin typeface="Arial"/>
                <a:sym typeface="Symbol" charset="0"/>
              </a:rPr>
              <a:t>“</a:t>
            </a:r>
            <a:r>
              <a:rPr lang="en-US">
                <a:solidFill>
                  <a:schemeClr val="accent1"/>
                </a:solidFill>
                <a:latin typeface="Arial" charset="0"/>
                <a:sym typeface="Symbol" charset="0"/>
              </a:rPr>
              <a:t>don</a:t>
            </a:r>
            <a:r>
              <a:rPr lang="ja-JP" altLang="en-US">
                <a:solidFill>
                  <a:schemeClr val="accent1"/>
                </a:solidFill>
                <a:latin typeface="Arial"/>
                <a:sym typeface="Symbol" charset="0"/>
              </a:rPr>
              <a:t>’</a:t>
            </a:r>
            <a:r>
              <a:rPr lang="en-US">
                <a:solidFill>
                  <a:schemeClr val="accent1"/>
                </a:solidFill>
                <a:latin typeface="Arial" charset="0"/>
                <a:sym typeface="Symbol" charset="0"/>
              </a:rPr>
              <a:t>t care</a:t>
            </a:r>
            <a:r>
              <a:rPr lang="ja-JP" altLang="en-US">
                <a:latin typeface="Arial"/>
                <a:sym typeface="Symbol" charset="0"/>
              </a:rPr>
              <a:t>”</a:t>
            </a:r>
            <a:r>
              <a:rPr lang="en-US">
                <a:latin typeface="Arial" charset="0"/>
                <a:sym typeface="Symbol" charset="0"/>
              </a:rPr>
              <a:t> is a variable that is not present in a cube in </a:t>
            </a:r>
            <a:r>
              <a:rPr lang="en-US" i="1"/>
              <a:t>f </a:t>
            </a:r>
            <a:r>
              <a:rPr lang="en-US" baseline="30000">
                <a:sym typeface="Symbol" charset="0"/>
              </a:rPr>
              <a:t>1</a:t>
            </a:r>
          </a:p>
          <a:p>
            <a:pPr>
              <a:buFontTx/>
              <a:buChar char="•"/>
            </a:pPr>
            <a:r>
              <a:rPr lang="en-US">
                <a:sym typeface="Symbol" charset="0"/>
              </a:rPr>
              <a:t> </a:t>
            </a:r>
            <a:r>
              <a:rPr lang="en-US">
                <a:latin typeface="Arial" charset="0"/>
                <a:sym typeface="Symbol" charset="0"/>
              </a:rPr>
              <a:t>don</a:t>
            </a:r>
            <a:r>
              <a:rPr lang="ja-JP" altLang="en-US">
                <a:latin typeface="Arial"/>
                <a:sym typeface="Symbol" charset="0"/>
              </a:rPr>
              <a:t>’</a:t>
            </a:r>
            <a:r>
              <a:rPr lang="en-US">
                <a:latin typeface="Arial" charset="0"/>
                <a:sym typeface="Symbol" charset="0"/>
              </a:rPr>
              <a:t>t care is denoted by </a:t>
            </a:r>
            <a:r>
              <a:rPr lang="ja-JP" altLang="en-US">
                <a:latin typeface="Arial"/>
                <a:sym typeface="Symbol" charset="0"/>
              </a:rPr>
              <a:t>“</a:t>
            </a:r>
            <a:r>
              <a:rPr lang="en-US">
                <a:latin typeface="Arial" charset="0"/>
                <a:sym typeface="Symbol" charset="0"/>
              </a:rPr>
              <a:t>-</a:t>
            </a:r>
            <a:r>
              <a:rPr lang="ja-JP" altLang="en-US">
                <a:latin typeface="Arial"/>
                <a:sym typeface="Symbol" charset="0"/>
              </a:rPr>
              <a:t>”</a:t>
            </a:r>
            <a:endParaRPr lang="en-US">
              <a:latin typeface="Arial" charset="0"/>
              <a:sym typeface="Symbol" charset="0"/>
            </a:endParaRPr>
          </a:p>
          <a:p>
            <a:pPr>
              <a:buFontTx/>
              <a:buChar char="•"/>
            </a:pPr>
            <a:r>
              <a:rPr lang="en-US">
                <a:sym typeface="Symbol" charset="0"/>
              </a:rPr>
              <a:t> </a:t>
            </a:r>
            <a:r>
              <a:rPr lang="en-US" i="1"/>
              <a:t>f </a:t>
            </a:r>
            <a:r>
              <a:rPr lang="en-US" baseline="30000">
                <a:sym typeface="Symbol" charset="0"/>
              </a:rPr>
              <a:t>1</a:t>
            </a:r>
            <a:r>
              <a:rPr lang="en-US">
                <a:sym typeface="Symbol" charset="0"/>
              </a:rPr>
              <a:t>={</a:t>
            </a:r>
            <a:r>
              <a:rPr lang="en-US" i="1">
                <a:sym typeface="Symbol" charset="0"/>
              </a:rPr>
              <a:t>x</a:t>
            </a:r>
            <a:r>
              <a:rPr lang="en-US" baseline="-25000">
                <a:sym typeface="Symbol" charset="0"/>
              </a:rPr>
              <a:t>1</a:t>
            </a:r>
            <a:r>
              <a:rPr lang="en-US">
                <a:latin typeface="Arial" charset="0"/>
                <a:sym typeface="Symbol" charset="0"/>
              </a:rPr>
              <a:t>--</a:t>
            </a:r>
            <a:r>
              <a:rPr lang="en-US">
                <a:sym typeface="Symbol" charset="0"/>
              </a:rPr>
              <a:t>, </a:t>
            </a:r>
            <a:r>
              <a:rPr lang="en-US" i="1">
                <a:sym typeface="Symbol" charset="0"/>
              </a:rPr>
              <a:t>x</a:t>
            </a:r>
            <a:r>
              <a:rPr lang="en-US" baseline="-25000">
                <a:sym typeface="Symbol" charset="0"/>
              </a:rPr>
              <a:t>1</a:t>
            </a:r>
            <a:r>
              <a:rPr lang="en-US" i="1">
                <a:sym typeface="Symbol" charset="0"/>
              </a:rPr>
              <a:t>x</a:t>
            </a:r>
            <a:r>
              <a:rPr lang="en-US" baseline="-25000">
                <a:sym typeface="Symbol" charset="0"/>
              </a:rPr>
              <a:t>2</a:t>
            </a:r>
            <a:r>
              <a:rPr lang="en-US" i="1">
                <a:sym typeface="Symbol" charset="0"/>
              </a:rPr>
              <a:t>x</a:t>
            </a:r>
            <a:r>
              <a:rPr lang="en-US" baseline="-25000">
                <a:sym typeface="Symbol" charset="0"/>
              </a:rPr>
              <a:t>3</a:t>
            </a:r>
            <a:r>
              <a:rPr lang="en-US">
                <a:sym typeface="Symbol" charset="0"/>
              </a:rPr>
              <a:t>}={</a:t>
            </a:r>
            <a:r>
              <a:rPr lang="en-US">
                <a:latin typeface="Arial" charset="0"/>
                <a:sym typeface="Symbol" charset="0"/>
              </a:rPr>
              <a:t>-</a:t>
            </a:r>
            <a:r>
              <a:rPr lang="en-US" i="1">
                <a:sym typeface="Symbol" charset="0"/>
              </a:rPr>
              <a:t>x</a:t>
            </a:r>
            <a:r>
              <a:rPr lang="en-US" baseline="-25000">
                <a:sym typeface="Symbol" charset="0"/>
              </a:rPr>
              <a:t>2</a:t>
            </a:r>
            <a:r>
              <a:rPr lang="en-US" i="1">
                <a:sym typeface="Symbol" charset="0"/>
              </a:rPr>
              <a:t>x</a:t>
            </a:r>
            <a:r>
              <a:rPr lang="en-US" baseline="-25000">
                <a:sym typeface="Symbol" charset="0"/>
              </a:rPr>
              <a:t>3</a:t>
            </a:r>
            <a:r>
              <a:rPr lang="en-US">
                <a:sym typeface="Symbol" charset="0"/>
              </a:rPr>
              <a:t>, </a:t>
            </a:r>
            <a:r>
              <a:rPr lang="en-US" i="1">
                <a:sym typeface="Symbol" charset="0"/>
              </a:rPr>
              <a:t>x</a:t>
            </a:r>
            <a:r>
              <a:rPr lang="en-US" baseline="-25000">
                <a:sym typeface="Symbol" charset="0"/>
              </a:rPr>
              <a:t>1</a:t>
            </a:r>
            <a:r>
              <a:rPr lang="en-US">
                <a:latin typeface="Arial" charset="0"/>
                <a:sym typeface="Symbol" charset="0"/>
              </a:rPr>
              <a:t>-</a:t>
            </a:r>
            <a:r>
              <a:rPr lang="en-US" i="1">
                <a:sym typeface="Symbol" charset="0"/>
              </a:rPr>
              <a:t>x</a:t>
            </a:r>
            <a:r>
              <a:rPr lang="en-US" baseline="-25000">
                <a:sym typeface="Symbol" charset="0"/>
              </a:rPr>
              <a:t>3</a:t>
            </a:r>
            <a:r>
              <a:rPr lang="en-US">
                <a:sym typeface="Symbol" charset="0"/>
              </a:rPr>
              <a:t>, x</a:t>
            </a:r>
            <a:r>
              <a:rPr lang="en-US" baseline="-25000">
                <a:sym typeface="Symbol" charset="0"/>
              </a:rPr>
              <a:t>1</a:t>
            </a:r>
            <a:r>
              <a:rPr lang="en-US" i="1">
                <a:sym typeface="Symbol" charset="0"/>
              </a:rPr>
              <a:t>x</a:t>
            </a:r>
            <a:r>
              <a:rPr lang="en-US" baseline="-25000">
                <a:sym typeface="Symbol" charset="0"/>
              </a:rPr>
              <a:t>2</a:t>
            </a:r>
            <a:r>
              <a:rPr lang="en-US" i="1">
                <a:sym typeface="Symbol" charset="0"/>
              </a:rPr>
              <a:t>x</a:t>
            </a:r>
            <a:r>
              <a:rPr lang="en-US" baseline="-25000">
                <a:sym typeface="Symbol" charset="0"/>
              </a:rPr>
              <a:t>3</a:t>
            </a:r>
            <a:r>
              <a:rPr lang="en-US">
                <a:sym typeface="Symbol" charset="0"/>
              </a:rPr>
              <a:t>}</a:t>
            </a:r>
          </a:p>
          <a:p>
            <a:pPr>
              <a:buFontTx/>
              <a:buChar char="•"/>
            </a:pPr>
            <a:r>
              <a:rPr lang="en-US">
                <a:sym typeface="Symbol" charset="0"/>
              </a:rPr>
              <a:t> </a:t>
            </a:r>
            <a:r>
              <a:rPr lang="en-US" i="1">
                <a:sym typeface="Symbol" charset="0"/>
              </a:rPr>
              <a:t>x</a:t>
            </a:r>
            <a:r>
              <a:rPr lang="en-US" baseline="-25000">
                <a:sym typeface="Symbol" charset="0"/>
              </a:rPr>
              <a:t>2 </a:t>
            </a:r>
            <a:r>
              <a:rPr lang="en-US">
                <a:latin typeface="Arial" charset="0"/>
                <a:sym typeface="Symbol" charset="0"/>
              </a:rPr>
              <a:t>and</a:t>
            </a:r>
            <a:r>
              <a:rPr lang="en-US" baseline="-25000">
                <a:sym typeface="Symbol" charset="0"/>
              </a:rPr>
              <a:t> </a:t>
            </a:r>
            <a:r>
              <a:rPr lang="en-US" i="1">
                <a:sym typeface="Symbol" charset="0"/>
              </a:rPr>
              <a:t>x</a:t>
            </a:r>
            <a:r>
              <a:rPr lang="en-US" baseline="-25000">
                <a:sym typeface="Symbol" charset="0"/>
              </a:rPr>
              <a:t>3 </a:t>
            </a:r>
            <a:r>
              <a:rPr lang="en-US">
                <a:latin typeface="Arial" charset="0"/>
                <a:sym typeface="Symbol" charset="0"/>
              </a:rPr>
              <a:t>are don</a:t>
            </a:r>
            <a:r>
              <a:rPr lang="ja-JP" altLang="en-US">
                <a:latin typeface="Arial"/>
                <a:sym typeface="Symbol" charset="0"/>
              </a:rPr>
              <a:t>’</a:t>
            </a:r>
            <a:r>
              <a:rPr lang="en-US">
                <a:latin typeface="Arial" charset="0"/>
                <a:sym typeface="Symbol" charset="0"/>
              </a:rPr>
              <a:t>t cares in cube</a:t>
            </a:r>
            <a:r>
              <a:rPr lang="en-US">
                <a:sym typeface="Symbol" charset="0"/>
              </a:rPr>
              <a:t> </a:t>
            </a:r>
            <a:r>
              <a:rPr lang="en-US" i="1">
                <a:sym typeface="Symbol" charset="0"/>
              </a:rPr>
              <a:t>x</a:t>
            </a:r>
            <a:r>
              <a:rPr lang="en-US" baseline="-25000">
                <a:sym typeface="Symbol" charset="0"/>
              </a:rPr>
              <a:t>1</a:t>
            </a:r>
          </a:p>
        </p:txBody>
      </p:sp>
      <p:sp>
        <p:nvSpPr>
          <p:cNvPr id="80933" name="Oval 37"/>
          <p:cNvSpPr>
            <a:spLocks noChangeArrowheads="1"/>
          </p:cNvSpPr>
          <p:nvPr/>
        </p:nvSpPr>
        <p:spPr bwMode="auto">
          <a:xfrm>
            <a:off x="1358900" y="2006600"/>
            <a:ext cx="1828800" cy="2641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34" name="Line 38"/>
          <p:cNvSpPr>
            <a:spLocks noChangeShapeType="1"/>
          </p:cNvSpPr>
          <p:nvPr/>
        </p:nvSpPr>
        <p:spPr bwMode="auto">
          <a:xfrm>
            <a:off x="5211763" y="6426200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35" name="Line 39"/>
          <p:cNvSpPr>
            <a:spLocks noChangeShapeType="1"/>
          </p:cNvSpPr>
          <p:nvPr/>
        </p:nvSpPr>
        <p:spPr bwMode="auto">
          <a:xfrm>
            <a:off x="1384300" y="6045200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36" name="Line 40"/>
          <p:cNvSpPr>
            <a:spLocks noChangeShapeType="1"/>
          </p:cNvSpPr>
          <p:nvPr/>
        </p:nvSpPr>
        <p:spPr bwMode="auto">
          <a:xfrm>
            <a:off x="2516188" y="6056313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37" name="Rectangle 41"/>
          <p:cNvSpPr>
            <a:spLocks noChangeArrowheads="1"/>
          </p:cNvSpPr>
          <p:nvPr/>
        </p:nvSpPr>
        <p:spPr bwMode="auto">
          <a:xfrm>
            <a:off x="5410200" y="2768600"/>
            <a:ext cx="1727200" cy="154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38" name="Rectangle 42"/>
          <p:cNvSpPr>
            <a:spLocks noChangeArrowheads="1"/>
          </p:cNvSpPr>
          <p:nvPr/>
        </p:nvSpPr>
        <p:spPr bwMode="auto">
          <a:xfrm>
            <a:off x="6197600" y="2209800"/>
            <a:ext cx="1727200" cy="154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39" name="Line 43"/>
          <p:cNvSpPr>
            <a:spLocks noChangeShapeType="1"/>
          </p:cNvSpPr>
          <p:nvPr/>
        </p:nvSpPr>
        <p:spPr bwMode="auto">
          <a:xfrm flipV="1">
            <a:off x="5410200" y="2209800"/>
            <a:ext cx="787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40" name="Line 44"/>
          <p:cNvSpPr>
            <a:spLocks noChangeShapeType="1"/>
          </p:cNvSpPr>
          <p:nvPr/>
        </p:nvSpPr>
        <p:spPr bwMode="auto">
          <a:xfrm flipV="1">
            <a:off x="7137400" y="2209800"/>
            <a:ext cx="787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41" name="Line 45"/>
          <p:cNvSpPr>
            <a:spLocks noChangeShapeType="1"/>
          </p:cNvSpPr>
          <p:nvPr/>
        </p:nvSpPr>
        <p:spPr bwMode="auto">
          <a:xfrm flipV="1">
            <a:off x="5410200" y="3759200"/>
            <a:ext cx="787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42" name="Line 46"/>
          <p:cNvSpPr>
            <a:spLocks noChangeShapeType="1"/>
          </p:cNvSpPr>
          <p:nvPr/>
        </p:nvSpPr>
        <p:spPr bwMode="auto">
          <a:xfrm flipV="1">
            <a:off x="7137400" y="3759200"/>
            <a:ext cx="7620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43" name="Oval 47"/>
          <p:cNvSpPr>
            <a:spLocks noChangeArrowheads="1"/>
          </p:cNvSpPr>
          <p:nvPr/>
        </p:nvSpPr>
        <p:spPr bwMode="auto">
          <a:xfrm>
            <a:off x="6146800" y="21590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44" name="Oval 48"/>
          <p:cNvSpPr>
            <a:spLocks noChangeArrowheads="1"/>
          </p:cNvSpPr>
          <p:nvPr/>
        </p:nvSpPr>
        <p:spPr bwMode="auto">
          <a:xfrm>
            <a:off x="7874000" y="37084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45" name="Oval 49"/>
          <p:cNvSpPr>
            <a:spLocks noChangeArrowheads="1"/>
          </p:cNvSpPr>
          <p:nvPr/>
        </p:nvSpPr>
        <p:spPr bwMode="auto">
          <a:xfrm>
            <a:off x="7874000" y="21590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46" name="Oval 50"/>
          <p:cNvSpPr>
            <a:spLocks noChangeArrowheads="1"/>
          </p:cNvSpPr>
          <p:nvPr/>
        </p:nvSpPr>
        <p:spPr bwMode="auto">
          <a:xfrm>
            <a:off x="6146800" y="37084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47" name="Oval 51"/>
          <p:cNvSpPr>
            <a:spLocks noChangeArrowheads="1"/>
          </p:cNvSpPr>
          <p:nvPr/>
        </p:nvSpPr>
        <p:spPr bwMode="auto">
          <a:xfrm>
            <a:off x="5359400" y="27178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48" name="Oval 52"/>
          <p:cNvSpPr>
            <a:spLocks noChangeArrowheads="1"/>
          </p:cNvSpPr>
          <p:nvPr/>
        </p:nvSpPr>
        <p:spPr bwMode="auto">
          <a:xfrm>
            <a:off x="5359400" y="42418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49" name="Oval 53"/>
          <p:cNvSpPr>
            <a:spLocks noChangeArrowheads="1"/>
          </p:cNvSpPr>
          <p:nvPr/>
        </p:nvSpPr>
        <p:spPr bwMode="auto">
          <a:xfrm>
            <a:off x="7086600" y="42672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50" name="Text Box 54"/>
          <p:cNvSpPr txBox="1">
            <a:spLocks noChangeArrowheads="1"/>
          </p:cNvSpPr>
          <p:nvPr/>
        </p:nvSpPr>
        <p:spPr bwMode="auto">
          <a:xfrm>
            <a:off x="5064125" y="43799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(0,0,0)</a:t>
            </a:r>
          </a:p>
        </p:txBody>
      </p:sp>
      <p:sp>
        <p:nvSpPr>
          <p:cNvPr id="80951" name="Text Box 55"/>
          <p:cNvSpPr txBox="1">
            <a:spLocks noChangeArrowheads="1"/>
          </p:cNvSpPr>
          <p:nvPr/>
        </p:nvSpPr>
        <p:spPr bwMode="auto">
          <a:xfrm>
            <a:off x="6740525" y="44053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(1,0,0)</a:t>
            </a:r>
          </a:p>
        </p:txBody>
      </p:sp>
      <p:sp>
        <p:nvSpPr>
          <p:cNvPr id="80952" name="Text Box 56"/>
          <p:cNvSpPr txBox="1">
            <a:spLocks noChangeArrowheads="1"/>
          </p:cNvSpPr>
          <p:nvPr/>
        </p:nvSpPr>
        <p:spPr bwMode="auto">
          <a:xfrm>
            <a:off x="7934325" y="35671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(1,0,1)</a:t>
            </a:r>
          </a:p>
        </p:txBody>
      </p:sp>
      <p:sp>
        <p:nvSpPr>
          <p:cNvPr id="80953" name="Text Box 57"/>
          <p:cNvSpPr txBox="1">
            <a:spLocks noChangeArrowheads="1"/>
          </p:cNvSpPr>
          <p:nvPr/>
        </p:nvSpPr>
        <p:spPr bwMode="auto">
          <a:xfrm>
            <a:off x="7934325" y="20431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(1,1,1)</a:t>
            </a:r>
          </a:p>
        </p:txBody>
      </p:sp>
      <p:sp>
        <p:nvSpPr>
          <p:cNvPr id="80954" name="Text Box 58"/>
          <p:cNvSpPr txBox="1">
            <a:spLocks noChangeArrowheads="1"/>
          </p:cNvSpPr>
          <p:nvPr/>
        </p:nvSpPr>
        <p:spPr bwMode="auto">
          <a:xfrm>
            <a:off x="5876925" y="18399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(0,1,1)</a:t>
            </a:r>
          </a:p>
        </p:txBody>
      </p:sp>
      <p:sp>
        <p:nvSpPr>
          <p:cNvPr id="80955" name="Text Box 59"/>
          <p:cNvSpPr txBox="1">
            <a:spLocks noChangeArrowheads="1"/>
          </p:cNvSpPr>
          <p:nvPr/>
        </p:nvSpPr>
        <p:spPr bwMode="auto">
          <a:xfrm>
            <a:off x="4632325" y="25765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(0,1,0)</a:t>
            </a:r>
          </a:p>
        </p:txBody>
      </p:sp>
      <p:sp>
        <p:nvSpPr>
          <p:cNvPr id="80956" name="Text Box 60"/>
          <p:cNvSpPr txBox="1">
            <a:spLocks noChangeArrowheads="1"/>
          </p:cNvSpPr>
          <p:nvPr/>
        </p:nvSpPr>
        <p:spPr bwMode="auto">
          <a:xfrm>
            <a:off x="6181725" y="34147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(0,0,1)</a:t>
            </a:r>
          </a:p>
        </p:txBody>
      </p:sp>
      <p:sp>
        <p:nvSpPr>
          <p:cNvPr id="80957" name="Text Box 61"/>
          <p:cNvSpPr txBox="1">
            <a:spLocks noChangeArrowheads="1"/>
          </p:cNvSpPr>
          <p:nvPr/>
        </p:nvSpPr>
        <p:spPr bwMode="auto">
          <a:xfrm>
            <a:off x="6537325" y="24495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(1,1,0)</a:t>
            </a:r>
          </a:p>
        </p:txBody>
      </p:sp>
      <p:sp>
        <p:nvSpPr>
          <p:cNvPr id="80958" name="Oval 62"/>
          <p:cNvSpPr>
            <a:spLocks noChangeArrowheads="1"/>
          </p:cNvSpPr>
          <p:nvPr/>
        </p:nvSpPr>
        <p:spPr bwMode="auto">
          <a:xfrm>
            <a:off x="7086600" y="271780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59" name="Oval 63"/>
          <p:cNvSpPr>
            <a:spLocks noChangeArrowheads="1"/>
          </p:cNvSpPr>
          <p:nvPr/>
        </p:nvSpPr>
        <p:spPr bwMode="auto">
          <a:xfrm>
            <a:off x="5219700" y="2540000"/>
            <a:ext cx="2159000" cy="482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60" name="Oval 64"/>
          <p:cNvSpPr>
            <a:spLocks noChangeArrowheads="1"/>
          </p:cNvSpPr>
          <p:nvPr/>
        </p:nvSpPr>
        <p:spPr bwMode="auto">
          <a:xfrm>
            <a:off x="5930900" y="2006600"/>
            <a:ext cx="508000" cy="2057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61" name="Oval 65"/>
          <p:cNvSpPr>
            <a:spLocks noChangeArrowheads="1"/>
          </p:cNvSpPr>
          <p:nvPr/>
        </p:nvSpPr>
        <p:spPr bwMode="auto">
          <a:xfrm>
            <a:off x="5168900" y="4114800"/>
            <a:ext cx="482600" cy="406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962" name="Line 66"/>
          <p:cNvSpPr>
            <a:spLocks noChangeShapeType="1"/>
          </p:cNvSpPr>
          <p:nvPr/>
        </p:nvSpPr>
        <p:spPr bwMode="auto">
          <a:xfrm>
            <a:off x="3579813" y="605790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63" name="Line 67"/>
          <p:cNvSpPr>
            <a:spLocks noChangeShapeType="1"/>
          </p:cNvSpPr>
          <p:nvPr/>
        </p:nvSpPr>
        <p:spPr bwMode="auto">
          <a:xfrm>
            <a:off x="3990975" y="6072188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64" name="Line 68"/>
          <p:cNvSpPr>
            <a:spLocks noChangeShapeType="1"/>
          </p:cNvSpPr>
          <p:nvPr/>
        </p:nvSpPr>
        <p:spPr bwMode="auto">
          <a:xfrm>
            <a:off x="4741863" y="6051550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65" name="Line 69"/>
          <p:cNvSpPr>
            <a:spLocks noChangeShapeType="1"/>
          </p:cNvSpPr>
          <p:nvPr/>
        </p:nvSpPr>
        <p:spPr bwMode="auto">
          <a:xfrm>
            <a:off x="4997450" y="6049963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66" name="Line 70"/>
          <p:cNvSpPr>
            <a:spLocks noChangeShapeType="1"/>
          </p:cNvSpPr>
          <p:nvPr/>
        </p:nvSpPr>
        <p:spPr bwMode="auto">
          <a:xfrm>
            <a:off x="5233988" y="6049963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67" name="Line 71"/>
          <p:cNvSpPr>
            <a:spLocks noChangeShapeType="1"/>
          </p:cNvSpPr>
          <p:nvPr/>
        </p:nvSpPr>
        <p:spPr bwMode="auto">
          <a:xfrm>
            <a:off x="5510213" y="1293813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968" name="Line 72"/>
          <p:cNvSpPr>
            <a:spLocks noChangeShapeType="1"/>
          </p:cNvSpPr>
          <p:nvPr/>
        </p:nvSpPr>
        <p:spPr bwMode="auto">
          <a:xfrm>
            <a:off x="6235700" y="1296988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63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381000"/>
            <a:ext cx="8089900" cy="609600"/>
          </a:xfrm>
        </p:spPr>
        <p:txBody>
          <a:bodyPr>
            <a:normAutofit fontScale="90000"/>
          </a:bodyPr>
          <a:lstStyle/>
          <a:p>
            <a:r>
              <a:rPr lang="en-US" sz="3600">
                <a:solidFill>
                  <a:schemeClr val="accent2"/>
                </a:solidFill>
                <a:latin typeface="Arial" charset="0"/>
              </a:rPr>
              <a:t>Cube Sets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158750" y="1390650"/>
            <a:ext cx="865187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220000"/>
              </a:lnSpc>
              <a:buFontTx/>
              <a:buChar char="•"/>
            </a:pP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dirty="0">
                <a:latin typeface="Arial" charset="0"/>
              </a:rPr>
              <a:t>is a set of all cubes for which</a:t>
            </a: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dirty="0"/>
              <a:t>= 1			</a:t>
            </a:r>
            <a:r>
              <a:rPr lang="en-US" dirty="0">
                <a:latin typeface="Arial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Arial" charset="0"/>
              </a:rPr>
              <a:t>on-set</a:t>
            </a:r>
            <a:r>
              <a:rPr lang="en-US" dirty="0">
                <a:latin typeface="Arial" charset="0"/>
              </a:rPr>
              <a:t>)</a:t>
            </a:r>
          </a:p>
          <a:p>
            <a:pPr>
              <a:lnSpc>
                <a:spcPct val="220000"/>
              </a:lnSpc>
              <a:buFontTx/>
              <a:buChar char="•"/>
            </a:pP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baseline="30000" dirty="0"/>
              <a:t>0</a:t>
            </a:r>
            <a:r>
              <a:rPr lang="en-US" dirty="0"/>
              <a:t> </a:t>
            </a:r>
            <a:r>
              <a:rPr lang="en-US" dirty="0">
                <a:latin typeface="Arial" charset="0"/>
              </a:rPr>
              <a:t>is a set of all cubes for which</a:t>
            </a: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dirty="0"/>
              <a:t>= 0			</a:t>
            </a:r>
            <a:r>
              <a:rPr lang="en-US" dirty="0">
                <a:latin typeface="Arial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Arial" charset="0"/>
              </a:rPr>
              <a:t>off-set</a:t>
            </a:r>
            <a:r>
              <a:rPr lang="en-US" dirty="0">
                <a:latin typeface="Arial" charset="0"/>
              </a:rPr>
              <a:t>)</a:t>
            </a:r>
          </a:p>
          <a:p>
            <a:pPr>
              <a:lnSpc>
                <a:spcPct val="220000"/>
              </a:lnSpc>
              <a:buFontTx/>
              <a:buChar char="•"/>
            </a:pP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baseline="30000" dirty="0"/>
              <a:t>DC</a:t>
            </a:r>
            <a:r>
              <a:rPr lang="en-US" dirty="0"/>
              <a:t> </a:t>
            </a:r>
            <a:r>
              <a:rPr lang="en-US" dirty="0">
                <a:latin typeface="Arial" charset="0"/>
              </a:rPr>
              <a:t>is a set of all cubes for which</a:t>
            </a: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dirty="0"/>
              <a:t>= </a:t>
            </a:r>
            <a:r>
              <a:rPr lang="en-US" dirty="0">
                <a:latin typeface="Arial" charset="0"/>
              </a:rPr>
              <a:t>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>
                <a:latin typeface="Arial" charset="0"/>
              </a:rPr>
              <a:t>t care	(</a:t>
            </a:r>
            <a:r>
              <a:rPr lang="en-US" dirty="0">
                <a:solidFill>
                  <a:schemeClr val="accent1"/>
                </a:solidFill>
                <a:latin typeface="Arial" charset="0"/>
              </a:rPr>
              <a:t>DC-set</a:t>
            </a:r>
            <a:r>
              <a:rPr lang="en-US" dirty="0">
                <a:latin typeface="Arial" charset="0"/>
              </a:rPr>
              <a:t>)</a:t>
            </a:r>
          </a:p>
          <a:p>
            <a:pPr>
              <a:lnSpc>
                <a:spcPct val="220000"/>
              </a:lnSpc>
              <a:buFontTx/>
              <a:buChar char="•"/>
            </a:pP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>
                <a:latin typeface="Arial" charset="0"/>
              </a:rPr>
              <a:t>is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>
                <a:solidFill>
                  <a:schemeClr val="accent1"/>
                </a:solidFill>
                <a:latin typeface="Arial" charset="0"/>
              </a:rPr>
              <a:t>completely specified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>
                <a:latin typeface="Arial" charset="0"/>
              </a:rPr>
              <a:t> if any two of</a:t>
            </a: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baseline="30000" dirty="0"/>
              <a:t>0</a:t>
            </a:r>
            <a:r>
              <a:rPr lang="en-US" dirty="0"/>
              <a:t>, </a:t>
            </a:r>
            <a:r>
              <a:rPr lang="en-US" i="1" dirty="0"/>
              <a:t>f </a:t>
            </a:r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dirty="0">
                <a:latin typeface="Arial" charset="0"/>
              </a:rPr>
              <a:t>or</a:t>
            </a: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baseline="30000" dirty="0"/>
              <a:t>DC</a:t>
            </a:r>
            <a:r>
              <a:rPr lang="en-US" dirty="0"/>
              <a:t> </a:t>
            </a:r>
            <a:r>
              <a:rPr lang="en-US" dirty="0">
                <a:latin typeface="Arial" charset="0"/>
              </a:rPr>
              <a:t>are given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>
                <a:latin typeface="Arial" charset="0"/>
              </a:rPr>
              <a:t>is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>
                <a:solidFill>
                  <a:schemeClr val="accent1"/>
                </a:solidFill>
                <a:latin typeface="Arial" charset="0"/>
              </a:rPr>
              <a:t>incompletely specified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>
                <a:latin typeface="Arial" charset="0"/>
              </a:rPr>
              <a:t> proper subsets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are given for</a:t>
            </a: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baseline="30000" dirty="0"/>
              <a:t>0</a:t>
            </a:r>
            <a:r>
              <a:rPr lang="en-US" dirty="0">
                <a:latin typeface="Arial" charset="0"/>
              </a:rPr>
              <a:t>,</a:t>
            </a: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baseline="30000" dirty="0"/>
              <a:t>1</a:t>
            </a:r>
            <a:r>
              <a:rPr lang="en-US" dirty="0">
                <a:latin typeface="Arial" charset="0"/>
              </a:rPr>
              <a:t> or </a:t>
            </a:r>
            <a:r>
              <a:rPr lang="en-US" i="1" dirty="0"/>
              <a:t>f </a:t>
            </a:r>
            <a:r>
              <a:rPr lang="en-US" baseline="30000" dirty="0"/>
              <a:t>DC</a:t>
            </a:r>
          </a:p>
          <a:p>
            <a:pPr>
              <a:lnSpc>
                <a:spcPct val="220000"/>
              </a:lnSpc>
              <a:buFontTx/>
              <a:buChar char="•"/>
            </a:pP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dirty="0">
                <a:latin typeface="Arial" charset="0"/>
              </a:rPr>
              <a:t>is said to be a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>
                <a:solidFill>
                  <a:schemeClr val="accent1"/>
                </a:solidFill>
                <a:latin typeface="Arial" charset="0"/>
              </a:rPr>
              <a:t>cover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>
                <a:latin typeface="Arial" charset="0"/>
              </a:rPr>
              <a:t> for</a:t>
            </a:r>
            <a:r>
              <a:rPr lang="en-US" dirty="0"/>
              <a:t> </a:t>
            </a:r>
            <a:r>
              <a:rPr lang="en-US" i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07204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Relations on a Set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76800"/>
          </a:xfrm>
        </p:spPr>
        <p:txBody>
          <a:bodyPr/>
          <a:lstStyle/>
          <a:p>
            <a:pPr marL="0" indent="0"/>
            <a:r>
              <a:rPr lang="en-US" sz="2800" b="1" dirty="0">
                <a:solidFill>
                  <a:srgbClr val="3366FF"/>
                </a:solidFill>
                <a:sym typeface="Symbol" charset="0"/>
              </a:rPr>
              <a:t>Definition:</a:t>
            </a:r>
            <a:r>
              <a:rPr lang="en-US" sz="2800" dirty="0">
                <a:solidFill>
                  <a:srgbClr val="3366FF"/>
                </a:solidFill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A relation on the set A is a relation from A to A.</a:t>
            </a:r>
          </a:p>
          <a:p>
            <a:pPr marL="0" indent="0"/>
            <a:endParaRPr lang="en-US" sz="800" dirty="0">
              <a:sym typeface="Symbol" charset="0"/>
            </a:endParaRPr>
          </a:p>
          <a:p>
            <a:pPr marL="0" indent="0"/>
            <a:r>
              <a:rPr lang="en-US" sz="2800" dirty="0">
                <a:sym typeface="Symbol" charset="0"/>
              </a:rPr>
              <a:t>In other words, a relation on the set A is a subset of AA.</a:t>
            </a:r>
          </a:p>
          <a:p>
            <a:pPr marL="0" indent="0"/>
            <a:endParaRPr lang="en-US" sz="2800" dirty="0">
              <a:sym typeface="Symbol" charset="0"/>
            </a:endParaRPr>
          </a:p>
          <a:p>
            <a:pPr marL="0" indent="0"/>
            <a:r>
              <a:rPr lang="en-US" sz="2800" b="1" dirty="0">
                <a:solidFill>
                  <a:srgbClr val="3366FF"/>
                </a:solidFill>
                <a:sym typeface="Symbol" charset="0"/>
              </a:rPr>
              <a:t>Example:</a:t>
            </a:r>
            <a:r>
              <a:rPr lang="en-US" sz="2800" dirty="0">
                <a:solidFill>
                  <a:srgbClr val="3366FF"/>
                </a:solidFill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Let A = {1, 2, 3, 4}. Which ordered pairs are in the relation R = {(a, b) | a &lt; b} ?</a:t>
            </a:r>
          </a:p>
          <a:p>
            <a:pPr marL="0" indent="0"/>
            <a:endParaRPr lang="en-US" sz="28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3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/>
          <a:lstStyle/>
          <a:p>
            <a:r>
              <a:rPr lang="en-US" sz="3600"/>
              <a:t>Relations on a Set</a:t>
            </a:r>
            <a:endParaRPr lang="en-CA" sz="360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914400"/>
          </a:xfrm>
        </p:spPr>
        <p:txBody>
          <a:bodyPr/>
          <a:lstStyle/>
          <a:p>
            <a:pPr marL="0" indent="0"/>
            <a:r>
              <a:rPr lang="en-US" sz="2800" b="1" dirty="0">
                <a:solidFill>
                  <a:srgbClr val="3366FF"/>
                </a:solidFill>
                <a:sym typeface="Symbol" charset="0"/>
              </a:rPr>
              <a:t>Solution:</a:t>
            </a:r>
            <a:r>
              <a:rPr lang="en-US" sz="2800" dirty="0">
                <a:solidFill>
                  <a:srgbClr val="3366FF"/>
                </a:solidFill>
                <a:sym typeface="Symbol" charset="0"/>
              </a:rPr>
              <a:t>   </a:t>
            </a:r>
            <a:r>
              <a:rPr lang="en-US" sz="2800" dirty="0">
                <a:sym typeface="Symbol" charset="0"/>
              </a:rPr>
              <a:t>R = {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819400" y="914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(1, 2),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3810000" y="914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(1, 3),</a:t>
            </a: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4800600" y="914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(1, 4),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5791200" y="914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(2, 3),</a:t>
            </a: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6781800" y="914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(2, 4),</a:t>
            </a:r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7772400" y="914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(3, 4)}</a:t>
            </a:r>
          </a:p>
        </p:txBody>
      </p:sp>
      <p:sp>
        <p:nvSpPr>
          <p:cNvPr id="164878" name="Oval 14"/>
          <p:cNvSpPr>
            <a:spLocks noChangeArrowheads="1"/>
          </p:cNvSpPr>
          <p:nvPr/>
        </p:nvSpPr>
        <p:spPr bwMode="auto">
          <a:xfrm>
            <a:off x="1066800" y="2133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4879" name="Oval 15"/>
          <p:cNvSpPr>
            <a:spLocks noChangeArrowheads="1"/>
          </p:cNvSpPr>
          <p:nvPr/>
        </p:nvSpPr>
        <p:spPr bwMode="auto">
          <a:xfrm>
            <a:off x="1066800" y="3276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4880" name="Oval 16"/>
          <p:cNvSpPr>
            <a:spLocks noChangeArrowheads="1"/>
          </p:cNvSpPr>
          <p:nvPr/>
        </p:nvSpPr>
        <p:spPr bwMode="auto">
          <a:xfrm>
            <a:off x="1066800" y="4343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4881" name="Oval 17"/>
          <p:cNvSpPr>
            <a:spLocks noChangeArrowheads="1"/>
          </p:cNvSpPr>
          <p:nvPr/>
        </p:nvSpPr>
        <p:spPr bwMode="auto">
          <a:xfrm>
            <a:off x="1066800" y="5410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4882" name="Oval 18"/>
          <p:cNvSpPr>
            <a:spLocks noChangeArrowheads="1"/>
          </p:cNvSpPr>
          <p:nvPr/>
        </p:nvSpPr>
        <p:spPr bwMode="auto">
          <a:xfrm>
            <a:off x="2895600" y="2133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4883" name="Oval 19"/>
          <p:cNvSpPr>
            <a:spLocks noChangeArrowheads="1"/>
          </p:cNvSpPr>
          <p:nvPr/>
        </p:nvSpPr>
        <p:spPr bwMode="auto">
          <a:xfrm>
            <a:off x="2895600" y="3276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4884" name="Oval 20"/>
          <p:cNvSpPr>
            <a:spLocks noChangeArrowheads="1"/>
          </p:cNvSpPr>
          <p:nvPr/>
        </p:nvSpPr>
        <p:spPr bwMode="auto">
          <a:xfrm>
            <a:off x="2895600" y="4343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4885" name="Oval 21"/>
          <p:cNvSpPr>
            <a:spLocks noChangeArrowheads="1"/>
          </p:cNvSpPr>
          <p:nvPr/>
        </p:nvSpPr>
        <p:spPr bwMode="auto">
          <a:xfrm>
            <a:off x="2895600" y="5410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65291" name="Group 4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270133"/>
              </p:ext>
            </p:extLst>
          </p:nvPr>
        </p:nvGraphicFramePr>
        <p:xfrm>
          <a:off x="4648200" y="1981200"/>
          <a:ext cx="3962400" cy="3708402"/>
        </p:xfrm>
        <a:graphic>
          <a:graphicData uri="http://schemas.openxmlformats.org/drawingml/2006/table">
            <a:tbl>
              <a:tblPr/>
              <a:tblGrid>
                <a:gridCol w="792163"/>
                <a:gridCol w="792162"/>
                <a:gridCol w="793750"/>
                <a:gridCol w="792163"/>
                <a:gridCol w="792162"/>
              </a:tblGrid>
              <a:tr h="741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charset="0"/>
                          <a:ea typeface="ＭＳ Ｐゴシック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3366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292" name="Line 428"/>
          <p:cNvSpPr>
            <a:spLocks noChangeShapeType="1"/>
          </p:cNvSpPr>
          <p:nvPr/>
        </p:nvSpPr>
        <p:spPr bwMode="auto">
          <a:xfrm>
            <a:off x="1219200" y="2209800"/>
            <a:ext cx="1676400" cy="1066800"/>
          </a:xfrm>
          <a:prstGeom prst="line">
            <a:avLst/>
          </a:prstGeom>
          <a:noFill/>
          <a:ln w="222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5293" name="Line 429"/>
          <p:cNvSpPr>
            <a:spLocks noChangeShapeType="1"/>
          </p:cNvSpPr>
          <p:nvPr/>
        </p:nvSpPr>
        <p:spPr bwMode="auto">
          <a:xfrm>
            <a:off x="1219200" y="2209800"/>
            <a:ext cx="1676400" cy="2133600"/>
          </a:xfrm>
          <a:prstGeom prst="line">
            <a:avLst/>
          </a:prstGeom>
          <a:noFill/>
          <a:ln w="222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5294" name="Line 430"/>
          <p:cNvSpPr>
            <a:spLocks noChangeShapeType="1"/>
          </p:cNvSpPr>
          <p:nvPr/>
        </p:nvSpPr>
        <p:spPr bwMode="auto">
          <a:xfrm>
            <a:off x="1219200" y="2286000"/>
            <a:ext cx="1676400" cy="3124200"/>
          </a:xfrm>
          <a:prstGeom prst="line">
            <a:avLst/>
          </a:prstGeom>
          <a:noFill/>
          <a:ln w="222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5295" name="Line 431"/>
          <p:cNvSpPr>
            <a:spLocks noChangeShapeType="1"/>
          </p:cNvSpPr>
          <p:nvPr/>
        </p:nvSpPr>
        <p:spPr bwMode="auto">
          <a:xfrm>
            <a:off x="1219200" y="3352800"/>
            <a:ext cx="1676400" cy="1066800"/>
          </a:xfrm>
          <a:prstGeom prst="line">
            <a:avLst/>
          </a:prstGeom>
          <a:noFill/>
          <a:ln w="222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5296" name="Line 432"/>
          <p:cNvSpPr>
            <a:spLocks noChangeShapeType="1"/>
          </p:cNvSpPr>
          <p:nvPr/>
        </p:nvSpPr>
        <p:spPr bwMode="auto">
          <a:xfrm>
            <a:off x="1219200" y="3429000"/>
            <a:ext cx="1676400" cy="1981200"/>
          </a:xfrm>
          <a:prstGeom prst="line">
            <a:avLst/>
          </a:prstGeom>
          <a:noFill/>
          <a:ln w="222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5297" name="Line 433"/>
          <p:cNvSpPr>
            <a:spLocks noChangeShapeType="1"/>
          </p:cNvSpPr>
          <p:nvPr/>
        </p:nvSpPr>
        <p:spPr bwMode="auto">
          <a:xfrm>
            <a:off x="1219200" y="4419600"/>
            <a:ext cx="1676400" cy="1066800"/>
          </a:xfrm>
          <a:prstGeom prst="line">
            <a:avLst/>
          </a:prstGeom>
          <a:noFill/>
          <a:ln w="222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5298" name="Text Box 434"/>
          <p:cNvSpPr txBox="1">
            <a:spLocks noChangeArrowheads="1"/>
          </p:cNvSpPr>
          <p:nvPr/>
        </p:nvSpPr>
        <p:spPr bwMode="auto">
          <a:xfrm>
            <a:off x="685800" y="1981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65299" name="Text Box 435"/>
          <p:cNvSpPr txBox="1">
            <a:spLocks noChangeArrowheads="1"/>
          </p:cNvSpPr>
          <p:nvPr/>
        </p:nvSpPr>
        <p:spPr bwMode="auto">
          <a:xfrm>
            <a:off x="3124200" y="1981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65300" name="Text Box 436"/>
          <p:cNvSpPr txBox="1">
            <a:spLocks noChangeArrowheads="1"/>
          </p:cNvSpPr>
          <p:nvPr/>
        </p:nvSpPr>
        <p:spPr bwMode="auto">
          <a:xfrm>
            <a:off x="685800" y="3124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65301" name="Text Box 437"/>
          <p:cNvSpPr txBox="1">
            <a:spLocks noChangeArrowheads="1"/>
          </p:cNvSpPr>
          <p:nvPr/>
        </p:nvSpPr>
        <p:spPr bwMode="auto">
          <a:xfrm>
            <a:off x="685800" y="41148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65302" name="Text Box 438"/>
          <p:cNvSpPr txBox="1">
            <a:spLocks noChangeArrowheads="1"/>
          </p:cNvSpPr>
          <p:nvPr/>
        </p:nvSpPr>
        <p:spPr bwMode="auto">
          <a:xfrm>
            <a:off x="685800" y="52578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65303" name="Text Box 439"/>
          <p:cNvSpPr txBox="1">
            <a:spLocks noChangeArrowheads="1"/>
          </p:cNvSpPr>
          <p:nvPr/>
        </p:nvSpPr>
        <p:spPr bwMode="auto">
          <a:xfrm>
            <a:off x="3124200" y="31242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65304" name="Text Box 440"/>
          <p:cNvSpPr txBox="1">
            <a:spLocks noChangeArrowheads="1"/>
          </p:cNvSpPr>
          <p:nvPr/>
        </p:nvSpPr>
        <p:spPr bwMode="auto">
          <a:xfrm>
            <a:off x="3124200" y="41910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65305" name="Text Box 441"/>
          <p:cNvSpPr txBox="1">
            <a:spLocks noChangeArrowheads="1"/>
          </p:cNvSpPr>
          <p:nvPr/>
        </p:nvSpPr>
        <p:spPr bwMode="auto">
          <a:xfrm>
            <a:off x="3124200" y="52578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65306" name="Text Box 442"/>
          <p:cNvSpPr txBox="1">
            <a:spLocks noChangeArrowheads="1"/>
          </p:cNvSpPr>
          <p:nvPr/>
        </p:nvSpPr>
        <p:spPr bwMode="auto">
          <a:xfrm>
            <a:off x="6400800" y="2819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165307" name="Text Box 443"/>
          <p:cNvSpPr txBox="1">
            <a:spLocks noChangeArrowheads="1"/>
          </p:cNvSpPr>
          <p:nvPr/>
        </p:nvSpPr>
        <p:spPr bwMode="auto">
          <a:xfrm>
            <a:off x="7239000" y="2819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165308" name="Text Box 444"/>
          <p:cNvSpPr txBox="1">
            <a:spLocks noChangeArrowheads="1"/>
          </p:cNvSpPr>
          <p:nvPr/>
        </p:nvSpPr>
        <p:spPr bwMode="auto">
          <a:xfrm>
            <a:off x="8001000" y="2819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165309" name="Text Box 445"/>
          <p:cNvSpPr txBox="1">
            <a:spLocks noChangeArrowheads="1"/>
          </p:cNvSpPr>
          <p:nvPr/>
        </p:nvSpPr>
        <p:spPr bwMode="auto">
          <a:xfrm>
            <a:off x="7239000" y="3581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165310" name="Text Box 446"/>
          <p:cNvSpPr txBox="1">
            <a:spLocks noChangeArrowheads="1"/>
          </p:cNvSpPr>
          <p:nvPr/>
        </p:nvSpPr>
        <p:spPr bwMode="auto">
          <a:xfrm>
            <a:off x="8001000" y="3581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165311" name="Text Box 447"/>
          <p:cNvSpPr txBox="1">
            <a:spLocks noChangeArrowheads="1"/>
          </p:cNvSpPr>
          <p:nvPr/>
        </p:nvSpPr>
        <p:spPr bwMode="auto">
          <a:xfrm>
            <a:off x="8001000" y="4343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8276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5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5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5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5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5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5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5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5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5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5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5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5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5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5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5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5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5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5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5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5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6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5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5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5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5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utoUpdateAnimBg="0"/>
      <p:bldP spid="164869" grpId="0" autoUpdateAnimBg="0"/>
      <p:bldP spid="164870" grpId="0" autoUpdateAnimBg="0"/>
      <p:bldP spid="164871" grpId="0" autoUpdateAnimBg="0"/>
      <p:bldP spid="164872" grpId="0" autoUpdateAnimBg="0"/>
      <p:bldP spid="164873" grpId="0" autoUpdateAnimBg="0"/>
      <p:bldP spid="165292" grpId="0" animBg="1"/>
      <p:bldP spid="165293" grpId="0" animBg="1"/>
      <p:bldP spid="165294" grpId="0" animBg="1"/>
      <p:bldP spid="165295" grpId="0" animBg="1"/>
      <p:bldP spid="165296" grpId="0" animBg="1"/>
      <p:bldP spid="165297" grpId="0" animBg="1"/>
      <p:bldP spid="165306" grpId="0" autoUpdateAnimBg="0"/>
      <p:bldP spid="165307" grpId="0" autoUpdateAnimBg="0"/>
      <p:bldP spid="165308" grpId="0" autoUpdateAnimBg="0"/>
      <p:bldP spid="165309" grpId="0" autoUpdateAnimBg="0"/>
      <p:bldP spid="165310" grpId="0" autoUpdateAnimBg="0"/>
      <p:bldP spid="16531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Properties of Relations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2743200"/>
          </a:xfrm>
        </p:spPr>
        <p:txBody>
          <a:bodyPr/>
          <a:lstStyle/>
          <a:p>
            <a:pPr marL="0" indent="0"/>
            <a:r>
              <a:rPr lang="en-US" sz="2800" dirty="0">
                <a:sym typeface="Symbol" charset="0"/>
              </a:rPr>
              <a:t>We will now look at some useful ways to classify relations.</a:t>
            </a:r>
            <a:endParaRPr lang="en-US" sz="800" dirty="0">
              <a:sym typeface="Symbol" charset="0"/>
            </a:endParaRPr>
          </a:p>
          <a:p>
            <a:pPr marL="0" indent="0"/>
            <a:r>
              <a:rPr lang="en-US" sz="2800" b="1" dirty="0">
                <a:solidFill>
                  <a:srgbClr val="3366FF"/>
                </a:solidFill>
                <a:sym typeface="Symbol" charset="0"/>
              </a:rPr>
              <a:t>Definition:</a:t>
            </a:r>
            <a:r>
              <a:rPr lang="en-US" sz="2800" dirty="0">
                <a:sym typeface="Symbol" charset="0"/>
              </a:rPr>
              <a:t> A relation R on a set A is called </a:t>
            </a:r>
            <a:r>
              <a:rPr lang="en-US" sz="2800" b="1" dirty="0">
                <a:solidFill>
                  <a:srgbClr val="3366FF"/>
                </a:solidFill>
                <a:sym typeface="Symbol" charset="0"/>
              </a:rPr>
              <a:t>reflexive</a:t>
            </a:r>
            <a:r>
              <a:rPr lang="en-US" sz="2800" dirty="0">
                <a:sym typeface="Symbol" charset="0"/>
              </a:rPr>
              <a:t> if (a, a)R for every element </a:t>
            </a:r>
            <a:r>
              <a:rPr lang="en-US" sz="2800" dirty="0" err="1">
                <a:sym typeface="Symbol" charset="0"/>
              </a:rPr>
              <a:t>aA</a:t>
            </a:r>
            <a:r>
              <a:rPr lang="en-US" sz="2800" dirty="0">
                <a:sym typeface="Symbol" charset="0"/>
              </a:rPr>
              <a:t>.</a:t>
            </a:r>
            <a:endParaRPr lang="en-US" sz="800" dirty="0">
              <a:sym typeface="Symbol" charset="0"/>
            </a:endParaRPr>
          </a:p>
          <a:p>
            <a:pPr marL="0" indent="0"/>
            <a:r>
              <a:rPr lang="en-US" sz="2800" dirty="0">
                <a:sym typeface="Symbol" charset="0"/>
              </a:rPr>
              <a:t>Are the following relations on {1, 2, 3, 4} reflexive?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228600" y="3200400"/>
            <a:ext cx="6248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R = {(1, 1), (1, 2), (2, 3), (3, 3), (4, 4)}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8153400" y="3200400"/>
            <a:ext cx="76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No.</a:t>
            </a: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228600" y="3733800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R = {(1, 1), (2, 2), (2, 3), (3, 3), (4, 4)}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8115300" y="3733800"/>
            <a:ext cx="91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Yes.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228600" y="4267200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R = {(1, 1), (2, 2), (3, 3)}</a:t>
            </a:r>
          </a:p>
        </p:txBody>
      </p:sp>
      <p:sp>
        <p:nvSpPr>
          <p:cNvPr id="166921" name="Rectangle 9"/>
          <p:cNvSpPr>
            <a:spLocks noChangeArrowheads="1"/>
          </p:cNvSpPr>
          <p:nvPr/>
        </p:nvSpPr>
        <p:spPr bwMode="auto">
          <a:xfrm>
            <a:off x="8153400" y="4267200"/>
            <a:ext cx="76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No.</a:t>
            </a:r>
          </a:p>
        </p:txBody>
      </p:sp>
      <p:sp>
        <p:nvSpPr>
          <p:cNvPr id="166922" name="Rectangle 10"/>
          <p:cNvSpPr>
            <a:spLocks noChangeArrowheads="1"/>
          </p:cNvSpPr>
          <p:nvPr/>
        </p:nvSpPr>
        <p:spPr bwMode="auto">
          <a:xfrm>
            <a:off x="152400" y="5029200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800" b="1" dirty="0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Definition: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 A relation on a set A is called </a:t>
            </a:r>
            <a:r>
              <a:rPr lang="en-US" sz="2800" b="1" dirty="0" err="1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irreflexive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 if (a, a)R for every element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aA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480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6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6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6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6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6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 autoUpdateAnimBg="0"/>
      <p:bldP spid="166916" grpId="0" build="p" autoUpdateAnimBg="0"/>
      <p:bldP spid="166917" grpId="0" autoUpdateAnimBg="0"/>
      <p:bldP spid="166918" grpId="0" build="p" autoUpdateAnimBg="0"/>
      <p:bldP spid="166919" grpId="0" autoUpdateAnimBg="0"/>
      <p:bldP spid="166920" grpId="0" build="p" autoUpdateAnimBg="0"/>
      <p:bldP spid="166921" grpId="0" autoUpdateAnimBg="0"/>
      <p:bldP spid="16692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Properties of Relations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114800"/>
          </a:xfrm>
        </p:spPr>
        <p:txBody>
          <a:bodyPr/>
          <a:lstStyle/>
          <a:p>
            <a:pPr marL="0" indent="0"/>
            <a:r>
              <a:rPr lang="en-US" sz="2800" b="1" dirty="0">
                <a:solidFill>
                  <a:srgbClr val="3366FF"/>
                </a:solidFill>
                <a:sym typeface="Symbol" charset="0"/>
              </a:rPr>
              <a:t>Definitions:</a:t>
            </a:r>
            <a:r>
              <a:rPr lang="en-US" sz="2800" dirty="0">
                <a:solidFill>
                  <a:srgbClr val="3366FF"/>
                </a:solidFill>
                <a:sym typeface="Symbol" charset="0"/>
              </a:rPr>
              <a:t> </a:t>
            </a:r>
          </a:p>
          <a:p>
            <a:pPr marL="0" indent="0"/>
            <a:endParaRPr lang="en-US" sz="900" dirty="0">
              <a:sym typeface="Symbol" charset="0"/>
            </a:endParaRPr>
          </a:p>
          <a:p>
            <a:pPr marL="0" indent="0"/>
            <a:r>
              <a:rPr lang="en-US" sz="2800" dirty="0">
                <a:sym typeface="Symbol" charset="0"/>
              </a:rPr>
              <a:t>A relation R on a set A is called </a:t>
            </a:r>
            <a:r>
              <a:rPr lang="en-US" sz="2800" b="1" dirty="0">
                <a:solidFill>
                  <a:srgbClr val="3366FF"/>
                </a:solidFill>
                <a:sym typeface="Symbol" charset="0"/>
              </a:rPr>
              <a:t>symmetric</a:t>
            </a:r>
            <a:r>
              <a:rPr lang="en-US" sz="2800" dirty="0">
                <a:solidFill>
                  <a:srgbClr val="3366FF"/>
                </a:solidFill>
                <a:sym typeface="Symbol" charset="0"/>
              </a:rPr>
              <a:t> </a:t>
            </a:r>
            <a:r>
              <a:rPr lang="en-US" sz="2800" dirty="0">
                <a:sym typeface="Symbol" charset="0"/>
              </a:rPr>
              <a:t>if (b, a)R whenever (a, b)R for all a, </a:t>
            </a:r>
            <a:r>
              <a:rPr lang="en-US" sz="2800" dirty="0" err="1">
                <a:sym typeface="Symbol" charset="0"/>
              </a:rPr>
              <a:t>bA</a:t>
            </a:r>
            <a:r>
              <a:rPr lang="en-US" sz="2800" dirty="0">
                <a:sym typeface="Symbol" charset="0"/>
              </a:rPr>
              <a:t>. </a:t>
            </a:r>
          </a:p>
          <a:p>
            <a:pPr marL="0" indent="0"/>
            <a:endParaRPr lang="en-US" sz="900" dirty="0">
              <a:sym typeface="Symbol" charset="0"/>
            </a:endParaRPr>
          </a:p>
          <a:p>
            <a:pPr marL="0" indent="0"/>
            <a:r>
              <a:rPr lang="en-US" sz="2800" dirty="0">
                <a:sym typeface="Symbol" charset="0"/>
              </a:rPr>
              <a:t>A relation R on a set A is called </a:t>
            </a:r>
            <a:r>
              <a:rPr lang="en-US" sz="2800" b="1" dirty="0" err="1">
                <a:solidFill>
                  <a:srgbClr val="3366FF"/>
                </a:solidFill>
                <a:sym typeface="Symbol" charset="0"/>
              </a:rPr>
              <a:t>antisymmetric</a:t>
            </a:r>
            <a:r>
              <a:rPr lang="en-US" sz="2800" dirty="0">
                <a:sym typeface="Symbol" charset="0"/>
              </a:rPr>
              <a:t> if </a:t>
            </a:r>
            <a:br>
              <a:rPr lang="en-US" sz="2800" dirty="0">
                <a:sym typeface="Symbol" charset="0"/>
              </a:rPr>
            </a:br>
            <a:r>
              <a:rPr lang="en-US" sz="2800" dirty="0">
                <a:sym typeface="Symbol" charset="0"/>
              </a:rPr>
              <a:t>a = b whenever (a, b)R and (b, a)R.</a:t>
            </a:r>
          </a:p>
          <a:p>
            <a:pPr marL="0" indent="0"/>
            <a:endParaRPr lang="en-US" sz="800" dirty="0">
              <a:sym typeface="Symbol" charset="0"/>
            </a:endParaRPr>
          </a:p>
          <a:p>
            <a:pPr marL="0" indent="0"/>
            <a:r>
              <a:rPr lang="en-US" sz="2800" dirty="0">
                <a:sym typeface="Symbol" charset="0"/>
              </a:rPr>
              <a:t>A relation R on a set A is called </a:t>
            </a:r>
            <a:r>
              <a:rPr lang="en-US" sz="2800" b="1" dirty="0">
                <a:solidFill>
                  <a:srgbClr val="0000FF"/>
                </a:solidFill>
                <a:sym typeface="Symbol" charset="0"/>
              </a:rPr>
              <a:t>asymmetric</a:t>
            </a:r>
            <a:r>
              <a:rPr lang="en-US" sz="2800" dirty="0">
                <a:sym typeface="Symbol" charset="0"/>
              </a:rPr>
              <a:t> if </a:t>
            </a:r>
            <a:br>
              <a:rPr lang="en-US" sz="2800" dirty="0">
                <a:sym typeface="Symbol" charset="0"/>
              </a:rPr>
            </a:br>
            <a:r>
              <a:rPr lang="en-US" sz="2800" dirty="0">
                <a:sym typeface="Symbol" charset="0"/>
              </a:rPr>
              <a:t>(a, b)R implies that (b, a)R for all a, </a:t>
            </a:r>
            <a:r>
              <a:rPr lang="en-US" sz="2800" dirty="0" err="1">
                <a:sym typeface="Symbol" charset="0"/>
              </a:rPr>
              <a:t>bA</a:t>
            </a:r>
            <a:r>
              <a:rPr lang="en-US" sz="2800" dirty="0">
                <a:sym typeface="Symbol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762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2002</a:t>
            </a:r>
            <a:endParaRPr lang="en-CA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CMSC 203 - Discrete Structures</a:t>
            </a:r>
            <a:endParaRPr lang="en-CA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9AA71-9775-7746-9A49-2689DF9E71AB}" type="slidenum">
              <a:rPr lang="en-CA"/>
              <a:pPr/>
              <a:t>9</a:t>
            </a:fld>
            <a:endParaRPr lang="en-CA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Properties of Relations</a:t>
            </a:r>
            <a:endParaRPr lang="en-CA" sz="3600" dirty="0">
              <a:solidFill>
                <a:srgbClr val="FF0000"/>
              </a:solidFill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1066800"/>
          </a:xfrm>
        </p:spPr>
        <p:txBody>
          <a:bodyPr/>
          <a:lstStyle/>
          <a:p>
            <a:pPr marL="0" indent="0"/>
            <a:r>
              <a:rPr lang="en-US" sz="2800">
                <a:sym typeface="Symbol" charset="0"/>
              </a:rPr>
              <a:t>Are the following relations on {1, 2, 3, 4} </a:t>
            </a:r>
            <a:br>
              <a:rPr lang="en-US" sz="2800">
                <a:sym typeface="Symbol" charset="0"/>
              </a:rPr>
            </a:br>
            <a:r>
              <a:rPr lang="en-US" sz="2800">
                <a:sym typeface="Symbol" charset="0"/>
              </a:rPr>
              <a:t>symmetric, antisymmetric, or asymmetric?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228600" y="2133600"/>
            <a:ext cx="6248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R = {(1, 1), (1, 2), (2, 1), (3, 3), (4, 4)}</a:t>
            </a: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7010400" y="2133600"/>
            <a:ext cx="1981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symmetric</a:t>
            </a:r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228600" y="2667000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R = {(1, 1)}</a:t>
            </a:r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7010400" y="2667000"/>
            <a:ext cx="1676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sym. and </a:t>
            </a:r>
            <a:r>
              <a:rPr lang="en-US" dirty="0" err="1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antisym</a:t>
            </a:r>
            <a:r>
              <a:rPr lang="en-US" dirty="0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.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228600" y="3810000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R = {(1, 3), (3, 2), (2, 1)}</a:t>
            </a: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7010400" y="3810000"/>
            <a:ext cx="1981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 err="1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antisym</a:t>
            </a:r>
            <a:r>
              <a:rPr lang="en-US" dirty="0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. and </a:t>
            </a:r>
            <a:r>
              <a:rPr lang="en-US" dirty="0" err="1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asym</a:t>
            </a:r>
            <a:r>
              <a:rPr 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.</a:t>
            </a:r>
          </a:p>
        </p:txBody>
      </p:sp>
      <p:sp>
        <p:nvSpPr>
          <p:cNvPr id="168971" name="Rectangle 11"/>
          <p:cNvSpPr>
            <a:spLocks noChangeArrowheads="1"/>
          </p:cNvSpPr>
          <p:nvPr/>
        </p:nvSpPr>
        <p:spPr bwMode="auto">
          <a:xfrm>
            <a:off x="228600" y="4876800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R = {(4, 4), (3, 3), (1, 4)}</a:t>
            </a:r>
          </a:p>
        </p:txBody>
      </p:sp>
      <p:sp>
        <p:nvSpPr>
          <p:cNvPr id="168972" name="Rectangle 12"/>
          <p:cNvSpPr>
            <a:spLocks noChangeArrowheads="1"/>
          </p:cNvSpPr>
          <p:nvPr/>
        </p:nvSpPr>
        <p:spPr bwMode="auto">
          <a:xfrm>
            <a:off x="7010400" y="4876800"/>
            <a:ext cx="2133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 err="1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antisym</a:t>
            </a:r>
            <a:r>
              <a:rPr lang="en-US" dirty="0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162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8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8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8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8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8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 autoUpdateAnimBg="0"/>
      <p:bldP spid="168964" grpId="0" build="p" autoUpdateAnimBg="0"/>
      <p:bldP spid="168965" grpId="0" autoUpdateAnimBg="0"/>
      <p:bldP spid="168966" grpId="0" build="p" autoUpdateAnimBg="0"/>
      <p:bldP spid="168967" grpId="0" autoUpdateAnimBg="0"/>
      <p:bldP spid="168968" grpId="0" build="p" autoUpdateAnimBg="0"/>
      <p:bldP spid="168969" grpId="0" autoUpdateAnimBg="0"/>
      <p:bldP spid="168971" grpId="0" build="p" autoUpdateAnimBg="0"/>
      <p:bldP spid="168972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3385</TotalTime>
  <Words>2883</Words>
  <Application>Microsoft Macintosh PowerPoint</Application>
  <PresentationFormat>On-screen Show (4:3)</PresentationFormat>
  <Paragraphs>542</Paragraphs>
  <Slides>46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Equation</vt:lpstr>
      <vt:lpstr>Lattice Algebra</vt:lpstr>
      <vt:lpstr>Relations</vt:lpstr>
      <vt:lpstr>Relations</vt:lpstr>
      <vt:lpstr>Functions as Relations</vt:lpstr>
      <vt:lpstr>Relations on a Set</vt:lpstr>
      <vt:lpstr>Relations on a Set</vt:lpstr>
      <vt:lpstr>Properties of Relations</vt:lpstr>
      <vt:lpstr>Properties of Relations</vt:lpstr>
      <vt:lpstr>Properties of Relations</vt:lpstr>
      <vt:lpstr>Properties of Relations</vt:lpstr>
      <vt:lpstr>Combining Relations</vt:lpstr>
      <vt:lpstr>Partially Ordered Set</vt:lpstr>
      <vt:lpstr>Hasse Diagrams</vt:lpstr>
      <vt:lpstr>Example Hasse Diagrams</vt:lpstr>
      <vt:lpstr>Meet and Join</vt:lpstr>
      <vt:lpstr>Example Hasse Diagrams</vt:lpstr>
      <vt:lpstr>Example Hasse Diagrams</vt:lpstr>
      <vt:lpstr>Lattice ordered set</vt:lpstr>
      <vt:lpstr>Lattice Examples</vt:lpstr>
      <vt:lpstr>Non Lattice Example ?</vt:lpstr>
      <vt:lpstr>Algebra</vt:lpstr>
      <vt:lpstr>Lattice Algebra</vt:lpstr>
      <vt:lpstr>Lattice - Example</vt:lpstr>
      <vt:lpstr>Lattice Equivalence</vt:lpstr>
      <vt:lpstr>Boolean Algebra</vt:lpstr>
      <vt:lpstr>Distributive Lattice Examples</vt:lpstr>
      <vt:lpstr>Examples</vt:lpstr>
      <vt:lpstr>Boolean Algebra</vt:lpstr>
      <vt:lpstr>Examples of Boolean Algebras</vt:lpstr>
      <vt:lpstr>Examples</vt:lpstr>
      <vt:lpstr>Atoms Representations</vt:lpstr>
      <vt:lpstr>Hasse Diagram of the Boolean Algebra</vt:lpstr>
      <vt:lpstr>Boolean Algebra</vt:lpstr>
      <vt:lpstr>Boolean Algebra Postulates</vt:lpstr>
      <vt:lpstr>Huntington’s Postulates</vt:lpstr>
      <vt:lpstr>DeMorgan’s Theorem</vt:lpstr>
      <vt:lpstr>Principle of Duality</vt:lpstr>
      <vt:lpstr>Logic (Switching) Functions</vt:lpstr>
      <vt:lpstr>Multi-dimensional Logic Functions</vt:lpstr>
      <vt:lpstr>Cubical Representation</vt:lpstr>
      <vt:lpstr>Some Definitions</vt:lpstr>
      <vt:lpstr>Functions and Expressions</vt:lpstr>
      <vt:lpstr>Geometric Interpretation of a Function</vt:lpstr>
      <vt:lpstr>Geometric Description of a Function</vt:lpstr>
      <vt:lpstr>Geometric Description (cont)</vt:lpstr>
      <vt:lpstr>Cube Sets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Algebra</dc:title>
  <dc:creator>Junior Barrera</dc:creator>
  <cp:lastModifiedBy>Junior Barrera</cp:lastModifiedBy>
  <cp:revision>52</cp:revision>
  <dcterms:created xsi:type="dcterms:W3CDTF">2016-03-28T12:26:43Z</dcterms:created>
  <dcterms:modified xsi:type="dcterms:W3CDTF">2016-04-04T22:48:31Z</dcterms:modified>
</cp:coreProperties>
</file>